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9" r:id="rId4"/>
    <p:sldId id="258" r:id="rId5"/>
    <p:sldId id="260" r:id="rId6"/>
    <p:sldId id="262" r:id="rId7"/>
    <p:sldId id="261" r:id="rId8"/>
    <p:sldId id="263" r:id="rId9"/>
    <p:sldId id="266" r:id="rId10"/>
    <p:sldId id="267" r:id="rId11"/>
    <p:sldId id="268" r:id="rId12"/>
    <p:sldId id="269" r:id="rId13"/>
    <p:sldId id="270" r:id="rId14"/>
    <p:sldId id="271" r:id="rId15"/>
    <p:sldId id="272" r:id="rId16"/>
    <p:sldId id="264" r:id="rId17"/>
    <p:sldId id="265" r:id="rId18"/>
    <p:sldId id="293" r:id="rId19"/>
    <p:sldId id="284" r:id="rId20"/>
    <p:sldId id="291" r:id="rId21"/>
    <p:sldId id="366" r:id="rId22"/>
    <p:sldId id="275" r:id="rId23"/>
    <p:sldId id="280" r:id="rId24"/>
    <p:sldId id="294" r:id="rId25"/>
    <p:sldId id="277" r:id="rId26"/>
  </p:sldIdLst>
  <p:sldSz cx="10077450" cy="7562850"/>
  <p:notesSz cx="7772400" cy="10058400"/>
  <p:defaultTextStyle>
    <a:defPPr>
      <a:defRPr lang="en-US"/>
    </a:defPPr>
    <a:lvl1pPr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1pPr>
    <a:lvl2pPr marL="431665"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2pPr>
    <a:lvl3pPr marL="647499"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3pPr>
    <a:lvl4pPr marL="863332"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4pPr>
    <a:lvl5pPr marL="1079164"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5pPr>
    <a:lvl6pPr marL="2285289" algn="l" defTabSz="457058" rtl="0" eaLnBrk="1" latinLnBrk="0" hangingPunct="1">
      <a:defRPr kern="1200">
        <a:solidFill>
          <a:schemeClr val="tx1"/>
        </a:solidFill>
        <a:latin typeface="Arial" pitchFamily="-111" charset="0"/>
        <a:ea typeface="+mn-ea"/>
        <a:cs typeface="+mn-cs"/>
      </a:defRPr>
    </a:lvl6pPr>
    <a:lvl7pPr marL="2742347" algn="l" defTabSz="457058" rtl="0" eaLnBrk="1" latinLnBrk="0" hangingPunct="1">
      <a:defRPr kern="1200">
        <a:solidFill>
          <a:schemeClr val="tx1"/>
        </a:solidFill>
        <a:latin typeface="Arial" pitchFamily="-111" charset="0"/>
        <a:ea typeface="+mn-ea"/>
        <a:cs typeface="+mn-cs"/>
      </a:defRPr>
    </a:lvl7pPr>
    <a:lvl8pPr marL="3199405" algn="l" defTabSz="457058" rtl="0" eaLnBrk="1" latinLnBrk="0" hangingPunct="1">
      <a:defRPr kern="1200">
        <a:solidFill>
          <a:schemeClr val="tx1"/>
        </a:solidFill>
        <a:latin typeface="Arial" pitchFamily="-111" charset="0"/>
        <a:ea typeface="+mn-ea"/>
        <a:cs typeface="+mn-cs"/>
      </a:defRPr>
    </a:lvl8pPr>
    <a:lvl9pPr marL="3656462" algn="l" defTabSz="457058" rtl="0" eaLnBrk="1" latinLnBrk="0" hangingPunct="1">
      <a:defRPr kern="1200">
        <a:solidFill>
          <a:schemeClr val="tx1"/>
        </a:solidFill>
        <a:latin typeface="Arial" pitchFamily="-111"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1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5" autoAdjust="0"/>
    <p:restoredTop sz="90971"/>
  </p:normalViewPr>
  <p:slideViewPr>
    <p:cSldViewPr>
      <p:cViewPr varScale="1">
        <p:scale>
          <a:sx n="282" d="100"/>
          <a:sy n="282" d="100"/>
        </p:scale>
        <p:origin x="3040" y="176"/>
      </p:cViewPr>
      <p:guideLst>
        <p:guide orient="horz" pos="2382"/>
        <p:guide pos="31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3188" y="763588"/>
            <a:ext cx="5024437"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fld id="{47050F4D-C8E8-3F4B-A05D-07E398CC0A55}" type="slidenum">
              <a:rPr lang="en-US"/>
              <a:pPr/>
              <a:t>‹#›</a:t>
            </a:fld>
            <a:endParaRPr lang="en-US"/>
          </a:p>
        </p:txBody>
      </p:sp>
    </p:spTree>
    <p:extLst>
      <p:ext uri="{BB962C8B-B14F-4D97-AF65-F5344CB8AC3E}">
        <p14:creationId xmlns:p14="http://schemas.microsoft.com/office/powerpoint/2010/main" val="2058372360"/>
      </p:ext>
    </p:extLst>
  </p:cSld>
  <p:clrMap bg1="lt1" tx1="dk1" bg2="lt2" tx2="dk2" accent1="accent1" accent2="accent2" accent3="accent3" accent4="accent4" accent5="accent5" accent6="accent6" hlink="hlink" folHlink="folHlink"/>
  <p:notesStyle>
    <a:lvl1pPr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mn-ea"/>
        <a:cs typeface="+mn-cs"/>
      </a:defRPr>
    </a:lvl1pPr>
    <a:lvl2pPr marL="742719" indent="-285662"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2pPr>
    <a:lvl3pPr marL="1142643"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3pPr>
    <a:lvl4pPr marL="1599702"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4pPr>
    <a:lvl5pPr marL="2056760"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5pPr>
    <a:lvl6pPr marL="2285289" algn="l" defTabSz="457058" rtl="0" eaLnBrk="1" latinLnBrk="0" hangingPunct="1">
      <a:defRPr sz="1200" kern="1200">
        <a:solidFill>
          <a:schemeClr val="tx1"/>
        </a:solidFill>
        <a:latin typeface="+mn-lt"/>
        <a:ea typeface="+mn-ea"/>
        <a:cs typeface="+mn-cs"/>
      </a:defRPr>
    </a:lvl6pPr>
    <a:lvl7pPr marL="2742347" algn="l" defTabSz="457058" rtl="0" eaLnBrk="1" latinLnBrk="0" hangingPunct="1">
      <a:defRPr sz="1200" kern="1200">
        <a:solidFill>
          <a:schemeClr val="tx1"/>
        </a:solidFill>
        <a:latin typeface="+mn-lt"/>
        <a:ea typeface="+mn-ea"/>
        <a:cs typeface="+mn-cs"/>
      </a:defRPr>
    </a:lvl7pPr>
    <a:lvl8pPr marL="3199405" algn="l" defTabSz="457058" rtl="0" eaLnBrk="1" latinLnBrk="0" hangingPunct="1">
      <a:defRPr sz="1200" kern="1200">
        <a:solidFill>
          <a:schemeClr val="tx1"/>
        </a:solidFill>
        <a:latin typeface="+mn-lt"/>
        <a:ea typeface="+mn-ea"/>
        <a:cs typeface="+mn-cs"/>
      </a:defRPr>
    </a:lvl8pPr>
    <a:lvl9pPr marL="3656462" algn="l" defTabSz="457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44FF46-E189-824C-8DDB-C86B7D58BF79}" type="slidenum">
              <a:rPr lang="en-US"/>
              <a:pPr/>
              <a:t>3</a:t>
            </a:fld>
            <a:endParaRPr lang="en-US"/>
          </a:p>
        </p:txBody>
      </p:sp>
      <p:sp>
        <p:nvSpPr>
          <p:cNvPr id="52225"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876162-299D-3B42-9D69-D927771DDC74}" type="slidenum">
              <a:rPr lang="en-US"/>
              <a:pPr/>
              <a:t>4</a:t>
            </a:fld>
            <a:endParaRPr lang="en-US"/>
          </a:p>
        </p:txBody>
      </p:sp>
      <p:sp>
        <p:nvSpPr>
          <p:cNvPr id="53249"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6AE168-6149-CD47-B474-6277DF992F64}" type="slidenum">
              <a:rPr lang="en-GB"/>
              <a:pPr/>
              <a:t>8</a:t>
            </a:fld>
            <a:endParaRPr lang="en-GB"/>
          </a:p>
        </p:txBody>
      </p:sp>
      <p:sp>
        <p:nvSpPr>
          <p:cNvPr id="38913"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69BCF0-020A-1745-BC75-5D62F18194A8}" type="slidenum">
              <a:rPr lang="en-GB"/>
              <a:pPr/>
              <a:t>16</a:t>
            </a:fld>
            <a:endParaRPr lang="en-GB"/>
          </a:p>
        </p:txBody>
      </p:sp>
      <p:sp>
        <p:nvSpPr>
          <p:cNvPr id="40961"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 you are putting the letters in working memory &amp; updating as different letters come along</a:t>
            </a:r>
          </a:p>
          <a:p>
            <a:r>
              <a:rPr lang="en-US" dirty="0"/>
              <a:t>Shifting: You are switching between the relevant</a:t>
            </a:r>
            <a:r>
              <a:rPr lang="en-US" baseline="0" dirty="0"/>
              <a:t> rule (color or shape)</a:t>
            </a:r>
          </a:p>
          <a:p>
            <a:r>
              <a:rPr lang="en-US" baseline="0" dirty="0"/>
              <a:t>Inhibition: You want to look for the arrow on the opposite side that is being cued- this involves inhibiting your “automatic” response to look places when cued</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18</a:t>
            </a:fld>
            <a:endParaRPr lang="en-US"/>
          </a:p>
        </p:txBody>
      </p:sp>
    </p:spTree>
    <p:extLst>
      <p:ext uri="{BB962C8B-B14F-4D97-AF65-F5344CB8AC3E}">
        <p14:creationId xmlns:p14="http://schemas.microsoft.com/office/powerpoint/2010/main" val="346149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“factor” analysis, they compared performance of several updating and shifting tasks to find out what abilities were shared among them</a:t>
            </a:r>
          </a:p>
          <a:p>
            <a:r>
              <a:rPr lang="en-US" baseline="0" dirty="0"/>
              <a:t>They found a “common” EF ability that correlated with the ability to do all of these tasks, as well as specific updating and shifting abilities that were specific to those types of tasks</a:t>
            </a:r>
          </a:p>
          <a:p>
            <a:r>
              <a:rPr lang="en-US" baseline="0" dirty="0"/>
              <a:t>Inhibition was not a specific factor, but correlated with common EF</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19</a:t>
            </a:fld>
            <a:endParaRPr lang="en-US"/>
          </a:p>
        </p:txBody>
      </p:sp>
    </p:spTree>
    <p:extLst>
      <p:ext uri="{BB962C8B-B14F-4D97-AF65-F5344CB8AC3E}">
        <p14:creationId xmlns:p14="http://schemas.microsoft.com/office/powerpoint/2010/main" val="171719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link.springer.com</a:t>
            </a:r>
            <a:r>
              <a:rPr lang="en-US" dirty="0"/>
              <a:t>/article/10.1007/s11065-007-9040-z</a:t>
            </a:r>
          </a:p>
        </p:txBody>
      </p:sp>
      <p:sp>
        <p:nvSpPr>
          <p:cNvPr id="4" name="Slide Number Placeholder 3"/>
          <p:cNvSpPr>
            <a:spLocks noGrp="1"/>
          </p:cNvSpPr>
          <p:nvPr>
            <p:ph type="sldNum" idx="10"/>
          </p:nvPr>
        </p:nvSpPr>
        <p:spPr/>
        <p:txBody>
          <a:bodyPr/>
          <a:lstStyle/>
          <a:p>
            <a:fld id="{47050F4D-C8E8-3F4B-A05D-07E398CC0A55}" type="slidenum">
              <a:rPr lang="en-US" smtClean="0"/>
              <a:pPr/>
              <a:t>20</a:t>
            </a:fld>
            <a:endParaRPr lang="en-US"/>
          </a:p>
        </p:txBody>
      </p:sp>
    </p:spTree>
    <p:extLst>
      <p:ext uri="{BB962C8B-B14F-4D97-AF65-F5344CB8AC3E}">
        <p14:creationId xmlns:p14="http://schemas.microsoft.com/office/powerpoint/2010/main" val="2487604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prefrontal cortex (also called neocortex), is </a:t>
            </a:r>
            <a:r>
              <a:rPr lang="en-US" baseline="0" dirty="0"/>
              <a:t>most developed in humans. In the graphic below, you can see that monkeys, especially chimpanzees and gorillas also have a prefrontal cortex</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24</a:t>
            </a:fld>
            <a:endParaRPr lang="en-US"/>
          </a:p>
        </p:txBody>
      </p:sp>
    </p:spTree>
    <p:extLst>
      <p:ext uri="{BB962C8B-B14F-4D97-AF65-F5344CB8AC3E}">
        <p14:creationId xmlns:p14="http://schemas.microsoft.com/office/powerpoint/2010/main" val="57089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6150" cy="1620839"/>
          </a:xfrm>
        </p:spPr>
        <p:txBody>
          <a:bodyPr/>
          <a:lstStyle/>
          <a:p>
            <a:r>
              <a:rPr lang="en-US"/>
              <a:t>Click to edit Master title style</a:t>
            </a:r>
          </a:p>
        </p:txBody>
      </p:sp>
      <p:sp>
        <p:nvSpPr>
          <p:cNvPr id="3" name="Subtitle 2"/>
          <p:cNvSpPr>
            <a:spLocks noGrp="1"/>
          </p:cNvSpPr>
          <p:nvPr>
            <p:ph type="subTitle" idx="1"/>
          </p:nvPr>
        </p:nvSpPr>
        <p:spPr>
          <a:xfrm>
            <a:off x="1511300" y="4286252"/>
            <a:ext cx="7054850" cy="1931988"/>
          </a:xfrm>
        </p:spPr>
        <p:txBody>
          <a:bodyPr/>
          <a:lstStyle>
            <a:lvl1pPr marL="0" indent="0" algn="ctr">
              <a:buNone/>
              <a:defRPr/>
            </a:lvl1pPr>
            <a:lvl2pPr marL="457058" indent="0" algn="ctr">
              <a:buNone/>
              <a:defRPr/>
            </a:lvl2pPr>
            <a:lvl3pPr marL="914115" indent="0" algn="ctr">
              <a:buNone/>
              <a:defRPr/>
            </a:lvl3pPr>
            <a:lvl4pPr marL="1371173" indent="0" algn="ctr">
              <a:buNone/>
              <a:defRPr/>
            </a:lvl4pPr>
            <a:lvl5pPr marL="1828231" indent="0" algn="ctr">
              <a:buNone/>
              <a:defRPr/>
            </a:lvl5pPr>
            <a:lvl6pPr marL="2285289" indent="0" algn="ctr">
              <a:buNone/>
              <a:defRPr/>
            </a:lvl6pPr>
            <a:lvl7pPr marL="2742347" indent="0" algn="ctr">
              <a:buNone/>
              <a:defRPr/>
            </a:lvl7pPr>
            <a:lvl8pPr marL="3199405" indent="0" algn="ctr">
              <a:buNone/>
              <a:defRPr/>
            </a:lvl8pPr>
            <a:lvl9pPr marL="3656462"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C1E25212-C499-2845-9264-4CAAD22E0C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06DFCD5D-A4EF-0F48-894C-74C4A518F6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457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7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AB5A90ED-0900-0148-B02F-288E9C7DCDE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a:t>Click to edit Master title style</a:t>
            </a:r>
          </a:p>
        </p:txBody>
      </p:sp>
      <p:sp>
        <p:nvSpPr>
          <p:cNvPr id="3" name="ClipArt Placeholder 2"/>
          <p:cNvSpPr>
            <a:spLocks noGrp="1"/>
          </p:cNvSpPr>
          <p:nvPr>
            <p:ph type="clipArt" sz="half" idx="1"/>
          </p:nvPr>
        </p:nvSpPr>
        <p:spPr>
          <a:xfrm>
            <a:off x="503079" y="2161495"/>
            <a:ext cx="4456296" cy="4599331"/>
          </a:xfrm>
        </p:spPr>
        <p:txBody>
          <a:bodyPr/>
          <a:lstStyle/>
          <a:p>
            <a:endParaRPr lang="en-US"/>
          </a:p>
        </p:txBody>
      </p:sp>
      <p:sp>
        <p:nvSpPr>
          <p:cNvPr id="4" name="Text Placeholder 3"/>
          <p:cNvSpPr>
            <a:spLocks noGrp="1"/>
          </p:cNvSpPr>
          <p:nvPr>
            <p:ph type="body" sz="half" idx="2"/>
          </p:nvPr>
        </p:nvSpPr>
        <p:spPr>
          <a:xfrm>
            <a:off x="5111728" y="2161495"/>
            <a:ext cx="4457883" cy="4599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AC892B58-B93D-664B-B7BF-3DAE838D9EA3}" type="slidenum">
              <a:rPr lang="en-US"/>
              <a:pPr/>
              <a:t>‹#›</a:t>
            </a:fld>
            <a:endParaRPr lang="en-US"/>
          </a:p>
        </p:txBody>
      </p:sp>
    </p:spTree>
    <p:extLst>
      <p:ext uri="{BB962C8B-B14F-4D97-AF65-F5344CB8AC3E}">
        <p14:creationId xmlns:p14="http://schemas.microsoft.com/office/powerpoint/2010/main" val="424608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a:t>Click to edit Master title style</a:t>
            </a:r>
          </a:p>
        </p:txBody>
      </p:sp>
      <p:sp>
        <p:nvSpPr>
          <p:cNvPr id="3" name="Text Placeholder 2"/>
          <p:cNvSpPr>
            <a:spLocks noGrp="1"/>
          </p:cNvSpPr>
          <p:nvPr>
            <p:ph type="body" sz="half" idx="1"/>
          </p:nvPr>
        </p:nvSpPr>
        <p:spPr>
          <a:xfrm>
            <a:off x="503079" y="2161495"/>
            <a:ext cx="4456296" cy="4599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11728" y="2161495"/>
            <a:ext cx="4457883" cy="4599331"/>
          </a:xfrm>
        </p:spPr>
        <p:txBody>
          <a:bodyPr/>
          <a:lstStyle/>
          <a:p>
            <a:endParaRPr lang="en-US"/>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75C3D312-9D6A-AD4C-AD76-89DAB9ECD60D}" type="slidenum">
              <a:rPr lang="en-US"/>
              <a:pPr/>
              <a:t>‹#›</a:t>
            </a:fld>
            <a:endParaRPr lang="en-US"/>
          </a:p>
        </p:txBody>
      </p:sp>
    </p:spTree>
    <p:extLst>
      <p:ext uri="{BB962C8B-B14F-4D97-AF65-F5344CB8AC3E}">
        <p14:creationId xmlns:p14="http://schemas.microsoft.com/office/powerpoint/2010/main" val="8361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B10699FE-574C-884F-B959-58968A00FC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41"/>
            <a:ext cx="8566150"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058" indent="0">
              <a:buNone/>
              <a:defRPr sz="1800"/>
            </a:lvl2pPr>
            <a:lvl3pPr marL="914115" indent="0">
              <a:buNone/>
              <a:defRPr sz="1700"/>
            </a:lvl3pPr>
            <a:lvl4pPr marL="1371173" indent="0">
              <a:buNone/>
              <a:defRPr sz="1400"/>
            </a:lvl4pPr>
            <a:lvl5pPr marL="1828231" indent="0">
              <a:buNone/>
              <a:defRPr sz="1400"/>
            </a:lvl5pPr>
            <a:lvl6pPr marL="2285289" indent="0">
              <a:buNone/>
              <a:defRPr sz="1400"/>
            </a:lvl6pPr>
            <a:lvl7pPr marL="2742347" indent="0">
              <a:buNone/>
              <a:defRPr sz="1400"/>
            </a:lvl7pPr>
            <a:lvl8pPr marL="3199405" indent="0">
              <a:buNone/>
              <a:defRPr sz="1400"/>
            </a:lvl8pPr>
            <a:lvl9pPr marL="3656462"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8E3A94C-6335-6046-8076-E497DB61BF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B33BAAE-3A70-404B-BB23-D07B6A3C822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3213"/>
            <a:ext cx="907097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41" y="1692276"/>
            <a:ext cx="4452937"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a:t>Click to edit Master text styles</a:t>
            </a:r>
          </a:p>
        </p:txBody>
      </p:sp>
      <p:sp>
        <p:nvSpPr>
          <p:cNvPr id="4" name="Content Placeholder 3"/>
          <p:cNvSpPr>
            <a:spLocks noGrp="1"/>
          </p:cNvSpPr>
          <p:nvPr>
            <p:ph sz="half" idx="2"/>
          </p:nvPr>
        </p:nvSpPr>
        <p:spPr>
          <a:xfrm>
            <a:off x="503241" y="2398716"/>
            <a:ext cx="4452937"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91" y="1692276"/>
            <a:ext cx="4454525"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a:t>Click to edit Master text styles</a:t>
            </a:r>
          </a:p>
        </p:txBody>
      </p:sp>
      <p:sp>
        <p:nvSpPr>
          <p:cNvPr id="6" name="Content Placeholder 5"/>
          <p:cNvSpPr>
            <a:spLocks noGrp="1"/>
          </p:cNvSpPr>
          <p:nvPr>
            <p:ph sz="quarter" idx="4"/>
          </p:nvPr>
        </p:nvSpPr>
        <p:spPr>
          <a:xfrm>
            <a:off x="5119691" y="2398716"/>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A1E57D0C-60D9-554D-8F3A-1904EEC0067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1D7586AC-F896-4640-9044-DD7ECB502B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4D5FD7FD-0BA8-D54E-8FE7-F8CE54B7759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1628"/>
            <a:ext cx="3316287" cy="128111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0178" y="301627"/>
            <a:ext cx="5634038"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41" y="1582738"/>
            <a:ext cx="3316287" cy="5173662"/>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70DC9464-E398-7543-B7F3-F15D056FD48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2" y="5294316"/>
            <a:ext cx="6046789" cy="62388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4852" y="676275"/>
            <a:ext cx="6046789" cy="4537075"/>
          </a:xfrm>
        </p:spPr>
        <p:txBody>
          <a:bodyPr/>
          <a:lstStyle>
            <a:lvl1pPr marL="0" indent="0">
              <a:buNone/>
              <a:defRPr sz="3200"/>
            </a:lvl1pPr>
            <a:lvl2pPr marL="457058" indent="0">
              <a:buNone/>
              <a:defRPr sz="2800"/>
            </a:lvl2pPr>
            <a:lvl3pPr marL="914115" indent="0">
              <a:buNone/>
              <a:defRPr sz="2400"/>
            </a:lvl3pPr>
            <a:lvl4pPr marL="1371173" indent="0">
              <a:buNone/>
              <a:defRPr sz="2000"/>
            </a:lvl4pPr>
            <a:lvl5pPr marL="1828231" indent="0">
              <a:buNone/>
              <a:defRPr sz="2000"/>
            </a:lvl5pPr>
            <a:lvl6pPr marL="2285289" indent="0">
              <a:buNone/>
              <a:defRPr sz="2000"/>
            </a:lvl6pPr>
            <a:lvl7pPr marL="2742347" indent="0">
              <a:buNone/>
              <a:defRPr sz="2000"/>
            </a:lvl7pPr>
            <a:lvl8pPr marL="3199405" indent="0">
              <a:buNone/>
              <a:defRPr sz="2000"/>
            </a:lvl8pPr>
            <a:lvl9pPr marL="3656462"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974852" y="5918200"/>
            <a:ext cx="6046789" cy="889000"/>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61FDA17F-FB80-8D49-A59B-37A042027C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42" y="301625"/>
            <a:ext cx="9067799"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503242" y="1770066"/>
            <a:ext cx="9067799" cy="49895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503242"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8" name="Rectangle 4"/>
          <p:cNvSpPr>
            <a:spLocks noGrp="1" noChangeArrowheads="1"/>
          </p:cNvSpPr>
          <p:nvPr>
            <p:ph type="ftr"/>
          </p:nvPr>
        </p:nvSpPr>
        <p:spPr bwMode="auto">
          <a:xfrm>
            <a:off x="3446463" y="6889750"/>
            <a:ext cx="31924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723675" algn="l"/>
                <a:tab pos="1447347" algn="l"/>
                <a:tab pos="2171025" algn="l"/>
                <a:tab pos="28947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7224716"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fld id="{61238ED3-63D3-2348-A9CA-47875917B1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mj-lt"/>
          <a:ea typeface="+mj-ea"/>
          <a:cs typeface="+mj-cs"/>
        </a:defRPr>
      </a:lvl1pPr>
      <a:lvl2pPr marL="431665"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2pPr>
      <a:lvl3pPr marL="647499"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3pPr>
      <a:lvl4pPr marL="863332"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4pPr>
      <a:lvl5pPr marL="1079164"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5pPr>
      <a:lvl6pPr marL="153622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6pPr>
      <a:lvl7pPr marL="199328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7pPr>
      <a:lvl8pPr marL="245033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8pPr>
      <a:lvl9pPr marL="290739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9pPr>
    </p:titleStyle>
    <p:bodyStyle>
      <a:lvl1pPr marL="431665" indent="-323749" algn="l" defTabSz="457058" rtl="0" eaLnBrk="1" fontAlgn="base" hangingPunct="1">
        <a:lnSpc>
          <a:spcPct val="94000"/>
        </a:lnSpc>
        <a:spcBef>
          <a:spcPct val="0"/>
        </a:spcBef>
        <a:spcAft>
          <a:spcPts val="1425"/>
        </a:spcAft>
        <a:buClr>
          <a:srgbClr val="000000"/>
        </a:buClr>
        <a:buSzPct val="45000"/>
        <a:buFont typeface="Wingdings" pitchFamily="-111" charset="2"/>
        <a:buChar char=""/>
        <a:defRPr sz="3200">
          <a:solidFill>
            <a:srgbClr val="000000"/>
          </a:solidFill>
          <a:latin typeface="+mn-lt"/>
          <a:ea typeface="+mn-ea"/>
          <a:cs typeface="+mn-cs"/>
        </a:defRPr>
      </a:lvl1pPr>
      <a:lvl2pPr marL="863332" indent="-287248" algn="l" defTabSz="457058" rtl="0" eaLnBrk="1" fontAlgn="base" hangingPunct="1">
        <a:lnSpc>
          <a:spcPct val="94000"/>
        </a:lnSpc>
        <a:spcBef>
          <a:spcPct val="0"/>
        </a:spcBef>
        <a:spcAft>
          <a:spcPts val="1138"/>
        </a:spcAft>
        <a:buClr>
          <a:srgbClr val="000000"/>
        </a:buClr>
        <a:buSzPct val="75000"/>
        <a:buFont typeface="Symbol" pitchFamily="-111" charset="2"/>
        <a:buChar char=""/>
        <a:defRPr sz="2800">
          <a:solidFill>
            <a:srgbClr val="000000"/>
          </a:solidFill>
          <a:latin typeface="+mn-lt"/>
          <a:ea typeface="+mn-ea"/>
          <a:cs typeface="+mn-cs"/>
        </a:defRPr>
      </a:lvl2pPr>
      <a:lvl3pPr marL="1294996" indent="-215834" algn="l" defTabSz="457058" rtl="0" eaLnBrk="1" fontAlgn="base" hangingPunct="1">
        <a:lnSpc>
          <a:spcPct val="94000"/>
        </a:lnSpc>
        <a:spcBef>
          <a:spcPct val="0"/>
        </a:spcBef>
        <a:spcAft>
          <a:spcPts val="850"/>
        </a:spcAft>
        <a:buClr>
          <a:srgbClr val="000000"/>
        </a:buClr>
        <a:buSzPct val="45000"/>
        <a:buFont typeface="Wingdings" pitchFamily="-111" charset="2"/>
        <a:buChar char=""/>
        <a:defRPr sz="2400">
          <a:solidFill>
            <a:srgbClr val="000000"/>
          </a:solidFill>
          <a:latin typeface="+mn-lt"/>
          <a:ea typeface="+mn-ea"/>
          <a:cs typeface="+mn-cs"/>
        </a:defRPr>
      </a:lvl3pPr>
      <a:lvl4pPr marL="1726663" indent="-215834" algn="l" defTabSz="457058" rtl="0" eaLnBrk="1" fontAlgn="base" hangingPunct="1">
        <a:lnSpc>
          <a:spcPct val="94000"/>
        </a:lnSpc>
        <a:spcBef>
          <a:spcPct val="0"/>
        </a:spcBef>
        <a:spcAft>
          <a:spcPts val="575"/>
        </a:spcAft>
        <a:buClr>
          <a:srgbClr val="000000"/>
        </a:buClr>
        <a:buSzPct val="75000"/>
        <a:buFont typeface="Symbol" pitchFamily="-111" charset="2"/>
        <a:buChar char=""/>
        <a:defRPr sz="2000">
          <a:solidFill>
            <a:srgbClr val="000000"/>
          </a:solidFill>
          <a:latin typeface="+mn-lt"/>
          <a:ea typeface="+mn-ea"/>
          <a:cs typeface="+mn-cs"/>
        </a:defRPr>
      </a:lvl4pPr>
      <a:lvl5pPr marL="215832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5pPr>
      <a:lvl6pPr marL="2615386"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6pPr>
      <a:lvl7pPr marL="3072444"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7pPr>
      <a:lvl8pPr marL="3529502"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8pPr>
      <a:lvl9pPr marL="398655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9pPr>
    </p:bodyStyle>
    <p:otherStyle>
      <a:defPPr>
        <a:defRPr lang="en-US"/>
      </a:defPPr>
      <a:lvl1pPr marL="0" algn="l" defTabSz="457058" rtl="0" eaLnBrk="1" latinLnBrk="0" hangingPunct="1">
        <a:defRPr sz="1800" kern="1200">
          <a:solidFill>
            <a:schemeClr val="tx1"/>
          </a:solidFill>
          <a:latin typeface="+mn-lt"/>
          <a:ea typeface="+mn-ea"/>
          <a:cs typeface="+mn-cs"/>
        </a:defRPr>
      </a:lvl1pPr>
      <a:lvl2pPr marL="457058" algn="l" defTabSz="457058" rtl="0" eaLnBrk="1" latinLnBrk="0" hangingPunct="1">
        <a:defRPr sz="1800" kern="1200">
          <a:solidFill>
            <a:schemeClr val="tx1"/>
          </a:solidFill>
          <a:latin typeface="+mn-lt"/>
          <a:ea typeface="+mn-ea"/>
          <a:cs typeface="+mn-cs"/>
        </a:defRPr>
      </a:lvl2pPr>
      <a:lvl3pPr marL="914115" algn="l" defTabSz="457058" rtl="0" eaLnBrk="1" latinLnBrk="0" hangingPunct="1">
        <a:defRPr sz="1800" kern="1200">
          <a:solidFill>
            <a:schemeClr val="tx1"/>
          </a:solidFill>
          <a:latin typeface="+mn-lt"/>
          <a:ea typeface="+mn-ea"/>
          <a:cs typeface="+mn-cs"/>
        </a:defRPr>
      </a:lvl3pPr>
      <a:lvl4pPr marL="1371173" algn="l" defTabSz="457058" rtl="0" eaLnBrk="1" latinLnBrk="0" hangingPunct="1">
        <a:defRPr sz="1800" kern="1200">
          <a:solidFill>
            <a:schemeClr val="tx1"/>
          </a:solidFill>
          <a:latin typeface="+mn-lt"/>
          <a:ea typeface="+mn-ea"/>
          <a:cs typeface="+mn-cs"/>
        </a:defRPr>
      </a:lvl4pPr>
      <a:lvl5pPr marL="1828231" algn="l" defTabSz="457058" rtl="0" eaLnBrk="1" latinLnBrk="0" hangingPunct="1">
        <a:defRPr sz="1800" kern="1200">
          <a:solidFill>
            <a:schemeClr val="tx1"/>
          </a:solidFill>
          <a:latin typeface="+mn-lt"/>
          <a:ea typeface="+mn-ea"/>
          <a:cs typeface="+mn-cs"/>
        </a:defRPr>
      </a:lvl5pPr>
      <a:lvl6pPr marL="2285289" algn="l" defTabSz="457058" rtl="0" eaLnBrk="1" latinLnBrk="0" hangingPunct="1">
        <a:defRPr sz="1800" kern="1200">
          <a:solidFill>
            <a:schemeClr val="tx1"/>
          </a:solidFill>
          <a:latin typeface="+mn-lt"/>
          <a:ea typeface="+mn-ea"/>
          <a:cs typeface="+mn-cs"/>
        </a:defRPr>
      </a:lvl6pPr>
      <a:lvl7pPr marL="2742347" algn="l" defTabSz="457058" rtl="0" eaLnBrk="1" latinLnBrk="0" hangingPunct="1">
        <a:defRPr sz="1800" kern="1200">
          <a:solidFill>
            <a:schemeClr val="tx1"/>
          </a:solidFill>
          <a:latin typeface="+mn-lt"/>
          <a:ea typeface="+mn-ea"/>
          <a:cs typeface="+mn-cs"/>
        </a:defRPr>
      </a:lvl7pPr>
      <a:lvl8pPr marL="3199405" algn="l" defTabSz="457058" rtl="0" eaLnBrk="1" latinLnBrk="0" hangingPunct="1">
        <a:defRPr sz="1800" kern="1200">
          <a:solidFill>
            <a:schemeClr val="tx1"/>
          </a:solidFill>
          <a:latin typeface="+mn-lt"/>
          <a:ea typeface="+mn-ea"/>
          <a:cs typeface="+mn-cs"/>
        </a:defRPr>
      </a:lvl8pPr>
      <a:lvl9pPr marL="3656462" algn="l" defTabSz="4570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Executive Function</a:t>
            </a:r>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GREEN</a:t>
            </a:r>
            <a:endParaRPr lang="en-US" dirty="0">
              <a:solidFill>
                <a:schemeClr val="accent1"/>
              </a:solidFill>
            </a:endParaRPr>
          </a:p>
        </p:txBody>
      </p:sp>
    </p:spTree>
    <p:extLst>
      <p:ext uri="{BB962C8B-B14F-4D97-AF65-F5344CB8AC3E}">
        <p14:creationId xmlns:p14="http://schemas.microsoft.com/office/powerpoint/2010/main" val="399920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RED</a:t>
            </a:r>
            <a:endParaRPr lang="en-US" dirty="0">
              <a:solidFill>
                <a:schemeClr val="accent1"/>
              </a:solidFill>
            </a:endParaRPr>
          </a:p>
        </p:txBody>
      </p:sp>
    </p:spTree>
    <p:extLst>
      <p:ext uri="{BB962C8B-B14F-4D97-AF65-F5344CB8AC3E}">
        <p14:creationId xmlns:p14="http://schemas.microsoft.com/office/powerpoint/2010/main" val="348220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GREEN</a:t>
            </a:r>
            <a:endParaRPr lang="en-US" dirty="0">
              <a:solidFill>
                <a:srgbClr val="FF0000"/>
              </a:solidFill>
            </a:endParaRPr>
          </a:p>
        </p:txBody>
      </p:sp>
    </p:spTree>
    <p:extLst>
      <p:ext uri="{BB962C8B-B14F-4D97-AF65-F5344CB8AC3E}">
        <p14:creationId xmlns:p14="http://schemas.microsoft.com/office/powerpoint/2010/main" val="108839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Conflict</a:t>
            </a:r>
          </a:p>
        </p:txBody>
      </p:sp>
      <p:pic>
        <p:nvPicPr>
          <p:cNvPr id="4" name="Content Placeholder 3" descr="fig_stroop_data.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683" r="-34" b="-1288"/>
          <a:stretch/>
        </p:blipFill>
        <p:spPr>
          <a:xfrm>
            <a:off x="1784402" y="1736004"/>
            <a:ext cx="6462429" cy="5087871"/>
          </a:xfrm>
        </p:spPr>
      </p:pic>
    </p:spTree>
    <p:extLst>
      <p:ext uri="{BB962C8B-B14F-4D97-AF65-F5344CB8AC3E}">
        <p14:creationId xmlns:p14="http://schemas.microsoft.com/office/powerpoint/2010/main" val="62800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Active Maintenance</a:t>
            </a:r>
          </a:p>
        </p:txBody>
      </p:sp>
      <p:sp>
        <p:nvSpPr>
          <p:cNvPr id="3" name="Content Placeholder 2"/>
          <p:cNvSpPr>
            <a:spLocks noGrp="1"/>
          </p:cNvSpPr>
          <p:nvPr>
            <p:ph idx="1"/>
          </p:nvPr>
        </p:nvSpPr>
        <p:spPr/>
        <p:txBody>
          <a:bodyPr/>
          <a:lstStyle/>
          <a:p>
            <a:r>
              <a:rPr lang="en-US" dirty="0"/>
              <a:t>In </a:t>
            </a:r>
            <a:r>
              <a:rPr lang="en-US" dirty="0" err="1"/>
              <a:t>Stroop</a:t>
            </a:r>
            <a:r>
              <a:rPr lang="en-US" dirty="0"/>
              <a:t> model, we just clamp PFC units on..</a:t>
            </a:r>
          </a:p>
          <a:p>
            <a:r>
              <a:rPr lang="en-US" dirty="0"/>
              <a:t>What makes them “clamped” in the real brain?</a:t>
            </a:r>
          </a:p>
          <a:p>
            <a:r>
              <a:rPr lang="en-US" dirty="0"/>
              <a:t>BG!</a:t>
            </a:r>
          </a:p>
        </p:txBody>
      </p:sp>
    </p:spTree>
    <p:extLst>
      <p:ext uri="{BB962C8B-B14F-4D97-AF65-F5344CB8AC3E}">
        <p14:creationId xmlns:p14="http://schemas.microsoft.com/office/powerpoint/2010/main" val="11052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Gating =&gt; Cognitive Gating</a:t>
            </a:r>
          </a:p>
        </p:txBody>
      </p:sp>
      <p:pic>
        <p:nvPicPr>
          <p:cNvPr id="4" name="Content Placeholder 3" descr="fig_bg_loops_ads8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842" b="-1040"/>
          <a:stretch/>
        </p:blipFill>
        <p:spPr>
          <a:xfrm>
            <a:off x="466729" y="4010028"/>
            <a:ext cx="9067799" cy="2746547"/>
          </a:xfrm>
        </p:spPr>
      </p:pic>
      <p:pic>
        <p:nvPicPr>
          <p:cNvPr id="5" name="Picture 4" descr="fig_bg_action_sel_d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8" y="1647828"/>
            <a:ext cx="5724525" cy="2238501"/>
          </a:xfrm>
          <a:prstGeom prst="rect">
            <a:avLst/>
          </a:prstGeom>
        </p:spPr>
      </p:pic>
    </p:spTree>
    <p:extLst>
      <p:ext uri="{BB962C8B-B14F-4D97-AF65-F5344CB8AC3E}">
        <p14:creationId xmlns:p14="http://schemas.microsoft.com/office/powerpoint/2010/main" val="310391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42" y="301628"/>
            <a:ext cx="9069386" cy="1263650"/>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Dynamic, Adaptive Gating (BG)</a:t>
            </a:r>
          </a:p>
        </p:txBody>
      </p:sp>
      <p:sp>
        <p:nvSpPr>
          <p:cNvPr id="17410" name="Rectangle 2"/>
          <p:cNvSpPr>
            <a:spLocks noGrp="1" noChangeArrowheads="1"/>
          </p:cNvSpPr>
          <p:nvPr>
            <p:ph type="body" idx="1"/>
          </p:nvPr>
        </p:nvSpPr>
        <p:spPr>
          <a:xfrm>
            <a:off x="711200" y="5762629"/>
            <a:ext cx="8890000" cy="1095375"/>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Toggles PFC bistable states</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Resembles transistor logic gate!</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3"/>
            <a:ext cx="7543800" cy="41148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82246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PBWM System</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63482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2" y="301626"/>
            <a:ext cx="9067799" cy="812800"/>
          </a:xfrm>
        </p:spPr>
        <p:txBody>
          <a:bodyPr/>
          <a:lstStyle/>
          <a:p>
            <a:r>
              <a:rPr lang="en-US" dirty="0"/>
              <a:t>Examples of different EF tasks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48" y="1419225"/>
            <a:ext cx="8788834" cy="5638800"/>
          </a:xfrm>
        </p:spPr>
      </p:pic>
    </p:spTree>
    <p:extLst>
      <p:ext uri="{BB962C8B-B14F-4D97-AF65-F5344CB8AC3E}">
        <p14:creationId xmlns:p14="http://schemas.microsoft.com/office/powerpoint/2010/main" val="55144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parts of EF</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4525" y="1952625"/>
            <a:ext cx="5638800" cy="3213100"/>
          </a:xfrm>
        </p:spPr>
      </p:pic>
      <p:sp>
        <p:nvSpPr>
          <p:cNvPr id="5" name="TextBox 4"/>
          <p:cNvSpPr txBox="1"/>
          <p:nvPr/>
        </p:nvSpPr>
        <p:spPr>
          <a:xfrm>
            <a:off x="2447925" y="5686425"/>
            <a:ext cx="4876800" cy="352725"/>
          </a:xfrm>
          <a:prstGeom prst="rect">
            <a:avLst/>
          </a:prstGeom>
          <a:noFill/>
        </p:spPr>
        <p:txBody>
          <a:bodyPr wrap="square" rtlCol="0">
            <a:spAutoFit/>
          </a:bodyPr>
          <a:lstStyle/>
          <a:p>
            <a:r>
              <a:rPr lang="en-US" dirty="0"/>
              <a:t>Friedman &amp; Miyake, 2012</a:t>
            </a:r>
          </a:p>
        </p:txBody>
      </p:sp>
    </p:spTree>
    <p:extLst>
      <p:ext uri="{BB962C8B-B14F-4D97-AF65-F5344CB8AC3E}">
        <p14:creationId xmlns:p14="http://schemas.microsoft.com/office/powerpoint/2010/main" val="258110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in Charge of your Brain??</a:t>
            </a:r>
          </a:p>
        </p:txBody>
      </p:sp>
      <p:pic>
        <p:nvPicPr>
          <p:cNvPr id="4" name="Content Placeholder 3" descr="fig_frontal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26" r="-1289"/>
          <a:stretch/>
        </p:blipFill>
        <p:spPr>
          <a:xfrm>
            <a:off x="5038726" y="1724028"/>
            <a:ext cx="3840818" cy="5525130"/>
          </a:xfrm>
        </p:spPr>
      </p:pic>
      <p:sp>
        <p:nvSpPr>
          <p:cNvPr id="5" name="TextBox 4"/>
          <p:cNvSpPr txBox="1"/>
          <p:nvPr/>
        </p:nvSpPr>
        <p:spPr>
          <a:xfrm>
            <a:off x="619125" y="2315485"/>
            <a:ext cx="4495800" cy="3332679"/>
          </a:xfrm>
          <a:prstGeom prst="rect">
            <a:avLst/>
          </a:prstGeom>
          <a:noFill/>
        </p:spPr>
        <p:txBody>
          <a:bodyPr wrap="square" lIns="91410" tIns="45706" rIns="91410" bIns="45706" rtlCol="0">
            <a:spAutoFit/>
          </a:bodyPr>
          <a:lstStyle/>
          <a:p>
            <a:r>
              <a:rPr lang="en-US" sz="2800" dirty="0"/>
              <a:t>Prefrontal Cortex?</a:t>
            </a:r>
          </a:p>
          <a:p>
            <a:endParaRPr lang="en-US" sz="2800" dirty="0"/>
          </a:p>
          <a:p>
            <a:r>
              <a:rPr lang="en-US" sz="2800" dirty="0"/>
              <a:t>Integrates:</a:t>
            </a:r>
          </a:p>
          <a:p>
            <a:pPr marL="342794" indent="-342794">
              <a:buFont typeface="Arial"/>
              <a:buChar char="•"/>
            </a:pPr>
            <a:r>
              <a:rPr lang="en-US" sz="2800" dirty="0"/>
              <a:t>Cognitive Control</a:t>
            </a:r>
          </a:p>
          <a:p>
            <a:pPr marL="342794" indent="-342794">
              <a:buFont typeface="Arial"/>
              <a:buChar char="•"/>
            </a:pPr>
            <a:r>
              <a:rPr lang="en-US" sz="2800" dirty="0"/>
              <a:t>Planning</a:t>
            </a:r>
          </a:p>
          <a:p>
            <a:pPr marL="342794" indent="-342794">
              <a:buFont typeface="Arial"/>
              <a:buChar char="•"/>
            </a:pPr>
            <a:r>
              <a:rPr lang="en-US" sz="2800" dirty="0"/>
              <a:t>Motivation</a:t>
            </a:r>
          </a:p>
          <a:p>
            <a:pPr marL="342794" indent="-342794">
              <a:buFont typeface="Arial"/>
              <a:buChar char="•"/>
            </a:pPr>
            <a:r>
              <a:rPr lang="en-US" sz="2800" dirty="0"/>
              <a:t>Reward processing</a:t>
            </a:r>
          </a:p>
          <a:p>
            <a:pPr marL="342794" indent="-342794">
              <a:buFont typeface="Arial"/>
              <a:buChar char="•"/>
            </a:pPr>
            <a:r>
              <a:rPr lang="en-US" sz="2800" dirty="0"/>
              <a:t>Decision making</a:t>
            </a:r>
          </a:p>
        </p:txBody>
      </p:sp>
    </p:spTree>
    <p:extLst>
      <p:ext uri="{BB962C8B-B14F-4D97-AF65-F5344CB8AC3E}">
        <p14:creationId xmlns:p14="http://schemas.microsoft.com/office/powerpoint/2010/main" val="359745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Baddeley/Hitch model</a:t>
            </a:r>
          </a:p>
        </p:txBody>
      </p:sp>
      <p:sp>
        <p:nvSpPr>
          <p:cNvPr id="3" name="Text Placeholder 2"/>
          <p:cNvSpPr>
            <a:spLocks noGrp="1"/>
          </p:cNvSpPr>
          <p:nvPr>
            <p:ph type="body" sz="half" idx="1"/>
          </p:nvPr>
        </p:nvSpPr>
        <p:spPr>
          <a:xfrm>
            <a:off x="503079" y="3933825"/>
            <a:ext cx="8879046" cy="2827001"/>
          </a:xfrm>
        </p:spPr>
        <p:txBody>
          <a:bodyPr/>
          <a:lstStyle/>
          <a:p>
            <a:r>
              <a:rPr lang="en-US" dirty="0"/>
              <a:t>Influential account of working memory</a:t>
            </a:r>
          </a:p>
          <a:p>
            <a:pPr lvl="1"/>
            <a:r>
              <a:rPr lang="en-US" dirty="0"/>
              <a:t>Phonological loop: Hold information for a few seconds, maintain through rehearsal</a:t>
            </a:r>
          </a:p>
          <a:p>
            <a:pPr lvl="1"/>
            <a:r>
              <a:rPr lang="en-US" dirty="0"/>
              <a:t>Central executive: Switch &amp; focus attention</a:t>
            </a:r>
          </a:p>
          <a:p>
            <a:pPr lvl="1"/>
            <a:r>
              <a:rPr lang="en-US" dirty="0"/>
              <a:t>Visuospatial sketchpad: ongoing manipulation of visual/spatial items</a:t>
            </a:r>
          </a:p>
        </p:txBody>
      </p:sp>
      <p:pic>
        <p:nvPicPr>
          <p:cNvPr id="5" name="Picture Placeholder 4"/>
          <p:cNvPicPr>
            <a:picLocks noGrp="1" noChangeAspect="1"/>
          </p:cNvPicPr>
          <p:nvPr>
            <p:ph type="clipArt" sz="half" idx="2"/>
          </p:nvPr>
        </p:nvPicPr>
        <p:blipFill>
          <a:blip r:embed="rId3">
            <a:extLst>
              <a:ext uri="{28A0092B-C50C-407E-A947-70E740481C1C}">
                <a14:useLocalDpi xmlns:a14="http://schemas.microsoft.com/office/drawing/2010/main" val="0"/>
              </a:ext>
            </a:extLst>
          </a:blip>
          <a:stretch>
            <a:fillRect/>
          </a:stretch>
        </p:blipFill>
        <p:spPr>
          <a:xfrm>
            <a:off x="2447925" y="1548468"/>
            <a:ext cx="4457700" cy="1651000"/>
          </a:xfrm>
        </p:spPr>
      </p:pic>
    </p:spTree>
    <p:extLst>
      <p:ext uri="{BB962C8B-B14F-4D97-AF65-F5344CB8AC3E}">
        <p14:creationId xmlns:p14="http://schemas.microsoft.com/office/powerpoint/2010/main" val="203810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Command..</a:t>
            </a:r>
          </a:p>
        </p:txBody>
      </p:sp>
      <p:pic>
        <p:nvPicPr>
          <p:cNvPr id="4" name="Content Placeholder 3"/>
          <p:cNvPicPr>
            <a:picLocks noGrp="1" noChangeAspect="1"/>
          </p:cNvPicPr>
          <p:nvPr>
            <p:ph idx="1"/>
          </p:nvPr>
        </p:nvPicPr>
        <p:blipFill>
          <a:blip r:embed="rId2"/>
          <a:srcRect/>
          <a:stretch/>
        </p:blipFill>
        <p:spPr>
          <a:xfrm>
            <a:off x="769532" y="1801421"/>
            <a:ext cx="8535220" cy="4926192"/>
          </a:xfrm>
        </p:spPr>
      </p:pic>
    </p:spTree>
    <p:extLst>
      <p:ext uri="{BB962C8B-B14F-4D97-AF65-F5344CB8AC3E}">
        <p14:creationId xmlns:p14="http://schemas.microsoft.com/office/powerpoint/2010/main" val="178936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Function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7" y="1952627"/>
            <a:ext cx="9067799" cy="4533899"/>
          </a:xfrm>
        </p:spPr>
      </p:pic>
      <p:sp>
        <p:nvSpPr>
          <p:cNvPr id="4" name="Slide Number Placeholder 3"/>
          <p:cNvSpPr>
            <a:spLocks noGrp="1"/>
          </p:cNvSpPr>
          <p:nvPr>
            <p:ph type="sldNum" idx="12"/>
          </p:nvPr>
        </p:nvSpPr>
        <p:spPr/>
        <p:txBody>
          <a:bodyPr/>
          <a:lstStyle/>
          <a:p>
            <a:fld id="{5689AE7F-56EB-8D49-9914-836A4F709789}" type="slidenum">
              <a:rPr lang="en-US" smtClean="0"/>
              <a:pPr/>
              <a:t>22</a:t>
            </a:fld>
            <a:endParaRPr lang="en-US"/>
          </a:p>
        </p:txBody>
      </p:sp>
    </p:spTree>
    <p:extLst>
      <p:ext uri="{BB962C8B-B14F-4D97-AF65-F5344CB8AC3E}">
        <p14:creationId xmlns:p14="http://schemas.microsoft.com/office/powerpoint/2010/main" val="401354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25" y="301625"/>
            <a:ext cx="2932117" cy="6375399"/>
          </a:xfrm>
        </p:spPr>
        <p:txBody>
          <a:bodyPr/>
          <a:lstStyle/>
          <a:p>
            <a:pPr algn="l"/>
            <a:r>
              <a:rPr lang="en-US" sz="3600" dirty="0"/>
              <a:t>Medial Frontal Map of Values</a:t>
            </a:r>
            <a:br>
              <a:rPr lang="en-US" sz="3600" dirty="0"/>
            </a:br>
            <a:br>
              <a:rPr lang="en-US" sz="3600" dirty="0"/>
            </a:br>
            <a:r>
              <a:rPr lang="en-US" sz="3600" dirty="0"/>
              <a:t>This is your emotional life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00025"/>
            <a:ext cx="6267037" cy="7086600"/>
          </a:xfrm>
        </p:spPr>
      </p:pic>
      <p:sp>
        <p:nvSpPr>
          <p:cNvPr id="4" name="Slide Number Placeholder 3"/>
          <p:cNvSpPr>
            <a:spLocks noGrp="1"/>
          </p:cNvSpPr>
          <p:nvPr>
            <p:ph type="sldNum" idx="12"/>
          </p:nvPr>
        </p:nvSpPr>
        <p:spPr/>
        <p:txBody>
          <a:bodyPr/>
          <a:lstStyle/>
          <a:p>
            <a:fld id="{5689AE7F-56EB-8D49-9914-836A4F709789}" type="slidenum">
              <a:rPr lang="en-US" smtClean="0"/>
              <a:pPr/>
              <a:t>23</a:t>
            </a:fld>
            <a:endParaRPr lang="en-US" dirty="0"/>
          </a:p>
        </p:txBody>
      </p:sp>
    </p:spTree>
    <p:extLst>
      <p:ext uri="{BB962C8B-B14F-4D97-AF65-F5344CB8AC3E}">
        <p14:creationId xmlns:p14="http://schemas.microsoft.com/office/powerpoint/2010/main" val="251416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Prefrontal cortex across species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325" y="4438649"/>
            <a:ext cx="3810000" cy="2743200"/>
          </a:xfrm>
        </p:spPr>
      </p:pic>
      <p:pic>
        <p:nvPicPr>
          <p:cNvPr id="4" name="Picture 3"/>
          <p:cNvPicPr>
            <a:picLocks noChangeAspect="1"/>
          </p:cNvPicPr>
          <p:nvPr/>
        </p:nvPicPr>
        <p:blipFill>
          <a:blip r:embed="rId4"/>
          <a:stretch>
            <a:fillRect/>
          </a:stretch>
        </p:blipFill>
        <p:spPr>
          <a:xfrm>
            <a:off x="498479" y="1657350"/>
            <a:ext cx="7239000" cy="2654300"/>
          </a:xfrm>
          <a:prstGeom prst="rect">
            <a:avLst/>
          </a:prstGeom>
        </p:spPr>
      </p:pic>
    </p:spTree>
    <p:extLst>
      <p:ext uri="{BB962C8B-B14F-4D97-AF65-F5344CB8AC3E}">
        <p14:creationId xmlns:p14="http://schemas.microsoft.com/office/powerpoint/2010/main" val="3765906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Basis of PBWM</a:t>
            </a:r>
          </a:p>
        </p:txBody>
      </p:sp>
      <p:pic>
        <p:nvPicPr>
          <p:cNvPr id="4" name="Content Placeholder 3" descr="fig_pfc_trc_reverb_loops.png"/>
          <p:cNvPicPr>
            <a:picLocks noGrp="1" noChangeAspect="1"/>
          </p:cNvPicPr>
          <p:nvPr>
            <p:ph idx="1"/>
          </p:nvPr>
        </p:nvPicPr>
        <p:blipFill>
          <a:blip r:embed="rId2">
            <a:extLst>
              <a:ext uri="{28A0092B-C50C-407E-A947-70E740481C1C}">
                <a14:useLocalDpi xmlns:a14="http://schemas.microsoft.com/office/drawing/2010/main" val="0"/>
              </a:ext>
            </a:extLst>
          </a:blip>
          <a:srcRect l="-22482" r="-22482"/>
          <a:stretch>
            <a:fillRect/>
          </a:stretch>
        </p:blipFill>
        <p:spPr/>
      </p:pic>
    </p:spTree>
    <p:extLst>
      <p:ext uri="{BB962C8B-B14F-4D97-AF65-F5344CB8AC3E}">
        <p14:creationId xmlns:p14="http://schemas.microsoft.com/office/powerpoint/2010/main" val="55940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080" y="301755"/>
            <a:ext cx="9068118" cy="1262593"/>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Key Idea: Top-Down Biasing</a:t>
            </a:r>
          </a:p>
        </p:txBody>
      </p:sp>
      <p:sp>
        <p:nvSpPr>
          <p:cNvPr id="9218" name="Rectangle 2"/>
          <p:cNvSpPr>
            <a:spLocks noGrp="1" noChangeArrowheads="1"/>
          </p:cNvSpPr>
          <p:nvPr>
            <p:ph type="body" idx="1"/>
          </p:nvPr>
        </p:nvSpPr>
        <p:spPr>
          <a:xfrm>
            <a:off x="503079" y="5588763"/>
            <a:ext cx="8638041" cy="1272121"/>
          </a:xfrm>
          <a:ln/>
        </p:spPr>
        <p:txBody>
          <a:bodyPr/>
          <a:lstStyle/>
          <a:p>
            <a:pPr>
              <a:buFont typeface="Wingdings" charset="0"/>
              <a:buChar char=""/>
              <a:tabLst>
                <a:tab pos="723675" algn="l"/>
                <a:tab pos="1447347" algn="l"/>
                <a:tab pos="2171025" algn="l"/>
                <a:tab pos="2894700" algn="l"/>
                <a:tab pos="3618373" algn="l"/>
                <a:tab pos="4342050" algn="l"/>
                <a:tab pos="5065724" algn="l"/>
                <a:tab pos="5789399" algn="l"/>
                <a:tab pos="6513074" algn="l"/>
                <a:tab pos="7236749" algn="l"/>
                <a:tab pos="7960424" algn="l"/>
              </a:tabLst>
            </a:pPr>
            <a:r>
              <a:rPr lang="en-US"/>
              <a:t>PFC active maintenance provides top-down biasing of posterior-cortical processing</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256" y="1345178"/>
            <a:ext cx="2970864" cy="322874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9220" name="Line 4"/>
          <p:cNvSpPr>
            <a:spLocks noChangeShapeType="1"/>
          </p:cNvSpPr>
          <p:nvPr/>
        </p:nvSpPr>
        <p:spPr bwMode="auto">
          <a:xfrm flipH="1">
            <a:off x="4568974" y="2515656"/>
            <a:ext cx="1602870" cy="914784"/>
          </a:xfrm>
          <a:prstGeom prst="line">
            <a:avLst/>
          </a:prstGeom>
          <a:noFill/>
          <a:ln w="9144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1410" tIns="45706" rIns="91410" bIns="45706"/>
          <a:lstStyle/>
          <a:p>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47" y="2593480"/>
            <a:ext cx="3807213" cy="266653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87157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30058" y="109584"/>
            <a:ext cx="9068118" cy="1262592"/>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The Homunculus Problem</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336" y="1516701"/>
            <a:ext cx="5027616" cy="55728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33734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It Takes a Network..</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661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2" y="301626"/>
            <a:ext cx="9067799" cy="889000"/>
          </a:xfrm>
        </p:spPr>
        <p:txBody>
          <a:bodyPr/>
          <a:lstStyle/>
          <a:p>
            <a:r>
              <a:rPr lang="en-US" dirty="0"/>
              <a:t>PFC Does Active Maintenance</a:t>
            </a:r>
          </a:p>
        </p:txBody>
      </p:sp>
      <p:pic>
        <p:nvPicPr>
          <p:cNvPr id="4" name="Content Placeholder 3"/>
          <p:cNvPicPr>
            <a:picLocks noGrp="1" noChangeAspect="1"/>
          </p:cNvPicPr>
          <p:nvPr>
            <p:ph idx="1"/>
          </p:nvPr>
        </p:nvPicPr>
        <p:blipFill rotWithShape="1">
          <a:blip r:embed="rId2"/>
          <a:srcRect l="-790" r="-998"/>
          <a:stretch/>
        </p:blipFill>
        <p:spPr>
          <a:xfrm>
            <a:off x="2524125" y="1394746"/>
            <a:ext cx="5562600" cy="5892486"/>
          </a:xfrm>
          <a:prstGeom prst="rect">
            <a:avLst/>
          </a:prstGeom>
        </p:spPr>
      </p:pic>
    </p:spTree>
    <p:extLst>
      <p:ext uri="{BB962C8B-B14F-4D97-AF65-F5344CB8AC3E}">
        <p14:creationId xmlns:p14="http://schemas.microsoft.com/office/powerpoint/2010/main" val="228970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Maintenance Can Do it All</a:t>
            </a:r>
          </a:p>
        </p:txBody>
      </p:sp>
      <p:sp>
        <p:nvSpPr>
          <p:cNvPr id="3" name="Content Placeholder 2"/>
          <p:cNvSpPr>
            <a:spLocks noGrp="1"/>
          </p:cNvSpPr>
          <p:nvPr>
            <p:ph idx="1"/>
          </p:nvPr>
        </p:nvSpPr>
        <p:spPr/>
        <p:txBody>
          <a:bodyPr/>
          <a:lstStyle/>
          <a:p>
            <a:pPr>
              <a:lnSpc>
                <a:spcPct val="80000"/>
              </a:lnSpc>
            </a:pPr>
            <a:r>
              <a:rPr lang="en-US" sz="2800" dirty="0"/>
              <a:t>Cognitive Control</a:t>
            </a:r>
          </a:p>
          <a:p>
            <a:pPr lvl="1">
              <a:lnSpc>
                <a:spcPct val="80000"/>
              </a:lnSpc>
            </a:pPr>
            <a:r>
              <a:rPr lang="en-US" sz="2400" dirty="0"/>
              <a:t>Maintained activity drives top-down biasing</a:t>
            </a:r>
          </a:p>
          <a:p>
            <a:pPr>
              <a:lnSpc>
                <a:spcPct val="80000"/>
              </a:lnSpc>
            </a:pPr>
            <a:r>
              <a:rPr lang="en-US" sz="2800" dirty="0"/>
              <a:t>Planning</a:t>
            </a:r>
          </a:p>
          <a:p>
            <a:pPr lvl="1">
              <a:lnSpc>
                <a:spcPct val="80000"/>
              </a:lnSpc>
            </a:pPr>
            <a:r>
              <a:rPr lang="en-US" sz="2400" dirty="0"/>
              <a:t>Think about things that are not there (future)</a:t>
            </a:r>
          </a:p>
          <a:p>
            <a:pPr>
              <a:lnSpc>
                <a:spcPct val="80000"/>
              </a:lnSpc>
            </a:pPr>
            <a:r>
              <a:rPr lang="en-US" sz="2800" dirty="0"/>
              <a:t>Motivation</a:t>
            </a:r>
          </a:p>
          <a:p>
            <a:pPr lvl="1">
              <a:lnSpc>
                <a:spcPct val="80000"/>
              </a:lnSpc>
            </a:pPr>
            <a:r>
              <a:rPr lang="en-US" sz="2400" dirty="0"/>
              <a:t>Maintain goals</a:t>
            </a:r>
          </a:p>
          <a:p>
            <a:pPr>
              <a:lnSpc>
                <a:spcPct val="80000"/>
              </a:lnSpc>
            </a:pPr>
            <a:r>
              <a:rPr lang="en-US" sz="2800" dirty="0"/>
              <a:t>Reward processing</a:t>
            </a:r>
          </a:p>
          <a:p>
            <a:pPr lvl="1">
              <a:lnSpc>
                <a:spcPct val="80000"/>
              </a:lnSpc>
            </a:pPr>
            <a:r>
              <a:rPr lang="en-US" sz="2400" dirty="0"/>
              <a:t>Maintain possible outcomes</a:t>
            </a:r>
          </a:p>
          <a:p>
            <a:pPr>
              <a:lnSpc>
                <a:spcPct val="80000"/>
              </a:lnSpc>
            </a:pPr>
            <a:r>
              <a:rPr lang="en-US" sz="2800" dirty="0"/>
              <a:t>Decision making</a:t>
            </a:r>
          </a:p>
          <a:p>
            <a:pPr lvl="1">
              <a:lnSpc>
                <a:spcPct val="80000"/>
              </a:lnSpc>
            </a:pPr>
            <a:r>
              <a:rPr lang="en-US" sz="2400" dirty="0"/>
              <a:t>Maintain alternatives</a:t>
            </a:r>
          </a:p>
        </p:txBody>
      </p:sp>
    </p:spTree>
    <p:extLst>
      <p:ext uri="{BB962C8B-B14F-4D97-AF65-F5344CB8AC3E}">
        <p14:creationId xmlns:p14="http://schemas.microsoft.com/office/powerpoint/2010/main" val="39735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03242" y="346078"/>
            <a:ext cx="9069386" cy="1173163"/>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The Need for Robust Maintenance</a:t>
            </a:r>
          </a:p>
        </p:txBody>
      </p:sp>
      <p:sp>
        <p:nvSpPr>
          <p:cNvPr id="15362" name="Rectangle 2"/>
          <p:cNvSpPr>
            <a:spLocks noGrp="1" noChangeArrowheads="1"/>
          </p:cNvSpPr>
          <p:nvPr>
            <p:ph type="body" idx="1"/>
          </p:nvPr>
        </p:nvSpPr>
        <p:spPr>
          <a:xfrm>
            <a:off x="503242" y="1770063"/>
            <a:ext cx="9069386" cy="4900612"/>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"Every sound has to be an earthquake or tidal wave that topples governments and changes national boundaries and mutates whole species so they suddenly drift off the planet, across galaxies, only to return, years later, when nobody wants to know them cause their credit rating's bad or because they can't do the Mashed Potatoes.</a:t>
            </a:r>
            <a:r>
              <a:rPr lang="ja-JP" altLang="en-GB">
                <a:latin typeface="Arial"/>
              </a:rPr>
              <a:t>”</a:t>
            </a:r>
            <a:r>
              <a:rPr lang="en-GB"/>
              <a:t> - MFU by HC, 1998</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Subjective experience of PFC lesion: dreaming!</a:t>
            </a:r>
          </a:p>
        </p:txBody>
      </p:sp>
    </p:spTree>
    <p:extLst>
      <p:ext uri="{BB962C8B-B14F-4D97-AF65-F5344CB8AC3E}">
        <p14:creationId xmlns:p14="http://schemas.microsoft.com/office/powerpoint/2010/main" val="619903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RED</a:t>
            </a:r>
            <a:endParaRPr lang="en-US" dirty="0">
              <a:solidFill>
                <a:srgbClr val="FF0000"/>
              </a:solidFill>
            </a:endParaRPr>
          </a:p>
        </p:txBody>
      </p:sp>
    </p:spTree>
    <p:extLst>
      <p:ext uri="{BB962C8B-B14F-4D97-AF65-F5344CB8AC3E}">
        <p14:creationId xmlns:p14="http://schemas.microsoft.com/office/powerpoint/2010/main" val="1218369579"/>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6866</TotalTime>
  <Words>520</Words>
  <Application>Microsoft Macintosh PowerPoint</Application>
  <PresentationFormat>Custom</PresentationFormat>
  <Paragraphs>81</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Symbol</vt:lpstr>
      <vt:lpstr>Times New Roman</vt:lpstr>
      <vt:lpstr>Wingdings</vt:lpstr>
      <vt:lpstr>ror_std_emerbrain</vt:lpstr>
      <vt:lpstr>Executive Function</vt:lpstr>
      <vt:lpstr>Who is in Charge of your Brain??</vt:lpstr>
      <vt:lpstr>Key Idea: Top-Down Biasing</vt:lpstr>
      <vt:lpstr>The Homunculus Problem</vt:lpstr>
      <vt:lpstr>It Takes a Network..</vt:lpstr>
      <vt:lpstr>PFC Does Active Maintenance</vt:lpstr>
      <vt:lpstr>Active Maintenance Can Do it All</vt:lpstr>
      <vt:lpstr>The Need for Robust Maintenance</vt:lpstr>
      <vt:lpstr>Stroop Task: Top Down Biasing</vt:lpstr>
      <vt:lpstr>Stroop Task: Top Down Biasing</vt:lpstr>
      <vt:lpstr>Stroop Task: Top Down Biasing</vt:lpstr>
      <vt:lpstr>Stroop Task: Top Down Biasing</vt:lpstr>
      <vt:lpstr>Asymmetric Conflict</vt:lpstr>
      <vt:lpstr>Robust Active Maintenance</vt:lpstr>
      <vt:lpstr>Motor Gating =&gt; Cognitive Gating</vt:lpstr>
      <vt:lpstr>Dynamic, Adaptive Gating (BG)</vt:lpstr>
      <vt:lpstr>PBWM System</vt:lpstr>
      <vt:lpstr>Examples of different EF tasks</vt:lpstr>
      <vt:lpstr>Different parts of EF</vt:lpstr>
      <vt:lpstr>Baddeley/Hitch model</vt:lpstr>
      <vt:lpstr>Chain of Command..</vt:lpstr>
      <vt:lpstr>Executive Function</vt:lpstr>
      <vt:lpstr>Medial Frontal Map of Values  This is your emotional life</vt:lpstr>
      <vt:lpstr>Prefrontal cortex across species</vt:lpstr>
      <vt:lpstr>Biological Basis of PBWM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Representations and Embodied Agents: Prefrontal Cortex and Basal Ganglia Contributions</dc:title>
  <dc:creator>Randall O'Reilly</dc:creator>
  <cp:lastModifiedBy>Randall O'Reilly</cp:lastModifiedBy>
  <cp:revision>35</cp:revision>
  <cp:lastPrinted>2020-06-04T08:55:36Z</cp:lastPrinted>
  <dcterms:created xsi:type="dcterms:W3CDTF">2009-03-18T06:10:11Z</dcterms:created>
  <dcterms:modified xsi:type="dcterms:W3CDTF">2020-06-04T08:55:38Z</dcterms:modified>
</cp:coreProperties>
</file>