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9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8" r:id="rId15"/>
    <p:sldId id="267" r:id="rId16"/>
    <p:sldId id="269" r:id="rId17"/>
    <p:sldId id="271" r:id="rId18"/>
    <p:sldId id="272" r:id="rId19"/>
    <p:sldId id="273" r:id="rId20"/>
    <p:sldId id="274" r:id="rId21"/>
    <p:sldId id="275" r:id="rId22"/>
    <p:sldId id="293" r:id="rId23"/>
    <p:sldId id="294" r:id="rId24"/>
    <p:sldId id="276" r:id="rId25"/>
    <p:sldId id="277" r:id="rId26"/>
    <p:sldId id="278" r:id="rId27"/>
    <p:sldId id="280" r:id="rId28"/>
    <p:sldId id="279" r:id="rId29"/>
    <p:sldId id="281" r:id="rId30"/>
    <p:sldId id="282" r:id="rId31"/>
    <p:sldId id="283" r:id="rId32"/>
    <p:sldId id="284" r:id="rId33"/>
    <p:sldId id="286" r:id="rId34"/>
    <p:sldId id="287" r:id="rId35"/>
    <p:sldId id="289" r:id="rId36"/>
    <p:sldId id="295" r:id="rId37"/>
    <p:sldId id="288" r:id="rId38"/>
    <p:sldId id="291" r:id="rId39"/>
    <p:sldId id="290" r:id="rId40"/>
    <p:sldId id="285" r:id="rId41"/>
  </p:sldIdLst>
  <p:sldSz cx="10077450" cy="7562850"/>
  <p:notesSz cx="7772400" cy="10058400"/>
  <p:defaultTextStyle>
    <a:defPPr>
      <a:defRPr lang="en-US"/>
    </a:defPPr>
    <a:lvl1pPr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755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633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511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388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5763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2916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068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221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91065"/>
  </p:normalViewPr>
  <p:slideViewPr>
    <p:cSldViewPr>
      <p:cViewPr varScale="1">
        <p:scale>
          <a:sx n="154" d="100"/>
          <a:sy n="154" d="100"/>
        </p:scale>
        <p:origin x="608" y="192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873" indent="-285721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2881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600034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7187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5763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7050F4D-C8E8-3F4B-A05D-07E398CC0A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1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5" indent="0" algn="ctr">
              <a:buNone/>
              <a:defRPr/>
            </a:lvl3pPr>
            <a:lvl4pPr marL="1371457" indent="0" algn="ctr">
              <a:buNone/>
              <a:defRPr/>
            </a:lvl4pPr>
            <a:lvl5pPr marL="1828610" indent="0" algn="ctr">
              <a:buNone/>
              <a:defRPr/>
            </a:lvl5pPr>
            <a:lvl6pPr marL="2285763" indent="0" algn="ctr">
              <a:buNone/>
              <a:defRPr/>
            </a:lvl6pPr>
            <a:lvl7pPr marL="2742916" indent="0" algn="ctr">
              <a:buNone/>
              <a:defRPr/>
            </a:lvl7pPr>
            <a:lvl8pPr marL="3200068" indent="0" algn="ctr">
              <a:buNone/>
              <a:defRPr/>
            </a:lvl8pPr>
            <a:lvl9pPr marL="36572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9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5" indent="0">
              <a:buNone/>
              <a:defRPr sz="1700"/>
            </a:lvl3pPr>
            <a:lvl4pPr marL="1371457" indent="0">
              <a:buNone/>
              <a:defRPr sz="1400"/>
            </a:lvl4pPr>
            <a:lvl5pPr marL="1828610" indent="0">
              <a:buNone/>
              <a:defRPr sz="1400"/>
            </a:lvl5pPr>
            <a:lvl6pPr marL="2285763" indent="0">
              <a:buNone/>
              <a:defRPr sz="1400"/>
            </a:lvl6pPr>
            <a:lvl7pPr marL="2742916" indent="0">
              <a:buNone/>
              <a:defRPr sz="1400"/>
            </a:lvl7pPr>
            <a:lvl8pPr marL="3200068" indent="0">
              <a:buNone/>
              <a:defRPr sz="1400"/>
            </a:lvl8pPr>
            <a:lvl9pPr marL="365722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9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10" indent="0">
              <a:buNone/>
              <a:defRPr sz="1700" b="1"/>
            </a:lvl5pPr>
            <a:lvl6pPr marL="2285763" indent="0">
              <a:buNone/>
              <a:defRPr sz="1700" b="1"/>
            </a:lvl6pPr>
            <a:lvl7pPr marL="2742916" indent="0">
              <a:buNone/>
              <a:defRPr sz="1700" b="1"/>
            </a:lvl7pPr>
            <a:lvl8pPr marL="3200068" indent="0">
              <a:buNone/>
              <a:defRPr sz="1700" b="1"/>
            </a:lvl8pPr>
            <a:lvl9pPr marL="365722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9" y="2398714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9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10" indent="0">
              <a:buNone/>
              <a:defRPr sz="1700" b="1"/>
            </a:lvl5pPr>
            <a:lvl6pPr marL="2285763" indent="0">
              <a:buNone/>
              <a:defRPr sz="1700" b="1"/>
            </a:lvl6pPr>
            <a:lvl7pPr marL="2742916" indent="0">
              <a:buNone/>
              <a:defRPr sz="1700" b="1"/>
            </a:lvl7pPr>
            <a:lvl8pPr marL="3200068" indent="0">
              <a:buNone/>
              <a:defRPr sz="1700" b="1"/>
            </a:lvl8pPr>
            <a:lvl9pPr marL="365722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9" y="2398714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01626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6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9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5" indent="0">
              <a:buNone/>
              <a:defRPr sz="1000"/>
            </a:lvl3pPr>
            <a:lvl4pPr marL="1371457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6" indent="0">
              <a:buNone/>
              <a:defRPr sz="900"/>
            </a:lvl7pPr>
            <a:lvl8pPr marL="3200068" indent="0">
              <a:buNone/>
              <a:defRPr sz="900"/>
            </a:lvl8pPr>
            <a:lvl9pPr marL="365722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4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5" indent="0">
              <a:buNone/>
              <a:defRPr sz="2400"/>
            </a:lvl3pPr>
            <a:lvl4pPr marL="1371457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6" indent="0">
              <a:buNone/>
              <a:defRPr sz="2000"/>
            </a:lvl7pPr>
            <a:lvl8pPr marL="3200068" indent="0">
              <a:buNone/>
              <a:defRPr sz="2000"/>
            </a:lvl8pPr>
            <a:lvl9pPr marL="3657221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5" indent="0">
              <a:buNone/>
              <a:defRPr sz="1000"/>
            </a:lvl3pPr>
            <a:lvl4pPr marL="1371457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6" indent="0">
              <a:buNone/>
              <a:defRPr sz="900"/>
            </a:lvl7pPr>
            <a:lvl8pPr marL="3200068" indent="0">
              <a:buNone/>
              <a:defRPr sz="900"/>
            </a:lvl8pPr>
            <a:lvl9pPr marL="365722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40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40" y="1770063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40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825" algn="l"/>
                <a:tab pos="1447649" algn="l"/>
                <a:tab pos="217147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825" algn="l"/>
                <a:tab pos="1447649" algn="l"/>
                <a:tab pos="2171475" algn="l"/>
                <a:tab pos="28953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4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825" algn="l"/>
                <a:tab pos="1447649" algn="l"/>
                <a:tab pos="217147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755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633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511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388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541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694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0846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7999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755" indent="-323816" algn="l" defTabSz="457152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511" indent="-287308" algn="l" defTabSz="457152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265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021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8776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5929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081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234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386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1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Neuron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Computational Cognitive Neuroscience</a:t>
            </a:r>
          </a:p>
          <a:p>
            <a:r>
              <a:rPr lang="en-US" dirty="0"/>
              <a:t>Randall O’Reilly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4657725" y="3324225"/>
            <a:ext cx="990600" cy="11811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5395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657725" y="3248025"/>
            <a:ext cx="1028700" cy="1143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0521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429125" y="3248025"/>
            <a:ext cx="14478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4429126" y="40100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565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810125" y="3933824"/>
            <a:ext cx="7620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4429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1416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191125" y="3248026"/>
            <a:ext cx="762000" cy="762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6" y="4010025"/>
            <a:ext cx="914400" cy="762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191125" y="3248025"/>
            <a:ext cx="0" cy="15621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5631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810125" y="3933824"/>
            <a:ext cx="7620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4429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189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191124" y="32480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352925" y="32480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318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772025" y="4352925"/>
            <a:ext cx="838201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4086226" y="36671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57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733925" y="3933824"/>
            <a:ext cx="838201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476625" y="39719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0627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4276725" y="2790825"/>
            <a:ext cx="1143000" cy="12192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886324" y="33242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6549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Unit of Cognition!?</a:t>
            </a:r>
          </a:p>
        </p:txBody>
      </p:sp>
      <p:pic>
        <p:nvPicPr>
          <p:cNvPr id="6" name="Content Placeholder 5" descr="fig_cortical_neur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r="-817"/>
          <a:stretch/>
        </p:blipFill>
        <p:spPr>
          <a:xfrm>
            <a:off x="4260386" y="1770063"/>
            <a:ext cx="1556681" cy="4989513"/>
          </a:xfrm>
        </p:spPr>
      </p:pic>
    </p:spTree>
    <p:extLst>
      <p:ext uri="{BB962C8B-B14F-4D97-AF65-F5344CB8AC3E}">
        <p14:creationId xmlns:p14="http://schemas.microsoft.com/office/powerpoint/2010/main" val="234840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57725" y="3095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429125" y="3476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124325" y="38576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3895725" y="4314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124325" y="4695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429125" y="5076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57725" y="5457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667125" y="3095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667125" y="3552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667125" y="40100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3667125" y="45434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667125" y="5000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667125" y="5457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941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you can see how collective action of many detectors, organized </a:t>
            </a:r>
            <a:r>
              <a:rPr lang="en-US" i="1" dirty="0"/>
              <a:t>hierarchically</a:t>
            </a:r>
            <a:r>
              <a:rPr lang="en-US" dirty="0"/>
              <a:t>, could achieve more complex cognition?</a:t>
            </a:r>
          </a:p>
          <a:p>
            <a:r>
              <a:rPr lang="en-US" dirty="0"/>
              <a:t>But detection needs to be more sophisticated to avoid certain problems:</a:t>
            </a:r>
          </a:p>
          <a:p>
            <a:pPr lvl="1"/>
            <a:r>
              <a:rPr lang="en-US" dirty="0"/>
              <a:t>Combinatorial explosion of detectors required for each possible different feature</a:t>
            </a:r>
          </a:p>
          <a:p>
            <a:pPr lvl="1"/>
            <a:r>
              <a:rPr lang="en-US" dirty="0"/>
              <a:t>Exponentially worse with </a:t>
            </a:r>
            <a:r>
              <a:rPr lang="en-US" i="1" dirty="0"/>
              <a:t>combinations</a:t>
            </a:r>
            <a:r>
              <a:rPr lang="en-US" dirty="0"/>
              <a:t> of features!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8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301626"/>
            <a:ext cx="9067799" cy="965200"/>
          </a:xfrm>
        </p:spPr>
        <p:txBody>
          <a:bodyPr/>
          <a:lstStyle/>
          <a:p>
            <a:r>
              <a:rPr lang="en-US" dirty="0"/>
              <a:t>Coarse Coding Efficiency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3240" y="1272514"/>
            <a:ext cx="9067799" cy="344401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A44238-0CA9-4045-8B0B-23ED374A0056}"/>
              </a:ext>
            </a:extLst>
          </p:cNvPr>
          <p:cNvSpPr txBox="1"/>
          <p:nvPr/>
        </p:nvSpPr>
        <p:spPr>
          <a:xfrm>
            <a:off x="515813" y="4924425"/>
            <a:ext cx="9067799" cy="226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idea: each neuron can cover a large space by responding in a graded way</a:t>
            </a:r>
          </a:p>
          <a:p>
            <a:endParaRPr lang="en-US" dirty="0"/>
          </a:p>
          <a:p>
            <a:r>
              <a:rPr lang="en-US" sz="2800" dirty="0"/>
              <a:t>This also works for combinations across multiple dims!</a:t>
            </a:r>
          </a:p>
          <a:p>
            <a:endParaRPr lang="en-US" sz="1600" dirty="0"/>
          </a:p>
          <a:p>
            <a:r>
              <a:rPr lang="en-US" sz="2800" dirty="0"/>
              <a:t>See </a:t>
            </a:r>
            <a:r>
              <a:rPr lang="en-US" sz="2800" dirty="0" err="1"/>
              <a:t>objrec</a:t>
            </a:r>
            <a:r>
              <a:rPr lang="en-US" sz="2800" dirty="0"/>
              <a:t> simulation in Chapter 6</a:t>
            </a:r>
          </a:p>
        </p:txBody>
      </p:sp>
    </p:spTree>
    <p:extLst>
      <p:ext uri="{BB962C8B-B14F-4D97-AF65-F5344CB8AC3E}">
        <p14:creationId xmlns:p14="http://schemas.microsoft.com/office/powerpoint/2010/main" val="122665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863E-F021-924B-93B2-896615D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40" y="301626"/>
            <a:ext cx="9067799" cy="812800"/>
          </a:xfrm>
        </p:spPr>
        <p:txBody>
          <a:bodyPr/>
          <a:lstStyle/>
          <a:p>
            <a:r>
              <a:rPr lang="en-US" dirty="0"/>
              <a:t>Detection = Dimension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4B337-6386-5545-90E7-7194F3686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40" y="1266825"/>
            <a:ext cx="9120199" cy="41998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FF826-3971-E241-ACAA-FC45856600FA}"/>
              </a:ext>
            </a:extLst>
          </p:cNvPr>
          <p:cNvSpPr txBox="1"/>
          <p:nvPr/>
        </p:nvSpPr>
        <p:spPr>
          <a:xfrm>
            <a:off x="503240" y="5762625"/>
            <a:ext cx="9067799" cy="159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Detection = extracting relevant dimension from input: emotion detector, gender detector</a:t>
            </a:r>
          </a:p>
          <a:p>
            <a:endParaRPr lang="en-US" sz="1600" dirty="0"/>
          </a:p>
          <a:p>
            <a:r>
              <a:rPr lang="en-US" sz="2800" dirty="0" err="1"/>
              <a:t>face_categ</a:t>
            </a:r>
            <a:r>
              <a:rPr lang="en-US" sz="2800" dirty="0"/>
              <a:t> example from Chapter 3</a:t>
            </a:r>
          </a:p>
        </p:txBody>
      </p:sp>
    </p:spTree>
    <p:extLst>
      <p:ext uri="{BB962C8B-B14F-4D97-AF65-F5344CB8AC3E}">
        <p14:creationId xmlns:p14="http://schemas.microsoft.com/office/powerpoint/2010/main" val="335517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in the Dark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live in the dark!</a:t>
            </a:r>
          </a:p>
          <a:p>
            <a:r>
              <a:rPr lang="en-US" dirty="0"/>
              <a:t>“Hear” an incredible jumble of inputs.</a:t>
            </a:r>
          </a:p>
          <a:p>
            <a:r>
              <a:rPr lang="en-US" dirty="0"/>
              <a:t>Have </a:t>
            </a:r>
            <a:r>
              <a:rPr lang="en-US" i="1" dirty="0"/>
              <a:t>absolutely no idea</a:t>
            </a:r>
            <a:r>
              <a:rPr lang="en-US" dirty="0"/>
              <a:t> what is going on in the real world outside their little area of the brain..</a:t>
            </a:r>
          </a:p>
          <a:p>
            <a:endParaRPr lang="en-US" dirty="0"/>
          </a:p>
          <a:p>
            <a:pPr marL="107938" indent="0">
              <a:buNone/>
            </a:pPr>
            <a:r>
              <a:rPr lang="en-US" dirty="0"/>
              <a:t>All of this is very counterintuitive given that we tend to think of neurons as communicating in full English sentences about the weather, etc..</a:t>
            </a:r>
          </a:p>
          <a:p>
            <a:pPr marL="107938" indent="0">
              <a:buNone/>
            </a:pPr>
            <a:r>
              <a:rPr lang="en-US" b="1" dirty="0"/>
              <a:t>Neurons only get spikes, not words!</a:t>
            </a:r>
          </a:p>
        </p:txBody>
      </p:sp>
    </p:spTree>
    <p:extLst>
      <p:ext uri="{BB962C8B-B14F-4D97-AF65-F5344CB8AC3E}">
        <p14:creationId xmlns:p14="http://schemas.microsoft.com/office/powerpoint/2010/main" val="44413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Network</a:t>
            </a:r>
          </a:p>
        </p:txBody>
      </p:sp>
      <p:pic>
        <p:nvPicPr>
          <p:cNvPr id="4" name="Content Placeholder 3" descr="fig_social_net_rand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" r="-182"/>
          <a:stretch/>
        </p:blipFill>
        <p:spPr>
          <a:xfrm>
            <a:off x="2447925" y="1571625"/>
            <a:ext cx="5257800" cy="3979486"/>
          </a:xfrm>
        </p:spPr>
      </p:pic>
      <p:sp>
        <p:nvSpPr>
          <p:cNvPr id="5" name="TextBox 4"/>
          <p:cNvSpPr txBox="1"/>
          <p:nvPr/>
        </p:nvSpPr>
        <p:spPr>
          <a:xfrm>
            <a:off x="771525" y="5991225"/>
            <a:ext cx="8686800" cy="790370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Neurons depend on network of “trust” built up over a long time period – only way they can overcome the jumble in the dark..</a:t>
            </a:r>
          </a:p>
        </p:txBody>
      </p:sp>
    </p:spTree>
    <p:extLst>
      <p:ext uri="{BB962C8B-B14F-4D97-AF65-F5344CB8AC3E}">
        <p14:creationId xmlns:p14="http://schemas.microsoft.com/office/powerpoint/2010/main" val="329024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02" y="1571625"/>
            <a:ext cx="5245046" cy="3979486"/>
          </a:xfrm>
        </p:spPr>
      </p:pic>
      <p:sp>
        <p:nvSpPr>
          <p:cNvPr id="5" name="TextBox 4"/>
          <p:cNvSpPr txBox="1"/>
          <p:nvPr/>
        </p:nvSpPr>
        <p:spPr>
          <a:xfrm>
            <a:off x="771525" y="5991225"/>
            <a:ext cx="8686800" cy="790370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How do neurons ever know if senders change what they are encoding?  How does the brain ever change?</a:t>
            </a:r>
          </a:p>
        </p:txBody>
      </p:sp>
    </p:spTree>
    <p:extLst>
      <p:ext uri="{BB962C8B-B14F-4D97-AF65-F5344CB8AC3E}">
        <p14:creationId xmlns:p14="http://schemas.microsoft.com/office/powerpoint/2010/main" val="3915311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Detector Model</a:t>
            </a:r>
          </a:p>
        </p:txBody>
      </p:sp>
      <p:pic>
        <p:nvPicPr>
          <p:cNvPr id="4" name="Content Placeholder 3" descr="fig_neuron_as_det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" b="2689"/>
          <a:stretch>
            <a:fillRect/>
          </a:stretch>
        </p:blipFill>
        <p:spPr>
          <a:xfrm>
            <a:off x="1152525" y="1770064"/>
            <a:ext cx="7315200" cy="4025153"/>
          </a:xfrm>
        </p:spPr>
      </p:pic>
      <p:sp>
        <p:nvSpPr>
          <p:cNvPr id="5" name="TextBox 4"/>
          <p:cNvSpPr txBox="1"/>
          <p:nvPr/>
        </p:nvSpPr>
        <p:spPr>
          <a:xfrm>
            <a:off x="1152525" y="5991226"/>
            <a:ext cx="7315200" cy="560153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3200" dirty="0"/>
              <a:t>How do we simulate on a computer?</a:t>
            </a:r>
          </a:p>
        </p:txBody>
      </p:sp>
    </p:spTree>
    <p:extLst>
      <p:ext uri="{BB962C8B-B14F-4D97-AF65-F5344CB8AC3E}">
        <p14:creationId xmlns:p14="http://schemas.microsoft.com/office/powerpoint/2010/main" val="2333732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are electrical systems, can be described using basic electrical equations.</a:t>
            </a:r>
          </a:p>
          <a:p>
            <a:r>
              <a:rPr lang="en-US" dirty="0"/>
              <a:t>Use these equations to simulate on a computer.</a:t>
            </a:r>
          </a:p>
          <a:p>
            <a:r>
              <a:rPr lang="en-US" dirty="0"/>
              <a:t>Need a fair bit of math to get a full working model (more here than most chapters), but you only really need to understand </a:t>
            </a:r>
            <a:r>
              <a:rPr lang="en-US" i="1" dirty="0"/>
              <a:t>conceptually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59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Tug-of-War</a:t>
            </a:r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1990725" y="1647825"/>
            <a:ext cx="6172201" cy="3396223"/>
          </a:xfrm>
        </p:spPr>
      </p:pic>
      <p:sp>
        <p:nvSpPr>
          <p:cNvPr id="5" name="TextBox 4"/>
          <p:cNvSpPr txBox="1"/>
          <p:nvPr/>
        </p:nvSpPr>
        <p:spPr>
          <a:xfrm>
            <a:off x="771526" y="5381625"/>
            <a:ext cx="8534400" cy="1484706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How strongly each guy pulls: I = g (E-</a:t>
            </a:r>
            <a:r>
              <a:rPr lang="en-US" sz="2400" dirty="0" err="1"/>
              <a:t>Vm</a:t>
            </a:r>
            <a:r>
              <a:rPr lang="en-US" sz="2400" dirty="0"/>
              <a:t>)</a:t>
            </a:r>
          </a:p>
          <a:p>
            <a:r>
              <a:rPr lang="en-US" sz="2400" dirty="0"/>
              <a:t>g = how many input channels are open</a:t>
            </a:r>
          </a:p>
          <a:p>
            <a:r>
              <a:rPr lang="en-US" sz="2400" dirty="0"/>
              <a:t>E = driving potential (pull down for inhibition, up for excitation)</a:t>
            </a:r>
          </a:p>
          <a:p>
            <a:r>
              <a:rPr lang="en-US" sz="2400" dirty="0" err="1"/>
              <a:t>Vm</a:t>
            </a:r>
            <a:r>
              <a:rPr lang="en-US" sz="2400" dirty="0"/>
              <a:t> = the “flag” – reflects net balance between two sides</a:t>
            </a:r>
          </a:p>
        </p:txBody>
      </p:sp>
    </p:spTree>
    <p:extLst>
      <p:ext uri="{BB962C8B-B14F-4D97-AF65-F5344CB8AC3E}">
        <p14:creationId xmlns:p14="http://schemas.microsoft.com/office/powerpoint/2010/main" val="234704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Model</a:t>
            </a:r>
          </a:p>
        </p:txBody>
      </p:sp>
      <p:pic>
        <p:nvPicPr>
          <p:cNvPr id="4" name="Content Placeholder 3" descr="fig_neuron_as_det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" b="2689"/>
          <a:stretch>
            <a:fillRect/>
          </a:stretch>
        </p:blipFill>
        <p:spPr>
          <a:xfrm>
            <a:off x="1152525" y="1770064"/>
            <a:ext cx="7315200" cy="4025153"/>
          </a:xfrm>
        </p:spPr>
      </p:pic>
      <p:sp>
        <p:nvSpPr>
          <p:cNvPr id="5" name="TextBox 4"/>
          <p:cNvSpPr txBox="1"/>
          <p:nvPr/>
        </p:nvSpPr>
        <p:spPr>
          <a:xfrm>
            <a:off x="1152525" y="5991226"/>
            <a:ext cx="7315200" cy="618631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3600" dirty="0"/>
              <a:t>Is it really all just detection?</a:t>
            </a:r>
          </a:p>
        </p:txBody>
      </p:sp>
    </p:spTree>
    <p:extLst>
      <p:ext uri="{BB962C8B-B14F-4D97-AF65-F5344CB8AC3E}">
        <p14:creationId xmlns:p14="http://schemas.microsoft.com/office/powerpoint/2010/main" val="2703564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Balance..</a:t>
            </a:r>
          </a:p>
        </p:txBody>
      </p:sp>
      <p:pic>
        <p:nvPicPr>
          <p:cNvPr id="4" name="Content Placeholder 3" descr="fig_vm_as_tug_of_war_cas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" r="-319"/>
          <a:stretch/>
        </p:blipFill>
        <p:spPr>
          <a:xfrm>
            <a:off x="2326685" y="1770063"/>
            <a:ext cx="5409540" cy="4989513"/>
          </a:xfrm>
        </p:spPr>
      </p:pic>
    </p:spTree>
    <p:extLst>
      <p:ext uri="{BB962C8B-B14F-4D97-AF65-F5344CB8AC3E}">
        <p14:creationId xmlns:p14="http://schemas.microsoft.com/office/powerpoint/2010/main" val="256657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Equations..</a:t>
            </a:r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2401595" y="1647827"/>
            <a:ext cx="4846931" cy="2666999"/>
          </a:xfrm>
        </p:spPr>
      </p:pic>
      <p:pic>
        <p:nvPicPr>
          <p:cNvPr id="3" name="Picture 2" descr="Screen shot 2011-01-18 at 12.36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4848224"/>
            <a:ext cx="6845300" cy="419100"/>
          </a:xfrm>
          <a:prstGeom prst="rect">
            <a:avLst/>
          </a:prstGeom>
        </p:spPr>
      </p:pic>
      <p:pic>
        <p:nvPicPr>
          <p:cNvPr id="6" name="Picture 5" descr="Screen shot 2011-01-18 at 12.38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5457825"/>
            <a:ext cx="3378200" cy="393700"/>
          </a:xfrm>
          <a:prstGeom prst="rect">
            <a:avLst/>
          </a:prstGeom>
        </p:spPr>
      </p:pic>
      <p:pic>
        <p:nvPicPr>
          <p:cNvPr id="7" name="Picture 6" descr="Screen shot 2011-01-18 at 12.39.3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6067425"/>
            <a:ext cx="7493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32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</a:t>
            </a:r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2401595" y="1647827"/>
            <a:ext cx="4846931" cy="266699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38" y="4848224"/>
            <a:ext cx="6887881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6925" y="5991225"/>
            <a:ext cx="5562600" cy="501676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800" dirty="0"/>
              <a:t>This is just the balance of forces..</a:t>
            </a:r>
          </a:p>
        </p:txBody>
      </p:sp>
    </p:spTree>
    <p:extLst>
      <p:ext uri="{BB962C8B-B14F-4D97-AF65-F5344CB8AC3E}">
        <p14:creationId xmlns:p14="http://schemas.microsoft.com/office/powerpoint/2010/main" val="3779497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90487"/>
            <a:ext cx="9067799" cy="660400"/>
          </a:xfrm>
        </p:spPr>
        <p:txBody>
          <a:bodyPr/>
          <a:lstStyle/>
          <a:p>
            <a:r>
              <a:rPr lang="en-US" dirty="0"/>
              <a:t>Spiking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40" y="5686425"/>
            <a:ext cx="9067799" cy="15319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If </a:t>
            </a:r>
            <a:r>
              <a:rPr lang="en-US" dirty="0" err="1"/>
              <a:t>Vm</a:t>
            </a:r>
            <a:r>
              <a:rPr lang="en-US" dirty="0"/>
              <a:t> gets over threshold, neuron fires a spike.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Spike resets membrane potential back to rest.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Has to climb back up to threshold to spike again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BF2831A-66E9-DA4F-92A7-95E151A2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6325" y="957007"/>
            <a:ext cx="7802384" cy="469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8390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Code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 likes spikes, but rates are great!</a:t>
            </a:r>
          </a:p>
          <a:p>
            <a:pPr lvl="1"/>
            <a:r>
              <a:rPr lang="en-US" dirty="0"/>
              <a:t>Instantaneous and steady – smaller, faster models</a:t>
            </a:r>
          </a:p>
          <a:p>
            <a:pPr lvl="1"/>
            <a:r>
              <a:rPr lang="en-US" dirty="0"/>
              <a:t>But definitely lose several important things</a:t>
            </a:r>
          </a:p>
          <a:p>
            <a:pPr lvl="1"/>
            <a:r>
              <a:rPr lang="en-US" dirty="0" err="1"/>
              <a:t>Soln</a:t>
            </a:r>
            <a:r>
              <a:rPr lang="en-US" dirty="0"/>
              <a:t>: do it both ways, and see what the diffs are..</a:t>
            </a:r>
          </a:p>
          <a:p>
            <a:r>
              <a:rPr lang="en-US" dirty="0"/>
              <a:t>Goal: equation that makes good </a:t>
            </a:r>
            <a:r>
              <a:rPr lang="en-US" dirty="0" err="1"/>
              <a:t>approx</a:t>
            </a:r>
            <a:r>
              <a:rPr lang="en-US" dirty="0"/>
              <a:t> of actual spiking rate for same sets of inputs.</a:t>
            </a:r>
          </a:p>
        </p:txBody>
      </p:sp>
    </p:spTree>
    <p:extLst>
      <p:ext uri="{BB962C8B-B14F-4D97-AF65-F5344CB8AC3E}">
        <p14:creationId xmlns:p14="http://schemas.microsoft.com/office/powerpoint/2010/main" val="4128671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Sigmoidal Shape: Noisy X/X+1</a:t>
            </a:r>
          </a:p>
        </p:txBody>
      </p:sp>
      <p:pic>
        <p:nvPicPr>
          <p:cNvPr id="4" name="Content Placeholder 3" descr="fig_nxx1_fu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6" r="-257"/>
          <a:stretch/>
        </p:blipFill>
        <p:spPr>
          <a:xfrm>
            <a:off x="695325" y="1800225"/>
            <a:ext cx="5410200" cy="4193504"/>
          </a:xfrm>
        </p:spPr>
      </p:pic>
      <p:sp>
        <p:nvSpPr>
          <p:cNvPr id="6" name="TextBox 5"/>
          <p:cNvSpPr txBox="1"/>
          <p:nvPr/>
        </p:nvSpPr>
        <p:spPr>
          <a:xfrm>
            <a:off x="6257925" y="1876425"/>
            <a:ext cx="3200400" cy="2964914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marL="285721" indent="-285721">
              <a:lnSpc>
                <a:spcPct val="200000"/>
              </a:lnSpc>
              <a:buSzPct val="100000"/>
              <a:buFontTx/>
              <a:buChar char="•"/>
            </a:pPr>
            <a:r>
              <a:rPr lang="en-US" sz="3200" dirty="0"/>
              <a:t>Threshold</a:t>
            </a:r>
          </a:p>
          <a:p>
            <a:pPr marL="285721" indent="-285721">
              <a:lnSpc>
                <a:spcPct val="200000"/>
              </a:lnSpc>
              <a:buSzPct val="100000"/>
              <a:buFontTx/>
              <a:buChar char="•"/>
            </a:pPr>
            <a:r>
              <a:rPr lang="en-US" sz="3200" dirty="0"/>
              <a:t>Saturating</a:t>
            </a:r>
          </a:p>
          <a:p>
            <a:pPr marL="285721" indent="-285721">
              <a:lnSpc>
                <a:spcPct val="200000"/>
              </a:lnSpc>
              <a:buSzPct val="100000"/>
              <a:buFontTx/>
              <a:buChar char="•"/>
            </a:pPr>
            <a:r>
              <a:rPr lang="en-US" sz="3200" dirty="0"/>
              <a:t>Smooth</a:t>
            </a:r>
          </a:p>
        </p:txBody>
      </p:sp>
    </p:spTree>
    <p:extLst>
      <p:ext uri="{BB962C8B-B14F-4D97-AF65-F5344CB8AC3E}">
        <p14:creationId xmlns:p14="http://schemas.microsoft.com/office/powerpoint/2010/main" val="887134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32C3-0692-DF43-AE41-BAF8C83A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X/X+1 Approximates Spikes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617220-C822-AC4F-90BC-23395A639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327" y="1770063"/>
            <a:ext cx="6675622" cy="4989512"/>
          </a:xfrm>
        </p:spPr>
      </p:pic>
    </p:spTree>
    <p:extLst>
      <p:ext uri="{BB962C8B-B14F-4D97-AF65-F5344CB8AC3E}">
        <p14:creationId xmlns:p14="http://schemas.microsoft.com/office/powerpoint/2010/main" val="3870241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Code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bit tricky because </a:t>
            </a:r>
            <a:r>
              <a:rPr lang="en-US" dirty="0" err="1"/>
              <a:t>Vm</a:t>
            </a:r>
            <a:r>
              <a:rPr lang="en-US" dirty="0"/>
              <a:t> doesn’t work.</a:t>
            </a:r>
          </a:p>
          <a:p>
            <a:r>
              <a:rPr lang="en-US" dirty="0"/>
              <a:t>Need to use excitatory conductance – threshold</a:t>
            </a:r>
          </a:p>
          <a:p>
            <a:r>
              <a:rPr lang="en-US" dirty="0"/>
              <a:t>XX1 equation:</a:t>
            </a:r>
          </a:p>
          <a:p>
            <a:endParaRPr lang="en-US" dirty="0"/>
          </a:p>
          <a:p>
            <a:r>
              <a:rPr lang="en-US" dirty="0" err="1"/>
              <a:t>ge</a:t>
            </a:r>
            <a:r>
              <a:rPr lang="en-US" dirty="0"/>
              <a:t>-theta:</a:t>
            </a:r>
          </a:p>
          <a:p>
            <a:endParaRPr lang="en-US" dirty="0"/>
          </a:p>
          <a:p>
            <a:r>
              <a:rPr lang="en-US" dirty="0"/>
              <a:t>Time </a:t>
            </a:r>
            <a:r>
              <a:rPr lang="en-US"/>
              <a:t>dyn: </a:t>
            </a:r>
            <a:endParaRPr lang="en-US" dirty="0"/>
          </a:p>
        </p:txBody>
      </p:sp>
      <p:pic>
        <p:nvPicPr>
          <p:cNvPr id="4" name="Picture 3" descr="Screen shot 2011-01-18 at 12.58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3019425"/>
            <a:ext cx="2273300" cy="838200"/>
          </a:xfrm>
          <a:prstGeom prst="rect">
            <a:avLst/>
          </a:prstGeom>
        </p:spPr>
      </p:pic>
      <p:pic>
        <p:nvPicPr>
          <p:cNvPr id="5" name="Picture 4" descr="Screen shot 2011-01-18 at 12.59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4238626"/>
            <a:ext cx="33782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5610225"/>
            <a:ext cx="5791200" cy="4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72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Synapse</a:t>
            </a:r>
          </a:p>
        </p:txBody>
      </p:sp>
      <p:pic>
        <p:nvPicPr>
          <p:cNvPr id="5" name="Content Placeholder 4" descr="fig_synap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48" r="-4884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2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Story..</a:t>
            </a:r>
          </a:p>
        </p:txBody>
      </p:sp>
      <p:pic>
        <p:nvPicPr>
          <p:cNvPr id="4" name="Content Placeholder 3" descr="fig_io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95" r="-226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64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Pandemonium!</a:t>
            </a:r>
            <a:br>
              <a:rPr lang="en-US" dirty="0"/>
            </a:br>
            <a:r>
              <a:rPr lang="en-US" sz="2800" dirty="0"/>
              <a:t>(Oliver Selfridge)</a:t>
            </a:r>
          </a:p>
        </p:txBody>
      </p:sp>
      <p:pic>
        <p:nvPicPr>
          <p:cNvPr id="4" name="Content Placeholder 3" descr="fig_pandemonium_selfrid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" b="10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9894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Conductances</a:t>
            </a:r>
            <a:r>
              <a:rPr lang="en-US" dirty="0"/>
              <a:t> and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40" y="1770063"/>
            <a:ext cx="9067799" cy="1096962"/>
          </a:xfrm>
        </p:spPr>
        <p:txBody>
          <a:bodyPr/>
          <a:lstStyle/>
          <a:p>
            <a:r>
              <a:rPr lang="en-US" dirty="0"/>
              <a:t>Just add ‘</a:t>
            </a:r>
            <a:r>
              <a:rPr lang="en-US" dirty="0" err="1"/>
              <a:t>em</a:t>
            </a:r>
            <a:r>
              <a:rPr lang="en-US" dirty="0"/>
              <a:t> up (and take the average)</a:t>
            </a:r>
          </a:p>
        </p:txBody>
      </p:sp>
      <p:pic>
        <p:nvPicPr>
          <p:cNvPr id="4" name="Picture 3" descr="Screen shot 2011-01-18 at 12.44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6" y="2562225"/>
            <a:ext cx="1968500" cy="74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925" y="4010026"/>
            <a:ext cx="8839200" cy="1148944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marL="342865" indent="-342865">
              <a:buSzPct val="100000"/>
              <a:buFont typeface="Arial"/>
              <a:buChar char="•"/>
            </a:pPr>
            <a:r>
              <a:rPr lang="en-US" sz="2400" dirty="0"/>
              <a:t>Key concept is </a:t>
            </a:r>
            <a:r>
              <a:rPr lang="en-US" sz="2400" i="1" dirty="0"/>
              <a:t>weight:</a:t>
            </a:r>
            <a:r>
              <a:rPr lang="en-US" sz="2400" dirty="0"/>
              <a:t> how much unit listens to given input</a:t>
            </a:r>
          </a:p>
          <a:p>
            <a:pPr marL="342865" indent="-342865">
              <a:buSzPct val="100000"/>
              <a:buFont typeface="Arial"/>
              <a:buChar char="•"/>
            </a:pPr>
            <a:r>
              <a:rPr lang="en-US" sz="2400" dirty="0"/>
              <a:t>Weights determine what the neuron detects</a:t>
            </a:r>
          </a:p>
          <a:p>
            <a:pPr marL="342865" indent="-342865">
              <a:buSzPct val="100000"/>
              <a:buFont typeface="Arial"/>
              <a:buChar char="•"/>
            </a:pPr>
            <a:r>
              <a:rPr lang="en-US" sz="2400" dirty="0"/>
              <a:t>Everything you know is encoded in your weights..</a:t>
            </a:r>
          </a:p>
        </p:txBody>
      </p:sp>
    </p:spTree>
    <p:extLst>
      <p:ext uri="{BB962C8B-B14F-4D97-AF65-F5344CB8AC3E}">
        <p14:creationId xmlns:p14="http://schemas.microsoft.com/office/powerpoint/2010/main" val="225982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Categories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19008"/>
            <a:ext cx="9067800" cy="2886177"/>
          </a:xfrm>
        </p:spPr>
      </p:pic>
    </p:spTree>
    <p:extLst>
      <p:ext uri="{BB962C8B-B14F-4D97-AF65-F5344CB8AC3E}">
        <p14:creationId xmlns:p14="http://schemas.microsoft.com/office/powerpoint/2010/main" val="101024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Vertical Line:           |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Horizontal Line:      --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Up-Right Diagonal: /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Up-Left Diagonal:   \</a:t>
            </a:r>
          </a:p>
        </p:txBody>
      </p:sp>
    </p:spTree>
    <p:extLst>
      <p:ext uri="{BB962C8B-B14F-4D97-AF65-F5344CB8AC3E}">
        <p14:creationId xmlns:p14="http://schemas.microsoft.com/office/powerpoint/2010/main" val="26171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Demons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T: 1,2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V: 3,4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A: 2,3,4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K: 1,3,4</a:t>
            </a:r>
          </a:p>
        </p:txBody>
      </p:sp>
    </p:spTree>
    <p:extLst>
      <p:ext uri="{BB962C8B-B14F-4D97-AF65-F5344CB8AC3E}">
        <p14:creationId xmlns:p14="http://schemas.microsoft.com/office/powerpoint/2010/main" val="230987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76725" y="3857625"/>
            <a:ext cx="14478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4561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4276725" y="38576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71814463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4220</TotalTime>
  <Words>637</Words>
  <Application>Microsoft Macintosh PowerPoint</Application>
  <PresentationFormat>Custom</PresentationFormat>
  <Paragraphs>104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Symbol</vt:lpstr>
      <vt:lpstr>Times New Roman</vt:lpstr>
      <vt:lpstr>Wingdings</vt:lpstr>
      <vt:lpstr>ror_std_emerbrain</vt:lpstr>
      <vt:lpstr>The Neuron</vt:lpstr>
      <vt:lpstr>The Basic Unit of Cognition!?</vt:lpstr>
      <vt:lpstr>Detector Model</vt:lpstr>
      <vt:lpstr>Pandemonium! (Oliver Selfridge)</vt:lpstr>
      <vt:lpstr>Hierarchy of Categories</vt:lpstr>
      <vt:lpstr>Feature Demons</vt:lpstr>
      <vt:lpstr>Cognitive Demons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Ooops..</vt:lpstr>
      <vt:lpstr>Ooops..</vt:lpstr>
      <vt:lpstr>Ooops..</vt:lpstr>
      <vt:lpstr>Ooops..</vt:lpstr>
      <vt:lpstr>Detector Summary</vt:lpstr>
      <vt:lpstr>Coarse Coding Efficiency</vt:lpstr>
      <vt:lpstr>Detection = Dimension</vt:lpstr>
      <vt:lpstr>Neurons in the Dark</vt:lpstr>
      <vt:lpstr>The Social Network</vt:lpstr>
      <vt:lpstr>The Social Network</vt:lpstr>
      <vt:lpstr>Back to the Detector Model</vt:lpstr>
      <vt:lpstr>Overall Strategy</vt:lpstr>
      <vt:lpstr>The Tug-of-War</vt:lpstr>
      <vt:lpstr>Relative Balance..</vt:lpstr>
      <vt:lpstr>Equations..</vt:lpstr>
      <vt:lpstr>Equilibrium</vt:lpstr>
      <vt:lpstr>Spiking Output</vt:lpstr>
      <vt:lpstr>Rate Code Approximation</vt:lpstr>
      <vt:lpstr>Sigmoidal Shape: Noisy X/X+1</vt:lpstr>
      <vt:lpstr>Noisy X/X+1 Approximates Spikes</vt:lpstr>
      <vt:lpstr>Rate Code Equations</vt:lpstr>
      <vt:lpstr>The Synapse</vt:lpstr>
      <vt:lpstr>The Full Story..</vt:lpstr>
      <vt:lpstr>Input Conductances and 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Microsoft Office User</cp:lastModifiedBy>
  <cp:revision>52</cp:revision>
  <cp:lastPrinted>2020-04-03T09:20:48Z</cp:lastPrinted>
  <dcterms:created xsi:type="dcterms:W3CDTF">2009-03-18T06:10:11Z</dcterms:created>
  <dcterms:modified xsi:type="dcterms:W3CDTF">2020-04-03T09:20:50Z</dcterms:modified>
</cp:coreProperties>
</file>