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459" r:id="rId4"/>
    <p:sldId id="471" r:id="rId5"/>
    <p:sldId id="463" r:id="rId6"/>
    <p:sldId id="484" r:id="rId7"/>
    <p:sldId id="460" r:id="rId8"/>
    <p:sldId id="461" r:id="rId9"/>
    <p:sldId id="462" r:id="rId10"/>
    <p:sldId id="469" r:id="rId11"/>
    <p:sldId id="470" r:id="rId12"/>
    <p:sldId id="486" r:id="rId13"/>
    <p:sldId id="468" r:id="rId14"/>
    <p:sldId id="489" r:id="rId15"/>
    <p:sldId id="465" r:id="rId16"/>
    <p:sldId id="466" r:id="rId17"/>
    <p:sldId id="491" r:id="rId18"/>
    <p:sldId id="485" r:id="rId19"/>
    <p:sldId id="487" r:id="rId20"/>
    <p:sldId id="490" r:id="rId21"/>
    <p:sldId id="488" r:id="rId22"/>
    <p:sldId id="446" r:id="rId23"/>
    <p:sldId id="467" r:id="rId24"/>
    <p:sldId id="492" r:id="rId25"/>
    <p:sldId id="493" r:id="rId26"/>
    <p:sldId id="494" r:id="rId27"/>
  </p:sldIdLst>
  <p:sldSz cx="10077450" cy="7562850"/>
  <p:notesSz cx="7772400" cy="10058400"/>
  <p:defaultTextStyle>
    <a:defPPr>
      <a:defRPr lang="en-US"/>
    </a:defPPr>
    <a:lvl1pPr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0952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6424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1899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7375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15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378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4101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0404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1002"/>
  </p:normalViewPr>
  <p:slideViewPr>
    <p:cSldViewPr>
      <p:cViewPr varScale="1">
        <p:scale>
          <a:sx n="123" d="100"/>
          <a:sy n="123" d="100"/>
        </p:scale>
        <p:origin x="1528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1489" indent="-285188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0748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7051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3352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15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01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404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clicker quiz of</a:t>
            </a:r>
            <a:r>
              <a:rPr lang="en-US" baseline="0" dirty="0"/>
              <a:t> class on each!!!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7050F4D-C8E8-3F4B-A05D-07E398CC0A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299" indent="0" algn="ctr">
              <a:buNone/>
              <a:defRPr/>
            </a:lvl2pPr>
            <a:lvl3pPr marL="912600" indent="0" algn="ctr">
              <a:buNone/>
              <a:defRPr/>
            </a:lvl3pPr>
            <a:lvl4pPr marL="1368900" indent="0" algn="ctr">
              <a:buNone/>
              <a:defRPr/>
            </a:lvl4pPr>
            <a:lvl5pPr marL="1825200" indent="0" algn="ctr">
              <a:buNone/>
              <a:defRPr/>
            </a:lvl5pPr>
            <a:lvl6pPr marL="2281502" indent="0" algn="ctr">
              <a:buNone/>
              <a:defRPr/>
            </a:lvl6pPr>
            <a:lvl7pPr marL="2737802" indent="0" algn="ctr">
              <a:buNone/>
              <a:defRPr/>
            </a:lvl7pPr>
            <a:lvl8pPr marL="3194101" indent="0" algn="ctr">
              <a:buNone/>
              <a:defRPr/>
            </a:lvl8pPr>
            <a:lvl9pPr marL="36504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5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299" indent="0">
              <a:buNone/>
              <a:defRPr sz="1800"/>
            </a:lvl2pPr>
            <a:lvl3pPr marL="912600" indent="0">
              <a:buNone/>
              <a:defRPr sz="1700"/>
            </a:lvl3pPr>
            <a:lvl4pPr marL="1368900" indent="0">
              <a:buNone/>
              <a:defRPr sz="1400"/>
            </a:lvl4pPr>
            <a:lvl5pPr marL="1825200" indent="0">
              <a:buNone/>
              <a:defRPr sz="1400"/>
            </a:lvl5pPr>
            <a:lvl6pPr marL="2281502" indent="0">
              <a:buNone/>
              <a:defRPr sz="1400"/>
            </a:lvl6pPr>
            <a:lvl7pPr marL="2737802" indent="0">
              <a:buNone/>
              <a:defRPr sz="1400"/>
            </a:lvl7pPr>
            <a:lvl8pPr marL="3194101" indent="0">
              <a:buNone/>
              <a:defRPr sz="1400"/>
            </a:lvl8pPr>
            <a:lvl9pPr marL="36504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3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70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709" y="239873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4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5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70" y="529433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7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299" indent="0">
              <a:buNone/>
              <a:defRPr sz="2800"/>
            </a:lvl2pPr>
            <a:lvl3pPr marL="912600" indent="0">
              <a:buNone/>
              <a:defRPr sz="2400"/>
            </a:lvl3pPr>
            <a:lvl4pPr marL="1368900" indent="0">
              <a:buNone/>
              <a:defRPr sz="2000"/>
            </a:lvl4pPr>
            <a:lvl5pPr marL="1825200" indent="0">
              <a:buNone/>
              <a:defRPr sz="2000"/>
            </a:lvl5pPr>
            <a:lvl6pPr marL="2281502" indent="0">
              <a:buNone/>
              <a:defRPr sz="2000"/>
            </a:lvl6pPr>
            <a:lvl7pPr marL="2737802" indent="0">
              <a:buNone/>
              <a:defRPr sz="2000"/>
            </a:lvl7pPr>
            <a:lvl8pPr marL="3194101" indent="0">
              <a:buNone/>
              <a:defRPr sz="2000"/>
            </a:lvl8pPr>
            <a:lvl9pPr marL="365040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7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59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59" y="177008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59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2476" algn="l"/>
                <a:tab pos="1444947" algn="l"/>
                <a:tab pos="2167425" algn="l"/>
                <a:tab pos="2889901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3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0952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6424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189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73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36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8997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462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2580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0952" indent="-323215" algn="l" defTabSz="456299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1899" indent="-286772" algn="l" defTabSz="456299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2848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380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47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1053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73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3646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95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9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9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2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8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101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404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Disorders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584200"/>
          </a:xfrm>
        </p:spPr>
        <p:txBody>
          <a:bodyPr/>
          <a:lstStyle/>
          <a:p>
            <a:r>
              <a:rPr lang="en-US" sz="4000" dirty="0"/>
              <a:t>Schizophrenic Brain: Widespread Diffs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1" r="-543"/>
          <a:stretch/>
        </p:blipFill>
        <p:spPr>
          <a:xfrm>
            <a:off x="1120695" y="1190625"/>
            <a:ext cx="7499429" cy="5868992"/>
          </a:xfrm>
        </p:spPr>
      </p:pic>
    </p:spTree>
    <p:extLst>
      <p:ext uri="{BB962C8B-B14F-4D97-AF65-F5344CB8AC3E}">
        <p14:creationId xmlns:p14="http://schemas.microsoft.com/office/powerpoint/2010/main" val="351470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584200"/>
          </a:xfrm>
        </p:spPr>
        <p:txBody>
          <a:bodyPr/>
          <a:lstStyle/>
          <a:p>
            <a:r>
              <a:rPr lang="en-US" sz="4000" dirty="0"/>
              <a:t>Schizophrenic Brain: Widespread Diffs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20629" y="1835704"/>
            <a:ext cx="184666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Mc9269a5d15112a4ab4744d34e688b30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114425"/>
            <a:ext cx="7020139" cy="6023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1925" y="1190625"/>
            <a:ext cx="2133600" cy="293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Vijay Mittal: Basal Ganglia impairments before onset of </a:t>
            </a:r>
            <a:r>
              <a:rPr lang="en-US" sz="2800" dirty="0" err="1"/>
              <a:t>Scz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34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Major Brain Areas Involved in Most Disorders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724025"/>
            <a:ext cx="6553200" cy="5608351"/>
          </a:xfrm>
        </p:spPr>
      </p:pic>
      <p:sp>
        <p:nvSpPr>
          <p:cNvPr id="6" name="TextBox 5"/>
          <p:cNvSpPr txBox="1"/>
          <p:nvPr/>
        </p:nvSpPr>
        <p:spPr>
          <a:xfrm>
            <a:off x="6867524" y="1724025"/>
            <a:ext cx="320992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Substance-use, addiction</a:t>
            </a:r>
          </a:p>
          <a:p>
            <a:r>
              <a:rPr lang="en-US" sz="2000" dirty="0"/>
              <a:t>Schizophrenia, Psychotic</a:t>
            </a:r>
          </a:p>
          <a:p>
            <a:r>
              <a:rPr lang="en-US" sz="2000" dirty="0"/>
              <a:t>Depression, Bipolar</a:t>
            </a:r>
          </a:p>
          <a:p>
            <a:r>
              <a:rPr lang="en-US" sz="2000" dirty="0"/>
              <a:t>Anxiety</a:t>
            </a:r>
          </a:p>
          <a:p>
            <a:r>
              <a:rPr lang="en-US" sz="2000" dirty="0"/>
              <a:t>OCD</a:t>
            </a:r>
          </a:p>
          <a:p>
            <a:r>
              <a:rPr lang="en-US" sz="2000" dirty="0"/>
              <a:t>Feeding, eating</a:t>
            </a:r>
          </a:p>
          <a:p>
            <a:r>
              <a:rPr lang="en-US" sz="2000" dirty="0"/>
              <a:t>PTSD?</a:t>
            </a:r>
          </a:p>
          <a:p>
            <a:endParaRPr lang="en-US" sz="2000" dirty="0"/>
          </a:p>
          <a:p>
            <a:r>
              <a:rPr lang="en-US" sz="2000" dirty="0"/>
              <a:t>This is the </a:t>
            </a:r>
            <a:r>
              <a:rPr lang="en-US" sz="2000" b="1" dirty="0"/>
              <a:t>emotional nervous system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7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Clinical Disorders</a:t>
            </a:r>
            <a:br>
              <a:rPr lang="en-US" dirty="0"/>
            </a:br>
            <a:r>
              <a:rPr lang="en-US" sz="3200" dirty="0"/>
              <a:t>(frontal cortex, basal ganglia function: </a:t>
            </a:r>
            <a:r>
              <a:rPr lang="en-US" sz="3200" b="1" i="1" dirty="0"/>
              <a:t>Control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Depression</a:t>
            </a:r>
          </a:p>
          <a:p>
            <a:pPr lvl="1"/>
            <a:r>
              <a:rPr lang="en-US" dirty="0"/>
              <a:t>Vicious cycle of: negative affect -&gt; inability to select goals -&gt; negative affect -&gt; .. (</a:t>
            </a:r>
            <a:r>
              <a:rPr lang="en-US" b="1" dirty="0"/>
              <a:t>hopelessness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Everything has high cost, low gain</a:t>
            </a:r>
          </a:p>
          <a:p>
            <a:pPr lvl="1"/>
            <a:r>
              <a:rPr lang="en-US" b="1" dirty="0"/>
              <a:t>Beck negative cognitive triad</a:t>
            </a:r>
            <a:r>
              <a:rPr lang="en-US" dirty="0"/>
              <a:t>: bad thoughts about self, the world, and the future..</a:t>
            </a:r>
          </a:p>
          <a:p>
            <a:r>
              <a:rPr lang="en-US" dirty="0"/>
              <a:t>OCD</a:t>
            </a:r>
          </a:p>
          <a:p>
            <a:pPr lvl="1"/>
            <a:r>
              <a:rPr lang="en-US" sz="3000" dirty="0"/>
              <a:t>Insatiable goals constantly re-selected, driving habitual motor plans..</a:t>
            </a:r>
          </a:p>
          <a:p>
            <a:pPr lvl="1"/>
            <a:r>
              <a:rPr lang="en-US" sz="3000" dirty="0"/>
              <a:t>Avoidance goals: when is avoiding over?</a:t>
            </a:r>
          </a:p>
        </p:txBody>
      </p:sp>
    </p:spTree>
    <p:extLst>
      <p:ext uri="{BB962C8B-B14F-4D97-AF65-F5344CB8AC3E}">
        <p14:creationId xmlns:p14="http://schemas.microsoft.com/office/powerpoint/2010/main" val="163249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Depression Symptoms (DSM-5)</a:t>
            </a:r>
            <a:br>
              <a:rPr lang="en-US" dirty="0"/>
            </a:br>
            <a:r>
              <a:rPr lang="en-US" sz="3200" dirty="0"/>
              <a:t>(5 or more, must include 1</a:t>
            </a:r>
            <a:r>
              <a:rPr lang="en-US" sz="3200" baseline="30000" dirty="0"/>
              <a:t>st</a:t>
            </a:r>
            <a:r>
              <a:rPr lang="en-US" sz="3200" dirty="0"/>
              <a:t>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Depressed mood</a:t>
            </a:r>
          </a:p>
          <a:p>
            <a:r>
              <a:rPr lang="en-US" dirty="0"/>
              <a:t>Loss of interest or pleasure</a:t>
            </a:r>
          </a:p>
          <a:p>
            <a:r>
              <a:rPr lang="en-US" dirty="0"/>
              <a:t>Weight, appetite change</a:t>
            </a:r>
          </a:p>
          <a:p>
            <a:r>
              <a:rPr lang="en-US" dirty="0"/>
              <a:t>Disturbed sleep</a:t>
            </a:r>
          </a:p>
          <a:p>
            <a:r>
              <a:rPr lang="en-US" dirty="0"/>
              <a:t>Lethargy or agitation; fatigue or loss of energy</a:t>
            </a:r>
          </a:p>
          <a:p>
            <a:r>
              <a:rPr lang="en-US" dirty="0"/>
              <a:t>Feelings of worthlessness, guilt</a:t>
            </a:r>
          </a:p>
          <a:p>
            <a:r>
              <a:rPr lang="en-US" dirty="0"/>
              <a:t>Difficulty concentrating, decision making</a:t>
            </a:r>
          </a:p>
          <a:p>
            <a:r>
              <a:rPr lang="en-US" dirty="0"/>
              <a:t>Recurrent thoughts of death, suicide</a:t>
            </a:r>
          </a:p>
        </p:txBody>
      </p:sp>
    </p:spTree>
    <p:extLst>
      <p:ext uri="{BB962C8B-B14F-4D97-AF65-F5344CB8AC3E}">
        <p14:creationId xmlns:p14="http://schemas.microsoft.com/office/powerpoint/2010/main" val="60567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Depression and SSRI’s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Have you:</a:t>
            </a:r>
          </a:p>
          <a:p>
            <a:pPr marL="107737" indent="0">
              <a:buNone/>
            </a:pPr>
            <a:r>
              <a:rPr lang="en-US" dirty="0"/>
              <a:t>A. Been severely depressed, but not taken SSRI</a:t>
            </a:r>
          </a:p>
          <a:p>
            <a:pPr marL="107737" indent="0">
              <a:buNone/>
            </a:pPr>
            <a:r>
              <a:rPr lang="en-US" dirty="0"/>
              <a:t>B. Been severely depressed, taken SSRI</a:t>
            </a:r>
          </a:p>
          <a:p>
            <a:pPr marL="107737" indent="0">
              <a:buNone/>
            </a:pPr>
            <a:r>
              <a:rPr lang="en-US" dirty="0"/>
              <a:t>C. Not been severely depressed, taken SSRI (?)</a:t>
            </a:r>
          </a:p>
          <a:p>
            <a:pPr marL="107737" indent="0">
              <a:buNone/>
            </a:pPr>
            <a:r>
              <a:rPr lang="en-US" dirty="0"/>
              <a:t>D. Not been severely depressed, no SSRI</a:t>
            </a:r>
          </a:p>
        </p:txBody>
      </p:sp>
    </p:spTree>
    <p:extLst>
      <p:ext uri="{BB962C8B-B14F-4D97-AF65-F5344CB8AC3E}">
        <p14:creationId xmlns:p14="http://schemas.microsoft.com/office/powerpoint/2010/main" val="204225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Serotonin is VERY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5HT pathways, receptors, each with different, opposing effects</a:t>
            </a:r>
          </a:p>
          <a:p>
            <a:pPr lvl="1"/>
            <a:r>
              <a:rPr lang="en-US" dirty="0"/>
              <a:t>“Happy” 5HT pathway: </a:t>
            </a:r>
            <a:r>
              <a:rPr lang="en-US" dirty="0" err="1"/>
              <a:t>interfascicular</a:t>
            </a:r>
            <a:r>
              <a:rPr lang="en-US" dirty="0"/>
              <a:t> raphe (DRI)</a:t>
            </a:r>
          </a:p>
          <a:p>
            <a:pPr lvl="1"/>
            <a:r>
              <a:rPr lang="en-US" dirty="0"/>
              <a:t>“Sad” 5HT pathway: caudal raphe?</a:t>
            </a:r>
          </a:p>
          <a:p>
            <a:pPr lvl="1"/>
            <a:r>
              <a:rPr lang="en-US" dirty="0"/>
              <a:t>Many others..!</a:t>
            </a:r>
          </a:p>
          <a:p>
            <a:r>
              <a:rPr lang="en-US" dirty="0"/>
              <a:t>Chemical imbalance vs. chemical intervention / jumpstart?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8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Bipolar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Manic – depressive phases</a:t>
            </a:r>
          </a:p>
          <a:p>
            <a:r>
              <a:rPr lang="en-US" b="1" dirty="0"/>
              <a:t>Hypomania</a:t>
            </a:r>
            <a:r>
              <a:rPr lang="en-US" dirty="0"/>
              <a:t> = lower-level of mania that can produce highly creative work – many famous creative people had bipolar disorder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Anxiety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Generalized anxiety disorder (GAD)</a:t>
            </a:r>
          </a:p>
          <a:p>
            <a:pPr lvl="1"/>
            <a:r>
              <a:rPr lang="en-US" dirty="0"/>
              <a:t>Excessive, difficult to control anxiety and worry</a:t>
            </a:r>
          </a:p>
          <a:p>
            <a:pPr lvl="1"/>
            <a:r>
              <a:rPr lang="en-US" dirty="0"/>
              <a:t>One or more of: restlessness, on edge; difficulty concentrating, going blank; irritability; muscle tension</a:t>
            </a:r>
          </a:p>
          <a:p>
            <a:r>
              <a:rPr lang="en-US" b="1" dirty="0"/>
              <a:t>Panic attack</a:t>
            </a:r>
            <a:r>
              <a:rPr lang="en-US" dirty="0"/>
              <a:t>: overwhelming terror (~10 min)</a:t>
            </a:r>
          </a:p>
          <a:p>
            <a:r>
              <a:rPr lang="en-US" b="1" dirty="0"/>
              <a:t>Panic disorder</a:t>
            </a:r>
            <a:r>
              <a:rPr lang="en-US" dirty="0"/>
              <a:t>: fear of having attacks -&gt; </a:t>
            </a:r>
            <a:r>
              <a:rPr lang="en-US" b="1" dirty="0" err="1"/>
              <a:t>agorophobia</a:t>
            </a:r>
            <a:r>
              <a:rPr lang="en-US" dirty="0"/>
              <a:t> (avoid public, confined places)</a:t>
            </a:r>
          </a:p>
          <a:p>
            <a:r>
              <a:rPr lang="en-US" dirty="0"/>
              <a:t>vs. Specific </a:t>
            </a:r>
            <a:r>
              <a:rPr lang="en-US" b="1" dirty="0"/>
              <a:t>phobias</a:t>
            </a:r>
            <a:r>
              <a:rPr lang="en-US" dirty="0"/>
              <a:t> (snakes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74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Vulnerability Theory</a:t>
            </a:r>
            <a:br>
              <a:rPr lang="en-US" dirty="0"/>
            </a:br>
            <a:r>
              <a:rPr lang="en-US" sz="3600" dirty="0"/>
              <a:t>(Barlow)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Biological Vulnerability (genetic)</a:t>
            </a:r>
          </a:p>
          <a:p>
            <a:r>
              <a:rPr lang="en-US" dirty="0"/>
              <a:t>Generalized Psychological Vulnerability </a:t>
            </a:r>
          </a:p>
          <a:p>
            <a:pPr lvl="1"/>
            <a:r>
              <a:rPr lang="en-US" dirty="0"/>
              <a:t>General beliefs about the world (dangerous,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Specific Psychological Vulnerability</a:t>
            </a:r>
          </a:p>
          <a:p>
            <a:pPr lvl="1"/>
            <a:r>
              <a:rPr lang="en-US" dirty="0"/>
              <a:t>Specific learned beliefs / situations (embarrassment is very bad)</a:t>
            </a:r>
          </a:p>
          <a:p>
            <a:r>
              <a:rPr lang="en-US" dirty="0"/>
              <a:t>= </a:t>
            </a:r>
            <a:r>
              <a:rPr lang="en-US" b="1" dirty="0"/>
              <a:t>Stress</a:t>
            </a:r>
            <a:r>
              <a:rPr lang="en-US" dirty="0"/>
              <a:t> -&gt; Social Anxiety Disorder</a:t>
            </a:r>
          </a:p>
        </p:txBody>
      </p:sp>
    </p:spTree>
    <p:extLst>
      <p:ext uri="{BB962C8B-B14F-4D97-AF65-F5344CB8AC3E}">
        <p14:creationId xmlns:p14="http://schemas.microsoft.com/office/powerpoint/2010/main" val="90612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Questions /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possibly go wrong?</a:t>
            </a:r>
          </a:p>
          <a:p>
            <a:pPr lvl="1"/>
            <a:r>
              <a:rPr lang="en-US" dirty="0"/>
              <a:t>The brain is billions of times more complex than a rocket ship – how does it not go wrong more often?</a:t>
            </a:r>
          </a:p>
          <a:p>
            <a:pPr lvl="1"/>
            <a:r>
              <a:rPr lang="en-US" dirty="0"/>
              <a:t>Why does it tend to go wrong in specific </a:t>
            </a:r>
            <a:r>
              <a:rPr lang="en-US" dirty="0" err="1"/>
              <a:t>categorizable</a:t>
            </a:r>
            <a:r>
              <a:rPr lang="en-US" dirty="0"/>
              <a:t> ways?</a:t>
            </a:r>
          </a:p>
          <a:p>
            <a:pPr lvl="2"/>
            <a:r>
              <a:rPr lang="en-US" dirty="0"/>
              <a:t>Very few clear biological bases for most disorders</a:t>
            </a:r>
          </a:p>
          <a:p>
            <a:r>
              <a:rPr lang="en-US" dirty="0"/>
              <a:t>Extreme personality = disorder?</a:t>
            </a:r>
          </a:p>
          <a:p>
            <a:pPr lvl="1"/>
            <a:r>
              <a:rPr lang="en-US" dirty="0"/>
              <a:t>Where is the cutoff??</a:t>
            </a:r>
          </a:p>
        </p:txBody>
      </p:sp>
    </p:spTree>
    <p:extLst>
      <p:ext uri="{BB962C8B-B14F-4D97-AF65-F5344CB8AC3E}">
        <p14:creationId xmlns:p14="http://schemas.microsoft.com/office/powerpoint/2010/main" val="347144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Diathesis-Stress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Diathesis</a:t>
            </a:r>
            <a:r>
              <a:rPr lang="en-US" dirty="0"/>
              <a:t> = genetic vulnerability (50% heritability as </a:t>
            </a:r>
            <a:r>
              <a:rPr lang="en-US" dirty="0" err="1"/>
              <a:t>usu</a:t>
            </a:r>
            <a:r>
              <a:rPr lang="en-US" dirty="0"/>
              <a:t>)</a:t>
            </a:r>
          </a:p>
          <a:p>
            <a:r>
              <a:rPr lang="en-US" b="1" dirty="0"/>
              <a:t>Stress</a:t>
            </a:r>
            <a:r>
              <a:rPr lang="en-US" dirty="0"/>
              <a:t>: experience that triggers latent genetic predisposition</a:t>
            </a:r>
          </a:p>
          <a:p>
            <a:endParaRPr lang="en-US" dirty="0"/>
          </a:p>
          <a:p>
            <a:r>
              <a:rPr lang="en-US" dirty="0"/>
              <a:t>Mindfulness-based therapy attempts to reduce </a:t>
            </a:r>
            <a:r>
              <a:rPr lang="en-US" i="1" dirty="0"/>
              <a:t>stress</a:t>
            </a:r>
            <a:r>
              <a:rPr lang="en-US" dirty="0"/>
              <a:t> response to adverse experiences, promote acceptance,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97990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Re-experiencing traumatic event</a:t>
            </a:r>
          </a:p>
          <a:p>
            <a:r>
              <a:rPr lang="en-US" dirty="0"/>
              <a:t>Negative changes in mood and cognition: detachment, loss of interest..</a:t>
            </a:r>
          </a:p>
          <a:p>
            <a:r>
              <a:rPr lang="en-US" dirty="0"/>
              <a:t>Changes in physiological arousal levels and reactivity: sleep, irritability, reckless, self-destructive..</a:t>
            </a:r>
          </a:p>
          <a:p>
            <a:r>
              <a:rPr lang="en-US" dirty="0"/>
              <a:t>1.3% develop in any given year.  6% of 9/11 terror attacks suffered from PTSD.  </a:t>
            </a:r>
            <a:r>
              <a:rPr lang="en-US" b="1" dirty="0"/>
              <a:t>Resilience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647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1626"/>
            <a:ext cx="9256733" cy="1269999"/>
          </a:xfrm>
        </p:spPr>
        <p:txBody>
          <a:bodyPr/>
          <a:lstStyle/>
          <a:p>
            <a:r>
              <a:rPr lang="en-US" dirty="0"/>
              <a:t>Drowning in the OCEAN </a:t>
            </a:r>
            <a:br>
              <a:rPr lang="en-US" dirty="0"/>
            </a:br>
            <a:r>
              <a:rPr lang="en-US" dirty="0"/>
              <a:t>Personality disorders = extreme: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9" y="1724025"/>
            <a:ext cx="9067799" cy="5486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400" dirty="0"/>
              <a:t>Openness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imaginative, curious, intellectual, creative..  </a:t>
            </a:r>
            <a:r>
              <a:rPr lang="en-US" sz="1800" dirty="0" err="1"/>
              <a:t>Vs</a:t>
            </a:r>
            <a:r>
              <a:rPr lang="en-US" sz="1800" dirty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conventional and practical, enjoy routine, “down to earth”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Conscientiousness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careful, thorough, well-organized, responsible   </a:t>
            </a:r>
            <a:r>
              <a:rPr lang="en-US" sz="1800" dirty="0" err="1"/>
              <a:t>Vs</a:t>
            </a:r>
            <a:r>
              <a:rPr lang="en-US" sz="1800" dirty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careless, inefficient, disorganized, irresponsible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Extraversion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Sociable, energetic, assertive, other-oriented  </a:t>
            </a:r>
            <a:r>
              <a:rPr lang="en-US" sz="1800" dirty="0" err="1"/>
              <a:t>Vs</a:t>
            </a:r>
            <a:r>
              <a:rPr lang="en-US" sz="1800" dirty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Passive, reserved, quiet, self-oriented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Agreeableness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Warm, kind, empathetic, compassionate, trusting   </a:t>
            </a:r>
            <a:r>
              <a:rPr lang="en-US" sz="1800" dirty="0" err="1"/>
              <a:t>Vs</a:t>
            </a:r>
            <a:r>
              <a:rPr lang="en-US" sz="1800" dirty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Hostile suspicious, unkind, lacking in trust..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Neuroticism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Easily upset, anxious, emotional, self-pitying, worriers..  </a:t>
            </a:r>
            <a:r>
              <a:rPr lang="en-US" sz="1800" dirty="0" err="1"/>
              <a:t>Vs</a:t>
            </a:r>
            <a:r>
              <a:rPr lang="en-US" sz="1800" dirty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Even-tempered, comfortable with selves, calm, stable.</a:t>
            </a:r>
          </a:p>
        </p:txBody>
      </p:sp>
    </p:spTree>
    <p:extLst>
      <p:ext uri="{BB962C8B-B14F-4D97-AF65-F5344CB8AC3E}">
        <p14:creationId xmlns:p14="http://schemas.microsoft.com/office/powerpoint/2010/main" val="375699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Disorders</a:t>
            </a:r>
            <a:br>
              <a:rPr lang="en-US" dirty="0"/>
            </a:br>
            <a:r>
              <a:rPr lang="en-US" sz="2000" dirty="0"/>
              <a:t>http://</a:t>
            </a:r>
            <a:r>
              <a:rPr lang="en-US" sz="2000" dirty="0" err="1"/>
              <a:t>www.tandfonline.com</a:t>
            </a:r>
            <a:r>
              <a:rPr lang="en-US" sz="2000" dirty="0"/>
              <a:t>/</a:t>
            </a:r>
            <a:r>
              <a:rPr lang="en-US" sz="2000" dirty="0" err="1"/>
              <a:t>doi</a:t>
            </a:r>
            <a:r>
              <a:rPr lang="en-US" sz="2000" dirty="0"/>
              <a:t>/abs/10.1207/s15327965pli0402_1#.VSzQsxPF9Fs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Extreme versions of “normal” personalities?</a:t>
            </a:r>
          </a:p>
          <a:p>
            <a:r>
              <a:rPr lang="en-US" dirty="0"/>
              <a:t>Antisocial: ---agreeableness?</a:t>
            </a:r>
          </a:p>
          <a:p>
            <a:r>
              <a:rPr lang="en-US" dirty="0"/>
              <a:t>Avoidant: +++neuroticism, ---extroversion</a:t>
            </a:r>
          </a:p>
          <a:p>
            <a:r>
              <a:rPr lang="en-US" dirty="0"/>
              <a:t>Borderline: </a:t>
            </a:r>
            <a:r>
              <a:rPr lang="en-US" sz="2400" dirty="0"/>
              <a:t>+++neurotic, ---agreeable, ---conscientious</a:t>
            </a:r>
          </a:p>
          <a:p>
            <a:r>
              <a:rPr lang="en-US" dirty="0"/>
              <a:t>Paranoid: +++neuroticism</a:t>
            </a:r>
          </a:p>
          <a:p>
            <a:r>
              <a:rPr lang="en-US" dirty="0"/>
              <a:t>Obsessive-compulsive PD: +++conscientious</a:t>
            </a:r>
          </a:p>
          <a:p>
            <a:r>
              <a:rPr lang="en-US" dirty="0"/>
              <a:t>Schizoid: ---extroversion</a:t>
            </a:r>
          </a:p>
          <a:p>
            <a:r>
              <a:rPr lang="en-US" dirty="0"/>
              <a:t>Narcissistic: ---agreeable, ??</a:t>
            </a:r>
          </a:p>
        </p:txBody>
      </p:sp>
    </p:spTree>
    <p:extLst>
      <p:ext uri="{BB962C8B-B14F-4D97-AF65-F5344CB8AC3E}">
        <p14:creationId xmlns:p14="http://schemas.microsoft.com/office/powerpoint/2010/main" val="3322736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 Definition of 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disorder must have at least 2 impairments:</a:t>
            </a:r>
          </a:p>
          <a:p>
            <a:pPr lvl="1"/>
            <a:r>
              <a:rPr lang="en-US" b="1" dirty="0"/>
              <a:t>Identity</a:t>
            </a:r>
            <a:r>
              <a:rPr lang="en-US" dirty="0"/>
              <a:t>: stable self-esteem, boundaries,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Self-direction</a:t>
            </a:r>
            <a:r>
              <a:rPr lang="en-US" dirty="0"/>
              <a:t>: ability to pursue goals</a:t>
            </a:r>
          </a:p>
          <a:p>
            <a:pPr lvl="1"/>
            <a:r>
              <a:rPr lang="en-US" b="1" dirty="0"/>
              <a:t>Empathy</a:t>
            </a:r>
          </a:p>
          <a:p>
            <a:pPr lvl="1"/>
            <a:r>
              <a:rPr lang="en-US" b="1" dirty="0"/>
              <a:t>Intimacy</a:t>
            </a:r>
          </a:p>
        </p:txBody>
      </p:sp>
    </p:spTree>
    <p:extLst>
      <p:ext uri="{BB962C8B-B14F-4D97-AF65-F5344CB8AC3E}">
        <p14:creationId xmlns:p14="http://schemas.microsoft.com/office/powerpoint/2010/main" val="7618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Borderline Personality Disorder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BPD is particularly dangerous (self &amp; other harm):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Impulsive, moody, frightened of abandonment, unstable sense of self, emptiness, worthlessness, stormy relationships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5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Which personality disorder do you know the most people with?</a:t>
            </a:r>
          </a:p>
          <a:p>
            <a:pPr marL="107737" indent="0">
              <a:buNone/>
            </a:pPr>
            <a:endParaRPr lang="en-US" dirty="0"/>
          </a:p>
          <a:p>
            <a:pPr marL="107737" indent="0">
              <a:buNone/>
            </a:pPr>
            <a:r>
              <a:rPr lang="en-US" dirty="0"/>
              <a:t>A) Borderline </a:t>
            </a:r>
          </a:p>
          <a:p>
            <a:pPr marL="107737" indent="0">
              <a:buNone/>
            </a:pPr>
            <a:r>
              <a:rPr lang="en-US" dirty="0"/>
              <a:t>B) Antisocial</a:t>
            </a:r>
          </a:p>
          <a:p>
            <a:pPr marL="107737" indent="0">
              <a:buNone/>
            </a:pPr>
            <a:r>
              <a:rPr lang="en-US" dirty="0"/>
              <a:t>C) Paranoid</a:t>
            </a:r>
          </a:p>
          <a:p>
            <a:pPr marL="107737" indent="0">
              <a:buNone/>
            </a:pPr>
            <a:r>
              <a:rPr lang="en-US" dirty="0"/>
              <a:t>D) Obsessive-compulsive</a:t>
            </a:r>
          </a:p>
          <a:p>
            <a:pPr marL="107737" indent="0">
              <a:buNone/>
            </a:pPr>
            <a:r>
              <a:rPr lang="en-US" dirty="0"/>
              <a:t>E) None</a:t>
            </a: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Disorder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Maladaptive: causes impairments, dysfunction</a:t>
            </a:r>
          </a:p>
          <a:p>
            <a:r>
              <a:rPr lang="en-US" dirty="0"/>
              <a:t>Often distressing to individual / others</a:t>
            </a:r>
          </a:p>
          <a:p>
            <a:r>
              <a:rPr lang="en-US" dirty="0"/>
              <a:t>Extreme version of “normal”</a:t>
            </a:r>
          </a:p>
          <a:p>
            <a:pPr lvl="1"/>
            <a:r>
              <a:rPr lang="en-US" dirty="0"/>
              <a:t>Edge is always fuzzy.. people go up and down in severity..</a:t>
            </a:r>
          </a:p>
          <a:p>
            <a:pPr lvl="1"/>
            <a:r>
              <a:rPr lang="en-US" dirty="0"/>
              <a:t>Like all categories, disorder categories are fuzzy..</a:t>
            </a:r>
          </a:p>
          <a:p>
            <a:pPr lvl="1"/>
            <a:r>
              <a:rPr lang="en-US" dirty="0"/>
              <a:t>Normal depression -&gt; depression disorder transition happens when it lasts too long, is too debilitating..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0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Disorders?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If disorders are maladaptive, why hasn’t evolution removed them?</a:t>
            </a:r>
          </a:p>
          <a:p>
            <a:pPr marL="107737" indent="0">
              <a:buNone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Some are actually adaptive (creativity, “even the paranoid have actual enemies”)</a:t>
            </a:r>
          </a:p>
          <a:p>
            <a:pPr>
              <a:buFontTx/>
              <a:buChar char="•"/>
            </a:pPr>
            <a:r>
              <a:rPr lang="en-US" dirty="0"/>
              <a:t>Some are just “common failure modes” from wide variety of genetic mutations..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4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DSM-5 Categories: </a:t>
            </a:r>
            <a:r>
              <a:rPr lang="en-US" dirty="0" err="1"/>
              <a:t>DWasSoft</a:t>
            </a:r>
            <a:br>
              <a:rPr lang="en-US" dirty="0"/>
            </a:br>
            <a:r>
              <a:rPr lang="en-US" sz="2800" dirty="0"/>
              <a:t>(Diagnostic and Statistical Manual of Mental Disorders)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Substance-Use, Addictive disorders</a:t>
            </a:r>
          </a:p>
          <a:p>
            <a:r>
              <a:rPr lang="en-US" dirty="0"/>
              <a:t>Schizophrenia, Psychotic disorders</a:t>
            </a:r>
          </a:p>
          <a:p>
            <a:r>
              <a:rPr lang="en-US" dirty="0"/>
              <a:t>Depressive and Bipolar disorders</a:t>
            </a:r>
          </a:p>
          <a:p>
            <a:r>
              <a:rPr lang="en-US" dirty="0"/>
              <a:t>Anxiety disorders (GAD, Phobia)</a:t>
            </a:r>
          </a:p>
          <a:p>
            <a:r>
              <a:rPr lang="en-US" dirty="0"/>
              <a:t>Obsessive-Compulsive disorders (OCD)</a:t>
            </a:r>
          </a:p>
          <a:p>
            <a:r>
              <a:rPr lang="en-US" dirty="0"/>
              <a:t>Feeding, Eating disorders (Anorexia, Bulimia)</a:t>
            </a:r>
          </a:p>
          <a:p>
            <a:r>
              <a:rPr lang="en-US" dirty="0"/>
              <a:t>Wake-Sleep disorders (Insomnia, Narcolepsy)</a:t>
            </a:r>
          </a:p>
          <a:p>
            <a:r>
              <a:rPr lang="en-US" dirty="0"/>
              <a:t>Trauma and Stressor-Related disorders (PTSD)</a:t>
            </a:r>
          </a:p>
        </p:txBody>
      </p:sp>
    </p:spTree>
    <p:extLst>
      <p:ext uri="{BB962C8B-B14F-4D97-AF65-F5344CB8AC3E}">
        <p14:creationId xmlns:p14="http://schemas.microsoft.com/office/powerpoint/2010/main" val="315370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Which disorder do you know the most people with?</a:t>
            </a:r>
          </a:p>
          <a:p>
            <a:pPr marL="107737" indent="0">
              <a:buNone/>
            </a:pPr>
            <a:endParaRPr lang="en-US" dirty="0"/>
          </a:p>
          <a:p>
            <a:pPr marL="107737" indent="0">
              <a:buNone/>
            </a:pPr>
            <a:r>
              <a:rPr lang="en-US" dirty="0"/>
              <a:t>A) Schizophrenia </a:t>
            </a:r>
          </a:p>
          <a:p>
            <a:pPr marL="107737" indent="0">
              <a:buNone/>
            </a:pPr>
            <a:r>
              <a:rPr lang="en-US" dirty="0"/>
              <a:t>B) Anxiety Disorder (GAD, OCD, PTSD, etc.)</a:t>
            </a:r>
          </a:p>
          <a:p>
            <a:pPr marL="107737" indent="0">
              <a:buNone/>
            </a:pPr>
            <a:r>
              <a:rPr lang="en-US" dirty="0"/>
              <a:t>C) Personality Disorder</a:t>
            </a:r>
          </a:p>
          <a:p>
            <a:pPr marL="107737" indent="0">
              <a:buNone/>
            </a:pPr>
            <a:r>
              <a:rPr lang="en-US" dirty="0"/>
              <a:t>D) Depressive or Bipolar Disorder</a:t>
            </a:r>
          </a:p>
          <a:p>
            <a:pPr marL="107737" indent="0">
              <a:buNone/>
            </a:pPr>
            <a:r>
              <a:rPr lang="en-US" dirty="0"/>
              <a:t>E) None</a:t>
            </a: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3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Categories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trend is away from categories</a:t>
            </a:r>
          </a:p>
          <a:p>
            <a:pPr lvl="1"/>
            <a:r>
              <a:rPr lang="en-US" dirty="0"/>
              <a:t>Comorbidity rates are very high</a:t>
            </a:r>
          </a:p>
          <a:p>
            <a:pPr lvl="2"/>
            <a:r>
              <a:rPr lang="en-US" dirty="0"/>
              <a:t>Anxiety &lt;-&gt; Depression @ 50%</a:t>
            </a:r>
          </a:p>
          <a:p>
            <a:pPr lvl="1"/>
            <a:r>
              <a:rPr lang="en-US" dirty="0"/>
              <a:t>Biological differences are not very specific</a:t>
            </a:r>
          </a:p>
          <a:p>
            <a:pPr lvl="1"/>
            <a:r>
              <a:rPr lang="en-US" dirty="0"/>
              <a:t>Continuum of functionality – </a:t>
            </a:r>
            <a:r>
              <a:rPr lang="en-US" b="1" dirty="0"/>
              <a:t>dimension</a:t>
            </a:r>
            <a:r>
              <a:rPr lang="en-US" dirty="0"/>
              <a:t> is important, not the specific value..</a:t>
            </a:r>
          </a:p>
          <a:p>
            <a:r>
              <a:rPr lang="en-US" dirty="0"/>
              <a:t>But categories simplify, have pragmatic value</a:t>
            </a:r>
          </a:p>
          <a:p>
            <a:pPr lvl="1"/>
            <a:r>
              <a:rPr lang="en-US" dirty="0"/>
              <a:t>Many benefits to being definitively “sick” or not (insurance, treatment, acceptance,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drawbacks (one-size-fits-all treatment, stigma)</a:t>
            </a:r>
          </a:p>
        </p:txBody>
      </p:sp>
    </p:spTree>
    <p:extLst>
      <p:ext uri="{BB962C8B-B14F-4D97-AF65-F5344CB8AC3E}">
        <p14:creationId xmlns:p14="http://schemas.microsoft.com/office/powerpoint/2010/main" val="265771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of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“ideal” (scientific) world, each disorder would have a single very clear biological cause</a:t>
            </a:r>
          </a:p>
          <a:p>
            <a:pPr lvl="1"/>
            <a:r>
              <a:rPr lang="en-US" dirty="0"/>
              <a:t>Medical model: heart disease caused by plaque..</a:t>
            </a:r>
          </a:p>
          <a:p>
            <a:pPr lvl="1"/>
            <a:r>
              <a:rPr lang="en-US" dirty="0"/>
              <a:t>But what about cancer: very complex, multi-causal?</a:t>
            </a:r>
          </a:p>
          <a:p>
            <a:r>
              <a:rPr lang="en-US" dirty="0"/>
              <a:t>Reality is much more complex – e.g., schizophrenia is heritable, but 1000’s of genes involved (just like IQ!)</a:t>
            </a:r>
          </a:p>
          <a:p>
            <a:pPr lvl="1"/>
            <a:r>
              <a:rPr lang="en-US" dirty="0"/>
              <a:t>Many causes lead to same outcome!  Why!?</a:t>
            </a:r>
          </a:p>
        </p:txBody>
      </p:sp>
    </p:spTree>
    <p:extLst>
      <p:ext uri="{BB962C8B-B14F-4D97-AF65-F5344CB8AC3E}">
        <p14:creationId xmlns:p14="http://schemas.microsoft.com/office/powerpoint/2010/main" val="401886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Features of Disorders</a:t>
            </a:r>
            <a:br>
              <a:rPr lang="en-US" dirty="0"/>
            </a:br>
            <a:r>
              <a:rPr lang="en-US" dirty="0"/>
              <a:t>(Common Failure Modes)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Overactive negative affective states (fear, depression) – these are strongest to start with!</a:t>
            </a:r>
          </a:p>
          <a:p>
            <a:r>
              <a:rPr lang="en-US" dirty="0"/>
              <a:t>Vicious cycle pattern: spiraling downward..</a:t>
            </a:r>
          </a:p>
          <a:p>
            <a:pPr lvl="1"/>
            <a:r>
              <a:rPr lang="en-US" dirty="0"/>
              <a:t>Lose self-esteem, self-concept, positive goals – these are what buffer us from the negative</a:t>
            </a:r>
          </a:p>
          <a:p>
            <a:pPr lvl="1"/>
            <a:r>
              <a:rPr lang="en-US" dirty="0"/>
              <a:t>Plasticity reinforces existing activity: OCD repetition</a:t>
            </a:r>
          </a:p>
          <a:p>
            <a:r>
              <a:rPr lang="en-US" dirty="0" err="1"/>
              <a:t>Scz</a:t>
            </a:r>
            <a:r>
              <a:rPr lang="en-US" dirty="0"/>
              <a:t>: “normal” adaptive response to threats:</a:t>
            </a:r>
          </a:p>
          <a:p>
            <a:pPr lvl="1"/>
            <a:r>
              <a:rPr lang="en-US" sz="2400" dirty="0"/>
              <a:t>Brain starts acting weird, so exert extra levels of control – delusions of grandeur in response to ego threat = further separation from reality..</a:t>
            </a:r>
          </a:p>
        </p:txBody>
      </p:sp>
    </p:spTree>
    <p:extLst>
      <p:ext uri="{BB962C8B-B14F-4D97-AF65-F5344CB8AC3E}">
        <p14:creationId xmlns:p14="http://schemas.microsoft.com/office/powerpoint/2010/main" val="2039935969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11591</TotalTime>
  <Words>1227</Words>
  <Application>Microsoft Macintosh PowerPoint</Application>
  <PresentationFormat>Custom</PresentationFormat>
  <Paragraphs>172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Symbol</vt:lpstr>
      <vt:lpstr>Times New Roman</vt:lpstr>
      <vt:lpstr>Wingdings</vt:lpstr>
      <vt:lpstr>ror_std_emerbrain</vt:lpstr>
      <vt:lpstr>Disorders</vt:lpstr>
      <vt:lpstr>The Big Questions / Issues</vt:lpstr>
      <vt:lpstr>Definition of a Disorder</vt:lpstr>
      <vt:lpstr>Adaptive Disorders?</vt:lpstr>
      <vt:lpstr>DSM-5 Categories: DWasSoft (Diagnostic and Statistical Manual of Mental Disorders)</vt:lpstr>
      <vt:lpstr>Click it</vt:lpstr>
      <vt:lpstr>Are Categories Useful?</vt:lpstr>
      <vt:lpstr>Biology of Disorders</vt:lpstr>
      <vt:lpstr>Common Features of Disorders (Common Failure Modes)</vt:lpstr>
      <vt:lpstr>Schizophrenic Brain: Widespread Diffs</vt:lpstr>
      <vt:lpstr>Schizophrenic Brain: Widespread Diffs</vt:lpstr>
      <vt:lpstr>Same Major Brain Areas Involved in Most Disorders</vt:lpstr>
      <vt:lpstr>Goal-based Clinical Disorders (frontal cortex, basal ganglia function: Control)</vt:lpstr>
      <vt:lpstr>Depression Symptoms (DSM-5) (5 or more, must include 1st 2)</vt:lpstr>
      <vt:lpstr>Depression and SSRI’s</vt:lpstr>
      <vt:lpstr>Serotonin is VERY Complex</vt:lpstr>
      <vt:lpstr>Bipolar</vt:lpstr>
      <vt:lpstr>Anxiety</vt:lpstr>
      <vt:lpstr>Triple Vulnerability Theory (Barlow)</vt:lpstr>
      <vt:lpstr>Diathesis-Stress Model</vt:lpstr>
      <vt:lpstr>PTSD</vt:lpstr>
      <vt:lpstr>Drowning in the OCEAN  Personality disorders = extreme:</vt:lpstr>
      <vt:lpstr>Personality Disorders http://www.tandfonline.com/doi/abs/10.1207/s15327965pli0402_1#.VSzQsxPF9Fs </vt:lpstr>
      <vt:lpstr>DSM Definition of PD</vt:lpstr>
      <vt:lpstr>Borderline Personality Disorder</vt:lpstr>
      <vt:lpstr>Click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268</cp:revision>
  <dcterms:created xsi:type="dcterms:W3CDTF">2009-03-18T06:10:11Z</dcterms:created>
  <dcterms:modified xsi:type="dcterms:W3CDTF">2018-12-04T18:33:35Z</dcterms:modified>
</cp:coreProperties>
</file>