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59" r:id="rId4"/>
    <p:sldId id="261" r:id="rId5"/>
    <p:sldId id="269" r:id="rId6"/>
    <p:sldId id="330" r:id="rId7"/>
    <p:sldId id="270" r:id="rId8"/>
    <p:sldId id="264" r:id="rId9"/>
    <p:sldId id="265" r:id="rId10"/>
    <p:sldId id="271" r:id="rId11"/>
    <p:sldId id="266" r:id="rId12"/>
    <p:sldId id="267" r:id="rId13"/>
    <p:sldId id="268" r:id="rId14"/>
    <p:sldId id="260" r:id="rId15"/>
    <p:sldId id="272" r:id="rId16"/>
    <p:sldId id="273" r:id="rId17"/>
    <p:sldId id="274" r:id="rId18"/>
    <p:sldId id="275" r:id="rId19"/>
    <p:sldId id="276" r:id="rId20"/>
    <p:sldId id="279" r:id="rId21"/>
    <p:sldId id="277" r:id="rId22"/>
    <p:sldId id="278" r:id="rId23"/>
    <p:sldId id="328" r:id="rId24"/>
    <p:sldId id="280" r:id="rId25"/>
    <p:sldId id="281" r:id="rId26"/>
    <p:sldId id="282" r:id="rId27"/>
    <p:sldId id="329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84" r:id="rId41"/>
    <p:sldId id="285" r:id="rId42"/>
    <p:sldId id="286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</p:sldIdLst>
  <p:sldSz cx="10077450" cy="7562850"/>
  <p:notesSz cx="7772400" cy="10058400"/>
  <p:defaultTextStyle>
    <a:defPPr>
      <a:defRPr lang="en-US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8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7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6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95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6" autoAdjust="0"/>
    <p:restoredTop sz="90888"/>
  </p:normalViewPr>
  <p:slideViewPr>
    <p:cSldViewPr>
      <p:cViewPr varScale="1">
        <p:scale>
          <a:sx n="123" d="100"/>
          <a:sy n="123" d="100"/>
        </p:scale>
        <p:origin x="1304" y="184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2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2713" y="762000"/>
            <a:ext cx="5006975" cy="3757613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4397" y="761365"/>
            <a:ext cx="5163608" cy="3757930"/>
          </a:xfrm>
          <a:ln cap="flat"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2713" y="762000"/>
            <a:ext cx="5006975" cy="3757613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2713" y="762000"/>
            <a:ext cx="5006975" cy="3757613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2713" y="762000"/>
            <a:ext cx="5006975" cy="3757613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4397" y="761365"/>
            <a:ext cx="5163608" cy="3757930"/>
          </a:xfrm>
          <a:ln cap="flat"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4397" y="761365"/>
            <a:ext cx="5163608" cy="3757930"/>
          </a:xfrm>
          <a:ln cap="flat"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4397" y="761365"/>
            <a:ext cx="5163608" cy="3757930"/>
          </a:xfrm>
          <a:ln cap="flat"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4397" y="761365"/>
            <a:ext cx="5163608" cy="3757930"/>
          </a:xfrm>
          <a:ln cap="flat"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4397" y="761365"/>
            <a:ext cx="5163608" cy="3757930"/>
          </a:xfrm>
          <a:ln cap="flat"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252095"/>
            <a:ext cx="8565833" cy="12814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59681" y="2016760"/>
            <a:ext cx="4198938" cy="453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626576" y="2016760"/>
            <a:ext cx="4198938" cy="453771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560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7700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70063"/>
            <a:ext cx="9067800" cy="4989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7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6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95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67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39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511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83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800" indent="-323850" algn="l" defTabSz="457200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62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34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306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78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lervigen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Methods and Stats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by Degree</a:t>
            </a:r>
          </a:p>
        </p:txBody>
      </p:sp>
      <p:pic>
        <p:nvPicPr>
          <p:cNvPr id="10" name="Content Placeholder 9" descr="OKA_F_01-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02" r="-197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136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177453" y="758036"/>
            <a:ext cx="8142440" cy="61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9744" tIns="48997" rIns="99744" bIns="48997">
            <a:spAutoFit/>
          </a:bodyPr>
          <a:lstStyle/>
          <a:p>
            <a:pPr>
              <a:defRPr/>
            </a:pPr>
            <a:r>
              <a:rPr lang="en-US" sz="3500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rPr>
              <a:t>Psychology Today: Prof. specialties</a:t>
            </a:r>
          </a:p>
        </p:txBody>
      </p:sp>
      <p:pic>
        <p:nvPicPr>
          <p:cNvPr id="31746" name="Picture 1" descr="Screen shot 2012-08-28 at 10.48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24025"/>
            <a:ext cx="9710043" cy="50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419960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500" dirty="0">
                <a:solidFill>
                  <a:schemeClr val="tx1"/>
                </a:solidFill>
                <a:latin typeface="Helvetica" charset="0"/>
              </a:rPr>
              <a:t>Psychology Today: Research Areas</a:t>
            </a:r>
          </a:p>
        </p:txBody>
      </p:sp>
      <p:pic>
        <p:nvPicPr>
          <p:cNvPr id="33794" name="Picture 1" descr="Screen shot 2012-08-28 at 10.47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647825"/>
            <a:ext cx="9664554" cy="487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023864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500" dirty="0">
                <a:solidFill>
                  <a:schemeClr val="tx1"/>
                </a:solidFill>
                <a:latin typeface="Helvetica" charset="0"/>
              </a:rPr>
              <a:t>Psychology Today: Historical Trends</a:t>
            </a:r>
          </a:p>
        </p:txBody>
      </p:sp>
      <p:pic>
        <p:nvPicPr>
          <p:cNvPr id="35842" name="Picture 1" descr="Fig 1.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1" y="1596602"/>
            <a:ext cx="9255158" cy="574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836777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 Grow Up..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/>
              <a:t>I want to be a:</a:t>
            </a:r>
          </a:p>
          <a:p>
            <a:pPr marL="107950" indent="0">
              <a:buNone/>
            </a:pPr>
            <a:r>
              <a:rPr lang="en-US" dirty="0"/>
              <a:t>A. Clinical Psychologist</a:t>
            </a:r>
          </a:p>
          <a:p>
            <a:pPr marL="107950" indent="0">
              <a:buNone/>
            </a:pPr>
            <a:r>
              <a:rPr lang="en-US" dirty="0"/>
              <a:t>B. Research Psychologist</a:t>
            </a:r>
          </a:p>
          <a:p>
            <a:pPr marL="107950" indent="0">
              <a:buNone/>
            </a:pPr>
            <a:r>
              <a:rPr lang="en-US" dirty="0"/>
              <a:t>C. Supreme manipulator of people (e.g., business, advertising, law,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107950" indent="0">
              <a:buNone/>
            </a:pPr>
            <a:r>
              <a:rPr lang="en-US" dirty="0"/>
              <a:t>D. Doctor (including Psychiatrist, Neurologist)</a:t>
            </a:r>
          </a:p>
          <a:p>
            <a:pPr marL="107950" indent="0">
              <a:buNone/>
            </a:pPr>
            <a:r>
              <a:rPr lang="en-US" dirty="0"/>
              <a:t>E. No Idea / Too Many Ideas..</a:t>
            </a:r>
          </a:p>
        </p:txBody>
      </p:sp>
    </p:spTree>
    <p:extLst>
      <p:ext uri="{BB962C8B-B14F-4D97-AF65-F5344CB8AC3E}">
        <p14:creationId xmlns:p14="http://schemas.microsoft.com/office/powerpoint/2010/main" val="314329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/>
              <a:t>Practical techniques for answering Psychological questions..</a:t>
            </a:r>
          </a:p>
          <a:p>
            <a:pPr marL="107950" indent="0">
              <a:buNone/>
            </a:pPr>
            <a:r>
              <a:rPr lang="en-US" dirty="0"/>
              <a:t>	“</a:t>
            </a:r>
            <a:r>
              <a:rPr lang="en-US" dirty="0" err="1"/>
              <a:t>Ve</a:t>
            </a:r>
            <a:r>
              <a:rPr lang="en-US" dirty="0"/>
              <a:t> have </a:t>
            </a:r>
            <a:r>
              <a:rPr lang="en-US" dirty="0" err="1"/>
              <a:t>vays</a:t>
            </a:r>
            <a:r>
              <a:rPr lang="en-US" dirty="0"/>
              <a:t> of making you talk..”</a:t>
            </a:r>
          </a:p>
          <a:p>
            <a:r>
              <a:rPr lang="en-US" dirty="0"/>
              <a:t>Descriptive</a:t>
            </a:r>
          </a:p>
          <a:p>
            <a:r>
              <a:rPr lang="en-US" dirty="0"/>
              <a:t>Correlational</a:t>
            </a:r>
          </a:p>
          <a:p>
            <a:r>
              <a:rPr lang="en-US" dirty="0"/>
              <a:t>Experimental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06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Already Know This Stuff..</a:t>
            </a:r>
          </a:p>
        </p:txBody>
      </p:sp>
      <p:pic>
        <p:nvPicPr>
          <p:cNvPr id="4" name="Content Placeholder 3" descr="850px-Wason_selection_task_cards.sv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9" b="-1375"/>
          <a:stretch/>
        </p:blipFill>
        <p:spPr>
          <a:xfrm>
            <a:off x="1645677" y="1495426"/>
            <a:ext cx="6136248" cy="2209800"/>
          </a:xfrm>
        </p:spPr>
      </p:pic>
      <p:sp>
        <p:nvSpPr>
          <p:cNvPr id="5" name="TextBox 4"/>
          <p:cNvSpPr txBox="1"/>
          <p:nvPr/>
        </p:nvSpPr>
        <p:spPr>
          <a:xfrm>
            <a:off x="695325" y="3933825"/>
            <a:ext cx="8077200" cy="3332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Rule: If there is an even number on one side, then the other side is red</a:t>
            </a:r>
            <a:r>
              <a:rPr lang="en-US" sz="2800"/>
              <a:t>. </a:t>
            </a:r>
            <a:r>
              <a:rPr lang="en-US" sz="2800" dirty="0"/>
              <a:t>Which two to turn over?</a:t>
            </a:r>
          </a:p>
          <a:p>
            <a:r>
              <a:rPr lang="en-US" sz="2800" dirty="0"/>
              <a:t>A. 3 and 8</a:t>
            </a:r>
          </a:p>
          <a:p>
            <a:r>
              <a:rPr lang="en-US" sz="2800" dirty="0"/>
              <a:t>B. 8 and Red</a:t>
            </a:r>
          </a:p>
          <a:p>
            <a:r>
              <a:rPr lang="en-US" sz="2800" dirty="0"/>
              <a:t>C. 8 and Brown</a:t>
            </a:r>
          </a:p>
          <a:p>
            <a:r>
              <a:rPr lang="en-US" sz="2800" dirty="0"/>
              <a:t>D. 3 and Red</a:t>
            </a:r>
          </a:p>
          <a:p>
            <a:r>
              <a:rPr lang="en-US" sz="2800" dirty="0"/>
              <a:t>E. 3 and Brown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8583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Already Know this Stuff..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/>
              <a:t>Rule: If you are drinking alcohol, you must be over 21.  Who do you card?</a:t>
            </a:r>
          </a:p>
          <a:p>
            <a:pPr marL="107950" indent="0">
              <a:buNone/>
            </a:pPr>
            <a:r>
              <a:rPr lang="en-US" dirty="0"/>
              <a:t>A. Not drinking, Drinking</a:t>
            </a:r>
          </a:p>
          <a:p>
            <a:pPr marL="107950" indent="0">
              <a:buNone/>
            </a:pPr>
            <a:r>
              <a:rPr lang="en-US" dirty="0"/>
              <a:t>B. Drinking, Old person</a:t>
            </a:r>
          </a:p>
          <a:p>
            <a:pPr marL="107950" indent="0">
              <a:buNone/>
            </a:pPr>
            <a:r>
              <a:rPr lang="en-US" dirty="0"/>
              <a:t>C. Drinking, Young person</a:t>
            </a:r>
          </a:p>
          <a:p>
            <a:pPr marL="107950" indent="0">
              <a:buNone/>
            </a:pPr>
            <a:r>
              <a:rPr lang="en-US" dirty="0"/>
              <a:t>D. Not drinking, Old person</a:t>
            </a:r>
          </a:p>
          <a:p>
            <a:pPr marL="107950" indent="0">
              <a:buNone/>
            </a:pPr>
            <a:r>
              <a:rPr lang="en-US" dirty="0"/>
              <a:t>E. Not drinking, Young person</a:t>
            </a:r>
          </a:p>
        </p:txBody>
      </p:sp>
    </p:spTree>
    <p:extLst>
      <p:ext uri="{BB962C8B-B14F-4D97-AF65-F5344CB8AC3E}">
        <p14:creationId xmlns:p14="http://schemas.microsoft.com/office/powerpoint/2010/main" val="142058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just can’t apply it abstractly..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/>
              <a:t>People’s minds are NOT governed by logic – instead we learn about specific, concrete situations (and sometimes abstract from there..)</a:t>
            </a:r>
          </a:p>
        </p:txBody>
      </p:sp>
    </p:spTree>
    <p:extLst>
      <p:ext uri="{BB962C8B-B14F-4D97-AF65-F5344CB8AC3E}">
        <p14:creationId xmlns:p14="http://schemas.microsoft.com/office/powerpoint/2010/main" val="200492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/>
              <a:t>Hypothesis: my romantic partner is cheating on me.</a:t>
            </a:r>
          </a:p>
          <a:p>
            <a:pPr marL="107950" indent="0">
              <a:buNone/>
            </a:pPr>
            <a:r>
              <a:rPr lang="en-US" dirty="0"/>
              <a:t>How do you determine if it is true or not?</a:t>
            </a:r>
          </a:p>
        </p:txBody>
      </p:sp>
    </p:spTree>
    <p:extLst>
      <p:ext uri="{BB962C8B-B14F-4D97-AF65-F5344CB8AC3E}">
        <p14:creationId xmlns:p14="http://schemas.microsoft.com/office/powerpoint/2010/main" val="224259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full scope of Psychology, and how does it compare to Psychiatry or anything else?</a:t>
            </a:r>
          </a:p>
          <a:p>
            <a:endParaRPr lang="en-US" dirty="0"/>
          </a:p>
          <a:p>
            <a:r>
              <a:rPr lang="en-US" dirty="0"/>
              <a:t>Practical approaches to answering scientific questions in Psychology: how does it actually work? (</a:t>
            </a:r>
            <a:r>
              <a:rPr lang="en-US" i="1" dirty="0"/>
              <a:t>Research methods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Statistics are not lies, or damned lies, but what </a:t>
            </a:r>
            <a:r>
              <a:rPr lang="en-US" i="1" dirty="0"/>
              <a:t>are</a:t>
            </a:r>
            <a:r>
              <a:rPr lang="en-US" dirty="0"/>
              <a:t> they, actually?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50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4906" r="-149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5965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b="1" dirty="0"/>
              <a:t>Descriptive</a:t>
            </a:r>
            <a:r>
              <a:rPr lang="en-US" dirty="0"/>
              <a:t>: observe behavior, note who they are hanging out with, paying attention to, whether they’re acting strange / distant around me..</a:t>
            </a:r>
          </a:p>
          <a:p>
            <a:pPr marL="107950" indent="0">
              <a:buNone/>
            </a:pPr>
            <a:r>
              <a:rPr lang="en-US" b="1" dirty="0"/>
              <a:t>Correlational</a:t>
            </a:r>
            <a:r>
              <a:rPr lang="en-US" dirty="0"/>
              <a:t>: plot frequency of sex, fights, good times, bad times over time: has there been a change?</a:t>
            </a:r>
          </a:p>
          <a:p>
            <a:pPr marL="107950" indent="0">
              <a:buNone/>
            </a:pPr>
            <a:r>
              <a:rPr lang="en-US" b="1" dirty="0"/>
              <a:t>Experimental</a:t>
            </a:r>
            <a:r>
              <a:rPr lang="en-US" dirty="0"/>
              <a:t>: probe them with challenging questions: “do you love those others as much as me?” – see how they react..  Get a “friend” to try to sleep with them..</a:t>
            </a:r>
          </a:p>
        </p:txBody>
      </p:sp>
    </p:spTree>
    <p:extLst>
      <p:ext uri="{BB962C8B-B14F-4D97-AF65-F5344CB8AC3E}">
        <p14:creationId xmlns:p14="http://schemas.microsoft.com/office/powerpoint/2010/main" val="3830529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/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sz="2800" b="1" dirty="0"/>
              <a:t>Descriptive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8000"/>
                </a:solidFill>
              </a:rPr>
              <a:t>good</a:t>
            </a:r>
            <a:r>
              <a:rPr lang="en-US" sz="2800" dirty="0"/>
              <a:t>: doesn’t raise any suspicions (“naturalistic”)  </a:t>
            </a:r>
            <a:r>
              <a:rPr lang="en-US" sz="2800" dirty="0">
                <a:solidFill>
                  <a:srgbClr val="FF0000"/>
                </a:solidFill>
              </a:rPr>
              <a:t>bad:</a:t>
            </a:r>
            <a:r>
              <a:rPr lang="en-US" sz="2800" dirty="0"/>
              <a:t> not much to go on..</a:t>
            </a:r>
          </a:p>
          <a:p>
            <a:pPr marL="107950" indent="0">
              <a:buNone/>
            </a:pPr>
            <a:r>
              <a:rPr lang="en-US" sz="2800" b="1" dirty="0"/>
              <a:t>Correlational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8000"/>
                </a:solidFill>
              </a:rPr>
              <a:t>good:</a:t>
            </a:r>
            <a:r>
              <a:rPr lang="en-US" sz="2800" dirty="0"/>
              <a:t> also “naturalistic” (no suspicions), more precise understanding of data. </a:t>
            </a:r>
            <a:r>
              <a:rPr lang="en-US" sz="2800" dirty="0">
                <a:solidFill>
                  <a:srgbClr val="FF0000"/>
                </a:solidFill>
              </a:rPr>
              <a:t>bad:</a:t>
            </a:r>
            <a:r>
              <a:rPr lang="en-US" sz="2800" dirty="0"/>
              <a:t> other factors at work!  e.g., old marrieds, </a:t>
            </a:r>
            <a:r>
              <a:rPr lang="en-US" sz="2800" dirty="0" err="1"/>
              <a:t>etc</a:t>
            </a:r>
            <a:r>
              <a:rPr lang="en-US" sz="2800" dirty="0"/>
              <a:t> </a:t>
            </a:r>
            <a:r>
              <a:rPr lang="en-US" sz="2800" b="1" i="1" dirty="0"/>
              <a:t>the third variable problem</a:t>
            </a:r>
            <a:r>
              <a:rPr lang="en-US" sz="2800" dirty="0"/>
              <a:t>: correlation does not equal causation!!</a:t>
            </a:r>
          </a:p>
          <a:p>
            <a:pPr marL="107950" indent="0">
              <a:buNone/>
            </a:pPr>
            <a:r>
              <a:rPr lang="en-US" sz="2800" b="1" dirty="0"/>
              <a:t>Experimental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8000"/>
                </a:solidFill>
              </a:rPr>
              <a:t>good:</a:t>
            </a:r>
            <a:r>
              <a:rPr lang="en-US" sz="2800" dirty="0"/>
              <a:t> really figure out the truth!  </a:t>
            </a:r>
            <a:r>
              <a:rPr lang="en-US" sz="2800" dirty="0">
                <a:solidFill>
                  <a:srgbClr val="FF0000"/>
                </a:solidFill>
              </a:rPr>
              <a:t>bad:</a:t>
            </a:r>
            <a:r>
              <a:rPr lang="en-US" sz="2800" dirty="0"/>
              <a:t> create false truth!  e.g., bad questions = bad answers (“does this dress make me look fat?”) </a:t>
            </a:r>
            <a:r>
              <a:rPr lang="en-US" sz="2800" b="1" i="1" dirty="0"/>
              <a:t>external validity</a:t>
            </a:r>
          </a:p>
        </p:txBody>
      </p:sp>
    </p:spTree>
    <p:extLst>
      <p:ext uri="{BB962C8B-B14F-4D97-AF65-F5344CB8AC3E}">
        <p14:creationId xmlns:p14="http://schemas.microsoft.com/office/powerpoint/2010/main" val="2214872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Statistics, </a:t>
            </a:r>
            <a:r>
              <a:rPr lang="en-US" dirty="0" err="1"/>
              <a:t>Expts</a:t>
            </a:r>
            <a:r>
              <a:rPr lang="en-US" dirty="0"/>
              <a:t>,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Correlation: scatterplots</a:t>
            </a:r>
          </a:p>
          <a:p>
            <a:r>
              <a:rPr lang="en-US" dirty="0"/>
              <a:t>Experiments:</a:t>
            </a:r>
          </a:p>
          <a:p>
            <a:pPr lvl="1"/>
            <a:r>
              <a:rPr lang="en-US" dirty="0"/>
              <a:t>unlike correlation, can show </a:t>
            </a:r>
            <a:r>
              <a:rPr lang="en-US" i="1" dirty="0"/>
              <a:t>causal</a:t>
            </a:r>
            <a:r>
              <a:rPr lang="en-US" dirty="0"/>
              <a:t> relationship</a:t>
            </a:r>
          </a:p>
          <a:p>
            <a:pPr lvl="1"/>
            <a:r>
              <a:rPr lang="en-US" dirty="0"/>
              <a:t>Key design elements: independent, dependent variables,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7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KA_F_01-07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9" r="-1029"/>
          <a:stretch/>
        </p:blipFill>
        <p:spPr>
          <a:xfrm>
            <a:off x="1685925" y="357397"/>
            <a:ext cx="6934200" cy="6707966"/>
          </a:xfrm>
        </p:spPr>
      </p:pic>
    </p:spTree>
    <p:extLst>
      <p:ext uri="{BB962C8B-B14F-4D97-AF65-F5344CB8AC3E}">
        <p14:creationId xmlns:p14="http://schemas.microsoft.com/office/powerpoint/2010/main" val="480358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!= Causation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/>
              <a:t>EVERYBODY gets this wrong!</a:t>
            </a:r>
          </a:p>
          <a:p>
            <a:pPr marL="107950" indent="0">
              <a:buNone/>
            </a:pPr>
            <a:endParaRPr lang="en-US" dirty="0"/>
          </a:p>
          <a:p>
            <a:pPr marL="107950" indent="0">
              <a:buNone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http://www.tylervigen.com/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1079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7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/>
              <a:t>Avoids 3</a:t>
            </a:r>
            <a:r>
              <a:rPr lang="en-US" baseline="30000" dirty="0"/>
              <a:t>rd</a:t>
            </a:r>
            <a:r>
              <a:rPr lang="en-US" dirty="0"/>
              <a:t> variable problem, determines true causal relationships!</a:t>
            </a:r>
          </a:p>
          <a:p>
            <a:r>
              <a:rPr lang="en-US" b="1" dirty="0"/>
              <a:t>Random assignment </a:t>
            </a:r>
            <a:r>
              <a:rPr lang="en-US" dirty="0"/>
              <a:t>to conditions</a:t>
            </a:r>
          </a:p>
          <a:p>
            <a:pPr lvl="1"/>
            <a:r>
              <a:rPr lang="en-US" dirty="0"/>
              <a:t>Avoids 3</a:t>
            </a:r>
            <a:r>
              <a:rPr lang="en-US" baseline="30000" dirty="0"/>
              <a:t>rd</a:t>
            </a:r>
            <a:r>
              <a:rPr lang="en-US" dirty="0"/>
              <a:t> variable of pre-existing conditions..</a:t>
            </a:r>
          </a:p>
          <a:p>
            <a:r>
              <a:rPr lang="en-US" dirty="0"/>
              <a:t>1 or more </a:t>
            </a:r>
            <a:r>
              <a:rPr lang="en-US" b="1" dirty="0"/>
              <a:t>control conditions</a:t>
            </a:r>
          </a:p>
          <a:p>
            <a:pPr lvl="1"/>
            <a:r>
              <a:rPr lang="en-US" dirty="0"/>
              <a:t>Must compare manipulation to </a:t>
            </a:r>
            <a:r>
              <a:rPr lang="en-US" i="1" dirty="0"/>
              <a:t>something</a:t>
            </a:r>
          </a:p>
          <a:p>
            <a:r>
              <a:rPr lang="en-US" dirty="0"/>
              <a:t>Control over </a:t>
            </a:r>
            <a:r>
              <a:rPr lang="en-US" b="1" dirty="0"/>
              <a:t>confounds</a:t>
            </a:r>
          </a:p>
          <a:p>
            <a:pPr lvl="1"/>
            <a:r>
              <a:rPr lang="en-US" dirty="0"/>
              <a:t>Eliminate all possible other 3</a:t>
            </a:r>
            <a:r>
              <a:rPr lang="en-US" baseline="30000" dirty="0"/>
              <a:t>rd</a:t>
            </a:r>
            <a:r>
              <a:rPr lang="en-US" dirty="0"/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820237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4314825" y="428625"/>
            <a:ext cx="1600200" cy="1066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-111" charset="0"/>
              </a:rPr>
              <a:t>Possible</a:t>
            </a:r>
            <a:r>
              <a:rPr kumimoji="0" lang="en-US" sz="1800" b="0" i="0" u="none" strike="noStrike" cap="none" normalizeH="0" dirty="0">
                <a:ln>
                  <a:noFill/>
                </a:ln>
                <a:effectLst/>
                <a:latin typeface="Arial" pitchFamily="-111" charset="0"/>
              </a:rPr>
              <a:t> subjects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111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19525" y="1952625"/>
            <a:ext cx="2590800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-111" charset="0"/>
              </a:rPr>
              <a:t>Random assignment controls for differences</a:t>
            </a:r>
          </a:p>
        </p:txBody>
      </p:sp>
      <p:cxnSp>
        <p:nvCxnSpPr>
          <p:cNvPr id="7" name="Straight Arrow Connector 6"/>
          <p:cNvCxnSpPr>
            <a:stCxn id="5" idx="1"/>
            <a:endCxn id="8" idx="6"/>
          </p:cNvCxnSpPr>
          <p:nvPr/>
        </p:nvCxnSpPr>
        <p:spPr bwMode="auto">
          <a:xfrm flipH="1">
            <a:off x="2600325" y="2295525"/>
            <a:ext cx="1219200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466725" y="1876425"/>
            <a:ext cx="21336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pitchFamily="-111" charset="0"/>
              </a:rPr>
              <a:t>Experimental Group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7629525" y="1876425"/>
            <a:ext cx="2133600" cy="838200"/>
          </a:xfrm>
          <a:prstGeom prst="ellipse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pitchFamily="-111" charset="0"/>
              </a:rPr>
              <a:t>Control</a:t>
            </a:r>
          </a:p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pitchFamily="-111" charset="0"/>
              </a:rPr>
              <a:t>Group</a:t>
            </a:r>
          </a:p>
        </p:txBody>
      </p:sp>
      <p:cxnSp>
        <p:nvCxnSpPr>
          <p:cNvPr id="23" name="Straight Arrow Connector 22"/>
          <p:cNvCxnSpPr>
            <a:stCxn id="5" idx="3"/>
            <a:endCxn id="20" idx="2"/>
          </p:cNvCxnSpPr>
          <p:nvPr/>
        </p:nvCxnSpPr>
        <p:spPr bwMode="auto">
          <a:xfrm>
            <a:off x="6410325" y="2295525"/>
            <a:ext cx="1219200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114925" y="1495425"/>
            <a:ext cx="0" cy="45720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466725" y="3171825"/>
            <a:ext cx="2057400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lang="en-US" dirty="0"/>
              <a:t>Study and testing conditions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111" charset="0"/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 bwMode="auto">
          <a:xfrm flipH="1">
            <a:off x="1495425" y="2714625"/>
            <a:ext cx="38100" cy="45720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7629525" y="3171825"/>
            <a:ext cx="2057400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lang="en-US" dirty="0"/>
              <a:t>Study and testing conditions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111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2524125" y="3552825"/>
            <a:ext cx="1219200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6410325" y="3552825"/>
            <a:ext cx="1219200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8772525" y="2714625"/>
            <a:ext cx="38100" cy="45720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040935" y="3171825"/>
            <a:ext cx="2147981" cy="8762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Identical conditions</a:t>
            </a:r>
          </a:p>
          <a:p>
            <a:pPr algn="ctr"/>
            <a:r>
              <a:rPr lang="en-US" dirty="0"/>
              <a:t>control extraneous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40" name="Isosceles Triangle 39"/>
          <p:cNvSpPr/>
          <p:nvPr/>
        </p:nvSpPr>
        <p:spPr bwMode="auto">
          <a:xfrm rot="10800000">
            <a:off x="771525" y="4314825"/>
            <a:ext cx="1447800" cy="1219200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111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52525" y="4391025"/>
            <a:ext cx="787445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Music</a:t>
            </a:r>
          </a:p>
        </p:txBody>
      </p:sp>
      <p:cxnSp>
        <p:nvCxnSpPr>
          <p:cNvPr id="42" name="Straight Arrow Connector 41"/>
          <p:cNvCxnSpPr>
            <a:stCxn id="33" idx="2"/>
            <a:endCxn id="40" idx="3"/>
          </p:cNvCxnSpPr>
          <p:nvPr/>
        </p:nvCxnSpPr>
        <p:spPr bwMode="auto">
          <a:xfrm>
            <a:off x="1495425" y="3857625"/>
            <a:ext cx="0" cy="45720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Isosceles Triangle 48"/>
          <p:cNvSpPr/>
          <p:nvPr/>
        </p:nvSpPr>
        <p:spPr bwMode="auto">
          <a:xfrm rot="10800000">
            <a:off x="8086725" y="4314825"/>
            <a:ext cx="1447800" cy="1219200"/>
          </a:xfrm>
          <a:prstGeom prst="triangle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111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8772525" y="3857625"/>
            <a:ext cx="0" cy="45720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8391525" y="4391025"/>
            <a:ext cx="787445" cy="615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</a:t>
            </a:r>
          </a:p>
          <a:p>
            <a:pPr algn="ctr"/>
            <a:r>
              <a:rPr lang="en-US" dirty="0"/>
              <a:t>Music</a:t>
            </a:r>
          </a:p>
        </p:txBody>
      </p:sp>
      <p:cxnSp>
        <p:nvCxnSpPr>
          <p:cNvPr id="52" name="Straight Arrow Connector 51"/>
          <p:cNvCxnSpPr/>
          <p:nvPr/>
        </p:nvCxnSpPr>
        <p:spPr bwMode="auto">
          <a:xfrm flipH="1">
            <a:off x="2524125" y="4772025"/>
            <a:ext cx="1219200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6410325" y="4772025"/>
            <a:ext cx="1219200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944510" y="4467225"/>
            <a:ext cx="2340830" cy="6158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Independent variable</a:t>
            </a:r>
          </a:p>
          <a:p>
            <a:pPr algn="ctr"/>
            <a:r>
              <a:rPr lang="en-US" b="1" dirty="0"/>
              <a:t>(Cause)</a:t>
            </a:r>
          </a:p>
        </p:txBody>
      </p:sp>
      <p:sp>
        <p:nvSpPr>
          <p:cNvPr id="56" name="Hexagon 55"/>
          <p:cNvSpPr/>
          <p:nvPr/>
        </p:nvSpPr>
        <p:spPr bwMode="auto">
          <a:xfrm>
            <a:off x="542925" y="5534025"/>
            <a:ext cx="2057400" cy="990600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-111" charset="0"/>
              </a:rPr>
              <a:t>Behavior</a:t>
            </a:r>
          </a:p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lang="en-US" dirty="0"/>
              <a:t>(test scores)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111" charset="0"/>
            </a:endParaRPr>
          </a:p>
        </p:txBody>
      </p:sp>
      <p:sp>
        <p:nvSpPr>
          <p:cNvPr id="58" name="Hexagon 57"/>
          <p:cNvSpPr/>
          <p:nvPr/>
        </p:nvSpPr>
        <p:spPr bwMode="auto">
          <a:xfrm>
            <a:off x="7705725" y="5534025"/>
            <a:ext cx="2057400" cy="990600"/>
          </a:xfrm>
          <a:prstGeom prst="hexagon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-111" charset="0"/>
              </a:rPr>
              <a:t>Behavior</a:t>
            </a:r>
          </a:p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lang="en-US" dirty="0"/>
              <a:t>(test scores)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111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H="1">
            <a:off x="2600325" y="5991225"/>
            <a:ext cx="1219200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6486525" y="5991225"/>
            <a:ext cx="1219200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4021605" y="5686425"/>
            <a:ext cx="2186641" cy="6158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Dependent variable</a:t>
            </a:r>
          </a:p>
          <a:p>
            <a:pPr algn="ctr"/>
            <a:r>
              <a:rPr lang="en-US" b="1" dirty="0"/>
              <a:t>(Effect)</a:t>
            </a: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 flipV="1">
            <a:off x="1457325" y="6524625"/>
            <a:ext cx="1371600" cy="30480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flipV="1">
            <a:off x="7477125" y="6524625"/>
            <a:ext cx="1295400" cy="30480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2828925" y="6829425"/>
            <a:ext cx="10668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3940396" y="6600825"/>
            <a:ext cx="2349058" cy="3554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Is there a difference?</a:t>
            </a:r>
            <a:endParaRPr lang="en-US" b="1" dirty="0"/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6410325" y="6829425"/>
            <a:ext cx="10668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11517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/>
              <a:t>Independent variable: what you manipulate</a:t>
            </a:r>
          </a:p>
          <a:p>
            <a:pPr lvl="1"/>
            <a:r>
              <a:rPr lang="en-US" dirty="0"/>
              <a:t>e.g., does coffee improve cognition: it’s the (amount of) coffee!</a:t>
            </a:r>
          </a:p>
          <a:p>
            <a:pPr marL="107950" indent="0">
              <a:buNone/>
            </a:pPr>
            <a:r>
              <a:rPr lang="en-US" dirty="0"/>
              <a:t>Dependent variable: what you measure</a:t>
            </a:r>
          </a:p>
          <a:p>
            <a:pPr lvl="1"/>
            <a:r>
              <a:rPr lang="en-US" dirty="0"/>
              <a:t>Some measure of cognition..</a:t>
            </a:r>
          </a:p>
          <a:p>
            <a:pPr marL="1079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80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Clicker review question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71962" indent="-671962">
              <a:buNone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As cynical hostility increases, heart disease increases. This is an example of </a:t>
            </a:r>
          </a:p>
          <a:p>
            <a:pPr marL="671962" indent="-671962">
              <a:buClr>
                <a:schemeClr val="tx1"/>
              </a:buClr>
              <a:buSzTx/>
              <a:buFontTx/>
              <a:buAutoNum type="alphaUcPeriod"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a positive correlation</a:t>
            </a:r>
          </a:p>
          <a:p>
            <a:pPr marL="671962" indent="-671962">
              <a:buClr>
                <a:schemeClr val="tx1"/>
              </a:buClr>
              <a:buSzTx/>
              <a:buFontTx/>
              <a:buAutoNum type="alphaUcPeriod"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a negative correlation</a:t>
            </a:r>
          </a:p>
          <a:p>
            <a:pPr marL="671962" indent="-671962">
              <a:buClr>
                <a:schemeClr val="tx1"/>
              </a:buClr>
              <a:buSzTx/>
              <a:buFontTx/>
              <a:buAutoNum type="alphaUcPeriod"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a true experiment</a:t>
            </a:r>
          </a:p>
          <a:p>
            <a:pPr marL="671962" indent="-671962">
              <a:buClr>
                <a:schemeClr val="tx1"/>
              </a:buClr>
              <a:buSzTx/>
              <a:buFontTx/>
              <a:buAutoNum type="alphaUcPeriod"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a quasi-experiment</a:t>
            </a:r>
          </a:p>
        </p:txBody>
      </p:sp>
    </p:spTree>
    <p:extLst>
      <p:ext uri="{BB962C8B-B14F-4D97-AF65-F5344CB8AC3E}">
        <p14:creationId xmlns:p14="http://schemas.microsoft.com/office/powerpoint/2010/main" val="214564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“core” Psychology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1879: Philosophy</a:t>
            </a:r>
          </a:p>
          <a:p>
            <a:r>
              <a:rPr lang="en-US" dirty="0"/>
              <a:t>1900 – 1950: Behaviorism</a:t>
            </a:r>
          </a:p>
          <a:p>
            <a:r>
              <a:rPr lang="en-US" dirty="0"/>
              <a:t>1960 – 1990: Cognitive-ism</a:t>
            </a:r>
          </a:p>
          <a:p>
            <a:r>
              <a:rPr lang="en-US" dirty="0"/>
              <a:t>1990 – current: Cognitive Neuroscience-ism</a:t>
            </a:r>
          </a:p>
          <a:p>
            <a:endParaRPr lang="en-US" dirty="0"/>
          </a:p>
          <a:p>
            <a:pPr marL="107950" indent="0">
              <a:buNone/>
            </a:pPr>
            <a:r>
              <a:rPr lang="en-US" dirty="0"/>
              <a:t>Core = basic assumptions about how the mind / brain works..</a:t>
            </a:r>
          </a:p>
        </p:txBody>
      </p:sp>
    </p:spTree>
    <p:extLst>
      <p:ext uri="{BB962C8B-B14F-4D97-AF65-F5344CB8AC3E}">
        <p14:creationId xmlns:p14="http://schemas.microsoft.com/office/powerpoint/2010/main" val="264695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What type of design?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Hypothesis: Watching "Sesame Street" increases the likelihood of prosocial (helping) behaviors in children.</a:t>
            </a:r>
          </a:p>
          <a:p>
            <a:pPr>
              <a:buFontTx/>
              <a:buNone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A.  a positive correlation</a:t>
            </a:r>
          </a:p>
          <a:p>
            <a:pPr>
              <a:buClr>
                <a:schemeClr val="tx1"/>
              </a:buClr>
              <a:buSzTx/>
              <a:buFontTx/>
              <a:buNone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B.   a negative correlation</a:t>
            </a:r>
          </a:p>
          <a:p>
            <a:pPr>
              <a:buClr>
                <a:schemeClr val="tx1"/>
              </a:buClr>
              <a:buSzTx/>
              <a:buFontTx/>
              <a:buNone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C.  a true experiment</a:t>
            </a:r>
          </a:p>
          <a:p>
            <a:pPr>
              <a:buClr>
                <a:schemeClr val="tx1"/>
              </a:buClr>
              <a:buSzTx/>
              <a:buFontTx/>
              <a:buNone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D.  a quasi-experiment</a:t>
            </a:r>
          </a:p>
        </p:txBody>
      </p:sp>
    </p:spTree>
    <p:extLst>
      <p:ext uri="{BB962C8B-B14F-4D97-AF65-F5344CB8AC3E}">
        <p14:creationId xmlns:p14="http://schemas.microsoft.com/office/powerpoint/2010/main" val="124014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What does the treatment group get?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Hypothesis: Watching "Sesame Street" increases the likelihood of </a:t>
            </a:r>
            <a:r>
              <a:rPr lang="en-US" dirty="0" err="1"/>
              <a:t>prosocial</a:t>
            </a:r>
            <a:r>
              <a:rPr lang="en-US" dirty="0"/>
              <a:t> (helping) behaviors in children.</a:t>
            </a:r>
          </a:p>
          <a:p>
            <a:pPr>
              <a:buFontTx/>
              <a:buNone/>
              <a:defRPr/>
            </a:pPr>
            <a:r>
              <a:rPr lang="en-US" dirty="0"/>
              <a:t>A.  they get to watch Sesame Street</a:t>
            </a:r>
          </a:p>
          <a:p>
            <a:pPr marL="671962" indent="-671962">
              <a:buClr>
                <a:schemeClr val="tx1"/>
              </a:buClr>
              <a:buSzTx/>
              <a:buNone/>
              <a:defRPr/>
            </a:pPr>
            <a:r>
              <a:rPr lang="en-US" dirty="0"/>
              <a:t>B.   they watch a different show</a:t>
            </a:r>
          </a:p>
        </p:txBody>
      </p:sp>
    </p:spTree>
    <p:extLst>
      <p:ext uri="{BB962C8B-B14F-4D97-AF65-F5344CB8AC3E}">
        <p14:creationId xmlns:p14="http://schemas.microsoft.com/office/powerpoint/2010/main" val="1333951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What is the independent variable?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Hypothesis: Watching "Sesame Street" increases the likelihood of </a:t>
            </a:r>
            <a:r>
              <a:rPr lang="en-US" dirty="0" err="1"/>
              <a:t>prosocial</a:t>
            </a:r>
            <a:r>
              <a:rPr lang="en-US" dirty="0"/>
              <a:t> (helping) behaviors in children.</a:t>
            </a:r>
          </a:p>
          <a:p>
            <a:pPr marL="566968" indent="-566968">
              <a:buNone/>
              <a:defRPr/>
            </a:pPr>
            <a:r>
              <a:rPr lang="en-US" dirty="0"/>
              <a:t>A.  sesame Street</a:t>
            </a:r>
          </a:p>
          <a:p>
            <a:pPr marL="671962" indent="-671962">
              <a:buClr>
                <a:schemeClr val="tx1"/>
              </a:buClr>
              <a:buSzTx/>
              <a:buNone/>
              <a:defRPr/>
            </a:pPr>
            <a:r>
              <a:rPr lang="en-US" dirty="0"/>
              <a:t>B.  </a:t>
            </a:r>
            <a:r>
              <a:rPr lang="en-US" dirty="0" err="1"/>
              <a:t>prosocial</a:t>
            </a:r>
            <a:r>
              <a:rPr lang="en-US" dirty="0"/>
              <a:t> behavior</a:t>
            </a:r>
          </a:p>
          <a:p>
            <a:pPr marL="671962" indent="-671962">
              <a:buClr>
                <a:schemeClr val="tx1"/>
              </a:buClr>
              <a:buSzTx/>
              <a:buNone/>
              <a:defRPr/>
            </a:pPr>
            <a:r>
              <a:rPr lang="en-US" dirty="0"/>
              <a:t>C.  children</a:t>
            </a:r>
          </a:p>
          <a:p>
            <a:pPr marL="671962" indent="-671962">
              <a:buClr>
                <a:schemeClr val="tx1"/>
              </a:buClr>
              <a:buSzTx/>
              <a:buNone/>
              <a:defRPr/>
            </a:pPr>
            <a:r>
              <a:rPr lang="en-US" dirty="0"/>
              <a:t>D.  television</a:t>
            </a:r>
          </a:p>
        </p:txBody>
      </p:sp>
    </p:spTree>
    <p:extLst>
      <p:ext uri="{BB962C8B-B14F-4D97-AF65-F5344CB8AC3E}">
        <p14:creationId xmlns:p14="http://schemas.microsoft.com/office/powerpoint/2010/main" val="1818281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What type of design?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Hypothesis: men and women differ in intelligence.</a:t>
            </a:r>
          </a:p>
          <a:p>
            <a:pPr>
              <a:buFontTx/>
              <a:buNone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A.  a positive correlation</a:t>
            </a:r>
          </a:p>
          <a:p>
            <a:pPr>
              <a:buClr>
                <a:schemeClr val="tx1"/>
              </a:buClr>
              <a:buSzTx/>
              <a:buFontTx/>
              <a:buNone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B.   a negative correlation</a:t>
            </a:r>
          </a:p>
          <a:p>
            <a:pPr>
              <a:buClr>
                <a:schemeClr val="tx1"/>
              </a:buClr>
              <a:buSzTx/>
              <a:buFontTx/>
              <a:buNone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C.  a true experiment</a:t>
            </a:r>
          </a:p>
          <a:p>
            <a:pPr>
              <a:buClr>
                <a:schemeClr val="tx1"/>
              </a:buClr>
              <a:buSzTx/>
              <a:buFontTx/>
              <a:buNone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D.  a quasi-experiment</a:t>
            </a:r>
          </a:p>
        </p:txBody>
      </p:sp>
    </p:spTree>
    <p:extLst>
      <p:ext uri="{BB962C8B-B14F-4D97-AF65-F5344CB8AC3E}">
        <p14:creationId xmlns:p14="http://schemas.microsoft.com/office/powerpoint/2010/main" val="4228074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What is the independent variable?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Hypothesis: men and women differ in intelligence.</a:t>
            </a:r>
          </a:p>
          <a:p>
            <a:pPr marL="566968" indent="-566968">
              <a:buNone/>
              <a:defRPr/>
            </a:pPr>
            <a:r>
              <a:rPr lang="en-US" dirty="0"/>
              <a:t>A.  men</a:t>
            </a:r>
          </a:p>
          <a:p>
            <a:pPr marL="671962" indent="-671962">
              <a:buClr>
                <a:schemeClr val="tx1"/>
              </a:buClr>
              <a:buSzTx/>
              <a:buNone/>
              <a:defRPr/>
            </a:pPr>
            <a:r>
              <a:rPr lang="en-US" dirty="0"/>
              <a:t>B.  women</a:t>
            </a:r>
          </a:p>
          <a:p>
            <a:pPr marL="671962" indent="-671962">
              <a:buClr>
                <a:schemeClr val="tx1"/>
              </a:buClr>
              <a:buSzTx/>
              <a:buNone/>
              <a:defRPr/>
            </a:pPr>
            <a:r>
              <a:rPr lang="en-US" dirty="0"/>
              <a:t>C.  gender</a:t>
            </a:r>
          </a:p>
          <a:p>
            <a:pPr marL="671962" indent="-671962">
              <a:buClr>
                <a:schemeClr val="tx1"/>
              </a:buClr>
              <a:buSzTx/>
              <a:buNone/>
              <a:defRPr/>
            </a:pPr>
            <a:r>
              <a:rPr lang="en-US" dirty="0"/>
              <a:t>D.  intelligence</a:t>
            </a:r>
          </a:p>
        </p:txBody>
      </p:sp>
    </p:spTree>
    <p:extLst>
      <p:ext uri="{BB962C8B-B14F-4D97-AF65-F5344CB8AC3E}">
        <p14:creationId xmlns:p14="http://schemas.microsoft.com/office/powerpoint/2010/main" val="3921056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What does the treatment group get?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Hypothesis: men and women differ in intelligence.</a:t>
            </a:r>
          </a:p>
          <a:p>
            <a:pPr>
              <a:buFontTx/>
              <a:buNone/>
              <a:defRPr/>
            </a:pPr>
            <a:r>
              <a:rPr lang="en-US" dirty="0"/>
              <a:t>A.  maleness</a:t>
            </a:r>
          </a:p>
          <a:p>
            <a:pPr marL="671962" indent="-671962">
              <a:buClr>
                <a:schemeClr val="tx1"/>
              </a:buClr>
              <a:buSzTx/>
              <a:buFontTx/>
              <a:buAutoNum type="alphaUcPeriod" startAt="2"/>
              <a:defRPr/>
            </a:pPr>
            <a:r>
              <a:rPr lang="en-US" dirty="0"/>
              <a:t>Femaleness</a:t>
            </a:r>
          </a:p>
          <a:p>
            <a:pPr marL="671962" indent="-671962">
              <a:buClr>
                <a:schemeClr val="tx1"/>
              </a:buClr>
              <a:buSzTx/>
              <a:buFontTx/>
              <a:buAutoNum type="alphaUcPeriod" startAt="2"/>
              <a:defRPr/>
            </a:pPr>
            <a:r>
              <a:rPr lang="en-US" dirty="0"/>
              <a:t>There is no treatment or control group</a:t>
            </a:r>
          </a:p>
        </p:txBody>
      </p:sp>
    </p:spTree>
    <p:extLst>
      <p:ext uri="{BB962C8B-B14F-4D97-AF65-F5344CB8AC3E}">
        <p14:creationId xmlns:p14="http://schemas.microsoft.com/office/powerpoint/2010/main" val="3725201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What type of design?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598" y="1848697"/>
            <a:ext cx="9473852" cy="4632246"/>
          </a:xfrm>
        </p:spPr>
        <p:txBody>
          <a:bodyPr/>
          <a:lstStyle/>
          <a:p>
            <a:pPr>
              <a:buFontTx/>
              <a:buNone/>
            </a:pPr>
            <a:r>
              <a:rPr lang="en-US" sz="3100">
                <a:latin typeface="Book Antiqua" charset="0"/>
                <a:ea typeface="ＭＳ Ｐゴシック" charset="0"/>
                <a:cs typeface="ＭＳ Ｐゴシック" charset="0"/>
              </a:rPr>
              <a:t>If we tell gay and straight people that they are either gay or straight based on a brain scan or some other kind of brain wave instrument, will their behavior change to reflect what we tell them? </a:t>
            </a:r>
          </a:p>
          <a:p>
            <a:pPr>
              <a:buFontTx/>
              <a:buNone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A.  a positive correlation</a:t>
            </a:r>
          </a:p>
          <a:p>
            <a:pPr>
              <a:buClr>
                <a:schemeClr val="tx1"/>
              </a:buClr>
              <a:buSzTx/>
              <a:buFontTx/>
              <a:buNone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B.   a negative correlation</a:t>
            </a:r>
          </a:p>
          <a:p>
            <a:pPr>
              <a:buClr>
                <a:schemeClr val="tx1"/>
              </a:buClr>
              <a:buSzTx/>
              <a:buFontTx/>
              <a:buNone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C.  a true experiment</a:t>
            </a:r>
          </a:p>
          <a:p>
            <a:pPr>
              <a:buClr>
                <a:schemeClr val="tx1"/>
              </a:buClr>
              <a:buSzTx/>
              <a:buFontTx/>
              <a:buNone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D.  a quasi-experiment</a:t>
            </a:r>
          </a:p>
        </p:txBody>
      </p:sp>
    </p:spTree>
    <p:extLst>
      <p:ext uri="{BB962C8B-B14F-4D97-AF65-F5344CB8AC3E}">
        <p14:creationId xmlns:p14="http://schemas.microsoft.com/office/powerpoint/2010/main" val="3078781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What is the independent variable?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If we tell gay and straight people that they are either gay or straight based on a brain scan or some other kind of brain wave instrument, will their behavior change to reflect what we tell them? </a:t>
            </a:r>
          </a:p>
          <a:p>
            <a:pPr marL="566968" indent="-566968">
              <a:buNone/>
              <a:defRPr/>
            </a:pPr>
            <a:r>
              <a:rPr lang="en-US" dirty="0"/>
              <a:t>A.  gayness</a:t>
            </a:r>
          </a:p>
          <a:p>
            <a:pPr marL="671962" indent="-671962">
              <a:buClr>
                <a:schemeClr val="tx1"/>
              </a:buClr>
              <a:buSzTx/>
              <a:buNone/>
              <a:defRPr/>
            </a:pPr>
            <a:r>
              <a:rPr lang="en-US" dirty="0"/>
              <a:t>B.  straightness</a:t>
            </a:r>
          </a:p>
          <a:p>
            <a:pPr marL="671962" indent="-671962">
              <a:buClr>
                <a:schemeClr val="tx1"/>
              </a:buClr>
              <a:buSzTx/>
              <a:buNone/>
              <a:defRPr/>
            </a:pPr>
            <a:r>
              <a:rPr lang="en-US" dirty="0"/>
              <a:t>C.  what we tell them</a:t>
            </a:r>
          </a:p>
          <a:p>
            <a:pPr marL="671962" indent="-671962">
              <a:buClr>
                <a:schemeClr val="tx1"/>
              </a:buClr>
              <a:buSzTx/>
              <a:buNone/>
              <a:defRPr/>
            </a:pPr>
            <a:r>
              <a:rPr lang="en-US" dirty="0"/>
              <a:t>D.  their resulting behavior</a:t>
            </a:r>
          </a:p>
        </p:txBody>
      </p:sp>
    </p:spTree>
    <p:extLst>
      <p:ext uri="{BB962C8B-B14F-4D97-AF65-F5344CB8AC3E}">
        <p14:creationId xmlns:p14="http://schemas.microsoft.com/office/powerpoint/2010/main" val="4203913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What is the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dependent 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variable?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If we tell gay and straight people that they are either gay or straight based on a brain scan or some other kind of brain wave instrument, will their behavior change to reflect what we tell them? </a:t>
            </a:r>
          </a:p>
          <a:p>
            <a:pPr marL="566968" indent="-566968">
              <a:buNone/>
              <a:defRPr/>
            </a:pPr>
            <a:r>
              <a:rPr lang="en-US" dirty="0"/>
              <a:t>A.  gayness</a:t>
            </a:r>
          </a:p>
          <a:p>
            <a:pPr marL="671962" indent="-671962">
              <a:buClr>
                <a:schemeClr val="tx1"/>
              </a:buClr>
              <a:buSzTx/>
              <a:buNone/>
              <a:defRPr/>
            </a:pPr>
            <a:r>
              <a:rPr lang="en-US" dirty="0"/>
              <a:t>B.  straightness</a:t>
            </a:r>
          </a:p>
          <a:p>
            <a:pPr marL="671962" indent="-671962">
              <a:buClr>
                <a:schemeClr val="tx1"/>
              </a:buClr>
              <a:buSzTx/>
              <a:buNone/>
              <a:defRPr/>
            </a:pPr>
            <a:r>
              <a:rPr lang="en-US" dirty="0"/>
              <a:t>C.  what we tell them</a:t>
            </a:r>
          </a:p>
          <a:p>
            <a:pPr marL="671962" indent="-671962">
              <a:buClr>
                <a:schemeClr val="tx1"/>
              </a:buClr>
              <a:buSzTx/>
              <a:buNone/>
              <a:defRPr/>
            </a:pPr>
            <a:r>
              <a:rPr lang="en-US" dirty="0"/>
              <a:t>D.  their resulting behavior</a:t>
            </a:r>
          </a:p>
        </p:txBody>
      </p:sp>
    </p:spTree>
    <p:extLst>
      <p:ext uri="{BB962C8B-B14F-4D97-AF65-F5344CB8AC3E}">
        <p14:creationId xmlns:p14="http://schemas.microsoft.com/office/powerpoint/2010/main" val="1455771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Are there ethical issues with this study?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If we tell gay and straight people that they are either gay or straight based on a brain scan…</a:t>
            </a:r>
          </a:p>
          <a:p>
            <a:pPr marL="566968" indent="-566968">
              <a:buNone/>
              <a:defRPr/>
            </a:pPr>
            <a:r>
              <a:rPr lang="en-US" dirty="0"/>
              <a:t>A.  Definitely yes</a:t>
            </a:r>
          </a:p>
          <a:p>
            <a:pPr marL="671962" indent="-671962">
              <a:buClr>
                <a:schemeClr val="tx1"/>
              </a:buClr>
              <a:buSzTx/>
              <a:buNone/>
              <a:defRPr/>
            </a:pPr>
            <a:r>
              <a:rPr lang="en-US" dirty="0"/>
              <a:t>B.  maybe</a:t>
            </a:r>
          </a:p>
          <a:p>
            <a:pPr marL="671962" indent="-671962">
              <a:buClr>
                <a:schemeClr val="tx1"/>
              </a:buClr>
              <a:buSzTx/>
              <a:buNone/>
              <a:defRPr/>
            </a:pPr>
            <a:r>
              <a:rPr lang="en-US" dirty="0"/>
              <a:t>C.  I don’t think so</a:t>
            </a:r>
          </a:p>
          <a:p>
            <a:pPr marL="671962" indent="-671962">
              <a:buClr>
                <a:schemeClr val="tx1"/>
              </a:buClr>
              <a:buSzTx/>
              <a:buNone/>
              <a:defRPr/>
            </a:pPr>
            <a:r>
              <a:rPr lang="en-US" dirty="0"/>
              <a:t>D.  </a:t>
            </a:r>
            <a:r>
              <a:rPr lang="en-US"/>
              <a:t>Definitely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4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Historical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Freud and psychoanalysis (1900-1920):</a:t>
            </a:r>
          </a:p>
          <a:p>
            <a:pPr lvl="1"/>
            <a:r>
              <a:rPr lang="en-US" dirty="0"/>
              <a:t>role of the unconscious, tripartite structure: id, ego, superego</a:t>
            </a:r>
          </a:p>
          <a:p>
            <a:r>
              <a:rPr lang="en-US" dirty="0"/>
              <a:t>Gestalt psychology (1910-1940)</a:t>
            </a:r>
          </a:p>
          <a:p>
            <a:pPr lvl="1"/>
            <a:r>
              <a:rPr lang="en-US" dirty="0"/>
              <a:t>Whole is different than sum of its parts: emergence!</a:t>
            </a:r>
          </a:p>
          <a:p>
            <a:r>
              <a:rPr lang="en-US" dirty="0"/>
              <a:t>Rogers, Maslow: Humanism (1950’s – now)</a:t>
            </a:r>
          </a:p>
          <a:p>
            <a:pPr lvl="1"/>
            <a:r>
              <a:rPr lang="en-US" dirty="0"/>
              <a:t>Motivation, individual feelings, potential for growth</a:t>
            </a:r>
          </a:p>
          <a:p>
            <a:r>
              <a:rPr lang="en-US" dirty="0"/>
              <a:t>Piaget: Developmental Stages, </a:t>
            </a:r>
            <a:r>
              <a:rPr lang="en-US" dirty="0" err="1"/>
              <a:t>etc</a:t>
            </a:r>
            <a:r>
              <a:rPr lang="en-US" dirty="0"/>
              <a:t> (1960’s)</a:t>
            </a:r>
          </a:p>
          <a:p>
            <a:r>
              <a:rPr lang="en-US" i="1" dirty="0"/>
              <a:t>And many others..</a:t>
            </a:r>
          </a:p>
        </p:txBody>
      </p:sp>
    </p:spTree>
    <p:extLst>
      <p:ext uri="{BB962C8B-B14F-4D97-AF65-F5344CB8AC3E}">
        <p14:creationId xmlns:p14="http://schemas.microsoft.com/office/powerpoint/2010/main" val="1700817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/>
              <a:t>Descriptive: mean, median, mode, standard deviation..</a:t>
            </a:r>
          </a:p>
          <a:p>
            <a:pPr marL="107950" indent="0">
              <a:buNone/>
            </a:pPr>
            <a:endParaRPr lang="en-US" dirty="0"/>
          </a:p>
          <a:p>
            <a:pPr marL="107950" indent="0">
              <a:buNone/>
            </a:pPr>
            <a:r>
              <a:rPr lang="en-US" dirty="0"/>
              <a:t>Inferential statistics: is an observed difference </a:t>
            </a:r>
            <a:r>
              <a:rPr lang="en-US" i="1" dirty="0"/>
              <a:t>unlikely</a:t>
            </a:r>
            <a:r>
              <a:rPr lang="en-US" dirty="0"/>
              <a:t> to be due to chance?</a:t>
            </a:r>
          </a:p>
          <a:p>
            <a:pPr marL="107950" indent="0">
              <a:buNone/>
            </a:pPr>
            <a:r>
              <a:rPr lang="en-US" dirty="0"/>
              <a:t>e.g., drug A is more effective than B, </a:t>
            </a:r>
            <a:r>
              <a:rPr lang="en-US" b="1" i="1" dirty="0"/>
              <a:t>p &lt; .05</a:t>
            </a:r>
            <a:r>
              <a:rPr lang="en-US" dirty="0"/>
              <a:t> that this is due to chance in the random sample (and all the other random </a:t>
            </a:r>
            <a:r>
              <a:rPr lang="en-US" dirty="0" err="1"/>
              <a:t>bs</a:t>
            </a:r>
            <a:r>
              <a:rPr lang="en-US" dirty="0"/>
              <a:t>) I happened to encounter in my study.</a:t>
            </a:r>
          </a:p>
        </p:txBody>
      </p:sp>
    </p:spTree>
    <p:extLst>
      <p:ext uri="{BB962C8B-B14F-4D97-AF65-F5344CB8AC3E}">
        <p14:creationId xmlns:p14="http://schemas.microsoft.com/office/powerpoint/2010/main" val="2212643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Damned Lies..</a:t>
            </a:r>
          </a:p>
        </p:txBody>
      </p:sp>
      <p:pic>
        <p:nvPicPr>
          <p:cNvPr id="5" name="Content Placeholder 4" descr="Screen Shot 2015-01-20 at 2.46.02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4" b="-1495"/>
          <a:stretch/>
        </p:blipFill>
        <p:spPr>
          <a:xfrm>
            <a:off x="466725" y="1647825"/>
            <a:ext cx="9067800" cy="3174809"/>
          </a:xfrm>
        </p:spPr>
      </p:pic>
      <p:sp>
        <p:nvSpPr>
          <p:cNvPr id="6" name="TextBox 5"/>
          <p:cNvSpPr txBox="1"/>
          <p:nvPr/>
        </p:nvSpPr>
        <p:spPr>
          <a:xfrm>
            <a:off x="542925" y="5457825"/>
            <a:ext cx="899160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Beware of percentages!  100% of nothing is still.. Nothing!</a:t>
            </a:r>
          </a:p>
        </p:txBody>
      </p:sp>
    </p:spTree>
    <p:extLst>
      <p:ext uri="{BB962C8B-B14F-4D97-AF65-F5344CB8AC3E}">
        <p14:creationId xmlns:p14="http://schemas.microsoft.com/office/powerpoint/2010/main" val="1313258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Thinking!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aware of your biases, and their biases</a:t>
            </a:r>
          </a:p>
          <a:p>
            <a:r>
              <a:rPr lang="en-US" dirty="0"/>
              <a:t>Look carefully at the data – the actual data, not just summary stats, graphs,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Correlation !</a:t>
            </a:r>
            <a:r>
              <a:rPr lang="en-US"/>
              <a:t>= causation</a:t>
            </a:r>
          </a:p>
          <a:p>
            <a:pPr marL="1079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44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Clicker review question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71962" indent="-671962">
              <a:buNone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A researcher tests to see if dog owners are kinder people than non-dog owners. This is an example of </a:t>
            </a:r>
          </a:p>
          <a:p>
            <a:pPr marL="671962" indent="-671962">
              <a:buClr>
                <a:schemeClr val="tx1"/>
              </a:buClr>
              <a:buSzTx/>
              <a:buFontTx/>
              <a:buAutoNum type="alphaUcPeriod"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a positive correlation</a:t>
            </a:r>
          </a:p>
          <a:p>
            <a:pPr marL="671962" indent="-671962">
              <a:buClr>
                <a:schemeClr val="tx1"/>
              </a:buClr>
              <a:buSzTx/>
              <a:buFontTx/>
              <a:buAutoNum type="alphaUcPeriod"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a negative correlation</a:t>
            </a:r>
          </a:p>
          <a:p>
            <a:pPr marL="671962" indent="-671962">
              <a:buClr>
                <a:schemeClr val="tx1"/>
              </a:buClr>
              <a:buSzTx/>
              <a:buFontTx/>
              <a:buAutoNum type="alphaUcPeriod"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a true experiment</a:t>
            </a:r>
          </a:p>
          <a:p>
            <a:pPr marL="671962" indent="-671962">
              <a:buClr>
                <a:schemeClr val="tx1"/>
              </a:buClr>
              <a:buSzTx/>
              <a:buFontTx/>
              <a:buAutoNum type="alphaUcPeriod"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a quasi experiment</a:t>
            </a:r>
          </a:p>
        </p:txBody>
      </p:sp>
    </p:spTree>
    <p:extLst>
      <p:ext uri="{BB962C8B-B14F-4D97-AF65-F5344CB8AC3E}">
        <p14:creationId xmlns:p14="http://schemas.microsoft.com/office/powerpoint/2010/main" val="761172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872" y="420158"/>
            <a:ext cx="9573578" cy="6806565"/>
          </a:xfrm>
        </p:spPr>
        <p:txBody>
          <a:bodyPr/>
          <a:lstStyle/>
          <a:p>
            <a:pPr marL="671962" indent="-671962">
              <a:buNone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A researcher puts participants in either a blue room or a pink room and then tests their hand strength. This is an example of </a:t>
            </a:r>
          </a:p>
          <a:p>
            <a:pPr marL="671962" indent="-671962">
              <a:buClr>
                <a:schemeClr val="tx1"/>
              </a:buClr>
              <a:buSzTx/>
              <a:buFontTx/>
              <a:buAutoNum type="alphaUcPeriod"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a positive correlation</a:t>
            </a:r>
          </a:p>
          <a:p>
            <a:pPr marL="671962" indent="-671962">
              <a:buClr>
                <a:schemeClr val="tx1"/>
              </a:buClr>
              <a:buSzTx/>
              <a:buFontTx/>
              <a:buAutoNum type="alphaUcPeriod"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a negative correlation</a:t>
            </a:r>
          </a:p>
          <a:p>
            <a:pPr marL="671962" indent="-671962">
              <a:buClr>
                <a:schemeClr val="tx1"/>
              </a:buClr>
              <a:buSzTx/>
              <a:buFontTx/>
              <a:buAutoNum type="alphaUcPeriod"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a true experiment</a:t>
            </a:r>
          </a:p>
          <a:p>
            <a:pPr marL="671962" indent="-671962">
              <a:buClr>
                <a:schemeClr val="tx1"/>
              </a:buClr>
              <a:buSzTx/>
              <a:buFontTx/>
              <a:buAutoNum type="alphaUcPeriod"/>
            </a:pPr>
            <a:r>
              <a:rPr lang="en-US">
                <a:latin typeface="Book Antiqua" charset="0"/>
                <a:ea typeface="ＭＳ Ｐゴシック" charset="0"/>
                <a:cs typeface="ＭＳ Ｐゴシック" charset="0"/>
              </a:rPr>
              <a:t>a quasi experiment</a:t>
            </a:r>
          </a:p>
        </p:txBody>
      </p:sp>
    </p:spTree>
    <p:extLst>
      <p:ext uri="{BB962C8B-B14F-4D97-AF65-F5344CB8AC3E}">
        <p14:creationId xmlns:p14="http://schemas.microsoft.com/office/powerpoint/2010/main" val="930624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E.  Ethics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1.  Human participants (lab studies)--</a:t>
            </a:r>
          </a:p>
          <a:p>
            <a:pPr lvl="1">
              <a:buSzPct val="70000"/>
              <a:buFont typeface="Wingdings" charset="0"/>
              <a:buChar char="è"/>
            </a:pPr>
            <a:r>
              <a:rPr lang="en-US">
                <a:latin typeface="Helvetica" charset="0"/>
                <a:ea typeface="ＭＳ Ｐゴシック" charset="0"/>
              </a:rPr>
              <a:t>must get permission from ethics committee </a:t>
            </a:r>
          </a:p>
        </p:txBody>
      </p:sp>
      <p:graphicFrame>
        <p:nvGraphicFramePr>
          <p:cNvPr id="79874" name="Object 2"/>
          <p:cNvGraphicFramePr>
            <a:graphicFrameLocks/>
          </p:cNvGraphicFramePr>
          <p:nvPr/>
        </p:nvGraphicFramePr>
        <p:xfrm>
          <a:off x="2253430" y="3627367"/>
          <a:ext cx="5304658" cy="2646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Microsoft ClipArt Gallery" r:id="rId4" imgW="4813300" imgH="2400300" progId="MS_ClipArt_Gallery">
                  <p:embed/>
                </p:oleObj>
              </mc:Choice>
              <mc:Fallback>
                <p:oleObj name="Microsoft ClipArt Gallery" r:id="rId4" imgW="4813300" imgH="240030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430" y="3627367"/>
                        <a:ext cx="5304658" cy="264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810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E.  Ethics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1.  Human participants (lab studies)--</a:t>
            </a:r>
          </a:p>
          <a:p>
            <a:pPr lvl="1">
              <a:buSzPct val="70000"/>
              <a:buFont typeface="Wingdings" charset="0"/>
              <a:buChar char="è"/>
            </a:pPr>
            <a:r>
              <a:rPr lang="en-US">
                <a:latin typeface="Helvetica" charset="0"/>
                <a:ea typeface="ＭＳ Ｐゴシック" charset="0"/>
              </a:rPr>
              <a:t>must get permission from ethics committee </a:t>
            </a:r>
          </a:p>
          <a:p>
            <a:pPr lvl="1">
              <a:buSzPct val="70000"/>
              <a:buFont typeface="Wingdings" charset="0"/>
              <a:buChar char="è"/>
            </a:pPr>
            <a:r>
              <a:rPr lang="en-US">
                <a:latin typeface="Helvetica" charset="0"/>
                <a:ea typeface="ＭＳ Ｐゴシック" charset="0"/>
              </a:rPr>
              <a:t>must have informed consent</a:t>
            </a:r>
          </a:p>
          <a:p>
            <a:pPr lvl="2">
              <a:buClr>
                <a:schemeClr val="accent2"/>
              </a:buClr>
              <a:buSzPct val="70000"/>
              <a:buFont typeface="Wingdings 2" charset="0"/>
              <a:buChar char="¿"/>
            </a:pPr>
            <a:r>
              <a:rPr lang="en-US">
                <a:latin typeface="Helvetica" charset="0"/>
                <a:ea typeface="ＭＳ Ｐゴシック" charset="0"/>
              </a:rPr>
              <a:t>right to terminate at any time</a:t>
            </a:r>
          </a:p>
          <a:p>
            <a:pPr lvl="2">
              <a:buClr>
                <a:schemeClr val="accent2"/>
              </a:buClr>
              <a:buSzPct val="70000"/>
              <a:buFont typeface="Wingdings 2" charset="0"/>
              <a:buChar char="¿"/>
            </a:pPr>
            <a:r>
              <a:rPr lang="en-US">
                <a:latin typeface="Helvetica" charset="0"/>
                <a:ea typeface="ＭＳ Ｐゴシック" charset="0"/>
              </a:rPr>
              <a:t>legal age (18)</a:t>
            </a:r>
          </a:p>
          <a:p>
            <a:pPr lvl="2">
              <a:buClr>
                <a:schemeClr val="accent2"/>
              </a:buClr>
              <a:buSzPct val="70000"/>
              <a:buFont typeface="Wingdings 2" charset="0"/>
              <a:buChar char="¿"/>
            </a:pPr>
            <a:r>
              <a:rPr lang="en-US">
                <a:latin typeface="Helvetica" charset="0"/>
                <a:ea typeface="ＭＳ Ｐゴシック" charset="0"/>
              </a:rPr>
              <a:t>procedures/risks</a:t>
            </a:r>
          </a:p>
          <a:p>
            <a:pPr lvl="2">
              <a:buClr>
                <a:schemeClr val="accent2"/>
              </a:buClr>
              <a:buSzPct val="70000"/>
              <a:buFont typeface="Wingdings 2" charset="0"/>
              <a:buChar char="¿"/>
            </a:pPr>
            <a:r>
              <a:rPr lang="en-US">
                <a:latin typeface="Helvetica" charset="0"/>
                <a:ea typeface="ＭＳ Ｐゴシック" charset="0"/>
              </a:rPr>
              <a:t>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1414964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E.  Ethics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1.  Human participants (lab studies)--</a:t>
            </a:r>
          </a:p>
          <a:p>
            <a:pPr lvl="1">
              <a:buSzPct val="70000"/>
              <a:buFont typeface="Wingdings" charset="0"/>
              <a:buChar char="è"/>
            </a:pPr>
            <a:r>
              <a:rPr lang="en-US">
                <a:latin typeface="Helvetica" charset="0"/>
                <a:ea typeface="ＭＳ Ｐゴシック" charset="0"/>
              </a:rPr>
              <a:t>must get permission from ethics committee </a:t>
            </a:r>
          </a:p>
          <a:p>
            <a:pPr lvl="1">
              <a:buSzPct val="70000"/>
              <a:buFont typeface="Wingdings" charset="0"/>
              <a:buChar char="è"/>
            </a:pPr>
            <a:r>
              <a:rPr lang="en-US">
                <a:latin typeface="Helvetica" charset="0"/>
                <a:ea typeface="ＭＳ Ｐゴシック" charset="0"/>
              </a:rPr>
              <a:t>must have informed consent</a:t>
            </a:r>
          </a:p>
          <a:p>
            <a:pPr lvl="2">
              <a:buClr>
                <a:schemeClr val="accent2"/>
              </a:buClr>
              <a:buSzPct val="70000"/>
              <a:buFont typeface="Wingdings 2" charset="0"/>
              <a:buChar char="¿"/>
            </a:pPr>
            <a:r>
              <a:rPr lang="en-US">
                <a:latin typeface="Helvetica" charset="0"/>
                <a:ea typeface="ＭＳ Ｐゴシック" charset="0"/>
              </a:rPr>
              <a:t>right to terminate at any time</a:t>
            </a:r>
          </a:p>
          <a:p>
            <a:pPr lvl="2">
              <a:buClr>
                <a:schemeClr val="accent2"/>
              </a:buClr>
              <a:buSzPct val="70000"/>
              <a:buFont typeface="Wingdings 2" charset="0"/>
              <a:buChar char="¿"/>
            </a:pPr>
            <a:r>
              <a:rPr lang="en-US">
                <a:latin typeface="Helvetica" charset="0"/>
                <a:ea typeface="ＭＳ Ｐゴシック" charset="0"/>
              </a:rPr>
              <a:t>legal age (18)</a:t>
            </a:r>
          </a:p>
          <a:p>
            <a:pPr lvl="2">
              <a:buClr>
                <a:schemeClr val="accent2"/>
              </a:buClr>
              <a:buSzPct val="70000"/>
              <a:buFont typeface="Wingdings 2" charset="0"/>
              <a:buChar char="¿"/>
            </a:pPr>
            <a:r>
              <a:rPr lang="en-US">
                <a:latin typeface="Helvetica" charset="0"/>
                <a:ea typeface="ＭＳ Ｐゴシック" charset="0"/>
              </a:rPr>
              <a:t>procedures/risks</a:t>
            </a:r>
          </a:p>
          <a:p>
            <a:pPr lvl="2">
              <a:buClr>
                <a:schemeClr val="accent2"/>
              </a:buClr>
              <a:buSzPct val="70000"/>
              <a:buFont typeface="Wingdings 2" charset="0"/>
              <a:buChar char="¿"/>
            </a:pPr>
            <a:r>
              <a:rPr lang="en-US">
                <a:latin typeface="Helvetica" charset="0"/>
                <a:ea typeface="ＭＳ Ｐゴシック" charset="0"/>
              </a:rPr>
              <a:t>confidentiality</a:t>
            </a:r>
          </a:p>
          <a:p>
            <a:pPr lvl="1">
              <a:buSzPct val="70000"/>
              <a:buFont typeface="Wingdings" charset="0"/>
              <a:buChar char="è"/>
            </a:pPr>
            <a:r>
              <a:rPr lang="en-US">
                <a:latin typeface="Helvetica" charset="0"/>
                <a:ea typeface="ＭＳ Ｐゴシック" charset="0"/>
              </a:rPr>
              <a:t>must debrief</a:t>
            </a:r>
          </a:p>
        </p:txBody>
      </p:sp>
    </p:spTree>
    <p:extLst>
      <p:ext uri="{BB962C8B-B14F-4D97-AF65-F5344CB8AC3E}">
        <p14:creationId xmlns:p14="http://schemas.microsoft.com/office/powerpoint/2010/main" val="28088354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E.  Ethics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1.  Human participants (lab studies)--</a:t>
            </a:r>
          </a:p>
          <a:p>
            <a:pPr lvl="1">
              <a:buSzPct val="70000"/>
              <a:buFont typeface="Wingdings" charset="0"/>
              <a:buChar char="è"/>
            </a:pPr>
            <a:r>
              <a:rPr lang="en-US">
                <a:latin typeface="Helvetica" charset="0"/>
                <a:ea typeface="ＭＳ Ｐゴシック" charset="0"/>
              </a:rPr>
              <a:t>must get permission from ethics committee </a:t>
            </a:r>
          </a:p>
          <a:p>
            <a:pPr lvl="1">
              <a:buSzPct val="70000"/>
              <a:buFont typeface="Wingdings" charset="0"/>
              <a:buChar char="è"/>
            </a:pPr>
            <a:r>
              <a:rPr lang="en-US">
                <a:latin typeface="Helvetica" charset="0"/>
                <a:ea typeface="ＭＳ Ｐゴシック" charset="0"/>
              </a:rPr>
              <a:t>must have informed consent</a:t>
            </a:r>
          </a:p>
          <a:p>
            <a:pPr lvl="2">
              <a:buClr>
                <a:schemeClr val="accent2"/>
              </a:buClr>
              <a:buSzPct val="70000"/>
              <a:buFont typeface="Wingdings 2" charset="0"/>
              <a:buChar char="¿"/>
            </a:pPr>
            <a:r>
              <a:rPr lang="en-US">
                <a:latin typeface="Helvetica" charset="0"/>
                <a:ea typeface="ＭＳ Ｐゴシック" charset="0"/>
              </a:rPr>
              <a:t>right to terminate at any time</a:t>
            </a:r>
          </a:p>
          <a:p>
            <a:pPr lvl="2">
              <a:buClr>
                <a:schemeClr val="accent2"/>
              </a:buClr>
              <a:buSzPct val="70000"/>
              <a:buFont typeface="Wingdings 2" charset="0"/>
              <a:buChar char="¿"/>
            </a:pPr>
            <a:r>
              <a:rPr lang="en-US">
                <a:latin typeface="Helvetica" charset="0"/>
                <a:ea typeface="ＭＳ Ｐゴシック" charset="0"/>
              </a:rPr>
              <a:t>legal age (18)</a:t>
            </a:r>
          </a:p>
          <a:p>
            <a:pPr lvl="2">
              <a:buClr>
                <a:schemeClr val="accent2"/>
              </a:buClr>
              <a:buSzPct val="70000"/>
              <a:buFont typeface="Wingdings 2" charset="0"/>
              <a:buChar char="¿"/>
            </a:pPr>
            <a:r>
              <a:rPr lang="en-US">
                <a:latin typeface="Helvetica" charset="0"/>
                <a:ea typeface="ＭＳ Ｐゴシック" charset="0"/>
              </a:rPr>
              <a:t>procedures/risks</a:t>
            </a:r>
          </a:p>
          <a:p>
            <a:pPr lvl="2">
              <a:buClr>
                <a:schemeClr val="accent2"/>
              </a:buClr>
              <a:buSzPct val="70000"/>
              <a:buFont typeface="Wingdings 2" charset="0"/>
              <a:buChar char="¿"/>
            </a:pPr>
            <a:r>
              <a:rPr lang="en-US">
                <a:latin typeface="Helvetica" charset="0"/>
                <a:ea typeface="ＭＳ Ｐゴシック" charset="0"/>
              </a:rPr>
              <a:t>confidentiality</a:t>
            </a:r>
          </a:p>
          <a:p>
            <a:pPr lvl="1">
              <a:buSzPct val="70000"/>
              <a:buFont typeface="Wingdings" charset="0"/>
              <a:buChar char="è"/>
            </a:pPr>
            <a:r>
              <a:rPr lang="en-US">
                <a:latin typeface="Helvetica" charset="0"/>
                <a:ea typeface="ＭＳ Ｐゴシック" charset="0"/>
              </a:rPr>
              <a:t>must debrief</a:t>
            </a:r>
          </a:p>
          <a:p>
            <a:pPr lvl="1">
              <a:buSzPct val="70000"/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(IF risk, weigh risk/benefit ratio.)</a:t>
            </a:r>
          </a:p>
        </p:txBody>
      </p:sp>
    </p:spTree>
    <p:extLst>
      <p:ext uri="{BB962C8B-B14F-4D97-AF65-F5344CB8AC3E}">
        <p14:creationId xmlns:p14="http://schemas.microsoft.com/office/powerpoint/2010/main" val="27389402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E. Ethics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2. Use of Animals</a:t>
            </a:r>
          </a:p>
          <a:p>
            <a:pPr lvl="1">
              <a:buSzPct val="70000"/>
              <a:buFont typeface="Wingdings" charset="0"/>
              <a:buChar char="è"/>
            </a:pPr>
            <a:r>
              <a:rPr lang="en-US">
                <a:latin typeface="Helvetica" charset="0"/>
                <a:ea typeface="ＭＳ Ｐゴシック" charset="0"/>
              </a:rPr>
              <a:t>must get permission from ethics committee</a:t>
            </a:r>
          </a:p>
        </p:txBody>
      </p:sp>
      <p:graphicFrame>
        <p:nvGraphicFramePr>
          <p:cNvPr id="88066" name="Object 2"/>
          <p:cNvGraphicFramePr>
            <a:graphicFrameLocks/>
          </p:cNvGraphicFramePr>
          <p:nvPr/>
        </p:nvGraphicFramePr>
        <p:xfrm>
          <a:off x="2421387" y="4089541"/>
          <a:ext cx="5178690" cy="193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Microsoft ClipArt Gallery" r:id="rId4" imgW="4699000" imgH="1752600" progId="MS_ClipArt_Gallery">
                  <p:embed/>
                </p:oleObj>
              </mc:Choice>
              <mc:Fallback>
                <p:oleObj name="Microsoft ClipArt Gallery" r:id="rId4" imgW="4699000" imgH="175260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387" y="4089541"/>
                        <a:ext cx="5178690" cy="1932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974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/>
              <a:t>What do Psychologists actually do, where, how, to whom,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6844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E. Ethics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2. Use of Animals</a:t>
            </a:r>
          </a:p>
          <a:p>
            <a:pPr lvl="1">
              <a:buSzPct val="70000"/>
              <a:buFont typeface="Wingdings" charset="0"/>
              <a:buChar char="è"/>
            </a:pPr>
            <a:r>
              <a:rPr lang="en-US">
                <a:latin typeface="Helvetica" charset="0"/>
                <a:ea typeface="ＭＳ Ｐゴシック" charset="0"/>
              </a:rPr>
              <a:t>must get permission from ethics committee</a:t>
            </a:r>
            <a:endParaRPr lang="en-US">
              <a:latin typeface="Book Antiqua" charset="0"/>
              <a:ea typeface="ＭＳ Ｐゴシック" charset="0"/>
            </a:endParaRPr>
          </a:p>
          <a:p>
            <a:pPr lvl="1">
              <a:buSzPct val="70000"/>
              <a:buFont typeface="Wingdings" charset="0"/>
              <a:buChar char="è"/>
            </a:pPr>
            <a:r>
              <a:rPr lang="en-US">
                <a:latin typeface="Helvetica" charset="0"/>
                <a:ea typeface="ＭＳ Ｐゴシック" charset="0"/>
              </a:rPr>
              <a:t>comfort, health, humane treatment</a:t>
            </a:r>
          </a:p>
          <a:p>
            <a:pPr lvl="1">
              <a:buSzPct val="70000"/>
              <a:buFont typeface="Wingdings" charset="0"/>
              <a:buNone/>
            </a:pPr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90117" name="Text Box 6"/>
          <p:cNvSpPr txBox="1">
            <a:spLocks noChangeArrowheads="1"/>
          </p:cNvSpPr>
          <p:nvPr/>
        </p:nvSpPr>
        <p:spPr bwMode="auto">
          <a:xfrm>
            <a:off x="2771299" y="4201583"/>
            <a:ext cx="4534853" cy="45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90114" name="Object 2"/>
          <p:cNvGraphicFramePr>
            <a:graphicFrameLocks/>
          </p:cNvGraphicFramePr>
          <p:nvPr/>
        </p:nvGraphicFramePr>
        <p:xfrm>
          <a:off x="2421388" y="4509699"/>
          <a:ext cx="4716806" cy="176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Microsoft ClipArt Gallery" r:id="rId4" imgW="4279900" imgH="1600200" progId="MS_ClipArt_Gallery">
                  <p:embed/>
                </p:oleObj>
              </mc:Choice>
              <mc:Fallback>
                <p:oleObj name="Microsoft ClipArt Gallery" r:id="rId4" imgW="4279900" imgH="160020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388" y="4509699"/>
                        <a:ext cx="4716806" cy="1764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480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a Psych / </a:t>
            </a:r>
            <a:r>
              <a:rPr lang="en-US" dirty="0" err="1"/>
              <a:t>Neuro</a:t>
            </a:r>
            <a:r>
              <a:rPr lang="en-US" dirty="0"/>
              <a:t> Major / Minor?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>
              <a:buSzPct val="100000"/>
              <a:buAutoNum type="alphaUcPeriod"/>
            </a:pPr>
            <a:r>
              <a:rPr lang="en-US" dirty="0"/>
              <a:t>Yes</a:t>
            </a:r>
          </a:p>
          <a:p>
            <a:pPr marL="622300" indent="-514350">
              <a:buSzPct val="100000"/>
              <a:buAutoNum type="alphaUcPeriod"/>
            </a:pPr>
            <a:r>
              <a:rPr lang="en-US" dirty="0"/>
              <a:t>No</a:t>
            </a:r>
          </a:p>
          <a:p>
            <a:pPr marL="1079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2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is not..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Psychiatry</a:t>
            </a:r>
            <a:r>
              <a:rPr lang="en-US" dirty="0"/>
              <a:t>: M.D., prescribes drugs, deals with predominantly with mentally ill people </a:t>
            </a:r>
          </a:p>
          <a:p>
            <a:r>
              <a:rPr lang="en-US" b="1" dirty="0"/>
              <a:t>Neurology</a:t>
            </a:r>
            <a:r>
              <a:rPr lang="en-US" dirty="0"/>
              <a:t>: M.D., cuts open brains, uses advanced imaging, inserts </a:t>
            </a:r>
            <a:r>
              <a:rPr lang="en-US" dirty="0" err="1"/>
              <a:t>neurostimulators</a:t>
            </a:r>
            <a:r>
              <a:rPr lang="en-US" dirty="0"/>
              <a:t>, etc..  Gets paid a LOT of money, steady hands..</a:t>
            </a:r>
          </a:p>
          <a:p>
            <a:r>
              <a:rPr lang="en-US" b="1" dirty="0"/>
              <a:t>Psychology</a:t>
            </a:r>
            <a:r>
              <a:rPr lang="en-US" dirty="0"/>
              <a:t>: MA/MS, PhD: Clinical does counseling / therapy (but no drugs), otherwise various applied and basic research..</a:t>
            </a:r>
          </a:p>
        </p:txBody>
      </p:sp>
    </p:spTree>
    <p:extLst>
      <p:ext uri="{BB962C8B-B14F-4D97-AF65-F5344CB8AC3E}">
        <p14:creationId xmlns:p14="http://schemas.microsoft.com/office/powerpoint/2010/main" val="111388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What do you think?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59681" y="2016760"/>
            <a:ext cx="7558088" cy="4537710"/>
          </a:xfrm>
        </p:spPr>
        <p:txBody>
          <a:bodyPr/>
          <a:lstStyle/>
          <a:p>
            <a:pPr marL="587967" indent="-587967">
              <a:buNone/>
              <a:defRPr/>
            </a:pPr>
            <a:r>
              <a:rPr lang="en-US" sz="3100"/>
              <a:t>_____% of psychologists work in private practice or in hospital settings.</a:t>
            </a:r>
          </a:p>
          <a:p>
            <a:pPr marL="587967" indent="-587967">
              <a:buClr>
                <a:schemeClr val="tx1"/>
              </a:buClr>
              <a:buSzTx/>
              <a:buNone/>
              <a:defRPr/>
            </a:pPr>
            <a:r>
              <a:rPr lang="en-US" sz="3100"/>
              <a:t>A.  90-100%</a:t>
            </a:r>
          </a:p>
          <a:p>
            <a:pPr marL="587967" indent="-587967">
              <a:buClr>
                <a:schemeClr val="tx1"/>
              </a:buClr>
              <a:buSzTx/>
              <a:buNone/>
              <a:defRPr/>
            </a:pPr>
            <a:r>
              <a:rPr lang="en-US" sz="3100"/>
              <a:t>B.  70-80%</a:t>
            </a:r>
          </a:p>
          <a:p>
            <a:pPr marL="587967" indent="-587967">
              <a:buClr>
                <a:schemeClr val="tx1"/>
              </a:buClr>
              <a:buSzTx/>
              <a:buNone/>
              <a:defRPr/>
            </a:pPr>
            <a:r>
              <a:rPr lang="en-US" sz="3100"/>
              <a:t>C.  60-70%</a:t>
            </a:r>
          </a:p>
          <a:p>
            <a:pPr marL="587967" indent="-587967">
              <a:buClr>
                <a:schemeClr val="tx1"/>
              </a:buClr>
              <a:buSzTx/>
              <a:buNone/>
              <a:defRPr/>
            </a:pPr>
            <a:r>
              <a:rPr lang="en-US" sz="3100"/>
              <a:t>D.  50-60%</a:t>
            </a:r>
          </a:p>
          <a:p>
            <a:pPr marL="587967" indent="-587967">
              <a:buClr>
                <a:schemeClr val="tx1"/>
              </a:buClr>
              <a:buSzTx/>
              <a:buFont typeface="Arial" charset="0"/>
              <a:buChar char="_"/>
              <a:defRPr/>
            </a:pPr>
            <a:endParaRPr lang="en-US" sz="3100"/>
          </a:p>
          <a:p>
            <a:pPr marL="587967" indent="-587967">
              <a:buClr>
                <a:schemeClr val="tx1"/>
              </a:buClr>
              <a:buSzTx/>
              <a:buFont typeface="Arial" charset="0"/>
              <a:buChar char="_"/>
              <a:defRPr/>
            </a:pPr>
            <a:endParaRPr lang="en-US" sz="3100"/>
          </a:p>
        </p:txBody>
      </p:sp>
    </p:spTree>
    <p:extLst>
      <p:ext uri="{BB962C8B-B14F-4D97-AF65-F5344CB8AC3E}">
        <p14:creationId xmlns:p14="http://schemas.microsoft.com/office/powerpoint/2010/main" val="320204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500" dirty="0">
                <a:solidFill>
                  <a:schemeClr val="tx1"/>
                </a:solidFill>
                <a:latin typeface="Helvetica" charset="0"/>
              </a:rPr>
              <a:t>Psychology Today: Employment</a:t>
            </a:r>
          </a:p>
        </p:txBody>
      </p:sp>
      <p:pic>
        <p:nvPicPr>
          <p:cNvPr id="29698" name="Picture 57" descr="4-02065_WhiteBox_X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90" y="1762915"/>
            <a:ext cx="9169429" cy="50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1" descr="Screen shot 2012-08-28 at 10.46.5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" y="2016760"/>
            <a:ext cx="8378630" cy="4371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95667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4002</TotalTime>
  <Words>1757</Words>
  <Application>Microsoft Macintosh PowerPoint</Application>
  <PresentationFormat>Custom</PresentationFormat>
  <Paragraphs>250</Paragraphs>
  <Slides>50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MS Gothic</vt:lpstr>
      <vt:lpstr>ＭＳ Ｐゴシック</vt:lpstr>
      <vt:lpstr>Arial</vt:lpstr>
      <vt:lpstr>Book Antiqua</vt:lpstr>
      <vt:lpstr>Helvetica</vt:lpstr>
      <vt:lpstr>Monotype Sorts</vt:lpstr>
      <vt:lpstr>Symbol</vt:lpstr>
      <vt:lpstr>Tahoma</vt:lpstr>
      <vt:lpstr>Times New Roman</vt:lpstr>
      <vt:lpstr>Wingdings</vt:lpstr>
      <vt:lpstr>Wingdings 2</vt:lpstr>
      <vt:lpstr>ror_std_emerbrain</vt:lpstr>
      <vt:lpstr>Microsoft ClipArt Gallery</vt:lpstr>
      <vt:lpstr>Research Methods and Stats</vt:lpstr>
      <vt:lpstr>The Big Questions</vt:lpstr>
      <vt:lpstr>Review of “core” Psychology History</vt:lpstr>
      <vt:lpstr>Other Historical Trends</vt:lpstr>
      <vt:lpstr>Psychology Today</vt:lpstr>
      <vt:lpstr>Are You a Psych / Neuro Major / Minor?</vt:lpstr>
      <vt:lpstr>Psychology is not..</vt:lpstr>
      <vt:lpstr>What do you think?</vt:lpstr>
      <vt:lpstr>Psychology Today: Employment</vt:lpstr>
      <vt:lpstr>Employment by Degree</vt:lpstr>
      <vt:lpstr>PowerPoint Presentation</vt:lpstr>
      <vt:lpstr>Psychology Today: Research Areas</vt:lpstr>
      <vt:lpstr>Psychology Today: Historical Trends</vt:lpstr>
      <vt:lpstr>When I Grow Up.. </vt:lpstr>
      <vt:lpstr>Answering Questions</vt:lpstr>
      <vt:lpstr>You Already Know This Stuff..</vt:lpstr>
      <vt:lpstr>You Already Know this Stuff..</vt:lpstr>
      <vt:lpstr>You just can’t apply it abstractly..</vt:lpstr>
      <vt:lpstr>Real-world Scenario</vt:lpstr>
      <vt:lpstr>Data?</vt:lpstr>
      <vt:lpstr>Methods in Action</vt:lpstr>
      <vt:lpstr>Pros / Cons</vt:lpstr>
      <vt:lpstr>Statistics, Expts, Data</vt:lpstr>
      <vt:lpstr>PowerPoint Presentation</vt:lpstr>
      <vt:lpstr>Correlation != Causation</vt:lpstr>
      <vt:lpstr>True Experiments</vt:lpstr>
      <vt:lpstr>PowerPoint Presentation</vt:lpstr>
      <vt:lpstr>Experimental Design</vt:lpstr>
      <vt:lpstr>Clicker review question</vt:lpstr>
      <vt:lpstr>What type of design?</vt:lpstr>
      <vt:lpstr>What does the treatment group get?</vt:lpstr>
      <vt:lpstr>What is the independent variable?</vt:lpstr>
      <vt:lpstr>What type of design?</vt:lpstr>
      <vt:lpstr>What is the independent variable?</vt:lpstr>
      <vt:lpstr>What does the treatment group get?</vt:lpstr>
      <vt:lpstr>What type of design?</vt:lpstr>
      <vt:lpstr>What is the independent variable?</vt:lpstr>
      <vt:lpstr>What is the dependent variable?</vt:lpstr>
      <vt:lpstr>Are there ethical issues with this study?</vt:lpstr>
      <vt:lpstr>Statistics</vt:lpstr>
      <vt:lpstr>Damned Lies..</vt:lpstr>
      <vt:lpstr>Critical Thinking!</vt:lpstr>
      <vt:lpstr>Clicker review question</vt:lpstr>
      <vt:lpstr>PowerPoint Presentation</vt:lpstr>
      <vt:lpstr>E.  Ethics</vt:lpstr>
      <vt:lpstr>E.  Ethics</vt:lpstr>
      <vt:lpstr>E.  Ethics</vt:lpstr>
      <vt:lpstr>E.  Ethics</vt:lpstr>
      <vt:lpstr>E. Ethics</vt:lpstr>
      <vt:lpstr>E. Ethics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58</cp:revision>
  <dcterms:created xsi:type="dcterms:W3CDTF">2009-03-18T06:10:11Z</dcterms:created>
  <dcterms:modified xsi:type="dcterms:W3CDTF">2018-09-06T08:59:31Z</dcterms:modified>
</cp:coreProperties>
</file>