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70" r:id="rId3"/>
    <p:sldId id="342" r:id="rId4"/>
    <p:sldId id="343" r:id="rId5"/>
    <p:sldId id="344" r:id="rId6"/>
    <p:sldId id="345" r:id="rId7"/>
    <p:sldId id="346" r:id="rId8"/>
    <p:sldId id="365" r:id="rId9"/>
    <p:sldId id="348" r:id="rId10"/>
    <p:sldId id="366" r:id="rId11"/>
    <p:sldId id="367" r:id="rId12"/>
    <p:sldId id="351" r:id="rId13"/>
    <p:sldId id="368" r:id="rId14"/>
    <p:sldId id="369" r:id="rId15"/>
    <p:sldId id="370" r:id="rId16"/>
    <p:sldId id="371" r:id="rId17"/>
    <p:sldId id="372" r:id="rId18"/>
    <p:sldId id="373" r:id="rId19"/>
    <p:sldId id="349" r:id="rId20"/>
    <p:sldId id="350" r:id="rId21"/>
    <p:sldId id="352" r:id="rId22"/>
    <p:sldId id="374" r:id="rId23"/>
    <p:sldId id="375" r:id="rId24"/>
    <p:sldId id="376" r:id="rId25"/>
    <p:sldId id="353" r:id="rId26"/>
    <p:sldId id="354" r:id="rId27"/>
    <p:sldId id="355" r:id="rId28"/>
    <p:sldId id="356" r:id="rId29"/>
    <p:sldId id="358" r:id="rId30"/>
    <p:sldId id="377" r:id="rId31"/>
    <p:sldId id="357" r:id="rId32"/>
  </p:sldIdLst>
  <p:sldSz cx="10077450" cy="7562850"/>
  <p:notesSz cx="7772400" cy="10058400"/>
  <p:defaultTextStyle>
    <a:defPPr>
      <a:defRPr lang="en-US"/>
    </a:defPPr>
    <a:lvl1pPr algn="l" defTabSz="456678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1pPr>
    <a:lvl2pPr marL="431309" indent="-215655" algn="l" defTabSz="456678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2pPr>
    <a:lvl3pPr marL="646962" indent="-215655" algn="l" defTabSz="456678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3pPr>
    <a:lvl4pPr marL="862615" indent="-215655" algn="l" defTabSz="456678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4pPr>
    <a:lvl5pPr marL="1078269" indent="-215655" algn="l" defTabSz="456678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5pPr>
    <a:lvl6pPr marL="2283395" algn="l" defTabSz="456678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6pPr>
    <a:lvl7pPr marL="2740073" algn="l" defTabSz="456678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7pPr>
    <a:lvl8pPr marL="3196752" algn="l" defTabSz="456678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8pPr>
    <a:lvl9pPr marL="3653432" algn="l" defTabSz="456678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1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29" autoAdjust="0"/>
    <p:restoredTop sz="90915"/>
  </p:normalViewPr>
  <p:slideViewPr>
    <p:cSldViewPr>
      <p:cViewPr varScale="1">
        <p:scale>
          <a:sx n="211" d="100"/>
          <a:sy n="211" d="100"/>
        </p:scale>
        <p:origin x="424" y="208"/>
      </p:cViewPr>
      <p:guideLst>
        <p:guide orient="horz" pos="2382"/>
        <p:guide pos="3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4437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47050F4D-C8E8-3F4B-A05D-07E398CC0A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282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667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+mn-ea"/>
        <a:cs typeface="+mn-cs"/>
      </a:defRPr>
    </a:lvl1pPr>
    <a:lvl2pPr marL="742103" indent="-285425" algn="l" defTabSz="45667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2pPr>
    <a:lvl3pPr marL="1141695" indent="-228341" algn="l" defTabSz="45667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3pPr>
    <a:lvl4pPr marL="1598376" indent="-228341" algn="l" defTabSz="45667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4pPr>
    <a:lvl5pPr marL="2055055" indent="-228341" algn="l" defTabSz="45667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3395" algn="l" defTabSz="4566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073" algn="l" defTabSz="4566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752" algn="l" defTabSz="4566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432" algn="l" defTabSz="4566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3188" y="754063"/>
            <a:ext cx="5026025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F784C-09B2-C64B-B8B7-C89AD37B13C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2"/>
            <a:ext cx="8566150" cy="16208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2"/>
            <a:ext cx="7054850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6678" indent="0" algn="ctr">
              <a:buNone/>
              <a:defRPr/>
            </a:lvl2pPr>
            <a:lvl3pPr marL="913357" indent="0" algn="ctr">
              <a:buNone/>
              <a:defRPr/>
            </a:lvl3pPr>
            <a:lvl4pPr marL="1370035" indent="0" algn="ctr">
              <a:buNone/>
              <a:defRPr/>
            </a:lvl4pPr>
            <a:lvl5pPr marL="1826715" indent="0" algn="ctr">
              <a:buNone/>
              <a:defRPr/>
            </a:lvl5pPr>
            <a:lvl6pPr marL="2283395" indent="0" algn="ctr">
              <a:buNone/>
              <a:defRPr/>
            </a:lvl6pPr>
            <a:lvl7pPr marL="2740073" indent="0" algn="ctr">
              <a:buNone/>
              <a:defRPr/>
            </a:lvl7pPr>
            <a:lvl8pPr marL="3196752" indent="0" algn="ctr">
              <a:buNone/>
              <a:defRPr/>
            </a:lvl8pPr>
            <a:lvl9pPr marL="365343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E25212-C499-2845-9264-4CAAD22E0C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DFCD5D-A4EF-0F48-894C-74C4A518F6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6950" cy="6457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7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5A90ED-0900-0148-B02F-288E9C7DCD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0699FE-574C-884F-B959-58968A00FC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50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678" indent="0">
              <a:buNone/>
              <a:defRPr sz="1800"/>
            </a:lvl2pPr>
            <a:lvl3pPr marL="913357" indent="0">
              <a:buNone/>
              <a:defRPr sz="1700"/>
            </a:lvl3pPr>
            <a:lvl4pPr marL="1370035" indent="0">
              <a:buNone/>
              <a:defRPr sz="1400"/>
            </a:lvl4pPr>
            <a:lvl5pPr marL="1826715" indent="0">
              <a:buNone/>
              <a:defRPr sz="1400"/>
            </a:lvl5pPr>
            <a:lvl6pPr marL="2283395" indent="0">
              <a:buNone/>
              <a:defRPr sz="1400"/>
            </a:lvl6pPr>
            <a:lvl7pPr marL="2740073" indent="0">
              <a:buNone/>
              <a:defRPr sz="1400"/>
            </a:lvl7pPr>
            <a:lvl8pPr marL="3196752" indent="0">
              <a:buNone/>
              <a:defRPr sz="1400"/>
            </a:lvl8pPr>
            <a:lvl9pPr marL="3653432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E3A94C-6335-6046-8076-E497DB61BF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70074"/>
            <a:ext cx="44577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70074"/>
            <a:ext cx="44577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33BAAE-3A70-404B-BB23-D07B6A3C82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3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42" y="1692276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678" indent="0">
              <a:buNone/>
              <a:defRPr sz="2000" b="1"/>
            </a:lvl2pPr>
            <a:lvl3pPr marL="913357" indent="0">
              <a:buNone/>
              <a:defRPr sz="1800" b="1"/>
            </a:lvl3pPr>
            <a:lvl4pPr marL="1370035" indent="0">
              <a:buNone/>
              <a:defRPr sz="1700" b="1"/>
            </a:lvl4pPr>
            <a:lvl5pPr marL="1826715" indent="0">
              <a:buNone/>
              <a:defRPr sz="1700" b="1"/>
            </a:lvl5pPr>
            <a:lvl6pPr marL="2283395" indent="0">
              <a:buNone/>
              <a:defRPr sz="1700" b="1"/>
            </a:lvl6pPr>
            <a:lvl7pPr marL="2740073" indent="0">
              <a:buNone/>
              <a:defRPr sz="1700" b="1"/>
            </a:lvl7pPr>
            <a:lvl8pPr marL="3196752" indent="0">
              <a:buNone/>
              <a:defRPr sz="1700" b="1"/>
            </a:lvl8pPr>
            <a:lvl9pPr marL="3653432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42" y="2398725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700" y="1692276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678" indent="0">
              <a:buNone/>
              <a:defRPr sz="2000" b="1"/>
            </a:lvl2pPr>
            <a:lvl3pPr marL="913357" indent="0">
              <a:buNone/>
              <a:defRPr sz="1800" b="1"/>
            </a:lvl3pPr>
            <a:lvl4pPr marL="1370035" indent="0">
              <a:buNone/>
              <a:defRPr sz="1700" b="1"/>
            </a:lvl4pPr>
            <a:lvl5pPr marL="1826715" indent="0">
              <a:buNone/>
              <a:defRPr sz="1700" b="1"/>
            </a:lvl5pPr>
            <a:lvl6pPr marL="2283395" indent="0">
              <a:buNone/>
              <a:defRPr sz="1700" b="1"/>
            </a:lvl6pPr>
            <a:lvl7pPr marL="2740073" indent="0">
              <a:buNone/>
              <a:defRPr sz="1700" b="1"/>
            </a:lvl7pPr>
            <a:lvl8pPr marL="3196752" indent="0">
              <a:buNone/>
              <a:defRPr sz="1700" b="1"/>
            </a:lvl8pPr>
            <a:lvl9pPr marL="3653432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700" y="2398725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E57D0C-60D9-554D-8F3A-1904EEC00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7586AC-F896-4640-9044-DD7ECB502B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5FD7FD-0BA8-D54E-8FE7-F8CE54B775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50" y="301637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9" y="301627"/>
            <a:ext cx="5634038" cy="64547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50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6678" indent="0">
              <a:buNone/>
              <a:defRPr sz="1200"/>
            </a:lvl2pPr>
            <a:lvl3pPr marL="913357" indent="0">
              <a:buNone/>
              <a:defRPr sz="1000"/>
            </a:lvl3pPr>
            <a:lvl4pPr marL="1370035" indent="0">
              <a:buNone/>
              <a:defRPr sz="900"/>
            </a:lvl4pPr>
            <a:lvl5pPr marL="1826715" indent="0">
              <a:buNone/>
              <a:defRPr sz="900"/>
            </a:lvl5pPr>
            <a:lvl6pPr marL="2283395" indent="0">
              <a:buNone/>
              <a:defRPr sz="900"/>
            </a:lvl6pPr>
            <a:lvl7pPr marL="2740073" indent="0">
              <a:buNone/>
              <a:defRPr sz="900"/>
            </a:lvl7pPr>
            <a:lvl8pPr marL="3196752" indent="0">
              <a:buNone/>
              <a:defRPr sz="900"/>
            </a:lvl8pPr>
            <a:lvl9pPr marL="365343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0DC9464-E398-7543-B7F3-F15D056FD4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61" y="5294325"/>
            <a:ext cx="6046789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61" y="676275"/>
            <a:ext cx="6046789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6678" indent="0">
              <a:buNone/>
              <a:defRPr sz="2800"/>
            </a:lvl2pPr>
            <a:lvl3pPr marL="913357" indent="0">
              <a:buNone/>
              <a:defRPr sz="2400"/>
            </a:lvl3pPr>
            <a:lvl4pPr marL="1370035" indent="0">
              <a:buNone/>
              <a:defRPr sz="2000"/>
            </a:lvl4pPr>
            <a:lvl5pPr marL="1826715" indent="0">
              <a:buNone/>
              <a:defRPr sz="2000"/>
            </a:lvl5pPr>
            <a:lvl6pPr marL="2283395" indent="0">
              <a:buNone/>
              <a:defRPr sz="2000"/>
            </a:lvl6pPr>
            <a:lvl7pPr marL="2740073" indent="0">
              <a:buNone/>
              <a:defRPr sz="2000"/>
            </a:lvl7pPr>
            <a:lvl8pPr marL="3196752" indent="0">
              <a:buNone/>
              <a:defRPr sz="2000"/>
            </a:lvl8pPr>
            <a:lvl9pPr marL="3653432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61" y="5918200"/>
            <a:ext cx="6046789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6678" indent="0">
              <a:buNone/>
              <a:defRPr sz="1200"/>
            </a:lvl2pPr>
            <a:lvl3pPr marL="913357" indent="0">
              <a:buNone/>
              <a:defRPr sz="1000"/>
            </a:lvl3pPr>
            <a:lvl4pPr marL="1370035" indent="0">
              <a:buNone/>
              <a:defRPr sz="900"/>
            </a:lvl4pPr>
            <a:lvl5pPr marL="1826715" indent="0">
              <a:buNone/>
              <a:defRPr sz="900"/>
            </a:lvl5pPr>
            <a:lvl6pPr marL="2283395" indent="0">
              <a:buNone/>
              <a:defRPr sz="900"/>
            </a:lvl6pPr>
            <a:lvl7pPr marL="2740073" indent="0">
              <a:buNone/>
              <a:defRPr sz="900"/>
            </a:lvl7pPr>
            <a:lvl8pPr marL="3196752" indent="0">
              <a:buNone/>
              <a:defRPr sz="900"/>
            </a:lvl8pPr>
            <a:lvl9pPr marL="365343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1FDA17F-FB80-8D49-A59B-37A042027C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51" y="301625"/>
            <a:ext cx="9067799" cy="1262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51" y="1770074"/>
            <a:ext cx="9067799" cy="4989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51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076" algn="l"/>
                <a:tab pos="1446146" algn="l"/>
                <a:tab pos="2169223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9750"/>
            <a:ext cx="319246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723076" algn="l"/>
                <a:tab pos="1446146" algn="l"/>
                <a:tab pos="2169223" algn="l"/>
                <a:tab pos="28923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4725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076" algn="l"/>
                <a:tab pos="1446146" algn="l"/>
                <a:tab pos="2169223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61238ED3-63D3-2348-A9CA-47875917B15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6678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431309" indent="-215655" algn="ctr" defTabSz="456678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2pPr>
      <a:lvl3pPr marL="646962" indent="-215655" algn="ctr" defTabSz="456678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3pPr>
      <a:lvl4pPr marL="862615" indent="-215655" algn="ctr" defTabSz="456678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4pPr>
      <a:lvl5pPr marL="1078269" indent="-215655" algn="ctr" defTabSz="456678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5pPr>
      <a:lvl6pPr marL="1534948" indent="-215655" algn="ctr" defTabSz="456678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6pPr>
      <a:lvl7pPr marL="1991629" indent="-215655" algn="ctr" defTabSz="456678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7pPr>
      <a:lvl8pPr marL="2448305" indent="-215655" algn="ctr" defTabSz="456678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8pPr>
      <a:lvl9pPr marL="2904989" indent="-215655" algn="ctr" defTabSz="456678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9pPr>
    </p:titleStyle>
    <p:bodyStyle>
      <a:lvl1pPr marL="431309" indent="-323481" algn="l" defTabSz="456678" rtl="0" eaLnBrk="1" fontAlgn="base" hangingPunct="1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-111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2615" indent="-287010" algn="l" defTabSz="456678" rtl="0" eaLnBrk="1" fontAlgn="base" hangingPunct="1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-111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93921" indent="-215655" algn="l" defTabSz="456678" rtl="0" eaLnBrk="1" fontAlgn="base" hangingPunct="1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-111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25232" indent="-215655" algn="l" defTabSz="456678" rtl="0" eaLnBrk="1" fontAlgn="base" hangingPunct="1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-111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6539" indent="-215655" algn="l" defTabSz="456678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13219" indent="-215655" algn="l" defTabSz="456678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9896" indent="-215655" algn="l" defTabSz="456678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6574" indent="-215655" algn="l" defTabSz="456678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83254" indent="-215655" algn="l" defTabSz="456678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6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678" algn="l" defTabSz="4566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357" algn="l" defTabSz="4566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035" algn="l" defTabSz="4566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715" algn="l" defTabSz="4566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395" algn="l" defTabSz="4566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073" algn="l" defTabSz="4566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752" algn="l" defTabSz="4566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432" algn="l" defTabSz="4566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imeo.com/35754924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 Taxonomy of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Non-associative: Habituation / Sensitization</a:t>
            </a:r>
          </a:p>
          <a:p>
            <a:pPr lvl="1"/>
            <a:r>
              <a:rPr lang="en-US" dirty="0" smtClean="0"/>
              <a:t>Less response vs. More response over time</a:t>
            </a:r>
          </a:p>
          <a:p>
            <a:endParaRPr lang="en-US" dirty="0" smtClean="0"/>
          </a:p>
          <a:p>
            <a:r>
              <a:rPr lang="en-US" dirty="0" smtClean="0"/>
              <a:t>Associative:</a:t>
            </a:r>
          </a:p>
          <a:p>
            <a:pPr lvl="1"/>
            <a:r>
              <a:rPr lang="en-US" dirty="0" smtClean="0"/>
              <a:t>Classical conditioning: </a:t>
            </a:r>
            <a:r>
              <a:rPr lang="en-US" dirty="0" err="1" smtClean="0"/>
              <a:t>assoc</a:t>
            </a:r>
            <a:r>
              <a:rPr lang="en-US" dirty="0" smtClean="0"/>
              <a:t> Stimulus -&gt; Outcome</a:t>
            </a:r>
          </a:p>
          <a:p>
            <a:pPr lvl="1"/>
            <a:r>
              <a:rPr lang="en-US" dirty="0" smtClean="0"/>
              <a:t>Operant conditioning: </a:t>
            </a:r>
            <a:r>
              <a:rPr lang="en-US" dirty="0" err="1" smtClean="0"/>
              <a:t>assoc</a:t>
            </a:r>
            <a:r>
              <a:rPr lang="en-US" dirty="0" smtClean="0"/>
              <a:t> Action -&gt; Outcome</a:t>
            </a:r>
          </a:p>
        </p:txBody>
      </p:sp>
    </p:spTree>
    <p:extLst>
      <p:ext uri="{BB962C8B-B14F-4D97-AF65-F5344CB8AC3E}">
        <p14:creationId xmlns:p14="http://schemas.microsoft.com/office/powerpoint/2010/main" val="2123238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51" y="301626"/>
            <a:ext cx="9067799" cy="889000"/>
          </a:xfrm>
        </p:spPr>
        <p:txBody>
          <a:bodyPr/>
          <a:lstStyle/>
          <a:p>
            <a:r>
              <a:rPr lang="en-US" dirty="0" smtClean="0"/>
              <a:t>Classical Conditioning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2" r="-290"/>
          <a:stretch/>
        </p:blipFill>
        <p:spPr>
          <a:xfrm>
            <a:off x="1076325" y="1419225"/>
            <a:ext cx="7917449" cy="4989513"/>
          </a:xfrm>
        </p:spPr>
      </p:pic>
      <p:sp>
        <p:nvSpPr>
          <p:cNvPr id="5" name="TextBox 4"/>
          <p:cNvSpPr txBox="1"/>
          <p:nvPr/>
        </p:nvSpPr>
        <p:spPr>
          <a:xfrm>
            <a:off x="2429470" y="3278176"/>
            <a:ext cx="60960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44270" y="5564176"/>
            <a:ext cx="60960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39270" y="3278176"/>
            <a:ext cx="76200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UCR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0125" y="6600825"/>
            <a:ext cx="8001000" cy="50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CS associated with US, thinking of US drives CR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391525" y="5534025"/>
            <a:ext cx="60960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40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3" y="301625"/>
            <a:ext cx="9067799" cy="874818"/>
          </a:xfrm>
        </p:spPr>
        <p:txBody>
          <a:bodyPr/>
          <a:lstStyle/>
          <a:p>
            <a:r>
              <a:rPr lang="en-US" dirty="0" smtClean="0"/>
              <a:t>Reinforcement Learning: Dopamine</a:t>
            </a:r>
            <a:endParaRPr lang="en-US" dirty="0"/>
          </a:p>
        </p:txBody>
      </p:sp>
      <p:pic>
        <p:nvPicPr>
          <p:cNvPr id="5" name="Content Placeholder 4" descr="fig_schultz97_vta_td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4" r="-879"/>
          <a:stretch/>
        </p:blipFill>
        <p:spPr>
          <a:xfrm>
            <a:off x="587851" y="1347272"/>
            <a:ext cx="3779044" cy="593842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14925" y="1419225"/>
            <a:ext cx="4191000" cy="252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CS = Tone</a:t>
            </a:r>
          </a:p>
          <a:p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 smtClean="0"/>
              <a:t>R = Juice drop</a:t>
            </a:r>
          </a:p>
          <a:p>
            <a:endParaRPr lang="en-US" sz="2800" dirty="0"/>
          </a:p>
          <a:p>
            <a:r>
              <a:rPr lang="en-US" sz="2800" dirty="0" smtClean="0"/>
              <a:t>Classical conditioning happens in </a:t>
            </a:r>
            <a:r>
              <a:rPr lang="en-US" sz="2800" b="1" dirty="0" smtClean="0"/>
              <a:t>dopamine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86623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“Real World” 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Office: </a:t>
            </a:r>
            <a:r>
              <a:rPr lang="pt-BR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2"/>
              </a:rPr>
              <a:t>https</a:t>
            </a:r>
            <a:r>
              <a:rPr lang="pt-BR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2"/>
              </a:rPr>
              <a:t>://vimeo.com/</a:t>
            </a:r>
            <a:r>
              <a:rPr lang="pt-BR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2"/>
              </a:rPr>
              <a:t>35754924</a:t>
            </a:r>
            <a:endParaRPr lang="pt-BR" b="1" u="sng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107828" indent="0">
              <a:buNone/>
            </a:pPr>
            <a:r>
              <a:rPr lang="en-US" dirty="0" smtClean="0"/>
              <a:t>   (courtesy of Hanna Green)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358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you salivate?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828" indent="0">
              <a:buNone/>
            </a:pPr>
            <a:r>
              <a:rPr lang="en-US" dirty="0" smtClean="0"/>
              <a:t>A. McDonald’s sign?</a:t>
            </a:r>
          </a:p>
          <a:p>
            <a:pPr marL="107828" indent="0">
              <a:buNone/>
            </a:pPr>
            <a:endParaRPr lang="en-US" dirty="0" smtClean="0"/>
          </a:p>
          <a:p>
            <a:pPr marL="107828" indent="0">
              <a:buNone/>
            </a:pPr>
            <a:r>
              <a:rPr lang="en-US" dirty="0" smtClean="0"/>
              <a:t>B. Starbucks sign?</a:t>
            </a:r>
          </a:p>
          <a:p>
            <a:pPr marL="107828" indent="0">
              <a:buNone/>
            </a:pPr>
            <a:endParaRPr lang="en-US" dirty="0" smtClean="0"/>
          </a:p>
          <a:p>
            <a:pPr marL="107828" indent="0">
              <a:buNone/>
            </a:pPr>
            <a:r>
              <a:rPr lang="en-US" dirty="0" smtClean="0"/>
              <a:t>C. UMC?</a:t>
            </a:r>
          </a:p>
          <a:p>
            <a:pPr marL="107828" indent="0">
              <a:buNone/>
            </a:pPr>
            <a:endParaRPr lang="en-US" dirty="0" smtClean="0"/>
          </a:p>
          <a:p>
            <a:pPr marL="107828" indent="0">
              <a:buNone/>
            </a:pPr>
            <a:r>
              <a:rPr lang="en-US" dirty="0" smtClean="0"/>
              <a:t>D. Food court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5" y="1419225"/>
            <a:ext cx="990600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725" y="2714625"/>
            <a:ext cx="1143000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125" y="4010026"/>
            <a:ext cx="3454400" cy="1295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9525" y="5457825"/>
            <a:ext cx="2304039" cy="138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39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Conditioning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828" indent="0">
              <a:buNone/>
            </a:pPr>
            <a:r>
              <a:rPr lang="en-US" b="1" dirty="0" smtClean="0"/>
              <a:t>Acquisition</a:t>
            </a:r>
            <a:r>
              <a:rPr lang="en-US" dirty="0" smtClean="0"/>
              <a:t>: initial learning of CS -&gt; US </a:t>
            </a:r>
            <a:r>
              <a:rPr lang="en-US" dirty="0" err="1" smtClean="0"/>
              <a:t>Assoc</a:t>
            </a:r>
            <a:endParaRPr lang="en-US" dirty="0" smtClean="0"/>
          </a:p>
          <a:p>
            <a:pPr lvl="1"/>
            <a:r>
              <a:rPr lang="en-US" b="1" dirty="0" smtClean="0"/>
              <a:t>Second order</a:t>
            </a:r>
            <a:r>
              <a:rPr lang="en-US" dirty="0" smtClean="0"/>
              <a:t>: CS1 -&gt; CS2 -&gt; US</a:t>
            </a:r>
          </a:p>
          <a:p>
            <a:pPr lvl="1"/>
            <a:r>
              <a:rPr lang="en-US" b="1" dirty="0" smtClean="0"/>
              <a:t>Generalization</a:t>
            </a:r>
            <a:r>
              <a:rPr lang="en-US" dirty="0" smtClean="0"/>
              <a:t>: anything </a:t>
            </a:r>
            <a:r>
              <a:rPr lang="en-US" dirty="0" err="1" smtClean="0"/>
              <a:t>kinda</a:t>
            </a:r>
            <a:r>
              <a:rPr lang="en-US" dirty="0" smtClean="0"/>
              <a:t> like CS does it..</a:t>
            </a:r>
          </a:p>
          <a:p>
            <a:pPr lvl="1"/>
            <a:r>
              <a:rPr lang="en-US" b="1" dirty="0" smtClean="0"/>
              <a:t>Discrimination</a:t>
            </a:r>
            <a:r>
              <a:rPr lang="en-US" dirty="0" smtClean="0"/>
              <a:t>: CS1 -&gt; nothing, similar CS2 -&gt; US</a:t>
            </a:r>
          </a:p>
          <a:p>
            <a:pPr marL="107828" indent="0">
              <a:buNone/>
            </a:pPr>
            <a:r>
              <a:rPr lang="en-US" b="1" dirty="0" smtClean="0"/>
              <a:t>Extinction</a:t>
            </a:r>
            <a:r>
              <a:rPr lang="en-US" dirty="0" smtClean="0"/>
              <a:t>: learning that CS !-&gt; US anymore</a:t>
            </a:r>
          </a:p>
          <a:p>
            <a:pPr lvl="1"/>
            <a:r>
              <a:rPr lang="en-US" dirty="0" smtClean="0"/>
              <a:t>This is NEW learning, not UN-learning!</a:t>
            </a:r>
          </a:p>
          <a:p>
            <a:pPr lvl="1"/>
            <a:r>
              <a:rPr lang="en-US" b="1" dirty="0" smtClean="0"/>
              <a:t>Spontaneous recovery </a:t>
            </a:r>
            <a:r>
              <a:rPr lang="en-US" dirty="0" smtClean="0"/>
              <a:t>of extinguished learning</a:t>
            </a:r>
          </a:p>
          <a:p>
            <a:pPr lvl="1"/>
            <a:r>
              <a:rPr lang="en-US" b="1" dirty="0" smtClean="0"/>
              <a:t>Renewal</a:t>
            </a:r>
            <a:r>
              <a:rPr lang="en-US" dirty="0" smtClean="0"/>
              <a:t> from exposure to other contexts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721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51" y="301626"/>
            <a:ext cx="9067799" cy="965200"/>
          </a:xfrm>
        </p:spPr>
        <p:txBody>
          <a:bodyPr/>
          <a:lstStyle/>
          <a:p>
            <a:r>
              <a:rPr lang="en-US" dirty="0" smtClean="0"/>
              <a:t>Biology of Classical Conditioning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1345231"/>
            <a:ext cx="7082107" cy="4985100"/>
          </a:xfrm>
        </p:spPr>
      </p:pic>
    </p:spTree>
    <p:extLst>
      <p:ext uri="{BB962C8B-B14F-4D97-AF65-F5344CB8AC3E}">
        <p14:creationId xmlns:p14="http://schemas.microsoft.com/office/powerpoint/2010/main" val="1855687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of Classical 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828" indent="0">
              <a:buNone/>
            </a:pPr>
            <a:r>
              <a:rPr lang="en-US" b="1" dirty="0" smtClean="0"/>
              <a:t>Biological Preparedness</a:t>
            </a:r>
            <a:r>
              <a:rPr lang="en-US" dirty="0" smtClean="0"/>
              <a:t>: built-in pathways for CS’s and US’s</a:t>
            </a:r>
          </a:p>
          <a:p>
            <a:pPr lvl="1"/>
            <a:r>
              <a:rPr lang="en-US" dirty="0" smtClean="0"/>
              <a:t>Food can cause nausea, lights / tones shock, but not the other way around!</a:t>
            </a:r>
          </a:p>
          <a:p>
            <a:pPr marL="107828" indent="0">
              <a:buNone/>
            </a:pPr>
            <a:endParaRPr lang="en-US" dirty="0"/>
          </a:p>
          <a:p>
            <a:pPr marL="107828" indent="0">
              <a:buNone/>
            </a:pPr>
            <a:r>
              <a:rPr lang="en-US" dirty="0" smtClean="0"/>
              <a:t>Conditioning is not mere association:</a:t>
            </a:r>
          </a:p>
          <a:p>
            <a:pPr lvl="1"/>
            <a:r>
              <a:rPr lang="en-US" dirty="0" smtClean="0"/>
              <a:t>CS must </a:t>
            </a:r>
            <a:r>
              <a:rPr lang="en-US" b="1" dirty="0" smtClean="0"/>
              <a:t>reliably predict </a:t>
            </a:r>
            <a:r>
              <a:rPr lang="en-US" dirty="0" smtClean="0"/>
              <a:t>US!  Requires more advanced (“cognitive”) statistics..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597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Operant / Instrumental 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828" indent="0">
              <a:buNone/>
            </a:pPr>
            <a:r>
              <a:rPr lang="en-US" dirty="0" smtClean="0"/>
              <a:t>Thorndike’s </a:t>
            </a:r>
            <a:r>
              <a:rPr lang="en-US" b="1" dirty="0" smtClean="0"/>
              <a:t>Law of Effect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Actions -&gt; Good stuff are “stamped in”</a:t>
            </a:r>
          </a:p>
          <a:p>
            <a:pPr lvl="1"/>
            <a:r>
              <a:rPr lang="en-US" dirty="0" smtClean="0"/>
              <a:t>Actions -&gt; Bad stuff are “stamped out”</a:t>
            </a:r>
          </a:p>
          <a:p>
            <a:pPr marL="107828" indent="0">
              <a:buNone/>
            </a:pPr>
            <a:endParaRPr lang="en-US" dirty="0"/>
          </a:p>
          <a:p>
            <a:pPr marL="107828" indent="0">
              <a:buNone/>
            </a:pPr>
            <a:r>
              <a:rPr lang="en-US" dirty="0" smtClean="0"/>
              <a:t>Dopamine = Good (bursts) vs. Bad (dips/pauses) drives learning in Basal Ganglia in accord with Law of Effect!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990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Basal Ganglia and Action Selection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t="-20275" b="-20275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24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Questions /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is the most important feature of the human brain: we learn almost </a:t>
            </a:r>
            <a:r>
              <a:rPr lang="en-US" i="1" dirty="0" smtClean="0"/>
              <a:t>everything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The textbook barely scratches the surface..</a:t>
            </a:r>
          </a:p>
          <a:p>
            <a:pPr lvl="1"/>
            <a:r>
              <a:rPr lang="en-US" dirty="0" smtClean="0"/>
              <a:t>In part because… it’s complicated… and unsettled</a:t>
            </a:r>
          </a:p>
          <a:p>
            <a:pPr lvl="1"/>
            <a:endParaRPr lang="en-US" dirty="0"/>
          </a:p>
          <a:p>
            <a:r>
              <a:rPr lang="en-US" dirty="0" smtClean="0"/>
              <a:t>How does dopamine-based reinforcement learning work?</a:t>
            </a:r>
          </a:p>
          <a:p>
            <a:pPr lvl="1"/>
            <a:r>
              <a:rPr lang="en-US" dirty="0" smtClean="0"/>
              <a:t>Role of dopamine in the basal ganglia</a:t>
            </a:r>
            <a:endParaRPr lang="en-US" dirty="0"/>
          </a:p>
          <a:p>
            <a:pPr lvl="1"/>
            <a:r>
              <a:rPr lang="en-US" dirty="0" smtClean="0"/>
              <a:t>Key dopamine lesson: expectations vs. outcomes</a:t>
            </a:r>
          </a:p>
        </p:txBody>
      </p:sp>
    </p:spTree>
    <p:extLst>
      <p:ext uri="{BB962C8B-B14F-4D97-AF65-F5344CB8AC3E}">
        <p14:creationId xmlns:p14="http://schemas.microsoft.com/office/powerpoint/2010/main" val="347144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from Inhibition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7616" r="-7616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85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Basal Ganglia Operant Learning</a:t>
            </a:r>
            <a:br>
              <a:rPr lang="en-US" dirty="0" smtClean="0"/>
            </a:br>
            <a:r>
              <a:rPr lang="en-US" sz="2000" dirty="0"/>
              <a:t>(Frank, 2005…; O’Reilly &amp; Frank 2006)	</a:t>
            </a:r>
          </a:p>
        </p:txBody>
      </p:sp>
      <p:pic>
        <p:nvPicPr>
          <p:cNvPr id="5" name="Content Placeholder 4" descr="fig_bg_frontal_da_burst_di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242" y="1680633"/>
            <a:ext cx="9067799" cy="368369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0525" y="5534025"/>
            <a:ext cx="9296400" cy="1610171"/>
          </a:xfrm>
          <a:prstGeom prst="rect">
            <a:avLst/>
          </a:prstGeom>
          <a:noFill/>
        </p:spPr>
        <p:txBody>
          <a:bodyPr wrap="square" lIns="100772" tIns="50387" rIns="100772" bIns="50387" rtlCol="0">
            <a:spAutoFit/>
          </a:bodyPr>
          <a:lstStyle/>
          <a:p>
            <a:r>
              <a:rPr lang="en-US" sz="2600" dirty="0" smtClean="0"/>
              <a:t>Dopamine burst = do more of what you just did (Law of Effect)</a:t>
            </a:r>
          </a:p>
          <a:p>
            <a:r>
              <a:rPr lang="en-US" sz="2600" dirty="0" smtClean="0"/>
              <a:t>Dopamine dip = do less of what you just did (bad outcome!)</a:t>
            </a:r>
          </a:p>
          <a:p>
            <a:endParaRPr lang="en-US" sz="2600" dirty="0" smtClean="0"/>
          </a:p>
          <a:p>
            <a:r>
              <a:rPr lang="en-US" sz="2600" dirty="0" smtClean="0"/>
              <a:t>-&gt; Classical conditioning drives operant conditioning!!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1084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Operant Terminology</a:t>
            </a:r>
            <a:br>
              <a:rPr lang="en-US" dirty="0" smtClean="0"/>
            </a:br>
            <a:r>
              <a:rPr lang="en-US" dirty="0" smtClean="0"/>
              <a:t>(super confusing)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828" indent="0">
              <a:buNone/>
            </a:pPr>
            <a:r>
              <a:rPr lang="en-US" sz="2800" b="1" dirty="0" smtClean="0"/>
              <a:t>Reinforcement</a:t>
            </a:r>
            <a:r>
              <a:rPr lang="en-US" sz="2800" dirty="0" smtClean="0"/>
              <a:t>: causes more action</a:t>
            </a:r>
          </a:p>
          <a:p>
            <a:pPr lvl="1"/>
            <a:r>
              <a:rPr lang="en-US" sz="2400" dirty="0" smtClean="0"/>
              <a:t>“Positive” Reinforcement: presence of something that causes more action (e.g., presence of cookie!)</a:t>
            </a:r>
          </a:p>
          <a:p>
            <a:pPr lvl="1"/>
            <a:r>
              <a:rPr lang="en-US" sz="2400" dirty="0" smtClean="0"/>
              <a:t>“Negative” Reinforcement: </a:t>
            </a:r>
            <a:r>
              <a:rPr lang="en-US" sz="2400" i="1" dirty="0" smtClean="0"/>
              <a:t>absence</a:t>
            </a:r>
            <a:r>
              <a:rPr lang="en-US" sz="2400" dirty="0" smtClean="0"/>
              <a:t> of something that causes more action (e.g., absence of pain!)</a:t>
            </a:r>
          </a:p>
          <a:p>
            <a:pPr marL="107828" indent="0">
              <a:buNone/>
            </a:pPr>
            <a:r>
              <a:rPr lang="en-US" sz="2800" b="1" dirty="0" smtClean="0"/>
              <a:t>Punishment</a:t>
            </a:r>
            <a:r>
              <a:rPr lang="en-US" sz="2800" dirty="0" smtClean="0"/>
              <a:t>: causes less action</a:t>
            </a:r>
          </a:p>
          <a:p>
            <a:pPr lvl="1"/>
            <a:r>
              <a:rPr lang="en-US" sz="2400" dirty="0" smtClean="0"/>
              <a:t>“Positive” Punishment: presence of something that causes less action (e.g., presence of pain!)</a:t>
            </a:r>
          </a:p>
          <a:p>
            <a:pPr lvl="1"/>
            <a:r>
              <a:rPr lang="en-US" sz="2400" dirty="0" smtClean="0"/>
              <a:t>“Negative” Punishment: </a:t>
            </a:r>
            <a:r>
              <a:rPr lang="en-US" sz="2400" i="1" dirty="0" smtClean="0"/>
              <a:t>absence</a:t>
            </a:r>
            <a:r>
              <a:rPr lang="en-US" sz="2400" dirty="0" smtClean="0"/>
              <a:t> of something that causes less action (e.g., absence of cookie!</a:t>
            </a:r>
            <a:r>
              <a:rPr lang="en-US" dirty="0" smtClean="0"/>
              <a:t>)</a:t>
            </a:r>
          </a:p>
          <a:p>
            <a:pPr marL="107828" indent="0">
              <a:buNone/>
            </a:pPr>
            <a:r>
              <a:rPr lang="en-US" i="1" dirty="0" smtClean="0"/>
              <a:t>But Negative Reinforcement == Punishment  ‘</a:t>
            </a:r>
            <a:r>
              <a:rPr lang="en-US" i="1" dirty="0" err="1" smtClean="0"/>
              <a:t>doh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26527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Operant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828" indent="0">
              <a:buNone/>
            </a:pPr>
            <a:r>
              <a:rPr lang="en-US" b="1" dirty="0" smtClean="0"/>
              <a:t>Secondary </a:t>
            </a:r>
            <a:r>
              <a:rPr lang="en-US" b="1" dirty="0" err="1" smtClean="0"/>
              <a:t>Reinforcer</a:t>
            </a:r>
            <a:r>
              <a:rPr lang="en-US" b="1" dirty="0" smtClean="0"/>
              <a:t> </a:t>
            </a:r>
            <a:r>
              <a:rPr lang="en-US" dirty="0" smtClean="0"/>
              <a:t>(e.g., $$): something </a:t>
            </a:r>
            <a:r>
              <a:rPr lang="en-US" i="1" dirty="0" smtClean="0"/>
              <a:t>associated</a:t>
            </a:r>
            <a:r>
              <a:rPr lang="en-US" dirty="0" smtClean="0"/>
              <a:t> with actual </a:t>
            </a:r>
            <a:r>
              <a:rPr lang="en-US" b="1" dirty="0" smtClean="0"/>
              <a:t>Primary </a:t>
            </a:r>
            <a:r>
              <a:rPr lang="en-US" b="1" dirty="0" err="1" smtClean="0"/>
              <a:t>Reinforcer</a:t>
            </a:r>
            <a:endParaRPr lang="en-US" b="1" dirty="0" smtClean="0"/>
          </a:p>
          <a:p>
            <a:pPr marL="107828" indent="0">
              <a:buNone/>
            </a:pPr>
            <a:endParaRPr lang="en-US" dirty="0"/>
          </a:p>
          <a:p>
            <a:pPr marL="107828" indent="0">
              <a:buNone/>
            </a:pPr>
            <a:r>
              <a:rPr lang="en-US" b="1" dirty="0" smtClean="0"/>
              <a:t>Shaping</a:t>
            </a:r>
            <a:r>
              <a:rPr lang="en-US" dirty="0" smtClean="0"/>
              <a:t> (by successive approximation) – it’s</a:t>
            </a:r>
          </a:p>
          <a:p>
            <a:pPr marL="107828" indent="0">
              <a:buNone/>
            </a:pPr>
            <a:r>
              <a:rPr lang="en-US" dirty="0"/>
              <a:t>h</a:t>
            </a:r>
            <a:r>
              <a:rPr lang="en-US" dirty="0" smtClean="0"/>
              <a:t>ow you get here: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525" y="4086225"/>
            <a:ext cx="4719419" cy="2644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9125" y="5762625"/>
            <a:ext cx="3810000" cy="1137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 going to ask about Reinforcement Schedules (VR, VI,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582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Reinforcement!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828" indent="0">
              <a:buNone/>
            </a:pPr>
            <a:r>
              <a:rPr lang="en-US" dirty="0" smtClean="0"/>
              <a:t>Keeping your dopamine in the zone..</a:t>
            </a:r>
          </a:p>
          <a:p>
            <a:pPr marL="107828" indent="0">
              <a:buNone/>
            </a:pPr>
            <a:endParaRPr lang="en-US" dirty="0" smtClean="0"/>
          </a:p>
          <a:p>
            <a:pPr marL="107828" indent="0">
              <a:buNone/>
            </a:pPr>
            <a:r>
              <a:rPr lang="en-US" dirty="0" smtClean="0"/>
              <a:t>Dopamine learns</a:t>
            </a:r>
          </a:p>
          <a:p>
            <a:pPr marL="107828" indent="0">
              <a:buNone/>
            </a:pPr>
            <a:r>
              <a:rPr lang="en-US" dirty="0"/>
              <a:t>t</a:t>
            </a:r>
            <a:r>
              <a:rPr lang="en-US" dirty="0" smtClean="0"/>
              <a:t>o expect anything</a:t>
            </a:r>
          </a:p>
          <a:p>
            <a:pPr marL="107828" indent="0">
              <a:buNone/>
            </a:pPr>
            <a:r>
              <a:rPr lang="en-US" dirty="0"/>
              <a:t>r</a:t>
            </a:r>
            <a:r>
              <a:rPr lang="en-US" dirty="0" smtClean="0"/>
              <a:t>eliable and “cancels”</a:t>
            </a:r>
          </a:p>
          <a:p>
            <a:pPr marL="107828" indent="0">
              <a:buNone/>
            </a:pPr>
            <a:r>
              <a:rPr lang="en-US" dirty="0"/>
              <a:t>i</a:t>
            </a:r>
            <a:r>
              <a:rPr lang="en-US" dirty="0" smtClean="0"/>
              <a:t>t out</a:t>
            </a:r>
          </a:p>
          <a:p>
            <a:pPr marL="107828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25" y="2790825"/>
            <a:ext cx="4542127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50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Dopamine 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Dopamine = Outcome – Expectation</a:t>
            </a:r>
          </a:p>
          <a:p>
            <a:endParaRPr lang="en-US" dirty="0"/>
          </a:p>
          <a:p>
            <a:r>
              <a:rPr lang="en-US" dirty="0" smtClean="0"/>
              <a:t>Should you just always have low expectations, so even low outcomes seem good??</a:t>
            </a:r>
          </a:p>
          <a:p>
            <a:endParaRPr lang="en-US" dirty="0"/>
          </a:p>
          <a:p>
            <a:r>
              <a:rPr lang="en-US" dirty="0" smtClean="0"/>
              <a:t>I try hard to avoid hearing </a:t>
            </a:r>
            <a:r>
              <a:rPr lang="en-US" i="1" dirty="0" smtClean="0"/>
              <a:t>anything</a:t>
            </a:r>
            <a:r>
              <a:rPr lang="en-US" dirty="0" smtClean="0"/>
              <a:t> about movies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54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</a:t>
            </a:r>
            <a:r>
              <a:rPr lang="en-US" dirty="0" err="1" smtClean="0"/>
              <a:t>Neocortex</a:t>
            </a:r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all the actual </a:t>
            </a:r>
            <a:r>
              <a:rPr lang="en-US" i="1" dirty="0" smtClean="0"/>
              <a:t>important</a:t>
            </a:r>
            <a:r>
              <a:rPr lang="en-US" dirty="0" smtClean="0"/>
              <a:t> learning take place??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23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33" y="1114424"/>
            <a:ext cx="7032636" cy="5958073"/>
          </a:xfrm>
        </p:spPr>
      </p:pic>
      <p:sp>
        <p:nvSpPr>
          <p:cNvPr id="2" name="TextBox 1"/>
          <p:cNvSpPr txBox="1"/>
          <p:nvPr/>
        </p:nvSpPr>
        <p:spPr>
          <a:xfrm>
            <a:off x="2143125" y="200025"/>
            <a:ext cx="5486400" cy="6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Umm, It’s Complicated…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3005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Threshold = Medium Term Synaptic Activity (Error-Driven)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2105025"/>
            <a:ext cx="9067798" cy="390909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5325" y="6448425"/>
            <a:ext cx="8763000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dW</a:t>
            </a:r>
            <a:r>
              <a:rPr lang="en-US" sz="3200" dirty="0" smtClean="0"/>
              <a:t> = Outcome – Expectation = &lt;</a:t>
            </a:r>
            <a:r>
              <a:rPr lang="en-US" sz="3200" dirty="0" err="1" smtClean="0"/>
              <a:t>xy</a:t>
            </a:r>
            <a:r>
              <a:rPr lang="en-US" sz="3200" dirty="0" smtClean="0"/>
              <a:t>&gt;</a:t>
            </a:r>
            <a:r>
              <a:rPr lang="en-US" sz="3200" baseline="-25000" dirty="0" smtClean="0"/>
              <a:t>s</a:t>
            </a:r>
            <a:r>
              <a:rPr lang="en-US" sz="3200" dirty="0" smtClean="0"/>
              <a:t> - &lt;</a:t>
            </a:r>
            <a:r>
              <a:rPr lang="en-US" sz="3200" dirty="0" err="1" smtClean="0"/>
              <a:t>xy</a:t>
            </a:r>
            <a:r>
              <a:rPr lang="en-US" sz="3200" dirty="0" smtClean="0"/>
              <a:t>&gt;</a:t>
            </a:r>
            <a:r>
              <a:rPr lang="en-US" sz="3200" baseline="-25000" dirty="0" smtClean="0"/>
              <a:t>m</a:t>
            </a:r>
            <a:endParaRPr lang="en-U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211764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the Targets Come From?</a:t>
            </a:r>
            <a:endParaRPr lang="en-US" dirty="0"/>
          </a:p>
        </p:txBody>
      </p:sp>
      <p:pic>
        <p:nvPicPr>
          <p:cNvPr id="4" name="Content Placeholder 3" descr="fig_expect_outcome_err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6" r="-847"/>
          <a:stretch/>
        </p:blipFill>
        <p:spPr>
          <a:xfrm>
            <a:off x="1154515" y="1770066"/>
            <a:ext cx="7792959" cy="4989513"/>
          </a:xfrm>
        </p:spPr>
      </p:pic>
    </p:spTree>
    <p:extLst>
      <p:ext uri="{BB962C8B-B14F-4D97-AF65-F5344CB8AC3E}">
        <p14:creationId xmlns:p14="http://schemas.microsoft.com/office/powerpoint/2010/main" val="148816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Learns?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Amazing fact: we know exactly what part of individual neurons learns.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080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Observational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Imitation, Modeling, Vicarious Conditioning: Socially-transmitted learning signals!</a:t>
            </a:r>
          </a:p>
          <a:p>
            <a:r>
              <a:rPr lang="en-US" dirty="0" smtClean="0"/>
              <a:t>Mirror neurons: neurons that respond the same when </a:t>
            </a:r>
            <a:r>
              <a:rPr lang="en-US" i="1" dirty="0" smtClean="0"/>
              <a:t>you</a:t>
            </a:r>
            <a:r>
              <a:rPr lang="en-US" dirty="0" smtClean="0"/>
              <a:t> do an action as when </a:t>
            </a:r>
            <a:r>
              <a:rPr lang="en-US" i="1" dirty="0" smtClean="0"/>
              <a:t>someone else </a:t>
            </a:r>
            <a:r>
              <a:rPr lang="en-US" dirty="0" smtClean="0"/>
              <a:t>does it!</a:t>
            </a:r>
          </a:p>
          <a:p>
            <a:r>
              <a:rPr lang="en-US" dirty="0" smtClean="0"/>
              <a:t>Does this mean when we watch violent media, we act more violent??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154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Humans exhibit massive amount of “latent learning” in </a:t>
            </a:r>
            <a:r>
              <a:rPr lang="en-US" dirty="0" err="1" smtClean="0"/>
              <a:t>neocortex</a:t>
            </a:r>
            <a:r>
              <a:rPr lang="en-US" dirty="0" smtClean="0"/>
              <a:t> and hippocampus: learning that is not reinforced and not obvious </a:t>
            </a:r>
            <a:r>
              <a:rPr lang="en-US" smtClean="0"/>
              <a:t>in behavior</a:t>
            </a:r>
            <a:endParaRPr lang="en-US" dirty="0"/>
          </a:p>
          <a:p>
            <a:pPr marL="107828" indent="0">
              <a:buNone/>
            </a:pPr>
            <a:endParaRPr lang="en-US" dirty="0"/>
          </a:p>
          <a:p>
            <a:r>
              <a:rPr lang="en-US" dirty="0" smtClean="0"/>
              <a:t>Only a tiny bit is ever expressed in behavior</a:t>
            </a:r>
          </a:p>
          <a:p>
            <a:pPr lvl="1"/>
            <a:r>
              <a:rPr lang="en-US" dirty="0" smtClean="0"/>
              <a:t>Much of it is evident in rich, elaborate dreams</a:t>
            </a:r>
          </a:p>
          <a:p>
            <a:pPr lvl="1"/>
            <a:r>
              <a:rPr lang="en-US" dirty="0" smtClean="0"/>
              <a:t>Or when people sit down and write novels..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999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51" y="301626"/>
            <a:ext cx="9067799" cy="965200"/>
          </a:xfrm>
        </p:spPr>
        <p:txBody>
          <a:bodyPr/>
          <a:lstStyle/>
          <a:p>
            <a:r>
              <a:rPr lang="en-US" dirty="0" smtClean="0"/>
              <a:t>What Changes??</a:t>
            </a:r>
            <a:endParaRPr lang="en-US" dirty="0"/>
          </a:p>
        </p:txBody>
      </p:sp>
      <p:pic>
        <p:nvPicPr>
          <p:cNvPr id="5" name="Content Placeholder 4" descr="fig_synaps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0" r="-63"/>
          <a:stretch/>
        </p:blipFill>
        <p:spPr>
          <a:xfrm>
            <a:off x="2447926" y="1571625"/>
            <a:ext cx="5181600" cy="559604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6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51" y="301627"/>
            <a:ext cx="9067799" cy="1041400"/>
          </a:xfrm>
        </p:spPr>
        <p:txBody>
          <a:bodyPr/>
          <a:lstStyle/>
          <a:p>
            <a:r>
              <a:rPr lang="en-US" dirty="0" err="1" smtClean="0"/>
              <a:t>Gettin</a:t>
            </a:r>
            <a:r>
              <a:rPr lang="en-US" dirty="0" smtClean="0"/>
              <a:t>’ </a:t>
            </a:r>
            <a:r>
              <a:rPr lang="en-US" dirty="0" err="1" smtClean="0"/>
              <a:t>AMPA’d</a:t>
            </a:r>
            <a:endParaRPr lang="en-US" dirty="0"/>
          </a:p>
        </p:txBody>
      </p:sp>
      <p:pic>
        <p:nvPicPr>
          <p:cNvPr id="5" name="Content Placeholder 4" descr="fig_ltpd_synaps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4" r="-1267"/>
          <a:stretch/>
        </p:blipFill>
        <p:spPr>
          <a:xfrm>
            <a:off x="2143127" y="1506432"/>
            <a:ext cx="5715000" cy="559527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9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Synapses Change Strength</a:t>
            </a:r>
            <a:br>
              <a:rPr lang="en-US" dirty="0" smtClean="0"/>
            </a:br>
            <a:r>
              <a:rPr lang="en-US" sz="3100" dirty="0"/>
              <a:t>(in response to patterns of activity)</a:t>
            </a:r>
          </a:p>
        </p:txBody>
      </p:sp>
      <p:pic>
        <p:nvPicPr>
          <p:cNvPr id="5" name="Content Placeholder 4" descr="fig_ltp_dat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208" r="-25208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9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Way?</a:t>
            </a:r>
            <a:endParaRPr lang="en-US" dirty="0"/>
          </a:p>
        </p:txBody>
      </p:sp>
      <p:pic>
        <p:nvPicPr>
          <p:cNvPr id="5" name="Content Placeholder 4" descr="fig_ltp_ltd_ca2+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9" b="3359"/>
          <a:stretch>
            <a:fillRect/>
          </a:stretch>
        </p:blipFill>
        <p:spPr>
          <a:xfrm>
            <a:off x="1533525" y="1770069"/>
            <a:ext cx="6934200" cy="381550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47725" y="5686425"/>
            <a:ext cx="8229600" cy="790370"/>
          </a:xfrm>
          <a:prstGeom prst="rect">
            <a:avLst/>
          </a:prstGeom>
          <a:noFill/>
        </p:spPr>
        <p:txBody>
          <a:bodyPr wrap="square" lIns="91401" tIns="45701" rIns="91401" bIns="45701" rtlCol="0">
            <a:spAutoFit/>
          </a:bodyPr>
          <a:lstStyle/>
          <a:p>
            <a:r>
              <a:rPr lang="en-US" sz="2400" dirty="0"/>
              <a:t>Low </a:t>
            </a:r>
            <a:r>
              <a:rPr lang="en-US" sz="2400" dirty="0" err="1"/>
              <a:t>Ca</a:t>
            </a:r>
            <a:r>
              <a:rPr lang="en-US" sz="2400" dirty="0"/>
              <a:t> = “long term depression” – synapse gets weaker</a:t>
            </a:r>
          </a:p>
          <a:p>
            <a:r>
              <a:rPr lang="en-US" sz="2400" dirty="0"/>
              <a:t>High </a:t>
            </a:r>
            <a:r>
              <a:rPr lang="en-US" sz="2400" dirty="0" err="1"/>
              <a:t>Ca</a:t>
            </a:r>
            <a:r>
              <a:rPr lang="en-US" sz="2400" dirty="0"/>
              <a:t> = “long term potentiation” – synapse gets stronger</a:t>
            </a:r>
          </a:p>
        </p:txBody>
      </p:sp>
    </p:spTree>
    <p:extLst>
      <p:ext uri="{BB962C8B-B14F-4D97-AF65-F5344CB8AC3E}">
        <p14:creationId xmlns:p14="http://schemas.microsoft.com/office/powerpoint/2010/main" val="158530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Rules Across the Brain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002073"/>
              </p:ext>
            </p:extLst>
          </p:nvPr>
        </p:nvGraphicFramePr>
        <p:xfrm>
          <a:off x="847727" y="1876425"/>
          <a:ext cx="8382000" cy="346210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048000"/>
                <a:gridCol w="1676400"/>
                <a:gridCol w="1752600"/>
                <a:gridCol w="1905000"/>
              </a:tblGrid>
              <a:tr h="840317"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r>
                        <a:rPr lang="en-US" sz="2400" dirty="0" smtClean="0"/>
                        <a:t>Area</a:t>
                      </a:r>
                      <a:endParaRPr lang="en-US" sz="2400" dirty="0"/>
                    </a:p>
                  </a:txBody>
                  <a:tcPr marL="100775" marR="100775" marT="50419" marB="50419"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r>
                        <a:rPr lang="en-US" sz="2400" dirty="0" smtClean="0"/>
                        <a:t>Reward</a:t>
                      </a:r>
                      <a:endParaRPr lang="en-US" sz="2400" dirty="0"/>
                    </a:p>
                  </a:txBody>
                  <a:tcPr marL="100775" marR="100775" marT="50419" marB="50419"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r>
                        <a:rPr lang="en-US" sz="2400" dirty="0" smtClean="0"/>
                        <a:t>Error</a:t>
                      </a:r>
                      <a:endParaRPr lang="en-US" sz="2400" dirty="0"/>
                    </a:p>
                  </a:txBody>
                  <a:tcPr marL="100775" marR="100775" marT="50419" marB="50419"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r>
                        <a:rPr lang="en-US" sz="2400" dirty="0" smtClean="0"/>
                        <a:t>Self</a:t>
                      </a:r>
                      <a:r>
                        <a:rPr lang="en-US" sz="2400" baseline="0" dirty="0" smtClean="0"/>
                        <a:t> Org</a:t>
                      </a:r>
                      <a:endParaRPr lang="en-US" sz="2400" dirty="0"/>
                    </a:p>
                  </a:txBody>
                  <a:tcPr marL="100775" marR="100775" marT="50419" marB="50419"/>
                </a:tc>
              </a:tr>
              <a:tr h="840317"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Primitive</a:t>
                      </a:r>
                    </a:p>
                    <a:p>
                      <a:r>
                        <a:rPr lang="en-US" sz="2400" dirty="0" smtClean="0"/>
                        <a:t>  Basal Ganglia</a:t>
                      </a:r>
                      <a:endParaRPr lang="en-US" sz="2400" dirty="0"/>
                    </a:p>
                  </a:txBody>
                  <a:tcPr marL="100775" marR="100775" marT="50419" marB="50419"/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2400" dirty="0" smtClean="0">
                          <a:solidFill>
                            <a:srgbClr val="FFFF00"/>
                          </a:solidFill>
                        </a:rPr>
                        <a:t>+++</a:t>
                      </a:r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 marL="100775" marR="100775" marT="50419" marB="50419"/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- - -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100775" marR="100775" marT="50419" marB="50419"/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- - -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100775" marR="100775" marT="50419" marB="50419"/>
                </a:tc>
              </a:tr>
              <a:tr h="47057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Cerebellum</a:t>
                      </a:r>
                      <a:endParaRPr lang="en-US" sz="2400" dirty="0"/>
                    </a:p>
                  </a:txBody>
                  <a:tcPr marL="100775" marR="100775" marT="50419" marB="50419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- - -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100775" marR="100775" marT="50419" marB="50419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FF00"/>
                          </a:solidFill>
                        </a:rPr>
                        <a:t>+++</a:t>
                      </a:r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 marL="100775" marR="100775" marT="50419" marB="50419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- - -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100775" marR="100775" marT="50419" marB="50419"/>
                </a:tc>
              </a:tr>
              <a:tr h="840317"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Advanced</a:t>
                      </a:r>
                    </a:p>
                    <a:p>
                      <a:r>
                        <a:rPr lang="en-US" sz="2400" dirty="0" smtClean="0"/>
                        <a:t>  Hippocampus</a:t>
                      </a:r>
                      <a:endParaRPr lang="en-US" sz="2400" dirty="0"/>
                    </a:p>
                  </a:txBody>
                  <a:tcPr marL="100775" marR="100775" marT="50419" marB="50419"/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2400" dirty="0" smtClean="0">
                          <a:solidFill>
                            <a:srgbClr val="FFFF00"/>
                          </a:solidFill>
                        </a:rPr>
                        <a:t>+</a:t>
                      </a:r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 marL="100775" marR="100775" marT="50419" marB="50419"/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2400" dirty="0" smtClean="0">
                          <a:solidFill>
                            <a:srgbClr val="FFFF00"/>
                          </a:solidFill>
                        </a:rPr>
                        <a:t>+</a:t>
                      </a:r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 marL="100775" marR="100775" marT="50419" marB="50419"/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2400" dirty="0" smtClean="0">
                          <a:solidFill>
                            <a:srgbClr val="FFFF00"/>
                          </a:solidFill>
                        </a:rPr>
                        <a:t>+++</a:t>
                      </a:r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 marL="100775" marR="100775" marT="50419" marB="50419"/>
                </a:tc>
              </a:tr>
              <a:tr h="47057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</a:t>
                      </a:r>
                      <a:r>
                        <a:rPr lang="en-US" sz="2400" dirty="0" err="1" smtClean="0"/>
                        <a:t>Neocortex</a:t>
                      </a:r>
                      <a:endParaRPr lang="en-US" sz="2400" dirty="0"/>
                    </a:p>
                  </a:txBody>
                  <a:tcPr marL="100775" marR="100775" marT="50419" marB="50419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FF00"/>
                          </a:solidFill>
                        </a:rPr>
                        <a:t>++</a:t>
                      </a:r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 marL="100775" marR="100775" marT="50419" marB="50419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FF00"/>
                          </a:solidFill>
                        </a:rPr>
                        <a:t>+++</a:t>
                      </a:r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 marL="100775" marR="100775" marT="50419" marB="50419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FF00"/>
                          </a:solidFill>
                        </a:rPr>
                        <a:t>++</a:t>
                      </a:r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 marL="100775" marR="100775" marT="50419" marB="50419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23769" y="5566344"/>
            <a:ext cx="8398509" cy="625286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square" lIns="100772" tIns="50387" rIns="100772" bIns="50387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+</a:t>
            </a:r>
            <a:r>
              <a:rPr lang="en-US" dirty="0" smtClean="0"/>
              <a:t> = has to some extent   …  </a:t>
            </a:r>
            <a:r>
              <a:rPr lang="en-US" dirty="0" smtClean="0">
                <a:solidFill>
                  <a:srgbClr val="FFFF00"/>
                </a:solidFill>
              </a:rPr>
              <a:t>+++</a:t>
            </a:r>
            <a:r>
              <a:rPr lang="en-US" dirty="0" smtClean="0"/>
              <a:t> = defining characteristic – definitely has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  = not likely to have       …  </a:t>
            </a:r>
            <a:r>
              <a:rPr lang="en-US" dirty="0" smtClean="0">
                <a:solidFill>
                  <a:srgbClr val="FF0000"/>
                </a:solidFill>
              </a:rPr>
              <a:t>- - -</a:t>
            </a:r>
            <a:r>
              <a:rPr lang="en-US" dirty="0" smtClean="0"/>
              <a:t> = definitely does not have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10125" y="1876426"/>
            <a:ext cx="2743200" cy="452633"/>
          </a:xfrm>
          <a:prstGeom prst="rect">
            <a:avLst/>
          </a:prstGeom>
          <a:noFill/>
        </p:spPr>
        <p:txBody>
          <a:bodyPr wrap="square" lIns="100772" tIns="50387" rIns="100772" bIns="50387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Learning Signal</a:t>
            </a:r>
          </a:p>
        </p:txBody>
      </p:sp>
    </p:spTree>
    <p:extLst>
      <p:ext uri="{BB962C8B-B14F-4D97-AF65-F5344CB8AC3E}">
        <p14:creationId xmlns:p14="http://schemas.microsoft.com/office/powerpoint/2010/main" val="361981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happens where it’s used</a:t>
            </a:r>
            <a:br>
              <a:rPr lang="en-US" dirty="0" smtClean="0"/>
            </a:br>
            <a:r>
              <a:rPr lang="en-US" sz="4000" dirty="0"/>
              <a:t>(memory =&gt; processing)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51" y="2028825"/>
            <a:ext cx="9067799" cy="4730758"/>
          </a:xfrm>
        </p:spPr>
        <p:txBody>
          <a:bodyPr/>
          <a:lstStyle/>
          <a:p>
            <a:pPr marL="107827" indent="0">
              <a:buNone/>
            </a:pPr>
            <a:r>
              <a:rPr lang="en-US" b="1" dirty="0" smtClean="0"/>
              <a:t>Basal ganglia: </a:t>
            </a:r>
            <a:r>
              <a:rPr lang="en-US" dirty="0" smtClean="0"/>
              <a:t>learning what actions (not) to use</a:t>
            </a:r>
          </a:p>
          <a:p>
            <a:pPr marL="107827" indent="0">
              <a:buNone/>
            </a:pPr>
            <a:r>
              <a:rPr lang="en-US" dirty="0"/>
              <a:t>	</a:t>
            </a:r>
            <a:r>
              <a:rPr lang="en-US" dirty="0" smtClean="0"/>
              <a:t>- based on reward / punishment (operant)</a:t>
            </a:r>
          </a:p>
          <a:p>
            <a:pPr marL="107827" indent="0">
              <a:buNone/>
            </a:pPr>
            <a:r>
              <a:rPr lang="en-US" b="1" dirty="0" smtClean="0"/>
              <a:t>Cerebellum:</a:t>
            </a:r>
            <a:r>
              <a:rPr lang="en-US" dirty="0" smtClean="0"/>
              <a:t> learning to perfect actions</a:t>
            </a:r>
          </a:p>
          <a:p>
            <a:pPr marL="107827" indent="0">
              <a:buNone/>
            </a:pPr>
            <a:r>
              <a:rPr lang="en-US" dirty="0"/>
              <a:t>	</a:t>
            </a:r>
            <a:r>
              <a:rPr lang="en-US" dirty="0" smtClean="0"/>
              <a:t>- based on error signals (e.g., feeling awkward)</a:t>
            </a:r>
          </a:p>
          <a:p>
            <a:pPr marL="107827" indent="0">
              <a:buNone/>
            </a:pPr>
            <a:r>
              <a:rPr lang="en-US" b="1" dirty="0" err="1" smtClean="0"/>
              <a:t>Neocortex</a:t>
            </a:r>
            <a:r>
              <a:rPr lang="en-US" b="1" dirty="0" smtClean="0"/>
              <a:t>:</a:t>
            </a:r>
            <a:r>
              <a:rPr lang="en-US" dirty="0" smtClean="0"/>
              <a:t> learning how to see, hear, speak, reach, act, socialize… </a:t>
            </a:r>
            <a:r>
              <a:rPr lang="en-US" i="1" dirty="0" smtClean="0"/>
              <a:t>everything</a:t>
            </a:r>
            <a:r>
              <a:rPr lang="en-US" dirty="0" smtClean="0"/>
              <a:t>!</a:t>
            </a:r>
          </a:p>
          <a:p>
            <a:pPr marL="107827" indent="0">
              <a:buNone/>
            </a:pPr>
            <a:r>
              <a:rPr lang="en-US" b="1" dirty="0"/>
              <a:t>Hippocampus:</a:t>
            </a:r>
            <a:r>
              <a:rPr lang="en-US" dirty="0"/>
              <a:t> learning snapshots of </a:t>
            </a:r>
            <a:r>
              <a:rPr lang="en-US" i="1" dirty="0" smtClean="0"/>
              <a:t>everything (explicit, declarative learning in Hippo, Cortex)</a:t>
            </a:r>
            <a:endParaRPr lang="en-US" dirty="0"/>
          </a:p>
          <a:p>
            <a:pPr marL="107827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237174"/>
      </p:ext>
    </p:extLst>
  </p:cSld>
  <p:clrMapOvr>
    <a:masterClrMapping/>
  </p:clrMapOvr>
</p:sld>
</file>

<file path=ppt/theme/theme1.xml><?xml version="1.0" encoding="utf-8"?>
<a:theme xmlns:a="http://schemas.openxmlformats.org/drawingml/2006/main" name="ror_std_emerbrai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ror_std_emerbrain.potx</Template>
  <TotalTime>11331</TotalTime>
  <Words>873</Words>
  <Application>Microsoft Macintosh PowerPoint</Application>
  <PresentationFormat>Custom</PresentationFormat>
  <Paragraphs>173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MS Gothic</vt:lpstr>
      <vt:lpstr>Symbol</vt:lpstr>
      <vt:lpstr>Tahoma</vt:lpstr>
      <vt:lpstr>Times New Roman</vt:lpstr>
      <vt:lpstr>Wingdings</vt:lpstr>
      <vt:lpstr>Arial</vt:lpstr>
      <vt:lpstr>ror_std_emerbrain</vt:lpstr>
      <vt:lpstr>Learning</vt:lpstr>
      <vt:lpstr>The Big Questions / Issues</vt:lpstr>
      <vt:lpstr>What Learns?</vt:lpstr>
      <vt:lpstr>What Changes??</vt:lpstr>
      <vt:lpstr>Gettin’ AMPA’d</vt:lpstr>
      <vt:lpstr>Synapses Change Strength (in response to patterns of activity)</vt:lpstr>
      <vt:lpstr>Which Way?</vt:lpstr>
      <vt:lpstr>Learning Rules Across the Brain</vt:lpstr>
      <vt:lpstr>Learning happens where it’s used (memory =&gt; processing)</vt:lpstr>
      <vt:lpstr>Textbook Taxonomy of Learning</vt:lpstr>
      <vt:lpstr>Classical Conditioning</vt:lpstr>
      <vt:lpstr>Reinforcement Learning: Dopamine</vt:lpstr>
      <vt:lpstr>“Real World” Conditioning</vt:lpstr>
      <vt:lpstr>What makes you salivate?</vt:lpstr>
      <vt:lpstr>Conditioning Terms</vt:lpstr>
      <vt:lpstr>Biology of Classical Conditioning</vt:lpstr>
      <vt:lpstr>Limits of Classical Conditioning</vt:lpstr>
      <vt:lpstr>Operant / Instrumental Conditioning</vt:lpstr>
      <vt:lpstr>Basal Ganglia and Action Selection</vt:lpstr>
      <vt:lpstr>Release from Inhibition</vt:lpstr>
      <vt:lpstr>Basal Ganglia Operant Learning (Frank, 2005…; O’Reilly &amp; Frank 2006) </vt:lpstr>
      <vt:lpstr>Operant Terminology (super confusing)</vt:lpstr>
      <vt:lpstr>Operant Tricks</vt:lpstr>
      <vt:lpstr>Partial Reinforcement!</vt:lpstr>
      <vt:lpstr>Dopamine Lessons</vt:lpstr>
      <vt:lpstr>What about Neocortex??</vt:lpstr>
      <vt:lpstr>PowerPoint Presentation</vt:lpstr>
      <vt:lpstr>Floating Threshold = Medium Term Synaptic Activity (Error-Driven)</vt:lpstr>
      <vt:lpstr>Where do the Targets Come From?</vt:lpstr>
      <vt:lpstr>Observational Learning</vt:lpstr>
      <vt:lpstr>Latent Learning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Representations and Embodied Agents: Prefrontal Cortex and Basal Ganglia Contributions</dc:title>
  <dc:creator>Randall O'Reilly</dc:creator>
  <cp:lastModifiedBy>Randall O'Reilly</cp:lastModifiedBy>
  <cp:revision>177</cp:revision>
  <dcterms:created xsi:type="dcterms:W3CDTF">2009-03-18T06:10:11Z</dcterms:created>
  <dcterms:modified xsi:type="dcterms:W3CDTF">2017-10-10T17:54:42Z</dcterms:modified>
</cp:coreProperties>
</file>