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402" r:id="rId4"/>
    <p:sldId id="403" r:id="rId5"/>
    <p:sldId id="404" r:id="rId6"/>
    <p:sldId id="405" r:id="rId7"/>
    <p:sldId id="406" r:id="rId8"/>
    <p:sldId id="407" r:id="rId9"/>
    <p:sldId id="431" r:id="rId10"/>
    <p:sldId id="432" r:id="rId11"/>
    <p:sldId id="408" r:id="rId12"/>
    <p:sldId id="409" r:id="rId13"/>
    <p:sldId id="410" r:id="rId14"/>
    <p:sldId id="433" r:id="rId15"/>
    <p:sldId id="417" r:id="rId16"/>
    <p:sldId id="411" r:id="rId17"/>
    <p:sldId id="439" r:id="rId18"/>
    <p:sldId id="425" r:id="rId19"/>
    <p:sldId id="426" r:id="rId20"/>
    <p:sldId id="427" r:id="rId21"/>
    <p:sldId id="428" r:id="rId22"/>
    <p:sldId id="434" r:id="rId23"/>
    <p:sldId id="435" r:id="rId24"/>
    <p:sldId id="436" r:id="rId25"/>
    <p:sldId id="441" r:id="rId26"/>
    <p:sldId id="429" r:id="rId27"/>
    <p:sldId id="423" r:id="rId28"/>
    <p:sldId id="422" r:id="rId29"/>
    <p:sldId id="437" r:id="rId30"/>
    <p:sldId id="424" r:id="rId31"/>
    <p:sldId id="440" r:id="rId32"/>
  </p:sldIdLst>
  <p:sldSz cx="10077450" cy="7562850"/>
  <p:notesSz cx="7772400" cy="10058400"/>
  <p:defaultTextStyle>
    <a:defPPr>
      <a:defRPr lang="en-US"/>
    </a:defPPr>
    <a:lvl1pPr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0952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424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1899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7375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15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378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4101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0404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 autoAdjust="0"/>
    <p:restoredTop sz="90888"/>
  </p:normalViewPr>
  <p:slideViewPr>
    <p:cSldViewPr>
      <p:cViewPr varScale="1">
        <p:scale>
          <a:sx n="123" d="100"/>
          <a:sy n="123" d="100"/>
        </p:scale>
        <p:origin x="1632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1489" indent="-285188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0748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7051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3352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15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01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04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99" indent="0" algn="ctr">
              <a:buNone/>
              <a:defRPr/>
            </a:lvl2pPr>
            <a:lvl3pPr marL="912600" indent="0" algn="ctr">
              <a:buNone/>
              <a:defRPr/>
            </a:lvl3pPr>
            <a:lvl4pPr marL="1368900" indent="0" algn="ctr">
              <a:buNone/>
              <a:defRPr/>
            </a:lvl4pPr>
            <a:lvl5pPr marL="1825200" indent="0" algn="ctr">
              <a:buNone/>
              <a:defRPr/>
            </a:lvl5pPr>
            <a:lvl6pPr marL="2281502" indent="0" algn="ctr">
              <a:buNone/>
              <a:defRPr/>
            </a:lvl6pPr>
            <a:lvl7pPr marL="2737802" indent="0" algn="ctr">
              <a:buNone/>
              <a:defRPr/>
            </a:lvl7pPr>
            <a:lvl8pPr marL="3194101" indent="0" algn="ctr">
              <a:buNone/>
              <a:defRPr/>
            </a:lvl8pPr>
            <a:lvl9pPr marL="3650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9" indent="0">
              <a:buNone/>
              <a:defRPr sz="1800"/>
            </a:lvl2pPr>
            <a:lvl3pPr marL="912600" indent="0">
              <a:buNone/>
              <a:defRPr sz="1700"/>
            </a:lvl3pPr>
            <a:lvl4pPr marL="1368900" indent="0">
              <a:buNone/>
              <a:defRPr sz="1400"/>
            </a:lvl4pPr>
            <a:lvl5pPr marL="1825200" indent="0">
              <a:buNone/>
              <a:defRPr sz="1400"/>
            </a:lvl5pPr>
            <a:lvl6pPr marL="2281502" indent="0">
              <a:buNone/>
              <a:defRPr sz="1400"/>
            </a:lvl6pPr>
            <a:lvl7pPr marL="2737802" indent="0">
              <a:buNone/>
              <a:defRPr sz="1400"/>
            </a:lvl7pPr>
            <a:lvl8pPr marL="3194101" indent="0">
              <a:buNone/>
              <a:defRPr sz="1400"/>
            </a:lvl8pPr>
            <a:lvl9pPr marL="365040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3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9" y="239873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4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70" y="529433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7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299" indent="0">
              <a:buNone/>
              <a:defRPr sz="2800"/>
            </a:lvl2pPr>
            <a:lvl3pPr marL="912600" indent="0">
              <a:buNone/>
              <a:defRPr sz="2400"/>
            </a:lvl3pPr>
            <a:lvl4pPr marL="1368900" indent="0">
              <a:buNone/>
              <a:defRPr sz="2000"/>
            </a:lvl4pPr>
            <a:lvl5pPr marL="1825200" indent="0">
              <a:buNone/>
              <a:defRPr sz="2000"/>
            </a:lvl5pPr>
            <a:lvl6pPr marL="2281502" indent="0">
              <a:buNone/>
              <a:defRPr sz="2000"/>
            </a:lvl6pPr>
            <a:lvl7pPr marL="2737802" indent="0">
              <a:buNone/>
              <a:defRPr sz="2000"/>
            </a:lvl7pPr>
            <a:lvl8pPr marL="3194101" indent="0">
              <a:buNone/>
              <a:defRPr sz="2000"/>
            </a:lvl8pPr>
            <a:lvl9pPr marL="365040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7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9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9" y="177008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9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2476" algn="l"/>
                <a:tab pos="1444947" algn="l"/>
                <a:tab pos="2167425" algn="l"/>
                <a:tab pos="2889901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3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0952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424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189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73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36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8997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62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2580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0952" indent="-323215" algn="l" defTabSz="456299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1899" indent="-286772" algn="l" defTabSz="456299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2848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380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47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1053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73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3646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95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9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01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404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 &amp; Emotion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 Finally Do It..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A. I often wonder why I procrastinated so much</a:t>
            </a:r>
          </a:p>
          <a:p>
            <a:pPr marL="107737" indent="0">
              <a:buNone/>
            </a:pPr>
            <a:r>
              <a:rPr lang="en-US" dirty="0"/>
              <a:t>B. I feel justified in procrastinating because it was horrible!</a:t>
            </a:r>
          </a:p>
          <a:p>
            <a:pPr marL="107737" indent="0">
              <a:buNone/>
            </a:pPr>
            <a:r>
              <a:rPr lang="en-US" dirty="0"/>
              <a:t>C. I pledge to not procrastinate again, but still find myself procrastinating..</a:t>
            </a:r>
          </a:p>
          <a:p>
            <a:pPr marL="107737" indent="0">
              <a:buNone/>
            </a:pPr>
            <a:r>
              <a:rPr lang="en-US" dirty="0"/>
              <a:t>D. I don’t procrastinate much..</a:t>
            </a:r>
          </a:p>
        </p:txBody>
      </p:sp>
    </p:spTree>
    <p:extLst>
      <p:ext uri="{BB962C8B-B14F-4D97-AF65-F5344CB8AC3E}">
        <p14:creationId xmlns:p14="http://schemas.microsoft.com/office/powerpoint/2010/main" val="1727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725" y="4238625"/>
            <a:ext cx="9144000" cy="2491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Phenomenology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Ever find yourself playing mindless video games for far longer than you should?</a:t>
            </a:r>
          </a:p>
          <a:p>
            <a:r>
              <a:rPr lang="en-US" sz="3100" dirty="0"/>
              <a:t>Why can’t I stop myself from organizing my kid’s Legos, or cleaning leaves from pool?</a:t>
            </a:r>
          </a:p>
          <a:p>
            <a:endParaRPr lang="en-US" sz="3100" dirty="0"/>
          </a:p>
          <a:p>
            <a:r>
              <a:rPr lang="en-US" i="1" dirty="0"/>
              <a:t>Goal is engaged: incremental progress drives dopamine – video games engineered to deliver</a:t>
            </a:r>
          </a:p>
          <a:p>
            <a:r>
              <a:rPr lang="en-US" i="1" dirty="0"/>
              <a:t>Costs, alternatives are downplayed</a:t>
            </a:r>
          </a:p>
        </p:txBody>
      </p:sp>
    </p:spTree>
    <p:extLst>
      <p:ext uri="{BB962C8B-B14F-4D97-AF65-F5344CB8AC3E}">
        <p14:creationId xmlns:p14="http://schemas.microsoft.com/office/powerpoint/2010/main" val="89465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1725" y="67065"/>
            <a:ext cx="5715000" cy="73823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41187" y="6714806"/>
            <a:ext cx="3191193" cy="52519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SMBC by Zach Weiner</a:t>
            </a:r>
          </a:p>
        </p:txBody>
      </p:sp>
    </p:spTree>
    <p:extLst>
      <p:ext uri="{BB962C8B-B14F-4D97-AF65-F5344CB8AC3E}">
        <p14:creationId xmlns:p14="http://schemas.microsoft.com/office/powerpoint/2010/main" val="181491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301625"/>
            <a:ext cx="9067799" cy="1269999"/>
          </a:xfrm>
        </p:spPr>
        <p:txBody>
          <a:bodyPr/>
          <a:lstStyle/>
          <a:p>
            <a:r>
              <a:rPr lang="en-US" dirty="0"/>
              <a:t>Dopamine = progress toward goal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509" y="1763732"/>
            <a:ext cx="8567342" cy="4108826"/>
          </a:xfrm>
        </p:spPr>
      </p:pic>
      <p:sp>
        <p:nvSpPr>
          <p:cNvPr id="6" name="TextBox 5"/>
          <p:cNvSpPr txBox="1"/>
          <p:nvPr/>
        </p:nvSpPr>
        <p:spPr>
          <a:xfrm>
            <a:off x="726328" y="5947237"/>
            <a:ext cx="8578904" cy="8485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</a:rPr>
              <a:t>LV = phasic dopamine driven by engaged goal</a:t>
            </a:r>
          </a:p>
          <a:p>
            <a:pPr marL="0" lvl="1"/>
            <a:r>
              <a:rPr lang="en-US" sz="2600" dirty="0">
                <a:solidFill>
                  <a:srgbClr val="000000"/>
                </a:solidFill>
              </a:rPr>
              <a:t>PV = was goal achieved or not; time to select new</a:t>
            </a:r>
          </a:p>
        </p:txBody>
      </p:sp>
    </p:spTree>
    <p:extLst>
      <p:ext uri="{BB962C8B-B14F-4D97-AF65-F5344CB8AC3E}">
        <p14:creationId xmlns:p14="http://schemas.microsoft.com/office/powerpoint/2010/main" val="229589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Gamification</a:t>
            </a:r>
            <a:r>
              <a:rPr lang="en-US" dirty="0"/>
              <a:t>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My goal-engaged progress monitoring obsession is most evident in:</a:t>
            </a:r>
          </a:p>
          <a:p>
            <a:pPr marL="107737" indent="0">
              <a:buNone/>
            </a:pPr>
            <a:r>
              <a:rPr lang="en-US" dirty="0"/>
              <a:t>A. Playing video games</a:t>
            </a:r>
          </a:p>
          <a:p>
            <a:pPr marL="107737" indent="0">
              <a:buNone/>
            </a:pPr>
            <a:r>
              <a:rPr lang="en-US" dirty="0"/>
              <a:t>B. Checking news /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obsessively for signs of “progress”</a:t>
            </a:r>
          </a:p>
          <a:p>
            <a:pPr marL="107737" indent="0">
              <a:buNone/>
            </a:pPr>
            <a:r>
              <a:rPr lang="en-US" dirty="0"/>
              <a:t>C. Obsessive cleaning / organizing</a:t>
            </a:r>
          </a:p>
          <a:p>
            <a:pPr marL="107737" indent="0">
              <a:buNone/>
            </a:pPr>
            <a:r>
              <a:rPr lang="en-US" dirty="0"/>
              <a:t>D. Some other obsessive behavior..</a:t>
            </a:r>
          </a:p>
          <a:p>
            <a:pPr marL="107737" indent="0">
              <a:buNone/>
            </a:pPr>
            <a:r>
              <a:rPr lang="en-US" dirty="0"/>
              <a:t>E. </a:t>
            </a:r>
            <a:r>
              <a:rPr lang="en-US" dirty="0" err="1"/>
              <a:t>Nuthin</a:t>
            </a:r>
            <a:r>
              <a:rPr lang="en-US" dirty="0"/>
              <a:t>’ – I’m chill</a:t>
            </a:r>
          </a:p>
        </p:txBody>
      </p:sp>
    </p:spTree>
    <p:extLst>
      <p:ext uri="{BB962C8B-B14F-4D97-AF65-F5344CB8AC3E}">
        <p14:creationId xmlns:p14="http://schemas.microsoft.com/office/powerpoint/2010/main" val="362766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5" y="335601"/>
            <a:ext cx="8061960" cy="723023"/>
          </a:xfrm>
        </p:spPr>
        <p:txBody>
          <a:bodyPr/>
          <a:lstStyle/>
          <a:p>
            <a:r>
              <a:rPr lang="en-US" dirty="0"/>
              <a:t>Distributed Goal Network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94" y="1355147"/>
            <a:ext cx="8131985" cy="4701442"/>
          </a:xfr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94231" y="6114029"/>
            <a:ext cx="8243431" cy="1004515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50000"/>
              </a:scheme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ＭＳ Ｐゴシック" pitchFamily="-109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  <a:ea typeface="ＭＳ Ｐゴシック" pitchFamily="-109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  <a:ea typeface="ＭＳ Ｐゴシック" pitchFamily="-109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  <a:ea typeface="ＭＳ Ｐゴシック" pitchFamily="-109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  <a:ea typeface="ＭＳ Ｐゴシック" pitchFamily="-109" charset="-128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109" charset="0"/>
              </a:defRPr>
            </a:lvl9pPr>
          </a:lstStyle>
          <a:p>
            <a:pPr algn="l"/>
            <a:r>
              <a:rPr lang="en-US" sz="3100" dirty="0">
                <a:solidFill>
                  <a:srgbClr val="000000"/>
                </a:solidFill>
              </a:rPr>
              <a:t>Striatum: helps select, maintain coordinated reps throughout network (BG gated WM)</a:t>
            </a:r>
          </a:p>
        </p:txBody>
      </p:sp>
    </p:spTree>
    <p:extLst>
      <p:ext uri="{BB962C8B-B14F-4D97-AF65-F5344CB8AC3E}">
        <p14:creationId xmlns:p14="http://schemas.microsoft.com/office/powerpoint/2010/main" val="315483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8526" y="428625"/>
            <a:ext cx="5866406" cy="6629400"/>
          </a:xfrm>
        </p:spPr>
      </p:pic>
      <p:sp>
        <p:nvSpPr>
          <p:cNvPr id="5" name="TextBox 4"/>
          <p:cNvSpPr txBox="1"/>
          <p:nvPr/>
        </p:nvSpPr>
        <p:spPr>
          <a:xfrm>
            <a:off x="315216" y="581025"/>
            <a:ext cx="3047109" cy="2698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0" tIns="45716" rIns="91430" bIns="45716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Map of Goals in </a:t>
            </a:r>
            <a:r>
              <a:rPr lang="en-US" b="1" dirty="0" err="1">
                <a:solidFill>
                  <a:srgbClr val="000000"/>
                </a:solidFill>
              </a:rPr>
              <a:t>vmPFC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285721" indent="-285721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Driven by subcortical connectivity</a:t>
            </a:r>
          </a:p>
          <a:p>
            <a:pPr marL="285721" indent="-285721"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21" indent="-285721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High-dimensional, multi-factorial representation</a:t>
            </a:r>
          </a:p>
          <a:p>
            <a:pPr marL="285721" indent="-285721">
              <a:buFontTx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21" indent="-285721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Consistent with fMRI, MDD in </a:t>
            </a:r>
            <a:r>
              <a:rPr lang="en-US" dirty="0" err="1">
                <a:solidFill>
                  <a:srgbClr val="000000"/>
                </a:solidFill>
              </a:rPr>
              <a:t>sgACC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etc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25711" y="5309449"/>
            <a:ext cx="2213293" cy="1702849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9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vs.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b="1" dirty="0"/>
              <a:t>Approach</a:t>
            </a:r>
            <a:r>
              <a:rPr lang="en-US" dirty="0"/>
              <a:t> = left hemisphere = dominant</a:t>
            </a:r>
          </a:p>
          <a:p>
            <a:pPr marL="107737" indent="0">
              <a:buNone/>
            </a:pPr>
            <a:r>
              <a:rPr lang="en-US" b="1" dirty="0"/>
              <a:t>Avoid</a:t>
            </a:r>
            <a:r>
              <a:rPr lang="en-US" dirty="0"/>
              <a:t> = right hemisphere = subordinate</a:t>
            </a:r>
          </a:p>
          <a:p>
            <a:pPr marL="107737" indent="0">
              <a:buNone/>
            </a:pPr>
            <a:r>
              <a:rPr lang="en-US" dirty="0"/>
              <a:t>We approach positive outcomes, and avoid negative ones.</a:t>
            </a:r>
          </a:p>
          <a:p>
            <a:pPr marL="107737" indent="0">
              <a:buNone/>
            </a:pPr>
            <a:r>
              <a:rPr lang="en-US" dirty="0"/>
              <a:t>Anger is negative: is it approach or avoid?</a:t>
            </a:r>
          </a:p>
          <a:p>
            <a:pPr marL="107737" indent="0">
              <a:buNone/>
            </a:pPr>
            <a:r>
              <a:rPr lang="en-US" dirty="0"/>
              <a:t>Need to turn negative into a positive in order to act!</a:t>
            </a:r>
          </a:p>
        </p:txBody>
      </p:sp>
    </p:spTree>
    <p:extLst>
      <p:ext uri="{BB962C8B-B14F-4D97-AF65-F5344CB8AC3E}">
        <p14:creationId xmlns:p14="http://schemas.microsoft.com/office/powerpoint/2010/main" val="229755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b="1" dirty="0"/>
              <a:t>Motivation</a:t>
            </a:r>
            <a:r>
              <a:rPr lang="en-US" dirty="0"/>
              <a:t>: mental state causing purposive behavior: acting toward a desired </a:t>
            </a:r>
            <a:r>
              <a:rPr lang="en-US" b="1" dirty="0"/>
              <a:t>goal</a:t>
            </a:r>
            <a:r>
              <a:rPr lang="en-US" dirty="0"/>
              <a:t>.</a:t>
            </a:r>
          </a:p>
          <a:p>
            <a:pPr marL="107737" indent="0">
              <a:buNone/>
            </a:pPr>
            <a:r>
              <a:rPr lang="en-US" dirty="0"/>
              <a:t>More motivation = more </a:t>
            </a:r>
            <a:r>
              <a:rPr lang="en-US" i="1" dirty="0"/>
              <a:t>intensity</a:t>
            </a:r>
            <a:r>
              <a:rPr lang="en-US" dirty="0"/>
              <a:t> and </a:t>
            </a:r>
            <a:r>
              <a:rPr lang="en-US" i="1" dirty="0"/>
              <a:t>persistence</a:t>
            </a:r>
          </a:p>
          <a:p>
            <a:pPr marL="107737" indent="0">
              <a:buNone/>
            </a:pPr>
            <a:r>
              <a:rPr lang="en-US" b="1" dirty="0"/>
              <a:t>Ambivalence</a:t>
            </a:r>
            <a:r>
              <a:rPr lang="en-US" dirty="0"/>
              <a:t> = conflicting motivations</a:t>
            </a:r>
          </a:p>
          <a:p>
            <a:pPr marL="107737" indent="0">
              <a:buNone/>
            </a:pPr>
            <a:r>
              <a:rPr lang="en-US" b="1" dirty="0"/>
              <a:t>Instinct</a:t>
            </a:r>
            <a:r>
              <a:rPr lang="en-US" dirty="0"/>
              <a:t> = innate, automatic, triggered by </a:t>
            </a:r>
            <a:r>
              <a:rPr lang="en-US" i="1" dirty="0"/>
              <a:t>releasing stimuli </a:t>
            </a:r>
            <a:r>
              <a:rPr lang="en-US" dirty="0"/>
              <a:t>(cues): </a:t>
            </a:r>
            <a:r>
              <a:rPr lang="en-US" b="1" dirty="0"/>
              <a:t>fixed action pattern</a:t>
            </a:r>
          </a:p>
          <a:p>
            <a:pPr marL="107737" indent="0">
              <a:buNone/>
            </a:pPr>
            <a:r>
              <a:rPr lang="en-US" dirty="0"/>
              <a:t>Problem: circularity. Need richer evolutionary story for survival, propagation relevance..</a:t>
            </a:r>
          </a:p>
        </p:txBody>
      </p:sp>
    </p:spTree>
    <p:extLst>
      <p:ext uri="{BB962C8B-B14F-4D97-AF65-F5344CB8AC3E}">
        <p14:creationId xmlns:p14="http://schemas.microsoft.com/office/powerpoint/2010/main" val="398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b="1" dirty="0"/>
              <a:t>Drive</a:t>
            </a:r>
            <a:r>
              <a:rPr lang="en-US" dirty="0"/>
              <a:t>: desire to reduce unpleasant state from </a:t>
            </a:r>
            <a:r>
              <a:rPr lang="en-US" b="1" dirty="0"/>
              <a:t>need</a:t>
            </a:r>
            <a:r>
              <a:rPr lang="en-US" dirty="0"/>
              <a:t> (</a:t>
            </a:r>
            <a:r>
              <a:rPr lang="en-US" b="1" dirty="0"/>
              <a:t>drive reduction theory</a:t>
            </a:r>
            <a:r>
              <a:rPr lang="en-US" dirty="0"/>
              <a:t>: Hull, 1943)</a:t>
            </a:r>
          </a:p>
          <a:p>
            <a:pPr marL="107737" indent="0">
              <a:buNone/>
            </a:pPr>
            <a:r>
              <a:rPr lang="en-US" b="1" dirty="0"/>
              <a:t>Homeostasis</a:t>
            </a:r>
            <a:r>
              <a:rPr lang="en-US" dirty="0"/>
              <a:t>: maintain target levels of blood sugar, water, etc.  Drive = restore target level.</a:t>
            </a:r>
          </a:p>
          <a:p>
            <a:pPr marL="107737" indent="0">
              <a:buNone/>
            </a:pPr>
            <a:r>
              <a:rPr lang="en-US" dirty="0"/>
              <a:t>Maintain </a:t>
            </a:r>
            <a:r>
              <a:rPr lang="en-US" b="1" dirty="0"/>
              <a:t>optimal arousal leve</a:t>
            </a:r>
            <a:r>
              <a:rPr lang="en-US" dirty="0"/>
              <a:t>l?  Not everything is a drive..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19125" y="5076825"/>
            <a:ext cx="2438400" cy="1524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Need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latin typeface="Arial" pitchFamily="-111" charset="0"/>
              </a:rPr>
              <a:t>(food, water..)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19525" y="5076825"/>
            <a:ext cx="2438400" cy="1524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</a:rPr>
              <a:t>Drive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sz="2800" dirty="0"/>
              <a:t>(hunger, thirst)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19925" y="5076825"/>
            <a:ext cx="2743200" cy="1524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</a:rPr>
              <a:t>Drive-reducing</a:t>
            </a:r>
            <a:r>
              <a:rPr kumimoji="0" lang="en-US" sz="2800" b="0" i="0" u="none" strike="noStrike" cap="none" normalizeH="0" dirty="0">
                <a:ln>
                  <a:noFill/>
                </a:ln>
                <a:effectLst/>
              </a:rPr>
              <a:t> behaviors</a:t>
            </a:r>
          </a:p>
          <a:p>
            <a:pPr marL="0" marR="0" indent="0" algn="ctr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r>
              <a:rPr lang="en-US" sz="2800" baseline="0" dirty="0"/>
              <a:t>(eat,</a:t>
            </a:r>
            <a:r>
              <a:rPr lang="en-US" sz="2800" dirty="0"/>
              <a:t> drink)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057525" y="5457825"/>
            <a:ext cx="762000" cy="685800"/>
          </a:xfrm>
          <a:prstGeom prst="rightArrow">
            <a:avLst/>
          </a:prstGeom>
          <a:solidFill>
            <a:srgbClr val="33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257925" y="5457825"/>
            <a:ext cx="762000" cy="685800"/>
          </a:xfrm>
          <a:prstGeom prst="rightArrow">
            <a:avLst/>
          </a:prstGeom>
          <a:solidFill>
            <a:srgbClr val="33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 /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motivation more extrinsic or intrinsic?</a:t>
            </a:r>
          </a:p>
          <a:p>
            <a:pPr lvl="1"/>
            <a:r>
              <a:rPr lang="en-US" dirty="0"/>
              <a:t>Reward / punishment vs goals</a:t>
            </a:r>
          </a:p>
          <a:p>
            <a:pPr lvl="1"/>
            <a:r>
              <a:rPr lang="en-US" dirty="0"/>
              <a:t>Arousal vs. motivation: related, but the same?</a:t>
            </a:r>
          </a:p>
          <a:p>
            <a:r>
              <a:rPr lang="en-US" dirty="0"/>
              <a:t>Emotion beyond James/Lange &amp; relation to motivation</a:t>
            </a:r>
          </a:p>
          <a:p>
            <a:r>
              <a:rPr lang="en-US" dirty="0"/>
              <a:t>Challenge questions:</a:t>
            </a:r>
          </a:p>
          <a:p>
            <a:pPr lvl="1"/>
            <a:r>
              <a:rPr lang="en-US" dirty="0"/>
              <a:t>Why to you procrastinate?</a:t>
            </a:r>
          </a:p>
          <a:p>
            <a:pPr lvl="1"/>
            <a:r>
              <a:rPr lang="en-US" dirty="0"/>
              <a:t>Why do people go to graduate school?</a:t>
            </a:r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889000"/>
          </a:xfrm>
        </p:spPr>
        <p:txBody>
          <a:bodyPr/>
          <a:lstStyle/>
          <a:p>
            <a:r>
              <a:rPr lang="en-US" dirty="0"/>
              <a:t>Needs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51" r="-423"/>
          <a:stretch/>
        </p:blipFill>
        <p:spPr>
          <a:xfrm>
            <a:off x="1000125" y="1114425"/>
            <a:ext cx="8001000" cy="6104331"/>
          </a:xfrm>
        </p:spPr>
      </p:pic>
    </p:spTree>
    <p:extLst>
      <p:ext uri="{BB962C8B-B14F-4D97-AF65-F5344CB8AC3E}">
        <p14:creationId xmlns:p14="http://schemas.microsoft.com/office/powerpoint/2010/main" val="173655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i="1" dirty="0"/>
              <a:t>Any</a:t>
            </a:r>
            <a:r>
              <a:rPr lang="en-US" dirty="0"/>
              <a:t> attempt to define a strict hierarchy will </a:t>
            </a:r>
            <a:r>
              <a:rPr lang="en-US" i="1" dirty="0"/>
              <a:t>always</a:t>
            </a:r>
            <a:r>
              <a:rPr lang="en-US" dirty="0"/>
              <a:t> fail!  Death by video games, </a:t>
            </a:r>
            <a:r>
              <a:rPr lang="en-US" dirty="0" err="1"/>
              <a:t>selfies</a:t>
            </a:r>
            <a:r>
              <a:rPr lang="en-US" dirty="0"/>
              <a:t>, etc..</a:t>
            </a:r>
          </a:p>
          <a:p>
            <a:pPr marL="107737" indent="0">
              <a:buNone/>
            </a:pPr>
            <a:r>
              <a:rPr lang="en-US" b="1" dirty="0"/>
              <a:t>Primary</a:t>
            </a:r>
            <a:r>
              <a:rPr lang="en-US" dirty="0"/>
              <a:t> vs. </a:t>
            </a:r>
            <a:r>
              <a:rPr lang="en-US" b="1" dirty="0"/>
              <a:t>secondary</a:t>
            </a:r>
            <a:r>
              <a:rPr lang="en-US" dirty="0"/>
              <a:t>: needed for survival vs. </a:t>
            </a:r>
            <a:r>
              <a:rPr lang="en-US" i="1" dirty="0"/>
              <a:t>universally experienced </a:t>
            </a:r>
            <a:r>
              <a:rPr lang="en-US" dirty="0"/>
              <a:t>but not essential..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Eating Disorder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 have experienced the following disorders:</a:t>
            </a:r>
          </a:p>
          <a:p>
            <a:pPr marL="107737" indent="0">
              <a:buNone/>
            </a:pPr>
            <a:r>
              <a:rPr lang="en-US" dirty="0"/>
              <a:t>A. Anorexia Nervosa</a:t>
            </a:r>
          </a:p>
          <a:p>
            <a:pPr marL="107737" indent="0">
              <a:buNone/>
            </a:pPr>
            <a:r>
              <a:rPr lang="en-US" dirty="0"/>
              <a:t>B. Bulimia Nervosa</a:t>
            </a:r>
          </a:p>
          <a:p>
            <a:pPr marL="107737" indent="0">
              <a:buNone/>
            </a:pPr>
            <a:r>
              <a:rPr lang="en-US" dirty="0"/>
              <a:t>C. Binge eating disorder (lack of control &gt; 1/week)</a:t>
            </a:r>
          </a:p>
          <a:p>
            <a:pPr marL="107737" indent="0">
              <a:buNone/>
            </a:pPr>
            <a:r>
              <a:rPr lang="en-US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376814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Eating Disorder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 think the single biggest cause of eating disorders is:</a:t>
            </a:r>
          </a:p>
          <a:p>
            <a:pPr marL="107737" indent="0">
              <a:buNone/>
            </a:pPr>
            <a:r>
              <a:rPr lang="en-US" dirty="0"/>
              <a:t>A. Genes</a:t>
            </a:r>
          </a:p>
          <a:p>
            <a:pPr marL="107737" indent="0">
              <a:buNone/>
            </a:pPr>
            <a:r>
              <a:rPr lang="en-US" dirty="0"/>
              <a:t>B. Images of slim models in media</a:t>
            </a:r>
          </a:p>
          <a:p>
            <a:pPr marL="107737" indent="0">
              <a:buNone/>
            </a:pPr>
            <a:r>
              <a:rPr lang="en-US" dirty="0"/>
              <a:t>C. Badge of immunity against abundant food (demonstration of character)</a:t>
            </a:r>
          </a:p>
          <a:p>
            <a:pPr marL="107737" indent="0">
              <a:buNone/>
            </a:pPr>
            <a:r>
              <a:rPr lang="en-US" dirty="0"/>
              <a:t>D. Internal feelings of desire for control over eating behavior</a:t>
            </a:r>
          </a:p>
        </p:txBody>
      </p:sp>
    </p:spTree>
    <p:extLst>
      <p:ext uri="{BB962C8B-B14F-4D97-AF65-F5344CB8AC3E}">
        <p14:creationId xmlns:p14="http://schemas.microsoft.com/office/powerpoint/2010/main" val="324931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Obesity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Which is the single biggest cause of obesity epidemic:</a:t>
            </a:r>
          </a:p>
          <a:p>
            <a:pPr marL="107737" indent="0">
              <a:buNone/>
            </a:pPr>
            <a:r>
              <a:rPr lang="en-US" dirty="0"/>
              <a:t>A. High fructose corn syrup</a:t>
            </a:r>
          </a:p>
          <a:p>
            <a:pPr marL="107737" indent="0">
              <a:buNone/>
            </a:pPr>
            <a:r>
              <a:rPr lang="en-US" dirty="0"/>
              <a:t>B. Supersize portions</a:t>
            </a:r>
          </a:p>
          <a:p>
            <a:pPr marL="107737" indent="0">
              <a:buNone/>
            </a:pPr>
            <a:r>
              <a:rPr lang="en-US" dirty="0"/>
              <a:t>C. Decreased physical activity</a:t>
            </a:r>
          </a:p>
          <a:p>
            <a:pPr marL="107737" indent="0">
              <a:buNone/>
            </a:pPr>
            <a:r>
              <a:rPr lang="en-US" dirty="0"/>
              <a:t>D. Cultural / social group acceptance of obesity (all my friends are obese..)</a:t>
            </a:r>
          </a:p>
        </p:txBody>
      </p:sp>
    </p:spTree>
    <p:extLst>
      <p:ext uri="{BB962C8B-B14F-4D97-AF65-F5344CB8AC3E}">
        <p14:creationId xmlns:p14="http://schemas.microsoft.com/office/powerpoint/2010/main" val="413338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If motivation is purely homeostatic, why are so many people motivated to work?</a:t>
            </a:r>
          </a:p>
          <a:p>
            <a:r>
              <a:rPr lang="en-US" dirty="0"/>
              <a:t>Extreme: </a:t>
            </a:r>
            <a:r>
              <a:rPr lang="en-US" b="1" dirty="0"/>
              <a:t>workaholic</a:t>
            </a:r>
            <a:r>
              <a:rPr lang="en-US" dirty="0"/>
              <a:t> (</a:t>
            </a:r>
            <a:r>
              <a:rPr lang="en-US" dirty="0" err="1"/>
              <a:t>esp</a:t>
            </a:r>
            <a:r>
              <a:rPr lang="en-US" dirty="0"/>
              <a:t> USA, Japan)</a:t>
            </a:r>
          </a:p>
        </p:txBody>
      </p:sp>
    </p:spTree>
    <p:extLst>
      <p:ext uri="{BB962C8B-B14F-4D97-AF65-F5344CB8AC3E}">
        <p14:creationId xmlns:p14="http://schemas.microsoft.com/office/powerpoint/2010/main" val="330103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Industrial and Organizational Psychology (I/O)</a:t>
            </a:r>
          </a:p>
          <a:p>
            <a:pPr marL="107737" indent="0">
              <a:buNone/>
            </a:pPr>
            <a:r>
              <a:rPr lang="en-US" b="1" dirty="0"/>
              <a:t>Traits</a:t>
            </a:r>
            <a:r>
              <a:rPr lang="en-US" dirty="0"/>
              <a:t>: stable personality factors – conscientious, honest, lazy, aggressive, sociable, shy, </a:t>
            </a:r>
            <a:r>
              <a:rPr lang="en-US" dirty="0" err="1"/>
              <a:t>etc</a:t>
            </a:r>
            <a:r>
              <a:rPr lang="is-IS" dirty="0"/>
              <a:t>..</a:t>
            </a:r>
          </a:p>
          <a:p>
            <a:pPr lvl="1"/>
            <a:r>
              <a:rPr lang="is-IS" dirty="0"/>
              <a:t>Workaholic: neuroticism, perfectionism, </a:t>
            </a:r>
            <a:r>
              <a:rPr lang="en-US" dirty="0"/>
              <a:t>conscientiousness</a:t>
            </a:r>
            <a:endParaRPr lang="is-IS" dirty="0"/>
          </a:p>
          <a:p>
            <a:pPr marL="107737" indent="0">
              <a:buNone/>
            </a:pPr>
            <a:r>
              <a:rPr lang="is-IS" b="1" dirty="0"/>
              <a:t>Perceived self efficacy</a:t>
            </a:r>
            <a:r>
              <a:rPr lang="is-IS" dirty="0"/>
              <a:t>: If we are good at something, we reinforce that, it becomes part of our self-image.. CCC = Control! (</a:t>
            </a:r>
            <a:r>
              <a:rPr lang="is-IS" b="1" dirty="0"/>
              <a:t>competence</a:t>
            </a:r>
            <a:r>
              <a:rPr lang="is-IS" dirty="0"/>
              <a:t>)</a:t>
            </a:r>
          </a:p>
          <a:p>
            <a:pPr marL="107737" indent="0">
              <a:buNone/>
            </a:pPr>
            <a:r>
              <a:rPr lang="is-IS" b="1" dirty="0"/>
              <a:t>Goal-setting theory</a:t>
            </a:r>
            <a:r>
              <a:rPr lang="is-IS" dirty="0"/>
              <a:t>: </a:t>
            </a:r>
            <a:r>
              <a:rPr lang="is-IS" i="1" dirty="0"/>
              <a:t>specific</a:t>
            </a:r>
            <a:r>
              <a:rPr lang="is-IS" dirty="0"/>
              <a:t> and </a:t>
            </a:r>
            <a:r>
              <a:rPr lang="is-IS" i="1" dirty="0"/>
              <a:t>difficult</a:t>
            </a:r>
            <a:r>
              <a:rPr lang="is-IS" dirty="0"/>
              <a:t> goals are good for motivating employees..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9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Problem: Grad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Grad students work long hours for little $ and a low-probability shot at becoming a professor.. Why?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Possibly Non-obvious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Providing </a:t>
            </a:r>
            <a:r>
              <a:rPr lang="en-US" b="1" dirty="0"/>
              <a:t>extrinsic</a:t>
            </a:r>
            <a:r>
              <a:rPr lang="en-US" dirty="0"/>
              <a:t> rewards undermines </a:t>
            </a:r>
            <a:r>
              <a:rPr lang="en-US" b="1" dirty="0"/>
              <a:t>intrinsic</a:t>
            </a:r>
            <a:r>
              <a:rPr lang="en-US" dirty="0"/>
              <a:t> motivation!</a:t>
            </a:r>
          </a:p>
          <a:p>
            <a:pPr marL="107737" indent="0">
              <a:buNone/>
            </a:pPr>
            <a:r>
              <a:rPr lang="en-US" dirty="0"/>
              <a:t>	- e.g., rewarding kids for homework?</a:t>
            </a:r>
          </a:p>
          <a:p>
            <a:pPr marL="107737" indent="0">
              <a:buNone/>
            </a:pPr>
            <a:endParaRPr lang="en-US" dirty="0"/>
          </a:p>
          <a:p>
            <a:pPr marL="107737" indent="0">
              <a:buNone/>
            </a:pPr>
            <a:r>
              <a:rPr lang="en-US" dirty="0"/>
              <a:t>Emphasizing trait makes people nervous</a:t>
            </a:r>
          </a:p>
          <a:p>
            <a:pPr marL="107737" indent="0">
              <a:buNone/>
            </a:pPr>
            <a:r>
              <a:rPr lang="en-US" dirty="0"/>
              <a:t>	- “you’re so smart” vs. “you worked hard!”</a:t>
            </a:r>
          </a:p>
        </p:txBody>
      </p:sp>
    </p:spTree>
    <p:extLst>
      <p:ext uri="{BB962C8B-B14F-4D97-AF65-F5344CB8AC3E}">
        <p14:creationId xmlns:p14="http://schemas.microsoft.com/office/powerpoint/2010/main" val="125209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b="1" dirty="0"/>
              <a:t>Need to Affiliate</a:t>
            </a:r>
            <a:r>
              <a:rPr lang="en-US" dirty="0"/>
              <a:t>: we like to have people around (at parties and speeches, but not at beaches..)</a:t>
            </a:r>
          </a:p>
          <a:p>
            <a:pPr marL="107737" indent="0">
              <a:buNone/>
            </a:pPr>
            <a:r>
              <a:rPr lang="en-US" dirty="0"/>
              <a:t>	Women affiliate under stress, men do opposite</a:t>
            </a:r>
          </a:p>
          <a:p>
            <a:pPr marL="107737" indent="0">
              <a:buNone/>
            </a:pPr>
            <a:r>
              <a:rPr lang="en-US" b="1" dirty="0"/>
              <a:t>Need to Belong</a:t>
            </a:r>
            <a:r>
              <a:rPr lang="en-US" dirty="0"/>
              <a:t>: positive mutual in-group interactions of an enduring nature: key factor in overall happiness.</a:t>
            </a:r>
          </a:p>
          <a:p>
            <a:pPr marL="107737" indent="0">
              <a:buNone/>
            </a:pPr>
            <a:r>
              <a:rPr lang="en-US" b="1" dirty="0"/>
              <a:t>Loneliness</a:t>
            </a:r>
            <a:r>
              <a:rPr lang="en-US" dirty="0"/>
              <a:t>: not as much belonging as wanted</a:t>
            </a:r>
          </a:p>
          <a:p>
            <a:pPr marL="107737" indent="0">
              <a:buNone/>
            </a:pPr>
            <a:r>
              <a:rPr lang="en-US" b="1" dirty="0"/>
              <a:t>Intimacy</a:t>
            </a:r>
            <a:r>
              <a:rPr lang="en-US" dirty="0"/>
              <a:t>: self-disclosure, partner responsiveness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Behaviorist Motivations:</a:t>
            </a:r>
            <a:br>
              <a:rPr lang="en-US" dirty="0"/>
            </a:br>
            <a:r>
              <a:rPr lang="en-US" dirty="0"/>
              <a:t>Get rewards, avoid punishments..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952" y="2064088"/>
            <a:ext cx="2121977" cy="1799508"/>
          </a:xfrm>
        </p:spPr>
      </p:pic>
      <p:pic>
        <p:nvPicPr>
          <p:cNvPr id="6" name="Picture 5" descr="fig_skinner_box_baby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237" y="1873809"/>
            <a:ext cx="3566201" cy="3439804"/>
          </a:xfrm>
          <a:prstGeom prst="rect">
            <a:avLst/>
          </a:prstGeom>
        </p:spPr>
      </p:pic>
      <p:pic>
        <p:nvPicPr>
          <p:cNvPr id="7" name="Picture 6" descr="fig_schultz97_vta_td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7960" y="1757905"/>
            <a:ext cx="2841522" cy="454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9299" y="3911820"/>
            <a:ext cx="1718186" cy="61345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3500" kern="0" dirty="0">
                <a:latin typeface="Arial"/>
                <a:ea typeface="ＭＳ Ｐゴシック" pitchFamily="-109" charset="-128"/>
              </a:rPr>
              <a:t>Pavlov </a:t>
            </a:r>
            <a:endParaRPr lang="en-US" sz="3500" dirty="0"/>
          </a:p>
        </p:txBody>
      </p:sp>
      <p:sp>
        <p:nvSpPr>
          <p:cNvPr id="9" name="TextBox 8"/>
          <p:cNvSpPr txBox="1"/>
          <p:nvPr/>
        </p:nvSpPr>
        <p:spPr>
          <a:xfrm>
            <a:off x="3909356" y="5360641"/>
            <a:ext cx="1718186" cy="61345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3500" kern="0" dirty="0">
                <a:solidFill>
                  <a:srgbClr val="000000"/>
                </a:solidFill>
                <a:latin typeface="Arial"/>
                <a:ea typeface="ＭＳ Ｐゴシック" pitchFamily="-109" charset="-128"/>
              </a:rPr>
              <a:t>Skinner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7330" y="6326523"/>
            <a:ext cx="2297349" cy="61345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sz="3500" kern="0" dirty="0">
                <a:solidFill>
                  <a:srgbClr val="000000"/>
                </a:solidFill>
                <a:latin typeface="Arial"/>
                <a:ea typeface="ＭＳ Ｐゴシック" pitchFamily="-109" charset="-128"/>
              </a:rPr>
              <a:t>Dopamine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413E5-1593-9647-8CE7-916F67629A5E}"/>
              </a:ext>
            </a:extLst>
          </p:cNvPr>
          <p:cNvSpPr txBox="1"/>
          <p:nvPr/>
        </p:nvSpPr>
        <p:spPr>
          <a:xfrm>
            <a:off x="492002" y="5974098"/>
            <a:ext cx="3240066" cy="55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</a:t>
            </a:r>
            <a:r>
              <a:rPr lang="en-US" sz="3200" b="1" i="1" dirty="0"/>
              <a:t>extrinsic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60155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strongest motivator?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A. Money</a:t>
            </a:r>
          </a:p>
          <a:p>
            <a:pPr marL="107737" indent="0">
              <a:buNone/>
            </a:pPr>
            <a:r>
              <a:rPr lang="en-US" dirty="0"/>
              <a:t>B. Social: fitting in, approval, impressing</a:t>
            </a:r>
          </a:p>
          <a:p>
            <a:pPr marL="107737" indent="0">
              <a:buNone/>
            </a:pPr>
            <a:r>
              <a:rPr lang="en-US" dirty="0"/>
              <a:t>C. Food, drink</a:t>
            </a:r>
          </a:p>
          <a:p>
            <a:pPr marL="107737" indent="0">
              <a:buNone/>
            </a:pPr>
            <a:r>
              <a:rPr lang="en-US" dirty="0"/>
              <a:t>D. Fear of punishment</a:t>
            </a:r>
          </a:p>
          <a:p>
            <a:pPr marL="107737" indent="0">
              <a:buNone/>
            </a:pPr>
            <a:r>
              <a:rPr lang="en-US" dirty="0"/>
              <a:t>E. Feeling of progress toward </a:t>
            </a:r>
            <a:r>
              <a:rPr lang="en-US"/>
              <a:t>a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4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Motivational Perfect 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Imagine something that taps directly into multiple built-in motivational pathways simultaneously.. Something so powerful that it:</a:t>
            </a:r>
          </a:p>
          <a:p>
            <a:r>
              <a:rPr lang="en-US" dirty="0"/>
              <a:t>Leverages strong social drives for belonging, affiliation, in-group promotion, out-group aggression</a:t>
            </a:r>
          </a:p>
          <a:p>
            <a:r>
              <a:rPr lang="en-US" dirty="0"/>
              <a:t>Provides frequent, unpredictable bits of “progress” in flow of news, funny, entertaining information, etc..</a:t>
            </a:r>
          </a:p>
          <a:p>
            <a:pPr marL="1077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Phenomenology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is it so hard to </a:t>
            </a:r>
            <a:r>
              <a:rPr lang="en-US" i="1" dirty="0"/>
              <a:t>start</a:t>
            </a:r>
            <a:r>
              <a:rPr lang="en-US" dirty="0"/>
              <a:t> something (packing for a trip, writing a paper, paying bills, cleaning desk…)</a:t>
            </a:r>
          </a:p>
          <a:p>
            <a:pPr lvl="1"/>
            <a:r>
              <a:rPr lang="en-US" dirty="0"/>
              <a:t>But once started, it really isn’t so bad..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" y="962025"/>
            <a:ext cx="9998902" cy="5576991"/>
          </a:xfrm>
        </p:spPr>
      </p:pic>
    </p:spTree>
    <p:extLst>
      <p:ext uri="{BB962C8B-B14F-4D97-AF65-F5344CB8AC3E}">
        <p14:creationId xmlns:p14="http://schemas.microsoft.com/office/powerpoint/2010/main" val="116783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Phenomenology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100" dirty="0"/>
              <a:t>Ever find yourself playing mindless video games for far longer than you should?</a:t>
            </a:r>
          </a:p>
          <a:p>
            <a:endParaRPr lang="en-US" sz="3100" dirty="0"/>
          </a:p>
          <a:p>
            <a:r>
              <a:rPr lang="en-US" sz="3100" dirty="0"/>
              <a:t>Why can’t I stop myself from organizing my kid’s Legos, or cleaning leaves from pool?</a:t>
            </a:r>
          </a:p>
        </p:txBody>
      </p:sp>
    </p:spTree>
    <p:extLst>
      <p:ext uri="{BB962C8B-B14F-4D97-AF65-F5344CB8AC3E}">
        <p14:creationId xmlns:p14="http://schemas.microsoft.com/office/powerpoint/2010/main" val="322682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Phases of Mental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38" indent="0">
              <a:buNone/>
            </a:pPr>
            <a:r>
              <a:rPr lang="en-US" sz="2800" b="1" dirty="0"/>
              <a:t>Goal selection</a:t>
            </a:r>
          </a:p>
          <a:p>
            <a:pPr lvl="1"/>
            <a:r>
              <a:rPr lang="en-US" sz="2400" dirty="0"/>
              <a:t>Careful weighing of costs / benefits to select goal</a:t>
            </a:r>
          </a:p>
          <a:p>
            <a:pPr lvl="1"/>
            <a:r>
              <a:rPr lang="en-US" sz="2400" dirty="0"/>
              <a:t>Multiple constraint satisfaction of needs, “drives”, opportunities, risks, costs, effort, etc..</a:t>
            </a:r>
          </a:p>
          <a:p>
            <a:pPr marL="107938" indent="0">
              <a:buNone/>
            </a:pPr>
            <a:r>
              <a:rPr lang="en-US" sz="2800" b="1" dirty="0"/>
              <a:t>Goal engaged</a:t>
            </a:r>
          </a:p>
          <a:p>
            <a:pPr lvl="1"/>
            <a:r>
              <a:rPr lang="en-US" sz="2400" dirty="0"/>
              <a:t>Selected goal robustly held – hard to give up..</a:t>
            </a:r>
          </a:p>
          <a:p>
            <a:pPr lvl="1"/>
            <a:r>
              <a:rPr lang="en-US" sz="2400" dirty="0"/>
              <a:t>Continuous evaluation of proximity to goal</a:t>
            </a:r>
          </a:p>
          <a:p>
            <a:pPr lvl="1"/>
            <a:r>
              <a:rPr lang="en-US" sz="2400" dirty="0"/>
              <a:t>Dopamine bursts, dips as function of changes</a:t>
            </a:r>
          </a:p>
          <a:p>
            <a:pPr lvl="1"/>
            <a:r>
              <a:rPr lang="en-US" sz="2400" dirty="0"/>
              <a:t>Costs are significantly downplayed (but learned)</a:t>
            </a:r>
          </a:p>
          <a:p>
            <a:pPr marL="503972" lvl="1" indent="0">
              <a:buNone/>
            </a:pPr>
            <a:endParaRPr lang="en-US" sz="2400" dirty="0"/>
          </a:p>
          <a:p>
            <a:pPr marL="107938" indent="0">
              <a:buNone/>
            </a:pPr>
            <a:r>
              <a:rPr lang="en-US" sz="2800" i="1" dirty="0"/>
              <a:t>Strong dissociations in value functions</a:t>
            </a:r>
          </a:p>
        </p:txBody>
      </p:sp>
    </p:spTree>
    <p:extLst>
      <p:ext uri="{BB962C8B-B14F-4D97-AF65-F5344CB8AC3E}">
        <p14:creationId xmlns:p14="http://schemas.microsoft.com/office/powerpoint/2010/main" val="34433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725" y="4162425"/>
            <a:ext cx="9144000" cy="2115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so hard to </a:t>
            </a:r>
            <a:r>
              <a:rPr lang="en-US" i="1" dirty="0"/>
              <a:t>start</a:t>
            </a:r>
            <a:r>
              <a:rPr lang="en-US" dirty="0"/>
              <a:t> something (packing for a trip, writing a paper, paying bills, cleaning desk…)</a:t>
            </a:r>
          </a:p>
          <a:p>
            <a:pPr lvl="1"/>
            <a:r>
              <a:rPr lang="en-US" dirty="0"/>
              <a:t>But once started, it really isn’t so bad..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Goal selection process carefully weighs costs / benefits, considering many different possible goals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Phenomenology</a:t>
            </a:r>
          </a:p>
        </p:txBody>
      </p:sp>
    </p:spTree>
    <p:extLst>
      <p:ext uri="{BB962C8B-B14F-4D97-AF65-F5344CB8AC3E}">
        <p14:creationId xmlns:p14="http://schemas.microsoft.com/office/powerpoint/2010/main" val="31682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Tend to Procrastinate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/>
              <a:t>A. All the time</a:t>
            </a:r>
          </a:p>
          <a:p>
            <a:pPr marL="107737" indent="0">
              <a:buNone/>
            </a:pPr>
            <a:r>
              <a:rPr lang="en-US" dirty="0"/>
              <a:t>B. Some of the time</a:t>
            </a:r>
          </a:p>
          <a:p>
            <a:pPr marL="107737" indent="0">
              <a:buNone/>
            </a:pPr>
            <a:r>
              <a:rPr lang="en-US" dirty="0"/>
              <a:t>C. Rarely</a:t>
            </a:r>
          </a:p>
        </p:txBody>
      </p:sp>
    </p:spTree>
    <p:extLst>
      <p:ext uri="{BB962C8B-B14F-4D97-AF65-F5344CB8AC3E}">
        <p14:creationId xmlns:p14="http://schemas.microsoft.com/office/powerpoint/2010/main" val="3874131807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10648</TotalTime>
  <Words>1095</Words>
  <Application>Microsoft Macintosh PowerPoint</Application>
  <PresentationFormat>Custom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MS Gothic</vt:lpstr>
      <vt:lpstr>ＭＳ Ｐゴシック</vt:lpstr>
      <vt:lpstr>Arial</vt:lpstr>
      <vt:lpstr>Symbol</vt:lpstr>
      <vt:lpstr>Tahoma</vt:lpstr>
      <vt:lpstr>Times New Roman</vt:lpstr>
      <vt:lpstr>Wingdings</vt:lpstr>
      <vt:lpstr>ror_std_emerbrain</vt:lpstr>
      <vt:lpstr>Motivation &amp; Emotion</vt:lpstr>
      <vt:lpstr>The Big Questions / Issues</vt:lpstr>
      <vt:lpstr>Behaviorist Motivations: Get rewards, avoid punishments..</vt:lpstr>
      <vt:lpstr>Motivating Phenomenology</vt:lpstr>
      <vt:lpstr>PowerPoint Presentation</vt:lpstr>
      <vt:lpstr>Motivating Phenomenology</vt:lpstr>
      <vt:lpstr>Two Phases of Mental Life</vt:lpstr>
      <vt:lpstr>Applied to Phenomenology</vt:lpstr>
      <vt:lpstr>I Tend to Procrastinate</vt:lpstr>
      <vt:lpstr>After I Finally Do It..</vt:lpstr>
      <vt:lpstr>Applied to Phenomenology</vt:lpstr>
      <vt:lpstr>PowerPoint Presentation</vt:lpstr>
      <vt:lpstr>Dopamine = progress toward goal</vt:lpstr>
      <vt:lpstr>Gamification of Life</vt:lpstr>
      <vt:lpstr>Distributed Goal Network</vt:lpstr>
      <vt:lpstr>PowerPoint Presentation</vt:lpstr>
      <vt:lpstr>Approach vs. Avoid</vt:lpstr>
      <vt:lpstr>Motivation Terms</vt:lpstr>
      <vt:lpstr>Drives</vt:lpstr>
      <vt:lpstr>Needs</vt:lpstr>
      <vt:lpstr>Needs</vt:lpstr>
      <vt:lpstr>Eating Disorder Experience</vt:lpstr>
      <vt:lpstr>Eating Disorder Causes</vt:lpstr>
      <vt:lpstr>Causes of Obesity</vt:lpstr>
      <vt:lpstr>Work Motivation</vt:lpstr>
      <vt:lpstr>Work Motivation</vt:lpstr>
      <vt:lpstr>Challenge Problem: Grad School</vt:lpstr>
      <vt:lpstr>Possibly Non-obvious Results</vt:lpstr>
      <vt:lpstr>Social Motivation</vt:lpstr>
      <vt:lpstr>What is strongest motivator?</vt:lpstr>
      <vt:lpstr>The Motivational Perfect 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225</cp:revision>
  <dcterms:created xsi:type="dcterms:W3CDTF">2009-03-18T06:10:11Z</dcterms:created>
  <dcterms:modified xsi:type="dcterms:W3CDTF">2018-10-12T22:18:51Z</dcterms:modified>
</cp:coreProperties>
</file>