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95" r:id="rId3"/>
    <p:sldId id="396" r:id="rId4"/>
    <p:sldId id="422" r:id="rId5"/>
    <p:sldId id="423" r:id="rId6"/>
    <p:sldId id="398" r:id="rId7"/>
    <p:sldId id="399" r:id="rId8"/>
    <p:sldId id="410" r:id="rId9"/>
    <p:sldId id="400" r:id="rId10"/>
    <p:sldId id="401" r:id="rId11"/>
  </p:sldIdLst>
  <p:sldSz cx="10077450" cy="7562850"/>
  <p:notesSz cx="7772400" cy="10058400"/>
  <p:defaultTextStyle>
    <a:defPPr>
      <a:defRPr lang="en-US"/>
    </a:defPPr>
    <a:lvl1pPr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0952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6424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1899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7375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15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378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4101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0404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2" autoAdjust="0"/>
    <p:restoredTop sz="90888"/>
  </p:normalViewPr>
  <p:slideViewPr>
    <p:cSldViewPr>
      <p:cViewPr varScale="1">
        <p:scale>
          <a:sx n="123" d="100"/>
          <a:sy n="123" d="100"/>
        </p:scale>
        <p:origin x="1432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1489" indent="-285188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0748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7051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3352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15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01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04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299" indent="0" algn="ctr">
              <a:buNone/>
              <a:defRPr/>
            </a:lvl2pPr>
            <a:lvl3pPr marL="912600" indent="0" algn="ctr">
              <a:buNone/>
              <a:defRPr/>
            </a:lvl3pPr>
            <a:lvl4pPr marL="1368900" indent="0" algn="ctr">
              <a:buNone/>
              <a:defRPr/>
            </a:lvl4pPr>
            <a:lvl5pPr marL="1825200" indent="0" algn="ctr">
              <a:buNone/>
              <a:defRPr/>
            </a:lvl5pPr>
            <a:lvl6pPr marL="2281502" indent="0" algn="ctr">
              <a:buNone/>
              <a:defRPr/>
            </a:lvl6pPr>
            <a:lvl7pPr marL="2737802" indent="0" algn="ctr">
              <a:buNone/>
              <a:defRPr/>
            </a:lvl7pPr>
            <a:lvl8pPr marL="3194101" indent="0" algn="ctr">
              <a:buNone/>
              <a:defRPr/>
            </a:lvl8pPr>
            <a:lvl9pPr marL="36504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5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299" indent="0">
              <a:buNone/>
              <a:defRPr sz="1800"/>
            </a:lvl2pPr>
            <a:lvl3pPr marL="912600" indent="0">
              <a:buNone/>
              <a:defRPr sz="1700"/>
            </a:lvl3pPr>
            <a:lvl4pPr marL="1368900" indent="0">
              <a:buNone/>
              <a:defRPr sz="1400"/>
            </a:lvl4pPr>
            <a:lvl5pPr marL="1825200" indent="0">
              <a:buNone/>
              <a:defRPr sz="1400"/>
            </a:lvl5pPr>
            <a:lvl6pPr marL="2281502" indent="0">
              <a:buNone/>
              <a:defRPr sz="1400"/>
            </a:lvl6pPr>
            <a:lvl7pPr marL="2737802" indent="0">
              <a:buNone/>
              <a:defRPr sz="1400"/>
            </a:lvl7pPr>
            <a:lvl8pPr marL="3194101" indent="0">
              <a:buNone/>
              <a:defRPr sz="1400"/>
            </a:lvl8pPr>
            <a:lvl9pPr marL="36504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3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70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709" y="239873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4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70" y="529433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7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299" indent="0">
              <a:buNone/>
              <a:defRPr sz="2800"/>
            </a:lvl2pPr>
            <a:lvl3pPr marL="912600" indent="0">
              <a:buNone/>
              <a:defRPr sz="2400"/>
            </a:lvl3pPr>
            <a:lvl4pPr marL="1368900" indent="0">
              <a:buNone/>
              <a:defRPr sz="2000"/>
            </a:lvl4pPr>
            <a:lvl5pPr marL="1825200" indent="0">
              <a:buNone/>
              <a:defRPr sz="2000"/>
            </a:lvl5pPr>
            <a:lvl6pPr marL="2281502" indent="0">
              <a:buNone/>
              <a:defRPr sz="2000"/>
            </a:lvl6pPr>
            <a:lvl7pPr marL="2737802" indent="0">
              <a:buNone/>
              <a:defRPr sz="2000"/>
            </a:lvl7pPr>
            <a:lvl8pPr marL="3194101" indent="0">
              <a:buNone/>
              <a:defRPr sz="2000"/>
            </a:lvl8pPr>
            <a:lvl9pPr marL="365040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7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59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59" y="177008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59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2476" algn="l"/>
                <a:tab pos="1444947" algn="l"/>
                <a:tab pos="2167425" algn="l"/>
                <a:tab pos="2889901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3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0952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6424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189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73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36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8997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62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2580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0952" indent="-323215" algn="l" defTabSz="456299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1899" indent="-286772" algn="l" defTabSz="456299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2848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380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47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1053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73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3646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95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9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2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8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101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404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VhYN7NTIK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Non-human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It is all about the motivation: what does a chimp really want from language??</a:t>
            </a:r>
          </a:p>
          <a:p>
            <a:pPr marL="107737" indent="0">
              <a:buNone/>
            </a:pPr>
            <a:r>
              <a:rPr lang="en-US" dirty="0"/>
              <a:t>	People really want to share, chimps don’t..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1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Involves all of 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2926" y="1848703"/>
            <a:ext cx="4191000" cy="3924313"/>
          </a:xfrm>
          <a:prstGeom prst="rect">
            <a:avLst/>
          </a:prstGeom>
          <a:noFill/>
        </p:spPr>
        <p:txBody>
          <a:bodyPr wrap="square" lIns="100739" tIns="50372" rIns="100739" bIns="50372" rtlCol="0">
            <a:spAutoFit/>
          </a:bodyPr>
          <a:lstStyle/>
          <a:p>
            <a:r>
              <a:rPr lang="en-US" sz="2400" b="1" dirty="0"/>
              <a:t>Perception</a:t>
            </a:r>
            <a:r>
              <a:rPr lang="en-US" sz="2400" dirty="0"/>
              <a:t>: hearing &amp; reading words</a:t>
            </a:r>
          </a:p>
          <a:p>
            <a:r>
              <a:rPr lang="en-US" sz="2400" b="1" dirty="0"/>
              <a:t>Attention</a:t>
            </a:r>
            <a:r>
              <a:rPr lang="en-US" sz="2400" dirty="0"/>
              <a:t>: picking out words, speakers from many</a:t>
            </a:r>
          </a:p>
          <a:p>
            <a:r>
              <a:rPr lang="en-US" sz="2400" b="1" dirty="0"/>
              <a:t>Motor</a:t>
            </a:r>
            <a:r>
              <a:rPr lang="en-US" sz="2400" dirty="0"/>
              <a:t>: speech, writing,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/>
              <a:t>Memory</a:t>
            </a:r>
            <a:r>
              <a:rPr lang="en-US" sz="2400" dirty="0"/>
              <a:t>: semantics, specific content – how do you encode plot of a book?</a:t>
            </a:r>
          </a:p>
          <a:p>
            <a:r>
              <a:rPr lang="en-US" sz="2400" b="1" dirty="0"/>
              <a:t>Executive Function</a:t>
            </a:r>
            <a:r>
              <a:rPr lang="en-US" sz="2400" dirty="0"/>
              <a:t>: maintaining context, planning speech, syntax structure..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677" y="1858465"/>
            <a:ext cx="4796112" cy="3790475"/>
          </a:xfrm>
        </p:spPr>
      </p:pic>
    </p:spTree>
    <p:extLst>
      <p:ext uri="{BB962C8B-B14F-4D97-AF65-F5344CB8AC3E}">
        <p14:creationId xmlns:p14="http://schemas.microsoft.com/office/powerpoint/2010/main" val="17253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is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Symbols: </a:t>
            </a:r>
            <a:r>
              <a:rPr lang="en-US" b="1" dirty="0"/>
              <a:t>Displacement</a:t>
            </a:r>
            <a:r>
              <a:rPr lang="en-US" dirty="0"/>
              <a:t> (talk about un-present)</a:t>
            </a:r>
          </a:p>
          <a:p>
            <a:r>
              <a:rPr lang="en-US" dirty="0"/>
              <a:t>Syntax: Rules and </a:t>
            </a:r>
            <a:r>
              <a:rPr lang="en-US" b="1" dirty="0" err="1"/>
              <a:t>Generativity</a:t>
            </a:r>
            <a:r>
              <a:rPr lang="en-US" dirty="0"/>
              <a:t> (to infinity!)</a:t>
            </a:r>
            <a:endParaRPr lang="en-US" b="1" dirty="0"/>
          </a:p>
          <a:p>
            <a:r>
              <a:rPr lang="en-US" b="1" dirty="0"/>
              <a:t>Recursion</a:t>
            </a:r>
            <a:r>
              <a:rPr lang="en-US" dirty="0"/>
              <a:t>: Embedded levels of structure:</a:t>
            </a:r>
          </a:p>
          <a:p>
            <a:pPr lvl="1"/>
            <a:r>
              <a:rPr lang="en-US" dirty="0"/>
              <a:t>“The horse raced past the barn fell”</a:t>
            </a:r>
          </a:p>
          <a:p>
            <a:pPr lvl="1"/>
            <a:r>
              <a:rPr lang="en-US" dirty="0"/>
              <a:t>"Isn't it true that example-sentences that people that you know produce are more likely to be </a:t>
            </a:r>
            <a:r>
              <a:rPr lang="en-US" dirty="0" err="1"/>
              <a:t>accepted?”Temporally-extended</a:t>
            </a:r>
            <a:r>
              <a:rPr lang="en-US" dirty="0"/>
              <a:t> sequences</a:t>
            </a:r>
          </a:p>
          <a:p>
            <a:r>
              <a:rPr lang="en-US" dirty="0"/>
              <a:t>Cultural transmission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Chomsky: Universal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Language is so amazing and special, it must be </a:t>
            </a:r>
            <a:r>
              <a:rPr lang="en-US" b="1" dirty="0"/>
              <a:t>innate</a:t>
            </a:r>
            <a:r>
              <a:rPr lang="en-US" dirty="0"/>
              <a:t>!  Can’t possibly learn this from impoverished nature of the environment!?</a:t>
            </a:r>
          </a:p>
          <a:p>
            <a:r>
              <a:rPr lang="en-US" b="1" dirty="0"/>
              <a:t>Internal language faculty: language acquisition device (LAD)</a:t>
            </a:r>
            <a:endParaRPr lang="en-US" dirty="0"/>
          </a:p>
          <a:p>
            <a:r>
              <a:rPr lang="en-US" dirty="0"/>
              <a:t>All languages share certain rules (</a:t>
            </a:r>
            <a:r>
              <a:rPr lang="en-US" b="1" dirty="0"/>
              <a:t>Universal Grammar</a:t>
            </a:r>
            <a:r>
              <a:rPr lang="en-US" dirty="0"/>
              <a:t>)</a:t>
            </a:r>
          </a:p>
          <a:p>
            <a:r>
              <a:rPr lang="en-US" dirty="0"/>
              <a:t>LAD “designed” to learn these rules..</a:t>
            </a:r>
          </a:p>
        </p:txBody>
      </p:sp>
    </p:spTree>
    <p:extLst>
      <p:ext uri="{BB962C8B-B14F-4D97-AF65-F5344CB8AC3E}">
        <p14:creationId xmlns:p14="http://schemas.microsoft.com/office/powerpoint/2010/main" val="410080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Is Language Innate, or Learned?</a:t>
            </a:r>
          </a:p>
          <a:p>
            <a:pPr marL="107737" indent="0">
              <a:buNone/>
            </a:pPr>
            <a:r>
              <a:rPr lang="en-US" dirty="0"/>
              <a:t>A. Language is largely innate</a:t>
            </a:r>
          </a:p>
          <a:p>
            <a:pPr marL="107737" indent="0">
              <a:buNone/>
            </a:pPr>
            <a:r>
              <a:rPr lang="en-US" dirty="0"/>
              <a:t>B. Language is largely learned</a:t>
            </a:r>
          </a:p>
          <a:p>
            <a:pPr marL="107737" indent="0">
              <a:buNone/>
            </a:pPr>
            <a:r>
              <a:rPr lang="en-US" dirty="0"/>
              <a:t>C. Language is learned, but constrained / informed by strong biological constraints</a:t>
            </a:r>
          </a:p>
        </p:txBody>
      </p:sp>
    </p:spTree>
    <p:extLst>
      <p:ext uri="{BB962C8B-B14F-4D97-AF65-F5344CB8AC3E}">
        <p14:creationId xmlns:p14="http://schemas.microsoft.com/office/powerpoint/2010/main" val="193538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Reps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05" indent="0">
              <a:buNone/>
            </a:pPr>
            <a:r>
              <a:rPr lang="en-US" sz="2600" dirty="0"/>
              <a:t>I </a:t>
            </a:r>
            <a:r>
              <a:rPr lang="en-US" sz="2600" dirty="0" err="1"/>
              <a:t>cnduo't</a:t>
            </a:r>
            <a:r>
              <a:rPr lang="en-US" sz="2600" dirty="0"/>
              <a:t> </a:t>
            </a:r>
            <a:r>
              <a:rPr lang="en-US" sz="2600" dirty="0" err="1"/>
              <a:t>bvleiee</a:t>
            </a:r>
            <a:r>
              <a:rPr lang="en-US" sz="2600" dirty="0"/>
              <a:t> </a:t>
            </a:r>
            <a:r>
              <a:rPr lang="en-US" sz="2600" dirty="0" err="1"/>
              <a:t>taht</a:t>
            </a:r>
            <a:r>
              <a:rPr lang="en-US" sz="2600" dirty="0"/>
              <a:t> I </a:t>
            </a:r>
            <a:r>
              <a:rPr lang="en-US" sz="2600" dirty="0" err="1"/>
              <a:t>culod</a:t>
            </a:r>
            <a:r>
              <a:rPr lang="en-US" sz="2600" dirty="0"/>
              <a:t> </a:t>
            </a:r>
            <a:r>
              <a:rPr lang="en-US" sz="2600" dirty="0" err="1"/>
              <a:t>aulaclty</a:t>
            </a:r>
            <a:r>
              <a:rPr lang="en-US" sz="2600" dirty="0"/>
              <a:t> </a:t>
            </a:r>
            <a:r>
              <a:rPr lang="en-US" sz="2600" dirty="0" err="1"/>
              <a:t>uesdtannrd</a:t>
            </a:r>
            <a:r>
              <a:rPr lang="en-US" sz="2600" dirty="0"/>
              <a:t> </a:t>
            </a:r>
            <a:r>
              <a:rPr lang="en-US" sz="2600" dirty="0" err="1"/>
              <a:t>waht</a:t>
            </a:r>
            <a:r>
              <a:rPr lang="en-US" sz="2600" dirty="0"/>
              <a:t> I was </a:t>
            </a:r>
            <a:r>
              <a:rPr lang="en-US" sz="2600" dirty="0" err="1"/>
              <a:t>rdnaieg</a:t>
            </a:r>
            <a:r>
              <a:rPr lang="en-US" sz="2600" dirty="0"/>
              <a:t>. </a:t>
            </a:r>
            <a:r>
              <a:rPr lang="en-US" sz="2600" dirty="0" err="1"/>
              <a:t>Unisg</a:t>
            </a:r>
            <a:r>
              <a:rPr lang="en-US" sz="2600" dirty="0"/>
              <a:t> the </a:t>
            </a:r>
            <a:r>
              <a:rPr lang="en-US" sz="2600" dirty="0" err="1"/>
              <a:t>icndeblire</a:t>
            </a:r>
            <a:r>
              <a:rPr lang="en-US" sz="2600" dirty="0"/>
              <a:t> </a:t>
            </a:r>
            <a:r>
              <a:rPr lang="en-US" sz="2600" dirty="0" err="1"/>
              <a:t>pweor</a:t>
            </a:r>
            <a:r>
              <a:rPr lang="en-US" sz="2600" dirty="0"/>
              <a:t> of the </a:t>
            </a:r>
            <a:r>
              <a:rPr lang="en-US" sz="2600" dirty="0" err="1"/>
              <a:t>hmuan</a:t>
            </a:r>
            <a:r>
              <a:rPr lang="en-US" sz="2600" dirty="0"/>
              <a:t> </a:t>
            </a:r>
            <a:r>
              <a:rPr lang="en-US" sz="2600" dirty="0" err="1"/>
              <a:t>mnid</a:t>
            </a:r>
            <a:r>
              <a:rPr lang="en-US" sz="2600" dirty="0"/>
              <a:t>, </a:t>
            </a:r>
            <a:r>
              <a:rPr lang="en-US" sz="2600" dirty="0" err="1"/>
              <a:t>aocdcrnig</a:t>
            </a:r>
            <a:r>
              <a:rPr lang="en-US" sz="2600" dirty="0"/>
              <a:t> to </a:t>
            </a:r>
            <a:r>
              <a:rPr lang="en-US" sz="2600" dirty="0" err="1"/>
              <a:t>rseecrah</a:t>
            </a:r>
            <a:r>
              <a:rPr lang="en-US" sz="2600" dirty="0"/>
              <a:t> at </a:t>
            </a:r>
            <a:r>
              <a:rPr lang="en-US" sz="2600" dirty="0" err="1"/>
              <a:t>Cmabrigde</a:t>
            </a:r>
            <a:r>
              <a:rPr lang="en-US" sz="2600" dirty="0"/>
              <a:t> </a:t>
            </a:r>
            <a:r>
              <a:rPr lang="en-US" sz="2600" dirty="0" err="1"/>
              <a:t>Uinervtisy</a:t>
            </a:r>
            <a:r>
              <a:rPr lang="en-US" sz="2600" dirty="0"/>
              <a:t>, it </a:t>
            </a:r>
            <a:r>
              <a:rPr lang="en-US" sz="2600" dirty="0" err="1"/>
              <a:t>dseno't</a:t>
            </a:r>
            <a:r>
              <a:rPr lang="en-US" sz="2600" dirty="0"/>
              <a:t> </a:t>
            </a:r>
            <a:r>
              <a:rPr lang="en-US" sz="2600" dirty="0" err="1"/>
              <a:t>mttaer</a:t>
            </a:r>
            <a:r>
              <a:rPr lang="en-US" sz="2600" dirty="0"/>
              <a:t> in </a:t>
            </a:r>
            <a:r>
              <a:rPr lang="en-US" sz="2600" dirty="0" err="1"/>
              <a:t>waht</a:t>
            </a:r>
            <a:r>
              <a:rPr lang="en-US" sz="2600" dirty="0"/>
              <a:t> </a:t>
            </a:r>
            <a:r>
              <a:rPr lang="en-US" sz="2600" dirty="0" err="1"/>
              <a:t>oderr</a:t>
            </a:r>
            <a:r>
              <a:rPr lang="en-US" sz="2600" dirty="0"/>
              <a:t> the </a:t>
            </a:r>
            <a:r>
              <a:rPr lang="en-US" sz="2600" dirty="0" err="1"/>
              <a:t>lterets</a:t>
            </a:r>
            <a:r>
              <a:rPr lang="en-US" sz="2600" dirty="0"/>
              <a:t> in a </a:t>
            </a:r>
            <a:r>
              <a:rPr lang="en-US" sz="2600" dirty="0" err="1"/>
              <a:t>wrod</a:t>
            </a:r>
            <a:r>
              <a:rPr lang="en-US" sz="2600" dirty="0"/>
              <a:t> are, the </a:t>
            </a:r>
            <a:r>
              <a:rPr lang="en-US" sz="2600" dirty="0" err="1"/>
              <a:t>olny</a:t>
            </a:r>
            <a:r>
              <a:rPr lang="en-US" sz="2600" dirty="0"/>
              <a:t> </a:t>
            </a:r>
            <a:r>
              <a:rPr lang="en-US" sz="2600" dirty="0" err="1"/>
              <a:t>irpoamtnt</a:t>
            </a:r>
            <a:r>
              <a:rPr lang="en-US" sz="2600" dirty="0"/>
              <a:t> </a:t>
            </a:r>
            <a:r>
              <a:rPr lang="en-US" sz="2600" dirty="0" err="1"/>
              <a:t>tihng</a:t>
            </a:r>
            <a:r>
              <a:rPr lang="en-US" sz="2600" dirty="0"/>
              <a:t> is </a:t>
            </a:r>
            <a:r>
              <a:rPr lang="en-US" sz="2600" dirty="0" err="1"/>
              <a:t>taht</a:t>
            </a:r>
            <a:r>
              <a:rPr lang="en-US" sz="2600" dirty="0"/>
              <a:t> the </a:t>
            </a:r>
            <a:r>
              <a:rPr lang="en-US" sz="2600" dirty="0" err="1"/>
              <a:t>frsit</a:t>
            </a:r>
            <a:r>
              <a:rPr lang="en-US" sz="2600" dirty="0"/>
              <a:t> and </a:t>
            </a:r>
            <a:r>
              <a:rPr lang="en-US" sz="2600" dirty="0" err="1"/>
              <a:t>lsat</a:t>
            </a:r>
            <a:r>
              <a:rPr lang="en-US" sz="2600" dirty="0"/>
              <a:t> </a:t>
            </a:r>
            <a:r>
              <a:rPr lang="en-US" sz="2600" dirty="0" err="1"/>
              <a:t>ltteer</a:t>
            </a:r>
            <a:r>
              <a:rPr lang="en-US" sz="2600" dirty="0"/>
              <a:t> be in the </a:t>
            </a:r>
            <a:r>
              <a:rPr lang="en-US" sz="2600" dirty="0" err="1"/>
              <a:t>rhgit</a:t>
            </a:r>
            <a:r>
              <a:rPr lang="en-US" sz="2600" dirty="0"/>
              <a:t> </a:t>
            </a:r>
            <a:r>
              <a:rPr lang="en-US" sz="2600" dirty="0" err="1"/>
              <a:t>pclae</a:t>
            </a:r>
            <a:r>
              <a:rPr lang="en-US" sz="2600" dirty="0"/>
              <a:t>. The </a:t>
            </a:r>
            <a:r>
              <a:rPr lang="en-US" sz="2600" dirty="0" err="1"/>
              <a:t>rset</a:t>
            </a:r>
            <a:r>
              <a:rPr lang="en-US" sz="2600" dirty="0"/>
              <a:t> can be a </a:t>
            </a:r>
            <a:r>
              <a:rPr lang="en-US" sz="2600" dirty="0" err="1"/>
              <a:t>taotl</a:t>
            </a:r>
            <a:r>
              <a:rPr lang="en-US" sz="2600" dirty="0"/>
              <a:t> </a:t>
            </a:r>
            <a:r>
              <a:rPr lang="en-US" sz="2600" dirty="0" err="1"/>
              <a:t>mses</a:t>
            </a:r>
            <a:r>
              <a:rPr lang="en-US" sz="2600" dirty="0"/>
              <a:t> and you can </a:t>
            </a:r>
            <a:r>
              <a:rPr lang="en-US" sz="2600" dirty="0" err="1"/>
              <a:t>sitll</a:t>
            </a:r>
            <a:r>
              <a:rPr lang="en-US" sz="2600" dirty="0"/>
              <a:t> </a:t>
            </a:r>
            <a:r>
              <a:rPr lang="en-US" sz="2600" dirty="0" err="1"/>
              <a:t>raed</a:t>
            </a:r>
            <a:r>
              <a:rPr lang="en-US" sz="2600" dirty="0"/>
              <a:t> it </a:t>
            </a:r>
            <a:r>
              <a:rPr lang="en-US" sz="2600" dirty="0" err="1"/>
              <a:t>whoutit</a:t>
            </a:r>
            <a:r>
              <a:rPr lang="en-US" sz="2600" dirty="0"/>
              <a:t> a </a:t>
            </a:r>
            <a:r>
              <a:rPr lang="en-US" sz="2600" dirty="0" err="1"/>
              <a:t>pboerlm</a:t>
            </a:r>
            <a:r>
              <a:rPr lang="en-US" sz="2600" dirty="0"/>
              <a:t>. </a:t>
            </a:r>
            <a:r>
              <a:rPr lang="en-US" sz="2600" dirty="0" err="1"/>
              <a:t>Tihs</a:t>
            </a:r>
            <a:r>
              <a:rPr lang="en-US" sz="2600" dirty="0"/>
              <a:t> is </a:t>
            </a:r>
            <a:r>
              <a:rPr lang="en-US" sz="2600" dirty="0" err="1"/>
              <a:t>bucseae</a:t>
            </a:r>
            <a:r>
              <a:rPr lang="en-US" sz="2600" dirty="0"/>
              <a:t> the </a:t>
            </a:r>
            <a:r>
              <a:rPr lang="en-US" sz="2600" dirty="0" err="1"/>
              <a:t>huamn</a:t>
            </a:r>
            <a:r>
              <a:rPr lang="en-US" sz="2600" dirty="0"/>
              <a:t> </a:t>
            </a:r>
            <a:r>
              <a:rPr lang="en-US" sz="2600" dirty="0" err="1"/>
              <a:t>mnid</a:t>
            </a:r>
            <a:r>
              <a:rPr lang="en-US" sz="2600" dirty="0"/>
              <a:t> </a:t>
            </a:r>
            <a:r>
              <a:rPr lang="en-US" sz="2600" dirty="0" err="1"/>
              <a:t>deos</a:t>
            </a:r>
            <a:r>
              <a:rPr lang="en-US" sz="2600" dirty="0"/>
              <a:t> not </a:t>
            </a:r>
            <a:r>
              <a:rPr lang="en-US" sz="2600" dirty="0" err="1"/>
              <a:t>raed</a:t>
            </a:r>
            <a:r>
              <a:rPr lang="en-US" sz="2600" dirty="0"/>
              <a:t> </a:t>
            </a:r>
            <a:r>
              <a:rPr lang="en-US" sz="2600" dirty="0" err="1"/>
              <a:t>ervey</a:t>
            </a:r>
            <a:r>
              <a:rPr lang="en-US" sz="2600" dirty="0"/>
              <a:t> </a:t>
            </a:r>
            <a:r>
              <a:rPr lang="en-US" sz="2600" dirty="0" err="1"/>
              <a:t>ltteer</a:t>
            </a:r>
            <a:r>
              <a:rPr lang="en-US" sz="2600" dirty="0"/>
              <a:t> by </a:t>
            </a:r>
            <a:r>
              <a:rPr lang="en-US" sz="2600" dirty="0" err="1"/>
              <a:t>istlef</a:t>
            </a:r>
            <a:r>
              <a:rPr lang="en-US" sz="2600" dirty="0"/>
              <a:t>, but the </a:t>
            </a:r>
            <a:r>
              <a:rPr lang="en-US" sz="2600" dirty="0" err="1"/>
              <a:t>wrod</a:t>
            </a:r>
            <a:r>
              <a:rPr lang="en-US" sz="2600" dirty="0"/>
              <a:t> as a </a:t>
            </a:r>
            <a:r>
              <a:rPr lang="en-US" sz="2600" dirty="0" err="1"/>
              <a:t>wlohe</a:t>
            </a:r>
            <a:r>
              <a:rPr lang="en-US" sz="2600" dirty="0"/>
              <a:t>. </a:t>
            </a:r>
            <a:r>
              <a:rPr lang="en-US" sz="2600" dirty="0" err="1"/>
              <a:t>Aaznmig</a:t>
            </a:r>
            <a:r>
              <a:rPr lang="en-US" sz="2600" dirty="0"/>
              <a:t>, huh? </a:t>
            </a:r>
            <a:r>
              <a:rPr lang="en-US" sz="2600" dirty="0" err="1"/>
              <a:t>Yaeh</a:t>
            </a:r>
            <a:r>
              <a:rPr lang="en-US" sz="2600" dirty="0"/>
              <a:t> and I </a:t>
            </a:r>
            <a:r>
              <a:rPr lang="en-US" sz="2600" dirty="0" err="1"/>
              <a:t>awlyas</a:t>
            </a:r>
            <a:r>
              <a:rPr lang="en-US" sz="2600" dirty="0"/>
              <a:t> </a:t>
            </a:r>
            <a:r>
              <a:rPr lang="en-US" sz="2600" dirty="0" err="1"/>
              <a:t>tghhuot</a:t>
            </a:r>
            <a:r>
              <a:rPr lang="en-US" sz="2600" dirty="0"/>
              <a:t> </a:t>
            </a:r>
            <a:r>
              <a:rPr lang="en-US" sz="2600" dirty="0" err="1"/>
              <a:t>slelinpg</a:t>
            </a:r>
            <a:r>
              <a:rPr lang="en-US" sz="2600" dirty="0"/>
              <a:t> was </a:t>
            </a:r>
            <a:r>
              <a:rPr lang="en-US" sz="2600" dirty="0" err="1"/>
              <a:t>ipmorantt</a:t>
            </a:r>
            <a:r>
              <a:rPr lang="en-US" sz="2600" dirty="0"/>
              <a:t>! See if </a:t>
            </a:r>
            <a:r>
              <a:rPr lang="en-US" sz="2600" dirty="0" err="1"/>
              <a:t>yuor</a:t>
            </a:r>
            <a:r>
              <a:rPr lang="en-US" sz="2600" dirty="0"/>
              <a:t> </a:t>
            </a:r>
            <a:r>
              <a:rPr lang="en-US" sz="2600" dirty="0" err="1"/>
              <a:t>fdreins</a:t>
            </a:r>
            <a:r>
              <a:rPr lang="en-US" sz="2600" dirty="0"/>
              <a:t> can </a:t>
            </a:r>
            <a:r>
              <a:rPr lang="en-US" sz="2600" dirty="0" err="1"/>
              <a:t>raed</a:t>
            </a:r>
            <a:r>
              <a:rPr lang="en-US" sz="2600" dirty="0"/>
              <a:t> </a:t>
            </a:r>
            <a:r>
              <a:rPr lang="en-US" sz="2600" dirty="0" err="1"/>
              <a:t>tihs</a:t>
            </a:r>
            <a:r>
              <a:rPr lang="en-US" sz="2600" dirty="0"/>
              <a:t>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of Language</a:t>
            </a:r>
          </a:p>
        </p:txBody>
      </p:sp>
      <p:pic>
        <p:nvPicPr>
          <p:cNvPr id="5" name="Content Placeholder 4" descr="fig_aphasia_area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" r="-10"/>
          <a:stretch/>
        </p:blipFill>
        <p:spPr>
          <a:xfrm>
            <a:off x="1859717" y="1770066"/>
            <a:ext cx="6336451" cy="49895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Wernicke’s Aphasia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"How are you today?”:</a:t>
            </a:r>
          </a:p>
          <a:p>
            <a:pPr marL="107737" indent="0">
              <a:buNone/>
            </a:pPr>
            <a:r>
              <a:rPr lang="en-US" dirty="0"/>
              <a:t>"Gossiping O.K. and Lords and cricket and England and Scotland battles. I don't know. Hypertension and two won cricket, bowling, batting, and catch, poor old things, cancellations maybe gossiping, cancellations, arm and argument, finishing bowling.”</a:t>
            </a:r>
          </a:p>
          <a:p>
            <a:pPr marL="107737" indent="0">
              <a:buNone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https://www.youtube.com/watch?v=aVhYN7NTIKU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Pesky Time Flies..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flies like an arrow.</a:t>
            </a:r>
          </a:p>
          <a:p>
            <a:r>
              <a:rPr lang="en-US" dirty="0"/>
              <a:t>Fruit flies like a banana.</a:t>
            </a:r>
          </a:p>
          <a:p>
            <a:endParaRPr lang="en-US" dirty="0"/>
          </a:p>
          <a:p>
            <a:r>
              <a:rPr lang="en-US" dirty="0"/>
              <a:t>The slippers were found by the nosy dog.</a:t>
            </a:r>
          </a:p>
          <a:p>
            <a:r>
              <a:rPr lang="en-US" dirty="0"/>
              <a:t>The slippers were found by the sleeping dog.</a:t>
            </a:r>
          </a:p>
          <a:p>
            <a:endParaRPr lang="en-US" dirty="0"/>
          </a:p>
          <a:p>
            <a:r>
              <a:rPr lang="en-US" dirty="0"/>
              <a:t>Syntax depends on semantics very deeply,  (and yet Chomsky says they are separate..)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5209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11359</TotalTime>
  <Words>481</Words>
  <Application>Microsoft Macintosh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Gothic</vt:lpstr>
      <vt:lpstr>Arial</vt:lpstr>
      <vt:lpstr>Symbol</vt:lpstr>
      <vt:lpstr>Tahoma</vt:lpstr>
      <vt:lpstr>Times New Roman</vt:lpstr>
      <vt:lpstr>Wingdings</vt:lpstr>
      <vt:lpstr>ror_std_emerbrain</vt:lpstr>
      <vt:lpstr>Language</vt:lpstr>
      <vt:lpstr>Language Involves all of Cognition</vt:lpstr>
      <vt:lpstr>Language is Special</vt:lpstr>
      <vt:lpstr>Chomsky: Universal Grammar</vt:lpstr>
      <vt:lpstr>What do you think?</vt:lpstr>
      <vt:lpstr>Distributed Reps of Words</vt:lpstr>
      <vt:lpstr>Biology of Language</vt:lpstr>
      <vt:lpstr>Example of Wernicke’s Aphasia</vt:lpstr>
      <vt:lpstr>Those Pesky Time Flies..</vt:lpstr>
      <vt:lpstr>Non-human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230</cp:revision>
  <dcterms:created xsi:type="dcterms:W3CDTF">2009-03-18T06:10:11Z</dcterms:created>
  <dcterms:modified xsi:type="dcterms:W3CDTF">2018-11-06T18:53:01Z</dcterms:modified>
</cp:coreProperties>
</file>