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426" r:id="rId4"/>
    <p:sldId id="427" r:id="rId5"/>
    <p:sldId id="428" r:id="rId6"/>
    <p:sldId id="375" r:id="rId7"/>
    <p:sldId id="360" r:id="rId8"/>
    <p:sldId id="376" r:id="rId9"/>
    <p:sldId id="377" r:id="rId10"/>
    <p:sldId id="378" r:id="rId11"/>
    <p:sldId id="383" r:id="rId12"/>
    <p:sldId id="425" r:id="rId13"/>
    <p:sldId id="384" r:id="rId14"/>
    <p:sldId id="385" r:id="rId15"/>
    <p:sldId id="386" r:id="rId16"/>
    <p:sldId id="387" r:id="rId17"/>
    <p:sldId id="388" r:id="rId18"/>
    <p:sldId id="390" r:id="rId19"/>
    <p:sldId id="379" r:id="rId20"/>
    <p:sldId id="380" r:id="rId21"/>
    <p:sldId id="381" r:id="rId22"/>
    <p:sldId id="382" r:id="rId23"/>
    <p:sldId id="391" r:id="rId24"/>
    <p:sldId id="419" r:id="rId25"/>
    <p:sldId id="392" r:id="rId26"/>
    <p:sldId id="394" r:id="rId27"/>
    <p:sldId id="424" r:id="rId28"/>
    <p:sldId id="429" r:id="rId29"/>
    <p:sldId id="273" r:id="rId30"/>
    <p:sldId id="274" r:id="rId31"/>
    <p:sldId id="393" r:id="rId32"/>
    <p:sldId id="420" r:id="rId33"/>
    <p:sldId id="411" r:id="rId34"/>
    <p:sldId id="412" r:id="rId35"/>
    <p:sldId id="413" r:id="rId36"/>
    <p:sldId id="414" r:id="rId37"/>
    <p:sldId id="415" r:id="rId38"/>
    <p:sldId id="416" r:id="rId39"/>
    <p:sldId id="421" r:id="rId40"/>
    <p:sldId id="417" r:id="rId41"/>
    <p:sldId id="418" r:id="rId42"/>
  </p:sldIdLst>
  <p:sldSz cx="10077450" cy="7562850"/>
  <p:notesSz cx="7772400" cy="10058400"/>
  <p:defaultTextStyle>
    <a:defPPr>
      <a:defRPr lang="en-US"/>
    </a:defPPr>
    <a:lvl1pPr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0952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424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1899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7375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15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78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4101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0404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2" autoAdjust="0"/>
    <p:restoredTop sz="90888"/>
  </p:normalViewPr>
  <p:slideViewPr>
    <p:cSldViewPr>
      <p:cViewPr varScale="1">
        <p:scale>
          <a:sx n="123" d="100"/>
          <a:sy n="123" d="100"/>
        </p:scale>
        <p:origin x="1432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489" indent="-285188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0748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7051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3352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15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01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04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4FF46-E189-824C-8DDB-C86B7D58BF79}" type="slidenum">
              <a:rPr lang="en-US"/>
              <a:pPr/>
              <a:t>10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5175"/>
            <a:ext cx="5024437" cy="3770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914" y="4777554"/>
            <a:ext cx="6218573" cy="444152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4FF46-E189-824C-8DDB-C86B7D58BF7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5175"/>
            <a:ext cx="5024437" cy="3770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914" y="4777554"/>
            <a:ext cx="6218573" cy="444152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876162-299D-3B42-9D69-D927771DDC74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5175"/>
            <a:ext cx="5024437" cy="3770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914" y="4777554"/>
            <a:ext cx="6218573" cy="444152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99" indent="0" algn="ctr">
              <a:buNone/>
              <a:defRPr/>
            </a:lvl2pPr>
            <a:lvl3pPr marL="912600" indent="0" algn="ctr">
              <a:buNone/>
              <a:defRPr/>
            </a:lvl3pPr>
            <a:lvl4pPr marL="1368900" indent="0" algn="ctr">
              <a:buNone/>
              <a:defRPr/>
            </a:lvl4pPr>
            <a:lvl5pPr marL="1825200" indent="0" algn="ctr">
              <a:buNone/>
              <a:defRPr/>
            </a:lvl5pPr>
            <a:lvl6pPr marL="2281502" indent="0" algn="ctr">
              <a:buNone/>
              <a:defRPr/>
            </a:lvl6pPr>
            <a:lvl7pPr marL="2737802" indent="0" algn="ctr">
              <a:buNone/>
              <a:defRPr/>
            </a:lvl7pPr>
            <a:lvl8pPr marL="3194101" indent="0" algn="ctr">
              <a:buNone/>
              <a:defRPr/>
            </a:lvl8pPr>
            <a:lvl9pPr marL="3650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0" y="301752"/>
            <a:ext cx="9066531" cy="1261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079" y="2161495"/>
            <a:ext cx="4456296" cy="4599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1728" y="2161495"/>
            <a:ext cx="4457883" cy="459933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080" y="6889473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6964" y="6889473"/>
            <a:ext cx="3193044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5612" y="6889473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fld id="{75C3D312-9D6A-AD4C-AD76-89DAB9ECD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0" y="301752"/>
            <a:ext cx="9066531" cy="1261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079" y="2161495"/>
            <a:ext cx="4456296" cy="45993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1728" y="2161495"/>
            <a:ext cx="4457883" cy="4599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080" y="6889473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6964" y="6889473"/>
            <a:ext cx="3193044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5612" y="6889473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fld id="{AC892B58-B93D-664B-B7BF-3DAE838D9E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9" indent="0">
              <a:buNone/>
              <a:defRPr sz="1800"/>
            </a:lvl2pPr>
            <a:lvl3pPr marL="912600" indent="0">
              <a:buNone/>
              <a:defRPr sz="1700"/>
            </a:lvl3pPr>
            <a:lvl4pPr marL="1368900" indent="0">
              <a:buNone/>
              <a:defRPr sz="1400"/>
            </a:lvl4pPr>
            <a:lvl5pPr marL="1825200" indent="0">
              <a:buNone/>
              <a:defRPr sz="1400"/>
            </a:lvl5pPr>
            <a:lvl6pPr marL="2281502" indent="0">
              <a:buNone/>
              <a:defRPr sz="1400"/>
            </a:lvl6pPr>
            <a:lvl7pPr marL="2737802" indent="0">
              <a:buNone/>
              <a:defRPr sz="1400"/>
            </a:lvl7pPr>
            <a:lvl8pPr marL="3194101" indent="0">
              <a:buNone/>
              <a:defRPr sz="1400"/>
            </a:lvl8pPr>
            <a:lvl9pPr marL="36504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3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9" y="239873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4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70" y="529433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7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299" indent="0">
              <a:buNone/>
              <a:defRPr sz="2800"/>
            </a:lvl2pPr>
            <a:lvl3pPr marL="912600" indent="0">
              <a:buNone/>
              <a:defRPr sz="2400"/>
            </a:lvl3pPr>
            <a:lvl4pPr marL="1368900" indent="0">
              <a:buNone/>
              <a:defRPr sz="2000"/>
            </a:lvl4pPr>
            <a:lvl5pPr marL="1825200" indent="0">
              <a:buNone/>
              <a:defRPr sz="2000"/>
            </a:lvl5pPr>
            <a:lvl6pPr marL="2281502" indent="0">
              <a:buNone/>
              <a:defRPr sz="2000"/>
            </a:lvl6pPr>
            <a:lvl7pPr marL="2737802" indent="0">
              <a:buNone/>
              <a:defRPr sz="2000"/>
            </a:lvl7pPr>
            <a:lvl8pPr marL="3194101" indent="0">
              <a:buNone/>
              <a:defRPr sz="2000"/>
            </a:lvl8pPr>
            <a:lvl9pPr marL="365040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7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9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9" y="177008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9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476" algn="l"/>
                <a:tab pos="1444947" algn="l"/>
                <a:tab pos="2167425" algn="l"/>
                <a:tab pos="2889901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3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0952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424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189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73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36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8997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62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2580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0952" indent="-323215" algn="l" defTabSz="456299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1899" indent="-286772" algn="l" defTabSz="456299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848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380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47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1053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73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3646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95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9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01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04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rey.colorado.edu/CompCogNeuro/index.php/SunOReillyBhattacharyyaEtAl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Thinking, Control, Intelligence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080" y="301762"/>
            <a:ext cx="9068118" cy="1262593"/>
          </a:xfrm>
          <a:ln/>
        </p:spPr>
        <p:txBody>
          <a:bodyPr tIns="38771"/>
          <a:lstStyle/>
          <a:p>
            <a:pPr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  <a:tab pos="8678698" algn="l"/>
              </a:tabLst>
            </a:pPr>
            <a:r>
              <a:rPr lang="en-US"/>
              <a:t>Key Idea: Top-Down Biasing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079" y="5588769"/>
            <a:ext cx="8638041" cy="1272121"/>
          </a:xfrm>
          <a:ln/>
        </p:spPr>
        <p:txBody>
          <a:bodyPr/>
          <a:lstStyle/>
          <a:p>
            <a:pPr>
              <a:buFont typeface="Wingdings" charset="0"/>
              <a:buChar char=""/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</a:tabLst>
            </a:pPr>
            <a:r>
              <a:rPr lang="en-US"/>
              <a:t>PFC active maintenance provides top-down biasing of posterior-cortical processing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56" y="1345178"/>
            <a:ext cx="2970864" cy="32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4568974" y="2515656"/>
            <a:ext cx="1602870" cy="914784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54" tIns="45677" rIns="91354" bIns="45677"/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7" y="2593487"/>
            <a:ext cx="3807213" cy="266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351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1,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9" indent="0">
              <a:buNone/>
            </a:pPr>
            <a:r>
              <a:rPr lang="en-US" b="1" dirty="0"/>
              <a:t>System 1</a:t>
            </a:r>
            <a:r>
              <a:rPr lang="en-US" dirty="0"/>
              <a:t>: posterior cortex – </a:t>
            </a:r>
            <a:r>
              <a:rPr lang="en-US" i="1" dirty="0"/>
              <a:t>domain-specific </a:t>
            </a:r>
            <a:r>
              <a:rPr lang="en-US" dirty="0"/>
              <a:t>knowledge and </a:t>
            </a:r>
            <a:r>
              <a:rPr lang="en-US" i="1" dirty="0"/>
              <a:t>fast</a:t>
            </a:r>
            <a:r>
              <a:rPr lang="en-US" dirty="0"/>
              <a:t> processing</a:t>
            </a:r>
          </a:p>
          <a:p>
            <a:pPr marL="107739" indent="0">
              <a:buNone/>
            </a:pPr>
            <a:r>
              <a:rPr lang="en-US" dirty="0"/>
              <a:t>	Previously known as </a:t>
            </a:r>
            <a:r>
              <a:rPr lang="en-US" i="1" dirty="0"/>
              <a:t>automatic</a:t>
            </a:r>
            <a:r>
              <a:rPr lang="en-US" dirty="0"/>
              <a:t> processing</a:t>
            </a:r>
          </a:p>
          <a:p>
            <a:pPr marL="107739" indent="0">
              <a:buNone/>
            </a:pPr>
            <a:endParaRPr lang="en-US" dirty="0"/>
          </a:p>
          <a:p>
            <a:pPr marL="107739" indent="0">
              <a:buNone/>
            </a:pPr>
            <a:r>
              <a:rPr lang="en-US" b="1" dirty="0"/>
              <a:t>System 2</a:t>
            </a:r>
            <a:r>
              <a:rPr lang="en-US" dirty="0"/>
              <a:t>: prefrontal cortex – general purpose cognitive processing and problem solving (slow)</a:t>
            </a:r>
          </a:p>
          <a:p>
            <a:pPr marL="107739" indent="0">
              <a:buNone/>
            </a:pPr>
            <a:r>
              <a:rPr lang="en-US" dirty="0"/>
              <a:t>	Previously known as </a:t>
            </a:r>
            <a:r>
              <a:rPr lang="en-US" i="1" dirty="0"/>
              <a:t>controlled</a:t>
            </a:r>
            <a:r>
              <a:rPr lang="en-US" dirty="0"/>
              <a:t> processing</a:t>
            </a:r>
          </a:p>
          <a:p>
            <a:pPr marL="107739" indent="0">
              <a:buNone/>
            </a:pPr>
            <a:r>
              <a:rPr lang="en-US" sz="2800" dirty="0"/>
              <a:t>(It takes a Nobel prize to reinvent a well-established distinction, using much worse terms!)</a:t>
            </a:r>
          </a:p>
        </p:txBody>
      </p:sp>
    </p:spTree>
    <p:extLst>
      <p:ext uri="{BB962C8B-B14F-4D97-AF65-F5344CB8AC3E}">
        <p14:creationId xmlns:p14="http://schemas.microsoft.com/office/powerpoint/2010/main" val="17554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Processing =</a:t>
            </a:r>
            <a:br>
              <a:rPr lang="en-US" dirty="0"/>
            </a:br>
            <a:r>
              <a:rPr lang="en-US" dirty="0"/>
              <a:t> Gateway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 everything (driving, algebra, </a:t>
            </a:r>
            <a:r>
              <a:rPr lang="en-US" dirty="0" err="1"/>
              <a:t>etc</a:t>
            </a:r>
            <a:r>
              <a:rPr lang="en-US" dirty="0"/>
              <a:t>) initially via slow, deliberate, controlled processing system 2 (prefrontal cortex, PFC)</a:t>
            </a:r>
          </a:p>
          <a:p>
            <a:r>
              <a:rPr lang="en-US" dirty="0"/>
              <a:t>Small initial differences in PFC function can multiply over time to result in larger differences in how much is learned</a:t>
            </a:r>
          </a:p>
          <a:p>
            <a:r>
              <a:rPr lang="en-US" dirty="0"/>
              <a:t>How much is purely motivational?  Slightly easier = more motivated to work harder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7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Stroop</a:t>
            </a:r>
            <a:r>
              <a:rPr lang="en-US" dirty="0"/>
              <a:t> Task: Top Down 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2867025"/>
            <a:ext cx="6629400" cy="2163762"/>
          </a:xfrm>
        </p:spPr>
        <p:txBody>
          <a:bodyPr/>
          <a:lstStyle/>
          <a:p>
            <a:pPr marL="10785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1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Stroop</a:t>
            </a:r>
            <a:r>
              <a:rPr lang="en-US" dirty="0"/>
              <a:t> Task: Top Down 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2867025"/>
            <a:ext cx="6629400" cy="2163762"/>
          </a:xfrm>
        </p:spPr>
        <p:txBody>
          <a:bodyPr/>
          <a:lstStyle/>
          <a:p>
            <a:pPr marL="107850" indent="0" algn="ctr">
              <a:buNone/>
            </a:pPr>
            <a:r>
              <a:rPr lang="en-US" sz="9600" dirty="0">
                <a:solidFill>
                  <a:schemeClr val="accent1"/>
                </a:solidFill>
              </a:rPr>
              <a:t>GREEN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0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Stroop</a:t>
            </a:r>
            <a:r>
              <a:rPr lang="en-US" dirty="0"/>
              <a:t> Task: Top Down 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2867025"/>
            <a:ext cx="6629400" cy="2163762"/>
          </a:xfrm>
        </p:spPr>
        <p:txBody>
          <a:bodyPr/>
          <a:lstStyle/>
          <a:p>
            <a:pPr marL="107850" indent="0" algn="ctr">
              <a:buNone/>
            </a:pPr>
            <a:r>
              <a:rPr lang="en-US" sz="9600" dirty="0">
                <a:solidFill>
                  <a:schemeClr val="accent1"/>
                </a:solidFill>
              </a:rPr>
              <a:t>RED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Stroop</a:t>
            </a:r>
            <a:r>
              <a:rPr lang="en-US" dirty="0"/>
              <a:t> Task: Top Down 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2867025"/>
            <a:ext cx="6629400" cy="2163762"/>
          </a:xfrm>
        </p:spPr>
        <p:txBody>
          <a:bodyPr/>
          <a:lstStyle/>
          <a:p>
            <a:pPr marL="10785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GREEN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1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is Automatic</a:t>
            </a:r>
            <a:br>
              <a:rPr lang="en-US" dirty="0"/>
            </a:br>
            <a:r>
              <a:rPr lang="en-US" dirty="0"/>
              <a:t>Color Naming needs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02" y="1758331"/>
            <a:ext cx="6462429" cy="5043228"/>
          </a:xfrm>
        </p:spPr>
      </p:pic>
    </p:spTree>
    <p:extLst>
      <p:ext uri="{BB962C8B-B14F-4D97-AF65-F5344CB8AC3E}">
        <p14:creationId xmlns:p14="http://schemas.microsoft.com/office/powerpoint/2010/main" val="79319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080" y="301762"/>
            <a:ext cx="9068118" cy="1262593"/>
          </a:xfrm>
          <a:ln/>
        </p:spPr>
        <p:txBody>
          <a:bodyPr tIns="38771"/>
          <a:lstStyle/>
          <a:p>
            <a:pPr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  <a:tab pos="8678698" algn="l"/>
              </a:tabLst>
            </a:pPr>
            <a:r>
              <a:rPr lang="en-US"/>
              <a:t>Key Idea: Top-Down Biasing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50197" y="5074672"/>
            <a:ext cx="4840446" cy="707262"/>
          </a:xfrm>
          <a:ln/>
        </p:spPr>
        <p:txBody>
          <a:bodyPr/>
          <a:lstStyle/>
          <a:p>
            <a:pPr marL="107739" indent="0">
              <a:buNone/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</a:tabLst>
            </a:pPr>
            <a:r>
              <a:rPr lang="en-US" dirty="0"/>
              <a:t>“Name colors you idiots!”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800225"/>
            <a:ext cx="2970864" cy="32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4504243" y="2970704"/>
            <a:ext cx="1602870" cy="914784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54" tIns="45677" rIns="91354" bIns="45677"/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6" y="3048534"/>
            <a:ext cx="3807213" cy="266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6725" y="5915029"/>
            <a:ext cx="48006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220" indent="-323415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2435" indent="-28695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75000"/>
              <a:buFont typeface="Symbol" pitchFamily="-111" charset="2"/>
              <a:buChar char="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93653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24875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75000"/>
              <a:buFont typeface="Symbol" pitchFamily="-111" charset="2"/>
              <a:buChar char="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56092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2677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069260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525842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982428" indent="-215611" algn="l" defTabSz="456584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-111" charset="2"/>
              <a:buChar char="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739" indent="0">
              <a:buNone/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</a:tabLst>
            </a:pPr>
            <a:r>
              <a:rPr lang="en-US" dirty="0"/>
              <a:t>“But we prefer reading (Facebook..)”</a:t>
            </a:r>
          </a:p>
        </p:txBody>
      </p:sp>
    </p:spTree>
    <p:extLst>
      <p:ext uri="{BB962C8B-B14F-4D97-AF65-F5344CB8AC3E}">
        <p14:creationId xmlns:p14="http://schemas.microsoft.com/office/powerpoint/2010/main" val="578574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30058" y="109584"/>
            <a:ext cx="9068118" cy="1262592"/>
          </a:xfrm>
          <a:ln/>
        </p:spPr>
        <p:txBody>
          <a:bodyPr tIns="38771"/>
          <a:lstStyle/>
          <a:p>
            <a:pPr>
              <a:tabLst>
                <a:tab pos="723226" algn="l"/>
                <a:tab pos="1446446" algn="l"/>
                <a:tab pos="2169673" algn="l"/>
                <a:tab pos="2892899" algn="l"/>
                <a:tab pos="3616122" algn="l"/>
                <a:tab pos="4339351" algn="l"/>
                <a:tab pos="5062574" algn="l"/>
                <a:tab pos="5785800" algn="l"/>
                <a:tab pos="6509023" algn="l"/>
                <a:tab pos="7232249" algn="l"/>
                <a:tab pos="7955475" algn="l"/>
                <a:tab pos="8678698" algn="l"/>
              </a:tabLst>
            </a:pPr>
            <a:r>
              <a:rPr lang="en-US"/>
              <a:t>The Homunculus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36" y="1516701"/>
            <a:ext cx="5027616" cy="557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30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 /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thinking?  What is Intelligence?</a:t>
            </a:r>
          </a:p>
          <a:p>
            <a:pPr lvl="1"/>
            <a:r>
              <a:rPr lang="en-US" dirty="0"/>
              <a:t>You think like a brain, not like a computer</a:t>
            </a:r>
          </a:p>
          <a:p>
            <a:pPr lvl="1"/>
            <a:r>
              <a:rPr lang="en-US" dirty="0"/>
              <a:t>Your PFC is particularly important for fluid thought</a:t>
            </a:r>
          </a:p>
          <a:p>
            <a:endParaRPr lang="en-US" dirty="0"/>
          </a:p>
          <a:p>
            <a:r>
              <a:rPr lang="en-US" dirty="0"/>
              <a:t>What is special about language, and who has it, really?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Takes a Network..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49506"/>
            <a:ext cx="8001000" cy="494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8" y="301626"/>
            <a:ext cx="9067799" cy="889000"/>
          </a:xfrm>
        </p:spPr>
        <p:txBody>
          <a:bodyPr/>
          <a:lstStyle/>
          <a:p>
            <a:r>
              <a:rPr lang="en-US" dirty="0"/>
              <a:t>PFC Does Active Maintenance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0" r="-998"/>
          <a:stretch/>
        </p:blipFill>
        <p:spPr>
          <a:xfrm>
            <a:off x="2524125" y="1394746"/>
            <a:ext cx="5562600" cy="58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2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Maintenance Can Do it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Cognitive Control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Maintained activity drives top-down biasing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Planning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Think about things that are not there (future)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Motivation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Maintain goals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Reward processing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Maintain possible outcomes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Decision making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Maintain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257045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9" indent="0">
              <a:buNone/>
            </a:pPr>
            <a:r>
              <a:rPr lang="en-US" dirty="0"/>
              <a:t>System 1 = Automatic = </a:t>
            </a:r>
            <a:r>
              <a:rPr lang="en-US" b="1" dirty="0"/>
              <a:t>Crystalized Intelligence </a:t>
            </a:r>
            <a:r>
              <a:rPr lang="en-US" dirty="0"/>
              <a:t>= posterior cortex with well-tuned synapses over a lifetime of experience (wise..)</a:t>
            </a:r>
          </a:p>
          <a:p>
            <a:pPr marL="107739" indent="0">
              <a:buNone/>
            </a:pPr>
            <a:endParaRPr lang="en-US" dirty="0"/>
          </a:p>
          <a:p>
            <a:pPr marL="107739" indent="0">
              <a:buNone/>
            </a:pPr>
            <a:r>
              <a:rPr lang="en-US" dirty="0"/>
              <a:t>System 2 = Controlled = </a:t>
            </a:r>
            <a:r>
              <a:rPr lang="en-US" b="1" dirty="0"/>
              <a:t>Fluid Intelligence </a:t>
            </a:r>
            <a:r>
              <a:rPr lang="en-US" dirty="0"/>
              <a:t>= prefrontal cortex &amp; basal ganglia with strong ability to rapidly update and maintain information in </a:t>
            </a:r>
            <a:r>
              <a:rPr lang="en-US" i="1" dirty="0"/>
              <a:t>working memory</a:t>
            </a:r>
          </a:p>
        </p:txBody>
      </p:sp>
    </p:spTree>
    <p:extLst>
      <p:ext uri="{BB962C8B-B14F-4D97-AF65-F5344CB8AC3E}">
        <p14:creationId xmlns:p14="http://schemas.microsoft.com/office/powerpoint/2010/main" val="276516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 Scales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Stanford-</a:t>
            </a:r>
            <a:r>
              <a:rPr lang="en-US" b="1" dirty="0" err="1"/>
              <a:t>Binet</a:t>
            </a:r>
            <a:r>
              <a:rPr lang="en-US" dirty="0"/>
              <a:t>: first IQ test (Alfred </a:t>
            </a:r>
            <a:r>
              <a:rPr lang="en-US" dirty="0" err="1"/>
              <a:t>Binet</a:t>
            </a:r>
            <a:r>
              <a:rPr lang="en-US" dirty="0"/>
              <a:t>)</a:t>
            </a:r>
          </a:p>
          <a:p>
            <a:pPr marL="107737" indent="0">
              <a:buNone/>
            </a:pPr>
            <a:r>
              <a:rPr lang="en-US" b="1" dirty="0"/>
              <a:t>WAIS-III</a:t>
            </a:r>
            <a:r>
              <a:rPr lang="en-US" dirty="0"/>
              <a:t>: Wechsler Adult Intelligence Scale: first IQ test for adults</a:t>
            </a:r>
          </a:p>
          <a:p>
            <a:pPr marL="107737" indent="0">
              <a:buNone/>
            </a:pPr>
            <a:r>
              <a:rPr lang="en-US" b="1" dirty="0"/>
              <a:t>Spearman</a:t>
            </a:r>
            <a:r>
              <a:rPr lang="en-US" dirty="0"/>
              <a:t>: Indifference of the Indicator: “smart” people do well on any test: </a:t>
            </a:r>
            <a:r>
              <a:rPr lang="en-US" b="1" dirty="0"/>
              <a:t>g = general IQ factor</a:t>
            </a:r>
          </a:p>
          <a:p>
            <a:pPr marL="107737" indent="0">
              <a:buNone/>
            </a:pPr>
            <a:r>
              <a:rPr lang="en-US" dirty="0"/>
              <a:t>IQ is </a:t>
            </a:r>
            <a:r>
              <a:rPr lang="en-US" i="1" dirty="0"/>
              <a:t>single</a:t>
            </a:r>
            <a:r>
              <a:rPr lang="en-US" dirty="0"/>
              <a:t> best predictor of grades, SAT tests, educational outcomes. Correlated with health.  But not best predictor of job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9255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965200"/>
          </a:xfrm>
        </p:spPr>
        <p:txBody>
          <a:bodyPr/>
          <a:lstStyle/>
          <a:p>
            <a:r>
              <a:rPr lang="en-US" dirty="0"/>
              <a:t>g ~ Common Executive Function</a:t>
            </a:r>
            <a:br>
              <a:rPr lang="en-US" dirty="0"/>
            </a:br>
            <a:r>
              <a:rPr lang="en-US" sz="2400" dirty="0"/>
              <a:t>(Friedman &amp; Miyake et al, 2008)</a:t>
            </a:r>
          </a:p>
        </p:txBody>
      </p:sp>
      <p:pic>
        <p:nvPicPr>
          <p:cNvPr id="4" name="Content Placeholder 3" descr="fig_friedman_miyake_etal_08_facto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1" b="-5061"/>
          <a:stretch>
            <a:fillRect/>
          </a:stretch>
        </p:blipFill>
        <p:spPr>
          <a:xfrm>
            <a:off x="466725" y="1343025"/>
            <a:ext cx="9067799" cy="4989513"/>
          </a:xfrm>
        </p:spPr>
      </p:pic>
      <p:sp>
        <p:nvSpPr>
          <p:cNvPr id="3" name="TextBox 2"/>
          <p:cNvSpPr txBox="1"/>
          <p:nvPr/>
        </p:nvSpPr>
        <p:spPr>
          <a:xfrm>
            <a:off x="466725" y="6219825"/>
            <a:ext cx="8991600" cy="87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Genetic, C = Shared environment, E = Separate environment</a:t>
            </a:r>
          </a:p>
          <a:p>
            <a:r>
              <a:rPr lang="en-US" dirty="0"/>
              <a:t>Combining across tasks eliminates “noise”, reveals surprisingly strong genetic factors</a:t>
            </a:r>
          </a:p>
          <a:p>
            <a:r>
              <a:rPr lang="en-US" b="1" dirty="0"/>
              <a:t>Common EF = PFC </a:t>
            </a:r>
            <a:r>
              <a:rPr lang="en-US" dirty="0"/>
              <a:t>active maintenance; </a:t>
            </a:r>
            <a:r>
              <a:rPr lang="en-US" b="1" dirty="0"/>
              <a:t>Updating Specific = Basal Ganglia </a:t>
            </a:r>
            <a:r>
              <a:rPr lang="en-US" dirty="0"/>
              <a:t>gating</a:t>
            </a:r>
          </a:p>
        </p:txBody>
      </p:sp>
    </p:spTree>
    <p:extLst>
      <p:ext uri="{BB962C8B-B14F-4D97-AF65-F5344CB8AC3E}">
        <p14:creationId xmlns:p14="http://schemas.microsoft.com/office/powerpoint/2010/main" val="126299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basis of IQ goes up over time (and so does IQ overall)</a:t>
            </a:r>
          </a:p>
        </p:txBody>
      </p:sp>
      <p:pic>
        <p:nvPicPr>
          <p:cNvPr id="4" name="Content Placeholder 3" descr="OKA_F_09-1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" t="211" r="-258" b="215"/>
          <a:stretch/>
        </p:blipFill>
        <p:spPr>
          <a:xfrm>
            <a:off x="314331" y="1876432"/>
            <a:ext cx="4532129" cy="4968227"/>
          </a:xfrm>
        </p:spPr>
      </p:pic>
      <p:pic>
        <p:nvPicPr>
          <p:cNvPr id="5" name="Picture 4" descr="OKA_F_09-1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6"/>
          <a:stretch/>
        </p:blipFill>
        <p:spPr>
          <a:xfrm>
            <a:off x="4962532" y="1876431"/>
            <a:ext cx="4873625" cy="51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Explanation of IQ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differences in PFC / BG function multiply over time: </a:t>
            </a:r>
            <a:r>
              <a:rPr lang="en-US" i="1" dirty="0"/>
              <a:t>PFC / BG is gateway to learning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Likely major contribution of genetic / environmental correlation: “smart kid” effect</a:t>
            </a:r>
          </a:p>
          <a:p>
            <a:endParaRPr lang="en-US" dirty="0"/>
          </a:p>
          <a:p>
            <a:r>
              <a:rPr lang="en-US" i="1" dirty="0"/>
              <a:t>What really matters is Learning!</a:t>
            </a:r>
            <a:r>
              <a:rPr lang="en-US" dirty="0"/>
              <a:t>  And what really drives learning is </a:t>
            </a:r>
            <a:r>
              <a:rPr lang="en-US" i="1" dirty="0"/>
              <a:t>Motivation!</a:t>
            </a:r>
          </a:p>
        </p:txBody>
      </p:sp>
    </p:spTree>
    <p:extLst>
      <p:ext uri="{BB962C8B-B14F-4D97-AF65-F5344CB8AC3E}">
        <p14:creationId xmlns:p14="http://schemas.microsoft.com/office/powerpoint/2010/main" val="10958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Working Memory</a:t>
            </a:r>
            <a:br>
              <a:rPr lang="en-US" dirty="0"/>
            </a:br>
            <a:r>
              <a:rPr lang="en-US" sz="2800" dirty="0"/>
              <a:t>(Adam &amp; Vogel, 2016)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58" y="1563688"/>
            <a:ext cx="6629400" cy="4233803"/>
          </a:xfrm>
        </p:spPr>
      </p:pic>
      <p:sp>
        <p:nvSpPr>
          <p:cNvPr id="5" name="TextBox 4"/>
          <p:cNvSpPr txBox="1"/>
          <p:nvPr/>
        </p:nvSpPr>
        <p:spPr>
          <a:xfrm>
            <a:off x="695325" y="5915025"/>
            <a:ext cx="85344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Raw “MAX” working memory capacity does NOT differ between subjects</a:t>
            </a:r>
          </a:p>
          <a:p>
            <a:r>
              <a:rPr lang="en-US" sz="2000" dirty="0"/>
              <a:t>What DOES differ is rate of tuning out / lapsing!</a:t>
            </a:r>
          </a:p>
          <a:p>
            <a:r>
              <a:rPr lang="en-US" sz="2000" dirty="0"/>
              <a:t>Miyake (CU): Class grades predicted by mind-wandering, procrastination!</a:t>
            </a:r>
          </a:p>
        </p:txBody>
      </p:sp>
    </p:spTree>
    <p:extLst>
      <p:ext uri="{BB962C8B-B14F-4D97-AF65-F5344CB8AC3E}">
        <p14:creationId xmlns:p14="http://schemas.microsoft.com/office/powerpoint/2010/main" val="681201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Loves Concrete, not Abstract</a:t>
            </a:r>
          </a:p>
        </p:txBody>
      </p:sp>
      <p:pic>
        <p:nvPicPr>
          <p:cNvPr id="4" name="Content Placeholder 3" descr="850px-Wason_selection_task_cards.sv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" b="-1375"/>
          <a:stretch/>
        </p:blipFill>
        <p:spPr>
          <a:xfrm>
            <a:off x="1645677" y="1495426"/>
            <a:ext cx="6136248" cy="2209800"/>
          </a:xfrm>
        </p:spPr>
      </p:pic>
      <p:sp>
        <p:nvSpPr>
          <p:cNvPr id="5" name="TextBox 4"/>
          <p:cNvSpPr txBox="1"/>
          <p:nvPr/>
        </p:nvSpPr>
        <p:spPr>
          <a:xfrm>
            <a:off x="695325" y="3933825"/>
            <a:ext cx="807720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Rule: If there is an even number on one side, then the other side is red</a:t>
            </a:r>
            <a:r>
              <a:rPr lang="en-US" sz="2800"/>
              <a:t>. </a:t>
            </a:r>
            <a:r>
              <a:rPr lang="en-US" sz="2800" dirty="0"/>
              <a:t>Which two to turn over?</a:t>
            </a:r>
          </a:p>
          <a:p>
            <a:r>
              <a:rPr lang="en-US" sz="2800" dirty="0"/>
              <a:t>A. 3 and 8</a:t>
            </a:r>
          </a:p>
          <a:p>
            <a:r>
              <a:rPr lang="en-US" sz="2800" dirty="0"/>
              <a:t>B. 8 and Red</a:t>
            </a:r>
          </a:p>
          <a:p>
            <a:r>
              <a:rPr lang="en-US" sz="2800" dirty="0"/>
              <a:t>C. 8 and Brown</a:t>
            </a:r>
          </a:p>
          <a:p>
            <a:r>
              <a:rPr lang="en-US" sz="2800" dirty="0"/>
              <a:t>D. 3 and Red</a:t>
            </a:r>
          </a:p>
          <a:p>
            <a:r>
              <a:rPr lang="en-US" sz="2800" dirty="0"/>
              <a:t>E. 3 and Brown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464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“Smart”?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believe that intelligence is..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A. Something that some people have more of, and others have less of, and there is little we can do to change that.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B. Something that is learned and can be changed through hard work..</a:t>
            </a:r>
          </a:p>
        </p:txBody>
      </p:sp>
    </p:spTree>
    <p:extLst>
      <p:ext uri="{BB962C8B-B14F-4D97-AF65-F5344CB8AC3E}">
        <p14:creationId xmlns:p14="http://schemas.microsoft.com/office/powerpoint/2010/main" val="175111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Loves Concrete, not Abstract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Rule: If you are drinking alcohol, you must be over 21.  Who do you card?</a:t>
            </a:r>
          </a:p>
          <a:p>
            <a:pPr marL="107950" indent="0">
              <a:buNone/>
            </a:pPr>
            <a:r>
              <a:rPr lang="en-US" dirty="0"/>
              <a:t>A. Not drinking, Drinking</a:t>
            </a:r>
          </a:p>
          <a:p>
            <a:pPr marL="107950" indent="0">
              <a:buNone/>
            </a:pPr>
            <a:r>
              <a:rPr lang="en-US" dirty="0"/>
              <a:t>B. Drinking, Old person</a:t>
            </a:r>
          </a:p>
          <a:p>
            <a:pPr marL="107950" indent="0">
              <a:buNone/>
            </a:pPr>
            <a:r>
              <a:rPr lang="en-US" dirty="0"/>
              <a:t>C. Drinking, Young person</a:t>
            </a:r>
          </a:p>
          <a:p>
            <a:pPr marL="107950" indent="0">
              <a:buNone/>
            </a:pPr>
            <a:r>
              <a:rPr lang="en-US" dirty="0"/>
              <a:t>D. Not drinking, Old person</a:t>
            </a:r>
          </a:p>
          <a:p>
            <a:pPr marL="107950" indent="0">
              <a:buNone/>
            </a:pPr>
            <a:r>
              <a:rPr lang="en-US" dirty="0"/>
              <a:t>E. Not drinking, Young person</a:t>
            </a:r>
          </a:p>
        </p:txBody>
      </p:sp>
    </p:spTree>
    <p:extLst>
      <p:ext uri="{BB962C8B-B14F-4D97-AF65-F5344CB8AC3E}">
        <p14:creationId xmlns:p14="http://schemas.microsoft.com/office/powerpoint/2010/main" val="93760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889000"/>
          </a:xfrm>
        </p:spPr>
        <p:txBody>
          <a:bodyPr/>
          <a:lstStyle/>
          <a:p>
            <a:r>
              <a:rPr lang="en-US" dirty="0"/>
              <a:t>Multiple Intelligences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8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686425"/>
            <a:ext cx="8915400" cy="1716778"/>
          </a:xfrm>
          <a:prstGeom prst="rect">
            <a:avLst/>
          </a:prstGeom>
          <a:noFill/>
        </p:spPr>
        <p:txBody>
          <a:bodyPr wrap="square" lIns="91364" tIns="45682" rIns="91364" bIns="45682" rtlCol="0">
            <a:spAutoFit/>
          </a:bodyPr>
          <a:lstStyle/>
          <a:p>
            <a:r>
              <a:rPr lang="en-US" sz="2800" dirty="0"/>
              <a:t>Thinking is located in every single synapse in the brain</a:t>
            </a:r>
          </a:p>
          <a:p>
            <a:endParaRPr lang="en-US" sz="2800" dirty="0"/>
          </a:p>
          <a:p>
            <a:r>
              <a:rPr lang="en-US" sz="2800" dirty="0"/>
              <a:t>There are as many different kinds of thinking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1858205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Intelligences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Sternberg: </a:t>
            </a:r>
            <a:r>
              <a:rPr lang="en-US" b="1" dirty="0" err="1"/>
              <a:t>Triarchic</a:t>
            </a:r>
            <a:r>
              <a:rPr lang="en-US" dirty="0"/>
              <a:t> = analytic, creative, practical</a:t>
            </a:r>
          </a:p>
          <a:p>
            <a:pPr marL="107737" indent="0">
              <a:buNone/>
            </a:pPr>
            <a:r>
              <a:rPr lang="en-US" dirty="0"/>
              <a:t>Carroll: </a:t>
            </a:r>
            <a:r>
              <a:rPr lang="en-US" b="1" dirty="0"/>
              <a:t>Three-stratum </a:t>
            </a:r>
            <a:r>
              <a:rPr lang="en-US" dirty="0"/>
              <a:t>(g, 8 more specific, and then 69 even more specific)</a:t>
            </a:r>
          </a:p>
          <a:p>
            <a:pPr marL="107737" indent="0">
              <a:buNone/>
            </a:pPr>
            <a:r>
              <a:rPr lang="en-US" b="1" dirty="0"/>
              <a:t>Fluid intelligence</a:t>
            </a:r>
            <a:r>
              <a:rPr lang="en-US" dirty="0"/>
              <a:t> (</a:t>
            </a:r>
            <a:r>
              <a:rPr lang="en-US" dirty="0" err="1"/>
              <a:t>Gf</a:t>
            </a:r>
            <a:r>
              <a:rPr lang="en-US" dirty="0"/>
              <a:t> = PFC, g) vs. </a:t>
            </a:r>
            <a:r>
              <a:rPr lang="en-US" b="1" dirty="0"/>
              <a:t>Crystallized </a:t>
            </a:r>
            <a:r>
              <a:rPr lang="en-US" dirty="0"/>
              <a:t>(</a:t>
            </a:r>
            <a:r>
              <a:rPr lang="en-US" dirty="0" err="1"/>
              <a:t>Ge</a:t>
            </a:r>
            <a:r>
              <a:rPr lang="en-US" dirty="0"/>
              <a:t> = posterior cortex, knowledge, wisdom)</a:t>
            </a:r>
          </a:p>
        </p:txBody>
      </p:sp>
    </p:spTree>
    <p:extLst>
      <p:ext uri="{BB962C8B-B14F-4D97-AF65-F5344CB8AC3E}">
        <p14:creationId xmlns:p14="http://schemas.microsoft.com/office/powerpoint/2010/main" val="220083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&amp;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Thought = deliberate manipulating information to solve problems, make decisions, etc. Consists of:</a:t>
            </a:r>
          </a:p>
          <a:p>
            <a:pPr>
              <a:buFontTx/>
              <a:buChar char="•"/>
            </a:pPr>
            <a:r>
              <a:rPr lang="en-US" b="1" dirty="0"/>
              <a:t>Mental Images</a:t>
            </a:r>
            <a:r>
              <a:rPr lang="en-US" dirty="0"/>
              <a:t>: picture-like representations</a:t>
            </a:r>
          </a:p>
          <a:p>
            <a:pPr>
              <a:buFontTx/>
              <a:buChar char="•"/>
            </a:pPr>
            <a:r>
              <a:rPr lang="en-US" b="1" dirty="0"/>
              <a:t>Concepts</a:t>
            </a:r>
            <a:r>
              <a:rPr lang="en-US" dirty="0"/>
              <a:t>: mental categories (CCC=</a:t>
            </a:r>
            <a:r>
              <a:rPr lang="en-US" dirty="0" err="1"/>
              <a:t>compr</a:t>
            </a:r>
            <a:r>
              <a:rPr lang="en-US" dirty="0"/>
              <a:t>.)</a:t>
            </a:r>
          </a:p>
        </p:txBody>
      </p:sp>
      <p:pic>
        <p:nvPicPr>
          <p:cNvPr id="4" name="Content Placeholder 4" descr="fig_category_hierarch_dist_rep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" b="-229"/>
          <a:stretch/>
        </p:blipFill>
        <p:spPr bwMode="auto">
          <a:xfrm>
            <a:off x="466725" y="4162425"/>
            <a:ext cx="9067799" cy="2898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15125" y="4314825"/>
            <a:ext cx="190500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2325" y="4314825"/>
            <a:ext cx="190500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68344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Trial and Error</a:t>
            </a:r>
            <a:r>
              <a:rPr lang="en-US" dirty="0"/>
              <a:t>: try and see what works..</a:t>
            </a:r>
          </a:p>
          <a:p>
            <a:pPr marL="107737" indent="0">
              <a:buNone/>
            </a:pPr>
            <a:r>
              <a:rPr lang="en-US" b="1" dirty="0"/>
              <a:t>Algorithm</a:t>
            </a:r>
            <a:r>
              <a:rPr lang="en-US" dirty="0"/>
              <a:t>: like a program – problem solving = search algorithm (chess..)</a:t>
            </a:r>
          </a:p>
          <a:p>
            <a:pPr marL="107737" indent="0">
              <a:buNone/>
            </a:pPr>
            <a:r>
              <a:rPr lang="en-US" b="1" dirty="0"/>
              <a:t>Heuristic</a:t>
            </a:r>
            <a:r>
              <a:rPr lang="en-US" dirty="0"/>
              <a:t>: short cut “rule of thumb” that often works without solving the hard problem</a:t>
            </a:r>
          </a:p>
          <a:p>
            <a:r>
              <a:rPr lang="en-US" dirty="0"/>
              <a:t>Source of a lot of </a:t>
            </a:r>
            <a:r>
              <a:rPr lang="en-US" i="1" dirty="0"/>
              <a:t>cognitive biases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8526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Whatever comes to mind, go with that!  Much easier than figuring out the actual statistics!</a:t>
            </a:r>
          </a:p>
          <a:p>
            <a:r>
              <a:rPr lang="en-US" dirty="0"/>
              <a:t>Problem: not very accurate..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3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Greatest Risk?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A. Nephritis, </a:t>
            </a:r>
            <a:r>
              <a:rPr lang="en-US" dirty="0" err="1"/>
              <a:t>nephrotic</a:t>
            </a:r>
            <a:r>
              <a:rPr lang="en-US" dirty="0"/>
              <a:t> syndrome, </a:t>
            </a:r>
            <a:r>
              <a:rPr lang="en-US" dirty="0" err="1"/>
              <a:t>nephrosis</a:t>
            </a:r>
            <a:endParaRPr lang="en-US" dirty="0"/>
          </a:p>
          <a:p>
            <a:pPr marL="107737" indent="0">
              <a:buNone/>
            </a:pPr>
            <a:r>
              <a:rPr lang="en-US" dirty="0"/>
              <a:t>B. Diabetes</a:t>
            </a:r>
          </a:p>
          <a:p>
            <a:pPr marL="107737" indent="0">
              <a:buNone/>
            </a:pPr>
            <a:r>
              <a:rPr lang="en-US" dirty="0"/>
              <a:t>C. Flu and pneumonia</a:t>
            </a:r>
          </a:p>
          <a:p>
            <a:pPr marL="107737" indent="0">
              <a:buNone/>
            </a:pPr>
            <a:r>
              <a:rPr lang="en-US" dirty="0"/>
              <a:t>D. Alzheimer’s</a:t>
            </a:r>
          </a:p>
          <a:p>
            <a:pPr marL="107737" indent="0">
              <a:buNone/>
            </a:pPr>
            <a:r>
              <a:rPr lang="en-US" dirty="0"/>
              <a:t>E. Suicide</a:t>
            </a:r>
          </a:p>
        </p:txBody>
      </p:sp>
    </p:spTree>
    <p:extLst>
      <p:ext uri="{BB962C8B-B14F-4D97-AF65-F5344CB8AC3E}">
        <p14:creationId xmlns:p14="http://schemas.microsoft.com/office/powerpoint/2010/main" val="4112847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81" y="301625"/>
            <a:ext cx="9067799" cy="1262063"/>
          </a:xfrm>
        </p:spPr>
        <p:txBody>
          <a:bodyPr/>
          <a:lstStyle/>
          <a:p>
            <a:r>
              <a:rPr lang="en-US" dirty="0"/>
              <a:t>Actual Stats: </a:t>
            </a:r>
            <a:br>
              <a:rPr lang="en-US" dirty="0"/>
            </a:br>
            <a:r>
              <a:rPr lang="en-US" sz="2400" dirty="0"/>
              <a:t>http://</a:t>
            </a:r>
            <a:r>
              <a:rPr lang="en-US" sz="2400" dirty="0" err="1"/>
              <a:t>www.cdc.gov</a:t>
            </a:r>
            <a:r>
              <a:rPr lang="en-US" sz="2400" dirty="0"/>
              <a:t>/</a:t>
            </a:r>
            <a:r>
              <a:rPr lang="en-US" sz="2400" dirty="0" err="1"/>
              <a:t>nchs</a:t>
            </a:r>
            <a:r>
              <a:rPr lang="en-US" sz="2400" dirty="0"/>
              <a:t>/</a:t>
            </a:r>
            <a:r>
              <a:rPr lang="en-US" sz="2400" dirty="0" err="1"/>
              <a:t>fastats</a:t>
            </a:r>
            <a:r>
              <a:rPr lang="en-US" sz="2400" dirty="0"/>
              <a:t>/leading-causes-of-</a:t>
            </a:r>
            <a:r>
              <a:rPr lang="en-US" sz="2400" dirty="0" err="1"/>
              <a:t>death.htm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lnSpc>
                <a:spcPct val="60000"/>
              </a:lnSpc>
              <a:buNone/>
            </a:pPr>
            <a:r>
              <a:rPr lang="en-US" sz="2000" u="sng" dirty="0"/>
              <a:t>Cause							Number		%		Rate per 100,000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... All causes		 	    		2,596,993 	100.0 	821.5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1 Diseases of heart			611,105	23.5 	193.3 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2 Cancer						584,881 	22.5 	185.0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3 Chronic lower respiratory 	149,205 	5.7 		47.2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4 Accidents 					130,557 	5.0 		41.3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5 Cerebrovascular diseases	128,978 	5.0 		40.8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6 Alzheimer's disease			84,767		3.3		26.8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7 Diabetes mellitus				75,578		2.9		23.9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8 Influenza and pneumonia		56,979 		2.2 		18.0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9 Nephritis, </a:t>
            </a:r>
            <a:r>
              <a:rPr lang="en-US" sz="2000" dirty="0" err="1"/>
              <a:t>etc</a:t>
            </a:r>
            <a:r>
              <a:rPr lang="en-US" sz="2000" dirty="0"/>
              <a:t>					47,112 		1.8 		14.9</a:t>
            </a:r>
          </a:p>
          <a:p>
            <a:pPr marL="107737" indent="0">
              <a:lnSpc>
                <a:spcPct val="60000"/>
              </a:lnSpc>
              <a:buNone/>
            </a:pPr>
            <a:r>
              <a:rPr lang="en-US" sz="2000" dirty="0"/>
              <a:t>10 Suicide						41,149 		1.6		13.0</a:t>
            </a:r>
          </a:p>
        </p:txBody>
      </p:sp>
    </p:spTree>
    <p:extLst>
      <p:ext uri="{BB962C8B-B14F-4D97-AF65-F5344CB8AC3E}">
        <p14:creationId xmlns:p14="http://schemas.microsoft.com/office/powerpoint/2010/main" val="1240164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Compare how similar to a </a:t>
            </a:r>
            <a:r>
              <a:rPr lang="en-US" b="1" dirty="0"/>
              <a:t>prototypical</a:t>
            </a:r>
            <a:r>
              <a:rPr lang="en-US" dirty="0"/>
              <a:t> case</a:t>
            </a:r>
          </a:p>
          <a:p>
            <a:r>
              <a:rPr lang="en-US" dirty="0"/>
              <a:t>Problem: tend to ignore </a:t>
            </a:r>
            <a:r>
              <a:rPr lang="en-US" b="1" dirty="0"/>
              <a:t>base rates</a:t>
            </a:r>
            <a:r>
              <a:rPr lang="en-US" dirty="0"/>
              <a:t>.</a:t>
            </a:r>
          </a:p>
          <a:p>
            <a:r>
              <a:rPr lang="en-US" dirty="0"/>
              <a:t>And rely on </a:t>
            </a:r>
            <a:r>
              <a:rPr lang="en-US" b="1" dirty="0"/>
              <a:t>stereotypes</a:t>
            </a:r>
          </a:p>
        </p:txBody>
      </p:sp>
    </p:spTree>
    <p:extLst>
      <p:ext uri="{BB962C8B-B14F-4D97-AF65-F5344CB8AC3E}">
        <p14:creationId xmlns:p14="http://schemas.microsoft.com/office/powerpoint/2010/main" val="3336377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Linda is 31 years old, single, outspoken, and very bright. She majored in philosophy. As a student, she was deeply concerned with issues of discrimination and social justice, and also participated in anti-nuclear demonstrations.</a:t>
            </a:r>
          </a:p>
          <a:p>
            <a:pPr marL="107737" indent="0">
              <a:buNone/>
            </a:pPr>
            <a:r>
              <a:rPr lang="en-US" dirty="0"/>
              <a:t>Which is more probable?</a:t>
            </a:r>
          </a:p>
          <a:p>
            <a:pPr marL="107737" lvl="0" indent="0">
              <a:buNone/>
            </a:pPr>
            <a:r>
              <a:rPr lang="en-US" dirty="0"/>
              <a:t>A. Linda is a bank teller.</a:t>
            </a:r>
          </a:p>
          <a:p>
            <a:pPr marL="107737" lvl="0" indent="0">
              <a:buNone/>
            </a:pPr>
            <a:r>
              <a:rPr lang="en-US" dirty="0"/>
              <a:t>B. Linda is a bank teller and is active in the feminist movement.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0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“Smart”?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believe that my intelligence level is..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A. Well above average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B. Somewhat above average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C. Average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D. Somewhat below average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 Well below average</a:t>
            </a:r>
          </a:p>
        </p:txBody>
      </p:sp>
    </p:spTree>
    <p:extLst>
      <p:ext uri="{BB962C8B-B14F-4D97-AF65-F5344CB8AC3E}">
        <p14:creationId xmlns:p14="http://schemas.microsoft.com/office/powerpoint/2010/main" val="1165536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</a:t>
            </a:r>
            <a:br>
              <a:rPr lang="en-US" dirty="0"/>
            </a:br>
            <a:r>
              <a:rPr lang="en-US" sz="3200" dirty="0"/>
              <a:t>CCC =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Only pay attention to information consistent with our preexisting beliefs!</a:t>
            </a:r>
          </a:p>
          <a:p>
            <a:r>
              <a:rPr lang="en-US" dirty="0"/>
              <a:t>Astrology, politics, .. Everywhere!</a:t>
            </a:r>
          </a:p>
          <a:p>
            <a:r>
              <a:rPr lang="en-US" i="1" dirty="0"/>
              <a:t>Filter bubble </a:t>
            </a:r>
            <a:r>
              <a:rPr lang="en-US" dirty="0"/>
              <a:t>= more and more of a problem in modern digital media!</a:t>
            </a:r>
          </a:p>
          <a:p>
            <a:r>
              <a:rPr lang="en-US" b="1" dirty="0"/>
              <a:t>Belief Persistence</a:t>
            </a:r>
            <a:r>
              <a:rPr lang="en-US" dirty="0"/>
              <a:t>: just plain ignore / discredit inconsistent information!</a:t>
            </a:r>
          </a:p>
          <a:p>
            <a:pPr marL="107737" indent="0">
              <a:buNone/>
            </a:pPr>
            <a:r>
              <a:rPr lang="en-US" dirty="0"/>
              <a:t>Why?  Our beliefs are central to our feeling of control and identity: challenge is very threatening!</a:t>
            </a:r>
          </a:p>
        </p:txBody>
      </p:sp>
    </p:spTree>
    <p:extLst>
      <p:ext uri="{BB962C8B-B14F-4D97-AF65-F5344CB8AC3E}">
        <p14:creationId xmlns:p14="http://schemas.microsoft.com/office/powerpoint/2010/main" val="2310945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Gambler’s Fallacy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Belief that: If you’ve just been losing, you’re more likely to win!  (Or vice-versa)</a:t>
            </a:r>
          </a:p>
          <a:p>
            <a:pPr marL="107737" indent="0">
              <a:buNone/>
            </a:pPr>
            <a:r>
              <a:rPr lang="en-US" dirty="0"/>
              <a:t>But, probability of heads is </a:t>
            </a:r>
            <a:r>
              <a:rPr lang="en-US" i="1" dirty="0"/>
              <a:t>always </a:t>
            </a:r>
            <a:r>
              <a:rPr lang="en-US" dirty="0"/>
              <a:t>50% no matter how many heads or tails have come before!</a:t>
            </a:r>
          </a:p>
          <a:p>
            <a:pPr marL="107737" indent="0">
              <a:buNone/>
            </a:pPr>
            <a:r>
              <a:rPr lang="en-US" dirty="0"/>
              <a:t>Interestingly: probability </a:t>
            </a:r>
            <a:r>
              <a:rPr lang="en-US" i="1" dirty="0"/>
              <a:t>over time </a:t>
            </a:r>
            <a:r>
              <a:rPr lang="en-US" dirty="0"/>
              <a:t>of HH </a:t>
            </a:r>
            <a:r>
              <a:rPr lang="en-US" dirty="0" err="1"/>
              <a:t>vs</a:t>
            </a:r>
            <a:r>
              <a:rPr lang="en-US" dirty="0"/>
              <a:t> HT is </a:t>
            </a:r>
            <a:r>
              <a:rPr lang="en-US" i="1" dirty="0"/>
              <a:t>NOT</a:t>
            </a:r>
            <a:r>
              <a:rPr lang="en-US" dirty="0"/>
              <a:t> the same!!  This is likely basis of this fallacy.</a:t>
            </a:r>
          </a:p>
          <a:p>
            <a:pPr marL="107737" indent="0">
              <a:buNone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https://grey.colorado.edu/CompCogNeuro/index.php/SunOReillyBhattacharyyaEtAl15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Takes a Village..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believe that: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A. There are multiple different kinds of intelligence, and different people are smart in different ways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B. There is really just one major type of intelligence, and you either got it or not..</a:t>
            </a:r>
          </a:p>
        </p:txBody>
      </p:sp>
    </p:spTree>
    <p:extLst>
      <p:ext uri="{BB962C8B-B14F-4D97-AF65-F5344CB8AC3E}">
        <p14:creationId xmlns:p14="http://schemas.microsoft.com/office/powerpoint/2010/main" val="174077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1041400"/>
          </a:xfrm>
        </p:spPr>
        <p:txBody>
          <a:bodyPr/>
          <a:lstStyle/>
          <a:p>
            <a:r>
              <a:rPr lang="en-US" dirty="0"/>
              <a:t>Computational Theory of Mind (‘60s)</a:t>
            </a:r>
          </a:p>
        </p:txBody>
      </p:sp>
      <p:pic>
        <p:nvPicPr>
          <p:cNvPr id="4" name="Content Placeholder 3" descr="imgre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t="265" r="1" b="271"/>
          <a:stretch/>
        </p:blipFill>
        <p:spPr>
          <a:xfrm>
            <a:off x="1762125" y="1495425"/>
            <a:ext cx="6877986" cy="3170857"/>
          </a:xfrm>
        </p:spPr>
      </p:pic>
      <p:sp>
        <p:nvSpPr>
          <p:cNvPr id="5" name="TextBox 4"/>
          <p:cNvSpPr txBox="1"/>
          <p:nvPr/>
        </p:nvSpPr>
        <p:spPr>
          <a:xfrm>
            <a:off x="695325" y="5076825"/>
            <a:ext cx="8458200" cy="2121753"/>
          </a:xfrm>
          <a:prstGeom prst="rect">
            <a:avLst/>
          </a:prstGeom>
          <a:noFill/>
        </p:spPr>
        <p:txBody>
          <a:bodyPr wrap="square" lIns="91383" tIns="45691" rIns="91383" bIns="45691" rtlCol="0">
            <a:spAutoFit/>
          </a:bodyPr>
          <a:lstStyle/>
          <a:p>
            <a:r>
              <a:rPr lang="en-US" sz="2800" dirty="0"/>
              <a:t>The brain is NOT very much like a computer</a:t>
            </a:r>
          </a:p>
          <a:p>
            <a:r>
              <a:rPr lang="en-US" sz="2800" dirty="0"/>
              <a:t>And yet both are information processing systems!</a:t>
            </a:r>
          </a:p>
          <a:p>
            <a:endParaRPr lang="en-US" sz="2800" dirty="0"/>
          </a:p>
          <a:p>
            <a:r>
              <a:rPr lang="en-US" sz="2800" b="1" dirty="0"/>
              <a:t>Cognitive Science </a:t>
            </a:r>
            <a:r>
              <a:rPr lang="en-US" sz="2800" dirty="0"/>
              <a:t>(ICS at CU): Psych &amp; </a:t>
            </a:r>
            <a:r>
              <a:rPr lang="en-US" sz="2800" dirty="0" err="1"/>
              <a:t>Neurosci</a:t>
            </a:r>
            <a:r>
              <a:rPr lang="en-US" sz="2800" dirty="0"/>
              <a:t>, Linguistics, Philosophy,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390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889000"/>
          </a:xfrm>
        </p:spPr>
        <p:txBody>
          <a:bodyPr/>
          <a:lstStyle/>
          <a:p>
            <a:r>
              <a:rPr lang="en-US" dirty="0"/>
              <a:t>Where is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8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686425"/>
            <a:ext cx="8915400" cy="1716778"/>
          </a:xfrm>
          <a:prstGeom prst="rect">
            <a:avLst/>
          </a:prstGeom>
          <a:noFill/>
        </p:spPr>
        <p:txBody>
          <a:bodyPr wrap="square" lIns="91364" tIns="45682" rIns="91364" bIns="45682" rtlCol="0">
            <a:spAutoFit/>
          </a:bodyPr>
          <a:lstStyle/>
          <a:p>
            <a:r>
              <a:rPr lang="en-US" sz="2800" dirty="0"/>
              <a:t>Memory is located in every single synapse in the brain</a:t>
            </a:r>
          </a:p>
          <a:p>
            <a:endParaRPr lang="en-US" sz="2800" dirty="0"/>
          </a:p>
          <a:p>
            <a:r>
              <a:rPr lang="en-US" sz="2800" dirty="0"/>
              <a:t>There are as many different kinds of memory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3153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889000"/>
          </a:xfrm>
        </p:spPr>
        <p:txBody>
          <a:bodyPr/>
          <a:lstStyle/>
          <a:p>
            <a:r>
              <a:rPr lang="en-US" dirty="0"/>
              <a:t>Where is Thinking?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8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686425"/>
            <a:ext cx="8915400" cy="1716778"/>
          </a:xfrm>
          <a:prstGeom prst="rect">
            <a:avLst/>
          </a:prstGeom>
          <a:noFill/>
        </p:spPr>
        <p:txBody>
          <a:bodyPr wrap="square" lIns="91364" tIns="45682" rIns="91364" bIns="45682" rtlCol="0">
            <a:spAutoFit/>
          </a:bodyPr>
          <a:lstStyle/>
          <a:p>
            <a:r>
              <a:rPr lang="en-US" sz="2800" dirty="0"/>
              <a:t>Thinking is located in every single synapse in the brain</a:t>
            </a:r>
          </a:p>
          <a:p>
            <a:endParaRPr lang="en-US" sz="2800" dirty="0"/>
          </a:p>
          <a:p>
            <a:r>
              <a:rPr lang="en-US" sz="2800" dirty="0"/>
              <a:t>There are as many different kinds of thinking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1125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889000"/>
          </a:xfrm>
        </p:spPr>
        <p:txBody>
          <a:bodyPr/>
          <a:lstStyle/>
          <a:p>
            <a:r>
              <a:rPr lang="en-US" dirty="0"/>
              <a:t>But the Frontal Cortex is Special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8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915028"/>
            <a:ext cx="8915400" cy="906692"/>
          </a:xfrm>
          <a:prstGeom prst="rect">
            <a:avLst/>
          </a:prstGeom>
          <a:noFill/>
        </p:spPr>
        <p:txBody>
          <a:bodyPr wrap="square" lIns="91364" tIns="45682" rIns="91364" bIns="45682" rtlCol="0">
            <a:spAutoFit/>
          </a:bodyPr>
          <a:lstStyle/>
          <a:p>
            <a:r>
              <a:rPr lang="en-US" sz="2800" dirty="0"/>
              <a:t>Frontal cortex, especially Pre-Frontal Cortex (PFC) is particularly important for higher-level cognitive function!</a:t>
            </a:r>
          </a:p>
        </p:txBody>
      </p:sp>
    </p:spTree>
    <p:extLst>
      <p:ext uri="{BB962C8B-B14F-4D97-AF65-F5344CB8AC3E}">
        <p14:creationId xmlns:p14="http://schemas.microsoft.com/office/powerpoint/2010/main" val="915417718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11358</TotalTime>
  <Words>1355</Words>
  <Application>Microsoft Macintosh PowerPoint</Application>
  <PresentationFormat>Custom</PresentationFormat>
  <Paragraphs>187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Gothic</vt:lpstr>
      <vt:lpstr>Arial</vt:lpstr>
      <vt:lpstr>Symbol</vt:lpstr>
      <vt:lpstr>Tahoma</vt:lpstr>
      <vt:lpstr>Times New Roman</vt:lpstr>
      <vt:lpstr>Wingdings</vt:lpstr>
      <vt:lpstr>ror_std_emerbrain</vt:lpstr>
      <vt:lpstr>Thinking, Control, Intelligence</vt:lpstr>
      <vt:lpstr>The Big Questions / Issues</vt:lpstr>
      <vt:lpstr>What Is “Smart”?</vt:lpstr>
      <vt:lpstr>I Am “Smart”?</vt:lpstr>
      <vt:lpstr>It Takes a Village..</vt:lpstr>
      <vt:lpstr>Computational Theory of Mind (‘60s)</vt:lpstr>
      <vt:lpstr>Where is Memory?</vt:lpstr>
      <vt:lpstr>Where is Thinking?</vt:lpstr>
      <vt:lpstr>But the Frontal Cortex is Special</vt:lpstr>
      <vt:lpstr>Key Idea: Top-Down Biasing</vt:lpstr>
      <vt:lpstr>System 1, 2</vt:lpstr>
      <vt:lpstr>Controlled Processing =  Gateway to Learning</vt:lpstr>
      <vt:lpstr>Stroop Task: Top Down Biasing</vt:lpstr>
      <vt:lpstr>Stroop Task: Top Down Biasing</vt:lpstr>
      <vt:lpstr>Stroop Task: Top Down Biasing</vt:lpstr>
      <vt:lpstr>Stroop Task: Top Down Biasing</vt:lpstr>
      <vt:lpstr>Reading is Automatic Color Naming needs Control</vt:lpstr>
      <vt:lpstr>Key Idea: Top-Down Biasing</vt:lpstr>
      <vt:lpstr>The Homunculus Problem</vt:lpstr>
      <vt:lpstr>It Takes a Network..</vt:lpstr>
      <vt:lpstr>PFC Does Active Maintenance</vt:lpstr>
      <vt:lpstr>Active Maintenance Can Do it All</vt:lpstr>
      <vt:lpstr>More Dichotomies</vt:lpstr>
      <vt:lpstr>IQ Scales and History</vt:lpstr>
      <vt:lpstr>g ~ Common Executive Function (Friedman &amp; Miyake et al, 2008)</vt:lpstr>
      <vt:lpstr>Genetic basis of IQ goes up over time (and so does IQ overall)</vt:lpstr>
      <vt:lpstr>Likely Explanation of IQ Data</vt:lpstr>
      <vt:lpstr>Motivation and Working Memory (Adam &amp; Vogel, 2016)</vt:lpstr>
      <vt:lpstr>Brain Loves Concrete, not Abstract</vt:lpstr>
      <vt:lpstr>Brain Loves Concrete, not Abstract </vt:lpstr>
      <vt:lpstr>Multiple Intelligences</vt:lpstr>
      <vt:lpstr>Multiple Intelligences</vt:lpstr>
      <vt:lpstr>Thought &amp; Problem Solving</vt:lpstr>
      <vt:lpstr>Problem Solving Terms</vt:lpstr>
      <vt:lpstr>Availability Heuristic</vt:lpstr>
      <vt:lpstr>What is Greatest Risk?</vt:lpstr>
      <vt:lpstr>Actual Stats:  http://www.cdc.gov/nchs/fastats/leading-causes-of-death.htm </vt:lpstr>
      <vt:lpstr>Representative Heuristic</vt:lpstr>
      <vt:lpstr>Linda..</vt:lpstr>
      <vt:lpstr>Confirmation Bias CCC = Control!</vt:lpstr>
      <vt:lpstr>Gambler’s Fallacy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230</cp:revision>
  <dcterms:created xsi:type="dcterms:W3CDTF">2009-03-18T06:10:11Z</dcterms:created>
  <dcterms:modified xsi:type="dcterms:W3CDTF">2018-11-06T18:52:57Z</dcterms:modified>
</cp:coreProperties>
</file>