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15" r:id="rId3"/>
    <p:sldId id="259" r:id="rId4"/>
    <p:sldId id="279" r:id="rId5"/>
    <p:sldId id="280" r:id="rId6"/>
    <p:sldId id="281" r:id="rId7"/>
    <p:sldId id="282" r:id="rId8"/>
    <p:sldId id="283" r:id="rId9"/>
    <p:sldId id="272" r:id="rId10"/>
    <p:sldId id="288" r:id="rId11"/>
    <p:sldId id="289" r:id="rId12"/>
    <p:sldId id="290" r:id="rId13"/>
    <p:sldId id="291" r:id="rId14"/>
    <p:sldId id="292" r:id="rId15"/>
    <p:sldId id="316" r:id="rId16"/>
    <p:sldId id="258" r:id="rId17"/>
    <p:sldId id="293" r:id="rId18"/>
    <p:sldId id="294" r:id="rId19"/>
    <p:sldId id="295" r:id="rId20"/>
    <p:sldId id="257" r:id="rId21"/>
    <p:sldId id="317" r:id="rId22"/>
    <p:sldId id="273" r:id="rId23"/>
    <p:sldId id="308" r:id="rId24"/>
    <p:sldId id="309" r:id="rId25"/>
    <p:sldId id="318" r:id="rId26"/>
    <p:sldId id="310" r:id="rId27"/>
    <p:sldId id="320" r:id="rId28"/>
    <p:sldId id="319" r:id="rId29"/>
  </p:sldIdLst>
  <p:sldSz cx="10077450" cy="7562850"/>
  <p:notesSz cx="7772400" cy="10058400"/>
  <p:defaultTextStyle>
    <a:defPPr>
      <a:defRPr lang="en-US"/>
    </a:defPPr>
    <a:lvl1pPr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18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77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36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95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0" autoAdjust="0"/>
    <p:restoredTop sz="90888"/>
  </p:normalViewPr>
  <p:slideViewPr>
    <p:cSldViewPr>
      <p:cViewPr varScale="1">
        <p:scale>
          <a:sx n="123" d="100"/>
          <a:sy n="123" d="100"/>
        </p:scale>
        <p:origin x="1488" y="184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2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77241" y="4777740"/>
            <a:ext cx="6217919" cy="4526280"/>
          </a:xfrm>
          <a:prstGeom prst="rect">
            <a:avLst/>
          </a:prstGeom>
        </p:spPr>
        <p:txBody>
          <a:bodyPr lIns="101866" tIns="101866" rIns="101866" bIns="101866" anchor="ctr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754063"/>
            <a:ext cx="5026025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7386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72253"/>
            <a:ext cx="8565833" cy="1260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55809" y="2184823"/>
            <a:ext cx="8565833" cy="453771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93277-1D8C-C143-99AD-E87DD03E6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8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7700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70063"/>
            <a:ext cx="9067800" cy="4989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77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36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95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67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939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511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83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1800" indent="-323850" algn="l" defTabSz="457200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62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34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306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78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Chapters 1-3 Study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/>
              <a:t>Practical techniques for answering Psychological questions..</a:t>
            </a:r>
          </a:p>
          <a:p>
            <a:pPr marL="107950" indent="0">
              <a:buNone/>
            </a:pPr>
            <a:r>
              <a:rPr lang="en-US" dirty="0"/>
              <a:t>	“</a:t>
            </a:r>
            <a:r>
              <a:rPr lang="en-US" dirty="0" err="1"/>
              <a:t>Ve</a:t>
            </a:r>
            <a:r>
              <a:rPr lang="en-US" dirty="0"/>
              <a:t> have </a:t>
            </a:r>
            <a:r>
              <a:rPr lang="en-US" dirty="0" err="1"/>
              <a:t>vays</a:t>
            </a:r>
            <a:r>
              <a:rPr lang="en-US" dirty="0"/>
              <a:t> of making you talk..”</a:t>
            </a:r>
          </a:p>
          <a:p>
            <a:r>
              <a:rPr lang="en-US" dirty="0"/>
              <a:t>Descriptive</a:t>
            </a:r>
          </a:p>
          <a:p>
            <a:r>
              <a:rPr lang="en-US" dirty="0"/>
              <a:t>Correlational</a:t>
            </a:r>
          </a:p>
          <a:p>
            <a:r>
              <a:rPr lang="en-US" dirty="0"/>
              <a:t>Experimental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7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/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sz="2800" dirty="0"/>
              <a:t>Descriptive: </a:t>
            </a:r>
            <a:r>
              <a:rPr lang="en-US" sz="2800" dirty="0">
                <a:solidFill>
                  <a:srgbClr val="008000"/>
                </a:solidFill>
              </a:rPr>
              <a:t>good</a:t>
            </a:r>
            <a:r>
              <a:rPr lang="en-US" sz="2800" dirty="0"/>
              <a:t>: doesn’t raise any suspicions (“naturalistic”)  </a:t>
            </a:r>
            <a:r>
              <a:rPr lang="en-US" sz="2800" dirty="0">
                <a:solidFill>
                  <a:srgbClr val="FF0000"/>
                </a:solidFill>
              </a:rPr>
              <a:t>bad:</a:t>
            </a:r>
            <a:r>
              <a:rPr lang="en-US" sz="2800" dirty="0"/>
              <a:t> not much to go on..</a:t>
            </a:r>
          </a:p>
          <a:p>
            <a:pPr marL="107950" indent="0">
              <a:buNone/>
            </a:pPr>
            <a:r>
              <a:rPr lang="en-US" sz="2800" dirty="0"/>
              <a:t>Correlational: </a:t>
            </a:r>
            <a:r>
              <a:rPr lang="en-US" sz="2800" dirty="0">
                <a:solidFill>
                  <a:srgbClr val="008000"/>
                </a:solidFill>
              </a:rPr>
              <a:t>good:</a:t>
            </a:r>
            <a:r>
              <a:rPr lang="en-US" sz="2800" dirty="0"/>
              <a:t> also “naturalistic” (no suspicions), more precise understanding of data. </a:t>
            </a:r>
            <a:r>
              <a:rPr lang="en-US" sz="2800" dirty="0">
                <a:solidFill>
                  <a:srgbClr val="FF0000"/>
                </a:solidFill>
              </a:rPr>
              <a:t>bad:</a:t>
            </a:r>
            <a:r>
              <a:rPr lang="en-US" sz="2800" dirty="0"/>
              <a:t> other factors at work!  e.g., old marrieds, </a:t>
            </a:r>
            <a:r>
              <a:rPr lang="en-US" sz="2800" dirty="0" err="1"/>
              <a:t>etc</a:t>
            </a:r>
            <a:r>
              <a:rPr lang="en-US" sz="2800" dirty="0"/>
              <a:t> </a:t>
            </a:r>
            <a:r>
              <a:rPr lang="en-US" sz="2800" b="1" i="1" dirty="0"/>
              <a:t>the third variable problem</a:t>
            </a:r>
            <a:r>
              <a:rPr lang="en-US" sz="2800" dirty="0"/>
              <a:t>: correlation does not equal causation!!</a:t>
            </a:r>
          </a:p>
          <a:p>
            <a:pPr marL="107950" indent="0">
              <a:buNone/>
            </a:pPr>
            <a:r>
              <a:rPr lang="en-US" sz="2800" dirty="0"/>
              <a:t>Experimental: </a:t>
            </a:r>
            <a:r>
              <a:rPr lang="en-US" sz="2800" dirty="0">
                <a:solidFill>
                  <a:srgbClr val="008000"/>
                </a:solidFill>
              </a:rPr>
              <a:t>good:</a:t>
            </a:r>
            <a:r>
              <a:rPr lang="en-US" sz="2800" dirty="0"/>
              <a:t> really figure out the truth!  </a:t>
            </a:r>
            <a:r>
              <a:rPr lang="en-US" sz="2800" dirty="0">
                <a:solidFill>
                  <a:srgbClr val="FF0000"/>
                </a:solidFill>
              </a:rPr>
              <a:t>bad:</a:t>
            </a:r>
            <a:r>
              <a:rPr lang="en-US" sz="2800" dirty="0"/>
              <a:t> create false truth!  e.g., bad questions = bad answers (“does this dress make me look fat?”) </a:t>
            </a:r>
            <a:r>
              <a:rPr lang="en-US" sz="2800" b="1" i="1" dirty="0"/>
              <a:t>external validity</a:t>
            </a:r>
          </a:p>
        </p:txBody>
      </p:sp>
    </p:spTree>
    <p:extLst>
      <p:ext uri="{BB962C8B-B14F-4D97-AF65-F5344CB8AC3E}">
        <p14:creationId xmlns:p14="http://schemas.microsoft.com/office/powerpoint/2010/main" val="99576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/>
              <a:t>Avoids 3</a:t>
            </a:r>
            <a:r>
              <a:rPr lang="en-US" baseline="30000" dirty="0"/>
              <a:t>rd</a:t>
            </a:r>
            <a:r>
              <a:rPr lang="en-US" dirty="0"/>
              <a:t> variable problem, determines true causal relationships!</a:t>
            </a:r>
          </a:p>
          <a:p>
            <a:r>
              <a:rPr lang="en-US" b="1" dirty="0"/>
              <a:t>Random assignment </a:t>
            </a:r>
            <a:r>
              <a:rPr lang="en-US" dirty="0"/>
              <a:t>to conditions</a:t>
            </a:r>
          </a:p>
          <a:p>
            <a:pPr lvl="1"/>
            <a:r>
              <a:rPr lang="en-US" dirty="0"/>
              <a:t>Avoids 3</a:t>
            </a:r>
            <a:r>
              <a:rPr lang="en-US" baseline="30000" dirty="0"/>
              <a:t>rd</a:t>
            </a:r>
            <a:r>
              <a:rPr lang="en-US" dirty="0"/>
              <a:t> variable of pre-existing conditions..</a:t>
            </a:r>
          </a:p>
          <a:p>
            <a:r>
              <a:rPr lang="en-US" dirty="0"/>
              <a:t>1 or more </a:t>
            </a:r>
            <a:r>
              <a:rPr lang="en-US" b="1" dirty="0"/>
              <a:t>control conditions</a:t>
            </a:r>
          </a:p>
          <a:p>
            <a:pPr lvl="1"/>
            <a:r>
              <a:rPr lang="en-US" dirty="0"/>
              <a:t>Must compare manipulation to </a:t>
            </a:r>
            <a:r>
              <a:rPr lang="en-US" i="1" dirty="0"/>
              <a:t>something</a:t>
            </a:r>
          </a:p>
          <a:p>
            <a:r>
              <a:rPr lang="en-US" dirty="0"/>
              <a:t>Control over </a:t>
            </a:r>
            <a:r>
              <a:rPr lang="en-US" b="1" dirty="0"/>
              <a:t>confounds</a:t>
            </a:r>
          </a:p>
          <a:p>
            <a:pPr lvl="1"/>
            <a:r>
              <a:rPr lang="en-US" dirty="0"/>
              <a:t>Eliminate all possible other 3</a:t>
            </a:r>
            <a:r>
              <a:rPr lang="en-US" baseline="30000" dirty="0"/>
              <a:t>rd</a:t>
            </a:r>
            <a:r>
              <a:rPr lang="en-US" dirty="0"/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108176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4314825" y="428625"/>
            <a:ext cx="1600200" cy="1066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-111" charset="0"/>
              </a:rPr>
              <a:t>Possible</a:t>
            </a:r>
            <a:r>
              <a:rPr kumimoji="0" lang="en-US" sz="1800" b="0" i="0" u="none" strike="noStrike" cap="none" normalizeH="0" dirty="0">
                <a:ln>
                  <a:noFill/>
                </a:ln>
                <a:effectLst/>
                <a:latin typeface="Arial" pitchFamily="-111" charset="0"/>
              </a:rPr>
              <a:t> subjects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-111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819525" y="1952625"/>
            <a:ext cx="2590800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-111" charset="0"/>
              </a:rPr>
              <a:t>Random assignment controls for differences</a:t>
            </a:r>
          </a:p>
        </p:txBody>
      </p:sp>
      <p:cxnSp>
        <p:nvCxnSpPr>
          <p:cNvPr id="7" name="Straight Arrow Connector 6"/>
          <p:cNvCxnSpPr>
            <a:stCxn id="5" idx="1"/>
            <a:endCxn id="8" idx="6"/>
          </p:cNvCxnSpPr>
          <p:nvPr/>
        </p:nvCxnSpPr>
        <p:spPr bwMode="auto">
          <a:xfrm flipH="1">
            <a:off x="2600325" y="2295525"/>
            <a:ext cx="1219200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466725" y="1876425"/>
            <a:ext cx="21336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pitchFamily="-111" charset="0"/>
              </a:rPr>
              <a:t>Experimental Group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7629525" y="1876425"/>
            <a:ext cx="2133600" cy="838200"/>
          </a:xfrm>
          <a:prstGeom prst="ellipse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pitchFamily="-111" charset="0"/>
              </a:rPr>
              <a:t>Control</a:t>
            </a:r>
          </a:p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pitchFamily="-111" charset="0"/>
              </a:rPr>
              <a:t>Group</a:t>
            </a:r>
          </a:p>
        </p:txBody>
      </p:sp>
      <p:cxnSp>
        <p:nvCxnSpPr>
          <p:cNvPr id="23" name="Straight Arrow Connector 22"/>
          <p:cNvCxnSpPr>
            <a:stCxn id="5" idx="3"/>
            <a:endCxn id="20" idx="2"/>
          </p:cNvCxnSpPr>
          <p:nvPr/>
        </p:nvCxnSpPr>
        <p:spPr bwMode="auto">
          <a:xfrm>
            <a:off x="6410325" y="2295525"/>
            <a:ext cx="1219200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114925" y="1495425"/>
            <a:ext cx="0" cy="45720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466725" y="3171825"/>
            <a:ext cx="2057400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lang="en-US" dirty="0"/>
              <a:t>Study and testing conditions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-111" charset="0"/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 bwMode="auto">
          <a:xfrm flipH="1">
            <a:off x="1495425" y="2714625"/>
            <a:ext cx="38100" cy="45720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7629525" y="3171825"/>
            <a:ext cx="2057400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lang="en-US" dirty="0"/>
              <a:t>Study and testing conditions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-111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2524125" y="3552825"/>
            <a:ext cx="1219200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6410325" y="3552825"/>
            <a:ext cx="1219200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8772525" y="2714625"/>
            <a:ext cx="38100" cy="45720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040935" y="3171825"/>
            <a:ext cx="2147981" cy="8762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Identical conditions</a:t>
            </a:r>
          </a:p>
          <a:p>
            <a:pPr algn="ctr"/>
            <a:r>
              <a:rPr lang="en-US" dirty="0"/>
              <a:t>control extraneous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40" name="Isosceles Triangle 39"/>
          <p:cNvSpPr/>
          <p:nvPr/>
        </p:nvSpPr>
        <p:spPr bwMode="auto">
          <a:xfrm rot="10800000">
            <a:off x="771525" y="4314825"/>
            <a:ext cx="1447800" cy="1219200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-111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52525" y="4391025"/>
            <a:ext cx="787445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Music</a:t>
            </a:r>
          </a:p>
        </p:txBody>
      </p:sp>
      <p:cxnSp>
        <p:nvCxnSpPr>
          <p:cNvPr id="42" name="Straight Arrow Connector 41"/>
          <p:cNvCxnSpPr>
            <a:stCxn id="33" idx="2"/>
            <a:endCxn id="40" idx="3"/>
          </p:cNvCxnSpPr>
          <p:nvPr/>
        </p:nvCxnSpPr>
        <p:spPr bwMode="auto">
          <a:xfrm>
            <a:off x="1495425" y="3857625"/>
            <a:ext cx="0" cy="45720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Isosceles Triangle 48"/>
          <p:cNvSpPr/>
          <p:nvPr/>
        </p:nvSpPr>
        <p:spPr bwMode="auto">
          <a:xfrm rot="10800000">
            <a:off x="8086725" y="4314825"/>
            <a:ext cx="1447800" cy="1219200"/>
          </a:xfrm>
          <a:prstGeom prst="triangle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-111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8772525" y="3857625"/>
            <a:ext cx="0" cy="45720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8391525" y="4391025"/>
            <a:ext cx="787445" cy="615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</a:t>
            </a:r>
          </a:p>
          <a:p>
            <a:pPr algn="ctr"/>
            <a:r>
              <a:rPr lang="en-US" dirty="0"/>
              <a:t>Music</a:t>
            </a:r>
          </a:p>
        </p:txBody>
      </p:sp>
      <p:cxnSp>
        <p:nvCxnSpPr>
          <p:cNvPr id="52" name="Straight Arrow Connector 51"/>
          <p:cNvCxnSpPr/>
          <p:nvPr/>
        </p:nvCxnSpPr>
        <p:spPr bwMode="auto">
          <a:xfrm flipH="1">
            <a:off x="2524125" y="4772025"/>
            <a:ext cx="1219200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6410325" y="4772025"/>
            <a:ext cx="1219200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944510" y="4467225"/>
            <a:ext cx="2340830" cy="6158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Independent variable</a:t>
            </a:r>
          </a:p>
          <a:p>
            <a:pPr algn="ctr"/>
            <a:r>
              <a:rPr lang="en-US" b="1" dirty="0"/>
              <a:t>(Cause)</a:t>
            </a:r>
          </a:p>
        </p:txBody>
      </p:sp>
      <p:sp>
        <p:nvSpPr>
          <p:cNvPr id="56" name="Hexagon 55"/>
          <p:cNvSpPr/>
          <p:nvPr/>
        </p:nvSpPr>
        <p:spPr bwMode="auto">
          <a:xfrm>
            <a:off x="542925" y="5534025"/>
            <a:ext cx="2057400" cy="990600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-111" charset="0"/>
              </a:rPr>
              <a:t>Behavior</a:t>
            </a:r>
          </a:p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lang="en-US" dirty="0"/>
              <a:t>(test scores)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-111" charset="0"/>
            </a:endParaRPr>
          </a:p>
        </p:txBody>
      </p:sp>
      <p:sp>
        <p:nvSpPr>
          <p:cNvPr id="58" name="Hexagon 57"/>
          <p:cNvSpPr/>
          <p:nvPr/>
        </p:nvSpPr>
        <p:spPr bwMode="auto">
          <a:xfrm>
            <a:off x="7705725" y="5534025"/>
            <a:ext cx="2057400" cy="990600"/>
          </a:xfrm>
          <a:prstGeom prst="hexagon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-111" charset="0"/>
              </a:rPr>
              <a:t>Behavior</a:t>
            </a:r>
          </a:p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lang="en-US" dirty="0"/>
              <a:t>(test scores)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-111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H="1">
            <a:off x="2600325" y="5991225"/>
            <a:ext cx="1219200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6486525" y="5991225"/>
            <a:ext cx="1219200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4021605" y="5686425"/>
            <a:ext cx="2186641" cy="6158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Dependent variable</a:t>
            </a:r>
          </a:p>
          <a:p>
            <a:pPr algn="ctr"/>
            <a:r>
              <a:rPr lang="en-US" b="1" dirty="0"/>
              <a:t>(Effect)</a:t>
            </a: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 flipV="1">
            <a:off x="1457325" y="6524625"/>
            <a:ext cx="1371600" cy="30480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flipV="1">
            <a:off x="7477125" y="6524625"/>
            <a:ext cx="1295400" cy="30480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2828925" y="6829425"/>
            <a:ext cx="10668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3940396" y="6600825"/>
            <a:ext cx="2349058" cy="3554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Is there a difference?</a:t>
            </a:r>
            <a:endParaRPr lang="en-US" b="1" dirty="0"/>
          </a:p>
        </p:txBody>
      </p:sp>
      <p:cxnSp>
        <p:nvCxnSpPr>
          <p:cNvPr id="84" name="Straight Connector 83"/>
          <p:cNvCxnSpPr/>
          <p:nvPr/>
        </p:nvCxnSpPr>
        <p:spPr bwMode="auto">
          <a:xfrm>
            <a:off x="6410325" y="6829425"/>
            <a:ext cx="10668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653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/>
              <a:t>Independent variable: what you manipulate</a:t>
            </a:r>
          </a:p>
          <a:p>
            <a:pPr lvl="1"/>
            <a:r>
              <a:rPr lang="en-US" dirty="0"/>
              <a:t>e.g., does coffee improve cognition: it’s the (amount of) coffee!</a:t>
            </a:r>
          </a:p>
          <a:p>
            <a:pPr marL="107950" indent="0">
              <a:buNone/>
            </a:pPr>
            <a:r>
              <a:rPr lang="en-US" dirty="0"/>
              <a:t>Dependent variable: what you measure</a:t>
            </a:r>
          </a:p>
          <a:p>
            <a:pPr lvl="1"/>
            <a:r>
              <a:rPr lang="en-US" dirty="0"/>
              <a:t>Some measure of cognition..</a:t>
            </a:r>
          </a:p>
          <a:p>
            <a:pPr marL="1079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3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KA_F_01-07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9" r="-1029"/>
          <a:stretch/>
        </p:blipFill>
        <p:spPr>
          <a:xfrm>
            <a:off x="1685925" y="357397"/>
            <a:ext cx="6934200" cy="6707966"/>
          </a:xfrm>
        </p:spPr>
      </p:pic>
    </p:spTree>
    <p:extLst>
      <p:ext uri="{BB962C8B-B14F-4D97-AF65-F5344CB8AC3E}">
        <p14:creationId xmlns:p14="http://schemas.microsoft.com/office/powerpoint/2010/main" val="395723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Model</a:t>
            </a:r>
          </a:p>
        </p:txBody>
      </p:sp>
      <p:pic>
        <p:nvPicPr>
          <p:cNvPr id="4" name="Content Placeholder 3" descr="fig_neuron_as_dete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" b="2689"/>
          <a:stretch>
            <a:fillRect/>
          </a:stretch>
        </p:blipFill>
        <p:spPr>
          <a:xfrm>
            <a:off x="1152525" y="1770065"/>
            <a:ext cx="7315200" cy="4025153"/>
          </a:xfrm>
        </p:spPr>
      </p:pic>
      <p:sp>
        <p:nvSpPr>
          <p:cNvPr id="5" name="TextBox 4"/>
          <p:cNvSpPr txBox="1"/>
          <p:nvPr/>
        </p:nvSpPr>
        <p:spPr>
          <a:xfrm>
            <a:off x="1152525" y="5991227"/>
            <a:ext cx="7315200" cy="618631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sz="3600" dirty="0"/>
              <a:t>Is it really all just detection?</a:t>
            </a:r>
          </a:p>
        </p:txBody>
      </p:sp>
    </p:spTree>
    <p:extLst>
      <p:ext uri="{BB962C8B-B14F-4D97-AF65-F5344CB8AC3E}">
        <p14:creationId xmlns:p14="http://schemas.microsoft.com/office/powerpoint/2010/main" val="1254336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Neurons integrate electrical signals (</a:t>
            </a:r>
            <a:r>
              <a:rPr lang="en-US" b="1" dirty="0"/>
              <a:t>depolarization</a:t>
            </a:r>
            <a:r>
              <a:rPr lang="en-US" dirty="0"/>
              <a:t>) received via </a:t>
            </a:r>
            <a:r>
              <a:rPr lang="en-US" b="1" dirty="0"/>
              <a:t>synapses</a:t>
            </a:r>
            <a:r>
              <a:rPr lang="en-US" dirty="0"/>
              <a:t> on their </a:t>
            </a:r>
            <a:r>
              <a:rPr lang="en-US" b="1" dirty="0"/>
              <a:t>dendrites</a:t>
            </a:r>
            <a:r>
              <a:rPr lang="en-US" dirty="0"/>
              <a:t>, from </a:t>
            </a:r>
            <a:r>
              <a:rPr lang="en-US" b="1" dirty="0"/>
              <a:t>axons</a:t>
            </a:r>
            <a:r>
              <a:rPr lang="en-US" dirty="0"/>
              <a:t> of other neurons</a:t>
            </a:r>
          </a:p>
          <a:p>
            <a:r>
              <a:rPr lang="en-US" dirty="0"/>
              <a:t>When membrane potential exceeds </a:t>
            </a:r>
            <a:r>
              <a:rPr lang="en-US" b="1" dirty="0"/>
              <a:t>threshold</a:t>
            </a:r>
            <a:r>
              <a:rPr lang="en-US" dirty="0"/>
              <a:t>, </a:t>
            </a:r>
            <a:r>
              <a:rPr lang="en-US" b="1" dirty="0"/>
              <a:t>action potential </a:t>
            </a:r>
            <a:r>
              <a:rPr lang="en-US" dirty="0"/>
              <a:t>(spike) is sent down axon, triggering release of </a:t>
            </a:r>
            <a:r>
              <a:rPr lang="en-US" b="1" dirty="0"/>
              <a:t>neurotransmitter</a:t>
            </a:r>
            <a:r>
              <a:rPr lang="en-US" dirty="0"/>
              <a:t> in synapse, which opens </a:t>
            </a:r>
            <a:r>
              <a:rPr lang="en-US" b="1" dirty="0"/>
              <a:t>ion channels </a:t>
            </a:r>
            <a:r>
              <a:rPr lang="en-US" dirty="0"/>
              <a:t>on receiving (</a:t>
            </a:r>
            <a:r>
              <a:rPr lang="en-US" b="1" dirty="0"/>
              <a:t>postsynaptic</a:t>
            </a:r>
            <a:r>
              <a:rPr lang="en-US" dirty="0"/>
              <a:t>) neuron</a:t>
            </a:r>
          </a:p>
          <a:p>
            <a:r>
              <a:rPr lang="en-US" b="1" dirty="0"/>
              <a:t>GABA</a:t>
            </a:r>
            <a:r>
              <a:rPr lang="en-US" dirty="0"/>
              <a:t> is main inhibitory neurotransmitter, </a:t>
            </a:r>
            <a:r>
              <a:rPr lang="en-US" b="1" dirty="0"/>
              <a:t>Glutamate</a:t>
            </a:r>
            <a:r>
              <a:rPr lang="en-US" dirty="0"/>
              <a:t> is main excitatory neurotransmitter</a:t>
            </a:r>
          </a:p>
        </p:txBody>
      </p:sp>
    </p:spTree>
    <p:extLst>
      <p:ext uri="{BB962C8B-B14F-4D97-AF65-F5344CB8AC3E}">
        <p14:creationId xmlns:p14="http://schemas.microsoft.com/office/powerpoint/2010/main" val="1649300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Neurotransmitter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Agonist:</a:t>
            </a:r>
            <a:r>
              <a:rPr lang="en-US"/>
              <a:t> </a:t>
            </a:r>
            <a:r>
              <a:rPr lang="en-US" dirty="0"/>
              <a:t>acts like a given neurotransmitter</a:t>
            </a:r>
          </a:p>
          <a:p>
            <a:r>
              <a:rPr lang="en-US" b="1" dirty="0"/>
              <a:t>Antagonist:</a:t>
            </a:r>
            <a:r>
              <a:rPr lang="en-US" dirty="0"/>
              <a:t> blocks receptors for given NT</a:t>
            </a:r>
          </a:p>
          <a:p>
            <a:r>
              <a:rPr lang="en-US" b="1" dirty="0"/>
              <a:t>Reuptake:</a:t>
            </a:r>
            <a:r>
              <a:rPr lang="en-US" dirty="0"/>
              <a:t> takes NT back out of synapse</a:t>
            </a:r>
          </a:p>
          <a:p>
            <a:r>
              <a:rPr lang="en-US" b="1" dirty="0"/>
              <a:t>Neuromodulator:</a:t>
            </a:r>
            <a:r>
              <a:rPr lang="en-US" dirty="0"/>
              <a:t> a broadly-released neurotransmitter that has widespread modulatory effects on the brain</a:t>
            </a:r>
          </a:p>
        </p:txBody>
      </p:sp>
    </p:spTree>
    <p:extLst>
      <p:ext uri="{BB962C8B-B14F-4D97-AF65-F5344CB8AC3E}">
        <p14:creationId xmlns:p14="http://schemas.microsoft.com/office/powerpoint/2010/main" val="168531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Neuromodulators and Drugs</a:t>
            </a:r>
            <a:br>
              <a:rPr lang="en-US" dirty="0"/>
            </a:br>
            <a:r>
              <a:rPr lang="en-US" i="1" dirty="0"/>
              <a:t>(receptor agonists)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Acetylcholine (</a:t>
            </a:r>
            <a:r>
              <a:rPr lang="en-US" sz="2800" b="1" dirty="0" err="1"/>
              <a:t>ACh</a:t>
            </a:r>
            <a:r>
              <a:rPr lang="en-US" sz="2800" b="1" dirty="0"/>
              <a:t>)</a:t>
            </a:r>
            <a:r>
              <a:rPr lang="en-US" sz="2800" dirty="0"/>
              <a:t>: muscles, attention, learning, memory (nicotine)</a:t>
            </a:r>
          </a:p>
          <a:p>
            <a:r>
              <a:rPr lang="en-US" sz="2800" b="1" dirty="0"/>
              <a:t>Dopamine (DA):</a:t>
            </a:r>
            <a:r>
              <a:rPr lang="en-US" sz="2800" dirty="0"/>
              <a:t> when to learn, based on reward prediction errors (cocaine)</a:t>
            </a:r>
          </a:p>
          <a:p>
            <a:r>
              <a:rPr lang="en-US" sz="2800" b="1" dirty="0" err="1"/>
              <a:t>Norephinephrine</a:t>
            </a:r>
            <a:r>
              <a:rPr lang="en-US" sz="2800" b="1" dirty="0"/>
              <a:t> (NE):</a:t>
            </a:r>
            <a:r>
              <a:rPr lang="en-US" sz="2800" dirty="0"/>
              <a:t> attention, engagement (speed)</a:t>
            </a:r>
          </a:p>
          <a:p>
            <a:r>
              <a:rPr lang="en-US" sz="2800" b="1" dirty="0"/>
              <a:t>Serotonin (5HT)</a:t>
            </a:r>
            <a:r>
              <a:rPr lang="en-US" sz="2800" dirty="0"/>
              <a:t>: Mood, sleep, appetite, sex, stress (SSRI, LSD = waking dream)</a:t>
            </a:r>
          </a:p>
          <a:p>
            <a:r>
              <a:rPr lang="en-US" sz="2800" b="1" dirty="0"/>
              <a:t>Oxytocin</a:t>
            </a:r>
            <a:r>
              <a:rPr lang="en-US" sz="2800" dirty="0"/>
              <a:t>: social modulation, labor (</a:t>
            </a:r>
            <a:r>
              <a:rPr lang="en-US" sz="2800" dirty="0" err="1"/>
              <a:t>pitocin</a:t>
            </a:r>
            <a:r>
              <a:rPr lang="en-US" sz="2800" dirty="0"/>
              <a:t>)</a:t>
            </a:r>
          </a:p>
          <a:p>
            <a:r>
              <a:rPr lang="en-US" sz="2800" b="1" dirty="0"/>
              <a:t>Endorphins, Substance P</a:t>
            </a:r>
            <a:r>
              <a:rPr lang="en-US" sz="2800" dirty="0"/>
              <a:t>: pain (heroin)</a:t>
            </a:r>
          </a:p>
        </p:txBody>
      </p:sp>
    </p:spTree>
    <p:extLst>
      <p:ext uri="{BB962C8B-B14F-4D97-AF65-F5344CB8AC3E}">
        <p14:creationId xmlns:p14="http://schemas.microsoft.com/office/powerpoint/2010/main" val="206707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C3DB-78AB-A64E-9F11-956EC1A0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Four Major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6AE6C-BEFC-D842-B0C5-31BC5CC60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/>
              <a:t>Internal Factors</a:t>
            </a:r>
          </a:p>
          <a:p>
            <a:r>
              <a:rPr lang="en-US" dirty="0"/>
              <a:t>Biological</a:t>
            </a:r>
          </a:p>
          <a:p>
            <a:r>
              <a:rPr lang="en-US" dirty="0"/>
              <a:t>Cognitive</a:t>
            </a:r>
          </a:p>
          <a:p>
            <a:pPr marL="107950" indent="0">
              <a:buNone/>
            </a:pPr>
            <a:endParaRPr lang="en-US" dirty="0"/>
          </a:p>
          <a:p>
            <a:pPr marL="107950" indent="0">
              <a:buNone/>
            </a:pPr>
            <a:r>
              <a:rPr lang="en-US" dirty="0"/>
              <a:t>External factors</a:t>
            </a:r>
          </a:p>
          <a:p>
            <a:r>
              <a:rPr lang="en-US" dirty="0"/>
              <a:t>Behavioral</a:t>
            </a:r>
          </a:p>
          <a:p>
            <a:r>
              <a:rPr lang="en-US" dirty="0"/>
              <a:t>Sociocultural</a:t>
            </a:r>
          </a:p>
        </p:txBody>
      </p:sp>
    </p:spTree>
    <p:extLst>
      <p:ext uri="{BB962C8B-B14F-4D97-AF65-F5344CB8AC3E}">
        <p14:creationId xmlns:p14="http://schemas.microsoft.com/office/powerpoint/2010/main" val="692937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Gross Anatomy</a:t>
            </a:r>
          </a:p>
        </p:txBody>
      </p:sp>
      <p:pic>
        <p:nvPicPr>
          <p:cNvPr id="5" name="Content Placeholder 4" descr="fig_brain_anatom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47" r="-12447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52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Lobular Functions: Follow the trail..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86" y="1770066"/>
            <a:ext cx="6280908" cy="49895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50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Brain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Hippocampus</a:t>
            </a:r>
            <a:r>
              <a:rPr lang="en-US" dirty="0"/>
              <a:t> (</a:t>
            </a:r>
            <a:r>
              <a:rPr lang="en-US" dirty="0" err="1"/>
              <a:t>archicortex</a:t>
            </a:r>
            <a:r>
              <a:rPr lang="en-US" dirty="0"/>
              <a:t> – old cortex): episodic memories (events, facts, this lecture..)</a:t>
            </a:r>
          </a:p>
          <a:p>
            <a:r>
              <a:rPr lang="en-US" b="1" dirty="0"/>
              <a:t>Amygdala</a:t>
            </a:r>
            <a:r>
              <a:rPr lang="en-US" dirty="0"/>
              <a:t>: emotions (reward, fear, </a:t>
            </a:r>
            <a:r>
              <a:rPr lang="en-US" dirty="0" err="1"/>
              <a:t>etc</a:t>
            </a:r>
            <a:r>
              <a:rPr lang="en-US" dirty="0"/>
              <a:t>): major controller of dopamine</a:t>
            </a:r>
          </a:p>
          <a:p>
            <a:r>
              <a:rPr lang="en-US" b="1" dirty="0"/>
              <a:t>Basal Ganglia</a:t>
            </a:r>
            <a:r>
              <a:rPr lang="en-US" dirty="0"/>
              <a:t>: motor / cognitive initiation based on what has worked in the past (dopamine)</a:t>
            </a:r>
          </a:p>
          <a:p>
            <a:r>
              <a:rPr lang="en-US" b="1" dirty="0"/>
              <a:t>Thalamus</a:t>
            </a:r>
            <a:r>
              <a:rPr lang="en-US" dirty="0"/>
              <a:t>: mini-me to cortex, interacts with BG</a:t>
            </a:r>
          </a:p>
          <a:p>
            <a:r>
              <a:rPr lang="en-US" b="1" dirty="0"/>
              <a:t>Cerebellum</a:t>
            </a:r>
            <a:r>
              <a:rPr lang="en-US" dirty="0"/>
              <a:t>: tunes up fine motor control</a:t>
            </a:r>
          </a:p>
        </p:txBody>
      </p:sp>
    </p:spTree>
    <p:extLst>
      <p:ext uri="{BB962C8B-B14F-4D97-AF65-F5344CB8AC3E}">
        <p14:creationId xmlns:p14="http://schemas.microsoft.com/office/powerpoint/2010/main" val="1693631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809" y="672253"/>
            <a:ext cx="8565833" cy="504190"/>
          </a:xfrm>
        </p:spPr>
        <p:txBody>
          <a:bodyPr/>
          <a:lstStyle/>
          <a:p>
            <a:r>
              <a:rPr lang="en-US" dirty="0">
                <a:latin typeface="+mn-lt"/>
                <a:ea typeface="ヒラギノ角ゴ Pro W3" charset="0"/>
                <a:cs typeface="ヒラギノ角ゴ Pro W3" charset="0"/>
              </a:rPr>
              <a:t>Basic senses</a:t>
            </a:r>
            <a:endParaRPr lang="en-US" sz="6000" dirty="0">
              <a:latin typeface="+mn-lt"/>
              <a:ea typeface="ヒラギノ角ゴ Pro W3" charset="0"/>
              <a:cs typeface="ヒラギノ角ゴ Pro W3" charset="0"/>
            </a:endParaRPr>
          </a:p>
        </p:txBody>
      </p:sp>
      <p:graphicFrame>
        <p:nvGraphicFramePr>
          <p:cNvPr id="18434" name="Object 2"/>
          <p:cNvGraphicFramePr>
            <a:graphicFrameLocks noGrp="1" noChangeAspect="1"/>
          </p:cNvGraphicFramePr>
          <p:nvPr>
            <p:ph type="tbl" idx="1"/>
            <p:extLst/>
          </p:nvPr>
        </p:nvGraphicFramePr>
        <p:xfrm>
          <a:off x="923766" y="2268855"/>
          <a:ext cx="8238666" cy="432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7924800" imgH="4152900" progId="Word.Document.8">
                  <p:embed/>
                </p:oleObj>
              </mc:Choice>
              <mc:Fallback>
                <p:oleObj name="Document" r:id="rId3" imgW="7924800" imgH="4152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766" y="2268855"/>
                        <a:ext cx="8238666" cy="4324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906271" y="1747158"/>
            <a:ext cx="1076241" cy="45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dirty="0">
                <a:latin typeface="+mn-lt"/>
              </a:rPr>
              <a:t>Sense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3677570" y="1747158"/>
            <a:ext cx="1383717" cy="45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dirty="0">
                <a:latin typeface="+mn-lt"/>
              </a:rPr>
              <a:t>Stimulus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6364890" y="1747158"/>
            <a:ext cx="1606284" cy="45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>
                <a:latin typeface="+mn-lt"/>
              </a:rPr>
              <a:t>Receptors</a:t>
            </a:r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>
            <a:off x="839787" y="3109172"/>
            <a:ext cx="84818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US">
              <a:latin typeface="+mn-lt"/>
            </a:endParaRPr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>
            <a:off x="839787" y="2268855"/>
            <a:ext cx="84818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US">
              <a:latin typeface="+mn-lt"/>
            </a:endParaRPr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>
            <a:off x="839787" y="3949488"/>
            <a:ext cx="84818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US">
              <a:latin typeface="+mn-lt"/>
            </a:endParaRPr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839787" y="4789805"/>
            <a:ext cx="84818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US">
              <a:latin typeface="+mn-lt"/>
            </a:endParaRPr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839787" y="5630122"/>
            <a:ext cx="84818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2409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ヒラギノ角ゴ Pro W3" charset="0"/>
                <a:cs typeface="ヒラギノ角ゴ Pro W3" charset="0"/>
              </a:rPr>
              <a:t>Psychophysics</a:t>
            </a:r>
            <a:endParaRPr lang="en-US" sz="6000" dirty="0"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7871" indent="0">
              <a:lnSpc>
                <a:spcPct val="90000"/>
              </a:lnSpc>
              <a:buNone/>
            </a:pPr>
            <a:endParaRPr lang="en-US" sz="2000" dirty="0">
              <a:ea typeface="ヒラギノ角ゴ Pro W3" charset="0"/>
              <a:cs typeface="ヒラギノ角ゴ Pro W3" charset="0"/>
            </a:endParaRPr>
          </a:p>
          <a:p>
            <a:pPr>
              <a:lnSpc>
                <a:spcPct val="90000"/>
              </a:lnSpc>
            </a:pPr>
            <a:r>
              <a:rPr lang="en-US" sz="3100" dirty="0">
                <a:ea typeface="ヒラギノ角ゴ Pro W3" charset="0"/>
                <a:cs typeface="ヒラギノ角ゴ Pro W3" charset="0"/>
              </a:rPr>
              <a:t>Absolute threshold</a:t>
            </a:r>
            <a:endParaRPr lang="en-US" sz="2000" dirty="0">
              <a:ea typeface="ヒラギノ角ゴ Pro W3" charset="0"/>
              <a:cs typeface="ヒラギノ角ゴ Pro W3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ea typeface="ヒラギノ角ゴ Pro W3" charset="0"/>
              </a:rPr>
              <a:t>Lowest level of stimulus intensity for 50% response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ea typeface="ヒラギノ角ゴ Pro W3" charset="0"/>
              </a:rPr>
              <a:t>“How low can you go?”</a:t>
            </a:r>
          </a:p>
          <a:p>
            <a:pPr>
              <a:lnSpc>
                <a:spcPct val="90000"/>
              </a:lnSpc>
            </a:pPr>
            <a:r>
              <a:rPr lang="en-US" sz="3100" dirty="0">
                <a:ea typeface="ヒラギノ角ゴ Pro W3" charset="0"/>
                <a:cs typeface="ヒラギノ角ゴ Pro W3" charset="0"/>
              </a:rPr>
              <a:t>Just-noticeable difference (JND)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ea typeface="ヒラギノ角ゴ Pro W3" charset="0"/>
              </a:rPr>
              <a:t>Difference in stimulus intensity for 50% response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ヒラギノ角ゴ Pro W3" charset="0"/>
              </a:rPr>
              <a:t>“</a:t>
            </a:r>
            <a:r>
              <a:rPr lang="en-US" sz="2000" dirty="0" err="1">
                <a:ea typeface="ヒラギノ角ゴ Pro W3" charset="0"/>
              </a:rPr>
              <a:t>Ch</a:t>
            </a:r>
            <a:r>
              <a:rPr lang="en-US" sz="2000" dirty="0">
                <a:ea typeface="ヒラギノ角ゴ Pro W3" charset="0"/>
              </a:rPr>
              <a:t> </a:t>
            </a:r>
            <a:r>
              <a:rPr lang="en-US" sz="2000" dirty="0" err="1">
                <a:ea typeface="ヒラギノ角ゴ Pro W3" charset="0"/>
              </a:rPr>
              <a:t>Ch</a:t>
            </a:r>
            <a:r>
              <a:rPr lang="en-US" sz="2000" dirty="0">
                <a:ea typeface="ヒラギノ角ゴ Pro W3" charset="0"/>
              </a:rPr>
              <a:t> Ch.. Changes”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ea typeface="ヒラギノ角ゴ Pro W3" charset="0"/>
                <a:cs typeface="ヒラギノ角ゴ Pro W3" charset="0"/>
              </a:rPr>
              <a:t>Weber’s law: JND proportional to stimulus intensity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ヒラギノ角ゴ Pro W3" charset="0"/>
                <a:cs typeface="ヒラギノ角ゴ Pro W3" charset="0"/>
              </a:rPr>
              <a:t>Easier to tell small weight diff between two light </a:t>
            </a:r>
            <a:r>
              <a:rPr lang="en-US" sz="2000" dirty="0" err="1">
                <a:ea typeface="ヒラギノ角ゴ Pro W3" charset="0"/>
                <a:cs typeface="ヒラギノ角ゴ Pro W3" charset="0"/>
              </a:rPr>
              <a:t>objs</a:t>
            </a:r>
            <a:r>
              <a:rPr lang="en-US" sz="2000" dirty="0">
                <a:ea typeface="ヒラギノ角ゴ Pro W3" charset="0"/>
                <a:cs typeface="ヒラギノ角ゴ Pro W3" charset="0"/>
              </a:rPr>
              <a:t>, vs. two heavy</a:t>
            </a:r>
          </a:p>
          <a:p>
            <a:pPr>
              <a:lnSpc>
                <a:spcPct val="90000"/>
              </a:lnSpc>
            </a:pPr>
            <a:endParaRPr lang="en-US" sz="2000" dirty="0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44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0BD3-5023-E540-8A76-14C845AE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Detection Theory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37D243-CFEB-D547-9051-CE4DA9267D14}"/>
              </a:ext>
            </a:extLst>
          </p:cNvPr>
          <p:cNvSpPr/>
          <p:nvPr/>
        </p:nvSpPr>
        <p:spPr bwMode="auto">
          <a:xfrm>
            <a:off x="2219325" y="3095625"/>
            <a:ext cx="2667000" cy="1676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-111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6EDB7-48FB-4F43-9F67-564A159E617D}"/>
              </a:ext>
            </a:extLst>
          </p:cNvPr>
          <p:cNvSpPr/>
          <p:nvPr/>
        </p:nvSpPr>
        <p:spPr bwMode="auto">
          <a:xfrm>
            <a:off x="4871605" y="3104284"/>
            <a:ext cx="2667000" cy="16764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-111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6C6E03-CE50-9D4B-AC7F-B59C2C1E59D5}"/>
              </a:ext>
            </a:extLst>
          </p:cNvPr>
          <p:cNvSpPr/>
          <p:nvPr/>
        </p:nvSpPr>
        <p:spPr bwMode="auto">
          <a:xfrm>
            <a:off x="2204605" y="4772025"/>
            <a:ext cx="2667000" cy="16764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-111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B3D5B1-4A52-7A40-88BC-108001BA4695}"/>
              </a:ext>
            </a:extLst>
          </p:cNvPr>
          <p:cNvSpPr/>
          <p:nvPr/>
        </p:nvSpPr>
        <p:spPr bwMode="auto">
          <a:xfrm>
            <a:off x="4886325" y="4746914"/>
            <a:ext cx="2667000" cy="1676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-111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319BF-90BB-CE4B-B968-81962C91BF01}"/>
              </a:ext>
            </a:extLst>
          </p:cNvPr>
          <p:cNvSpPr txBox="1"/>
          <p:nvPr/>
        </p:nvSpPr>
        <p:spPr>
          <a:xfrm>
            <a:off x="3048227" y="2695696"/>
            <a:ext cx="979755" cy="352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E5996-5706-234B-BC2B-BE3646EDE99B}"/>
              </a:ext>
            </a:extLst>
          </p:cNvPr>
          <p:cNvSpPr txBox="1"/>
          <p:nvPr/>
        </p:nvSpPr>
        <p:spPr>
          <a:xfrm>
            <a:off x="5768419" y="2695695"/>
            <a:ext cx="902811" cy="352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AA2184-6CFE-5B4C-8367-252BBDB9B0AD}"/>
              </a:ext>
            </a:extLst>
          </p:cNvPr>
          <p:cNvSpPr txBox="1"/>
          <p:nvPr/>
        </p:nvSpPr>
        <p:spPr>
          <a:xfrm>
            <a:off x="4340850" y="2335160"/>
            <a:ext cx="1042273" cy="43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Signal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A9D76-C8C9-924F-870D-53256F94D954}"/>
              </a:ext>
            </a:extLst>
          </p:cNvPr>
          <p:cNvSpPr txBox="1"/>
          <p:nvPr/>
        </p:nvSpPr>
        <p:spPr>
          <a:xfrm rot="16200000">
            <a:off x="852285" y="4552285"/>
            <a:ext cx="1572866" cy="43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Response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A27FC9-FEA4-0341-A308-B47B09684389}"/>
              </a:ext>
            </a:extLst>
          </p:cNvPr>
          <p:cNvSpPr txBox="1"/>
          <p:nvPr/>
        </p:nvSpPr>
        <p:spPr>
          <a:xfrm rot="16200000">
            <a:off x="1773714" y="5422066"/>
            <a:ext cx="479618" cy="352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CA0559-C5F8-5D4F-8BEF-B0C5929454D0}"/>
              </a:ext>
            </a:extLst>
          </p:cNvPr>
          <p:cNvSpPr txBox="1"/>
          <p:nvPr/>
        </p:nvSpPr>
        <p:spPr>
          <a:xfrm rot="16200000">
            <a:off x="1740357" y="3757462"/>
            <a:ext cx="561051" cy="352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FC9F6-BAF4-AB42-8BD7-4D3238CBE351}"/>
              </a:ext>
            </a:extLst>
          </p:cNvPr>
          <p:cNvSpPr txBox="1"/>
          <p:nvPr/>
        </p:nvSpPr>
        <p:spPr>
          <a:xfrm>
            <a:off x="3272139" y="3734221"/>
            <a:ext cx="561372" cy="43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29374A-E231-954E-B9FC-F4EB4541A1F6}"/>
              </a:ext>
            </a:extLst>
          </p:cNvPr>
          <p:cNvSpPr txBox="1"/>
          <p:nvPr/>
        </p:nvSpPr>
        <p:spPr>
          <a:xfrm>
            <a:off x="5232472" y="3701969"/>
            <a:ext cx="1810752" cy="43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False Alarm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1D172-C853-B442-9684-ED2B2A5BE39A}"/>
              </a:ext>
            </a:extLst>
          </p:cNvPr>
          <p:cNvSpPr txBox="1"/>
          <p:nvPr/>
        </p:nvSpPr>
        <p:spPr>
          <a:xfrm>
            <a:off x="3129177" y="5358619"/>
            <a:ext cx="817853" cy="43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B4347A-FFB2-C847-962C-474D577C757A}"/>
              </a:ext>
            </a:extLst>
          </p:cNvPr>
          <p:cNvSpPr txBox="1"/>
          <p:nvPr/>
        </p:nvSpPr>
        <p:spPr>
          <a:xfrm>
            <a:off x="5402711" y="5204356"/>
            <a:ext cx="1470274" cy="786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Correct</a:t>
            </a:r>
          </a:p>
          <a:p>
            <a:r>
              <a:rPr lang="en-US" sz="2400" dirty="0"/>
              <a:t>Rejection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E61EA7-25DA-8A4D-B1BE-C9D9BE75ACEB}"/>
              </a:ext>
            </a:extLst>
          </p:cNvPr>
          <p:cNvCxnSpPr>
            <a:cxnSpLocks/>
          </p:cNvCxnSpPr>
          <p:nvPr/>
        </p:nvCxnSpPr>
        <p:spPr bwMode="auto">
          <a:xfrm flipH="1">
            <a:off x="4871605" y="3048420"/>
            <a:ext cx="14720" cy="34000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A07239-8048-7F47-BFD4-1C6C0EC8EC5D}"/>
              </a:ext>
            </a:extLst>
          </p:cNvPr>
          <p:cNvCxnSpPr/>
          <p:nvPr/>
        </p:nvCxnSpPr>
        <p:spPr bwMode="auto">
          <a:xfrm>
            <a:off x="2170649" y="4746914"/>
            <a:ext cx="538267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80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Sense: Vision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06" y="1647825"/>
            <a:ext cx="9054437" cy="4152449"/>
          </a:xfrm>
        </p:spPr>
      </p:pic>
      <p:sp>
        <p:nvSpPr>
          <p:cNvPr id="3" name="TextBox 2"/>
          <p:cNvSpPr txBox="1"/>
          <p:nvPr/>
        </p:nvSpPr>
        <p:spPr>
          <a:xfrm>
            <a:off x="466725" y="6067425"/>
            <a:ext cx="9067800" cy="96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Light goes through </a:t>
            </a:r>
            <a:r>
              <a:rPr lang="en-US" sz="2000" b="1" dirty="0"/>
              <a:t>pupil</a:t>
            </a:r>
            <a:r>
              <a:rPr lang="en-US" sz="2000" dirty="0"/>
              <a:t>, size of which controlled by </a:t>
            </a:r>
            <a:r>
              <a:rPr lang="en-US" sz="2000" b="1" dirty="0"/>
              <a:t>iris</a:t>
            </a:r>
            <a:r>
              <a:rPr lang="en-US" sz="2000" dirty="0"/>
              <a:t>, </a:t>
            </a:r>
            <a:r>
              <a:rPr lang="en-US" sz="2000" b="1" dirty="0"/>
              <a:t>lens</a:t>
            </a:r>
            <a:r>
              <a:rPr lang="en-US" sz="2000" dirty="0"/>
              <a:t> focuses on </a:t>
            </a:r>
            <a:r>
              <a:rPr lang="en-US" sz="2000" b="1" dirty="0"/>
              <a:t>retina</a:t>
            </a:r>
            <a:r>
              <a:rPr lang="en-US" sz="2000" dirty="0"/>
              <a:t>, containing </a:t>
            </a:r>
            <a:r>
              <a:rPr lang="en-US" sz="2000" b="1" dirty="0"/>
              <a:t>rod</a:t>
            </a:r>
            <a:r>
              <a:rPr lang="en-US" sz="2000" dirty="0"/>
              <a:t> (fast, b/w) and </a:t>
            </a:r>
            <a:r>
              <a:rPr lang="en-US" sz="2000" b="1" dirty="0"/>
              <a:t>cone</a:t>
            </a:r>
            <a:r>
              <a:rPr lang="en-US" sz="2000" dirty="0"/>
              <a:t> (slow, color) </a:t>
            </a:r>
            <a:r>
              <a:rPr lang="en-US" sz="2000" b="1" dirty="0"/>
              <a:t>photoreceptors.  LGN = thalamus, V1 = primary visual cortex.</a:t>
            </a:r>
          </a:p>
        </p:txBody>
      </p:sp>
    </p:spTree>
    <p:extLst>
      <p:ext uri="{BB962C8B-B14F-4D97-AF65-F5344CB8AC3E}">
        <p14:creationId xmlns:p14="http://schemas.microsoft.com/office/powerpoint/2010/main" val="1734140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6" y="301626"/>
            <a:ext cx="9067799" cy="1041400"/>
          </a:xfrm>
        </p:spPr>
        <p:txBody>
          <a:bodyPr/>
          <a:lstStyle/>
          <a:p>
            <a:r>
              <a:rPr lang="en-US" dirty="0"/>
              <a:t>Trichromatic Color Vision</a:t>
            </a:r>
          </a:p>
        </p:txBody>
      </p:sp>
      <p:pic>
        <p:nvPicPr>
          <p:cNvPr id="4" name="Content Placeholder 3" descr="fig_coarse_coding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63" b="-417"/>
          <a:stretch/>
        </p:blipFill>
        <p:spPr>
          <a:xfrm>
            <a:off x="1152525" y="1571625"/>
            <a:ext cx="7620000" cy="2972811"/>
          </a:xfrm>
        </p:spPr>
      </p:pic>
      <p:sp>
        <p:nvSpPr>
          <p:cNvPr id="6" name="TextBox 5"/>
          <p:cNvSpPr txBox="1"/>
          <p:nvPr/>
        </p:nvSpPr>
        <p:spPr>
          <a:xfrm>
            <a:off x="5953125" y="4695825"/>
            <a:ext cx="3733800" cy="124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Color opponent process theory:</a:t>
            </a:r>
          </a:p>
          <a:p>
            <a:r>
              <a:rPr lang="en-US" sz="2000" dirty="0"/>
              <a:t> red vs. green,</a:t>
            </a:r>
          </a:p>
          <a:p>
            <a:r>
              <a:rPr lang="en-US" sz="2000" dirty="0"/>
              <a:t> blue vs. yellow</a:t>
            </a:r>
          </a:p>
          <a:p>
            <a:r>
              <a:rPr lang="en-US" sz="2000" dirty="0"/>
              <a:t> black vs. white (achromatic)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A7ED6-A4B6-4B41-AAB5-D01FE18AA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4544436"/>
            <a:ext cx="4495800" cy="27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5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1724025"/>
            <a:ext cx="5549900" cy="33655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440" r="-541"/>
          <a:stretch/>
        </p:blipFill>
        <p:spPr>
          <a:xfrm>
            <a:off x="390525" y="1876425"/>
            <a:ext cx="3505200" cy="3120590"/>
          </a:xfrm>
        </p:spPr>
      </p:pic>
      <p:sp>
        <p:nvSpPr>
          <p:cNvPr id="6" name="TextBox 5"/>
          <p:cNvSpPr txBox="1"/>
          <p:nvPr/>
        </p:nvSpPr>
        <p:spPr>
          <a:xfrm>
            <a:off x="466725" y="5305425"/>
            <a:ext cx="9220200" cy="182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Basilar membrane</a:t>
            </a:r>
            <a:r>
              <a:rPr lang="en-US" sz="2400" dirty="0"/>
              <a:t>: retina of the ear, located in cochlea</a:t>
            </a:r>
          </a:p>
          <a:p>
            <a:r>
              <a:rPr lang="en-US" sz="2400" b="1" dirty="0"/>
              <a:t>hair cells </a:t>
            </a:r>
            <a:r>
              <a:rPr lang="en-US" sz="2400" dirty="0"/>
              <a:t>transduce sound, </a:t>
            </a:r>
            <a:r>
              <a:rPr lang="en-US" sz="2400" i="1" dirty="0"/>
              <a:t>location along membrane = frequency</a:t>
            </a:r>
          </a:p>
          <a:p>
            <a:r>
              <a:rPr lang="en-US" sz="2400" dirty="0"/>
              <a:t>(place theory), </a:t>
            </a:r>
            <a:r>
              <a:rPr lang="en-US" sz="2400" i="1" dirty="0"/>
              <a:t>except</a:t>
            </a:r>
            <a:r>
              <a:rPr lang="en-US" sz="2400" dirty="0"/>
              <a:t> low-frequency = direct firing rate (frequency theory)</a:t>
            </a:r>
          </a:p>
          <a:p>
            <a:r>
              <a:rPr lang="en-US" sz="2400" dirty="0"/>
              <a:t>Interaural time / level differences = auditory localization</a:t>
            </a:r>
          </a:p>
        </p:txBody>
      </p:sp>
    </p:spTree>
    <p:extLst>
      <p:ext uri="{BB962C8B-B14F-4D97-AF65-F5344CB8AC3E}">
        <p14:creationId xmlns:p14="http://schemas.microsoft.com/office/powerpoint/2010/main" val="306150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“core” Psychology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1879: Philosophy</a:t>
            </a:r>
          </a:p>
          <a:p>
            <a:r>
              <a:rPr lang="en-US" dirty="0"/>
              <a:t>1900 – 1950: Behaviorism</a:t>
            </a:r>
          </a:p>
          <a:p>
            <a:r>
              <a:rPr lang="en-US" dirty="0"/>
              <a:t>1960 – 1990: Cognitive-ism</a:t>
            </a:r>
          </a:p>
          <a:p>
            <a:r>
              <a:rPr lang="en-US" dirty="0"/>
              <a:t>1990 – current: Cognitive Neuroscience-ism</a:t>
            </a:r>
          </a:p>
          <a:p>
            <a:endParaRPr lang="en-US" dirty="0"/>
          </a:p>
          <a:p>
            <a:pPr marL="107950" indent="0">
              <a:buNone/>
            </a:pPr>
            <a:r>
              <a:rPr lang="en-US" dirty="0"/>
              <a:t>Core = basic assumptions about how the mind / brain works..</a:t>
            </a:r>
          </a:p>
        </p:txBody>
      </p:sp>
    </p:spTree>
    <p:extLst>
      <p:ext uri="{BB962C8B-B14F-4D97-AF65-F5344CB8AC3E}">
        <p14:creationId xmlns:p14="http://schemas.microsoft.com/office/powerpoint/2010/main" val="339720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Hey, How about some </a:t>
            </a:r>
            <a:r>
              <a:rPr lang="en-US" i="1" dirty="0"/>
              <a:t>Data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b="1" dirty="0"/>
              <a:t>Wilhelm Wundt (1879)</a:t>
            </a:r>
            <a:r>
              <a:rPr lang="en-US" dirty="0"/>
              <a:t>: First dude to actually collect </a:t>
            </a:r>
            <a:r>
              <a:rPr lang="en-US" b="1" dirty="0"/>
              <a:t>scientific data </a:t>
            </a:r>
            <a:r>
              <a:rPr lang="en-US" dirty="0"/>
              <a:t>about human behavior!  i.e., the first true Psychologist.</a:t>
            </a:r>
          </a:p>
          <a:p>
            <a:pPr marL="107950" indent="0">
              <a:buNone/>
            </a:pPr>
            <a:r>
              <a:rPr lang="en-US" dirty="0"/>
              <a:t>But unfortunately, the data was all </a:t>
            </a:r>
            <a:r>
              <a:rPr lang="en-US" i="1" dirty="0"/>
              <a:t>subjective</a:t>
            </a:r>
            <a:r>
              <a:rPr lang="en-US" dirty="0"/>
              <a:t>!</a:t>
            </a:r>
          </a:p>
          <a:p>
            <a:pPr marL="107950" indent="0">
              <a:buNone/>
            </a:pPr>
            <a:r>
              <a:rPr lang="en-US" b="1" dirty="0" err="1"/>
              <a:t>Titchener</a:t>
            </a:r>
            <a:r>
              <a:rPr lang="en-US" dirty="0"/>
              <a:t>: </a:t>
            </a:r>
            <a:r>
              <a:rPr lang="en-US" b="1" dirty="0"/>
              <a:t>structuralism</a:t>
            </a:r>
            <a:r>
              <a:rPr lang="en-US" dirty="0"/>
              <a:t> = subjective contents of experience, through </a:t>
            </a:r>
            <a:r>
              <a:rPr lang="en-US" i="1" dirty="0"/>
              <a:t>introspection</a:t>
            </a:r>
          </a:p>
          <a:p>
            <a:pPr marL="107950" indent="0">
              <a:buNone/>
            </a:pPr>
            <a:r>
              <a:rPr lang="en-US" b="1" dirty="0"/>
              <a:t>James</a:t>
            </a:r>
            <a:r>
              <a:rPr lang="en-US" dirty="0"/>
              <a:t>: </a:t>
            </a:r>
            <a:r>
              <a:rPr lang="en-US" b="1" dirty="0"/>
              <a:t>functionalism</a:t>
            </a:r>
            <a:r>
              <a:rPr lang="en-US" dirty="0"/>
              <a:t> = largely theoretical (vs. experimental) ideas about specific </a:t>
            </a:r>
            <a:r>
              <a:rPr lang="en-US" i="1" dirty="0"/>
              <a:t>functions</a:t>
            </a:r>
            <a:r>
              <a:rPr lang="en-US" dirty="0"/>
              <a:t> of mind, instead of contents.</a:t>
            </a:r>
          </a:p>
        </p:txBody>
      </p:sp>
    </p:spTree>
    <p:extLst>
      <p:ext uri="{BB962C8B-B14F-4D97-AF65-F5344CB8AC3E}">
        <p14:creationId xmlns:p14="http://schemas.microsoft.com/office/powerpoint/2010/main" val="12432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Hey, How about some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Objective</a:t>
            </a:r>
            <a:r>
              <a:rPr lang="en-US" dirty="0"/>
              <a:t> Data!  (1913-1950’s)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b="1" dirty="0"/>
              <a:t>Behaviorists</a:t>
            </a:r>
            <a:r>
              <a:rPr lang="en-US" dirty="0"/>
              <a:t>: rejection of introspection – can only study and theorize about what is objectively observable: behavior!  </a:t>
            </a:r>
            <a:r>
              <a:rPr lang="en-US" b="1" dirty="0"/>
              <a:t>Stimulus -&gt; Response</a:t>
            </a:r>
          </a:p>
        </p:txBody>
      </p:sp>
      <p:pic>
        <p:nvPicPr>
          <p:cNvPr id="6" name="Content Placeholder 4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325" y="3324225"/>
            <a:ext cx="3392867" cy="2875455"/>
          </a:xfrm>
          <a:prstGeom prst="rect">
            <a:avLst/>
          </a:prstGeom>
          <a:noFill/>
          <a:ln>
            <a:noFill/>
          </a:ln>
          <a:effectLst>
            <a:outerShdw blurRad="63500" dist="46662" dir="2115817" algn="ctr" rotWithShape="0">
              <a:schemeClr val="tx1">
                <a:alpha val="74997"/>
              </a:scheme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fig_skinner_box_bab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3324225"/>
            <a:ext cx="3048000" cy="29381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81125" y="6219825"/>
            <a:ext cx="1559035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latin typeface="Arial"/>
                <a:ea typeface="ＭＳ Ｐゴシック" pitchFamily="-109" charset="-128"/>
              </a:rPr>
              <a:t>Pavlov </a:t>
            </a:r>
            <a:endParaRPr lang="en-US" sz="3200" kern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38725" y="6219825"/>
            <a:ext cx="1559035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rgbClr val="000000"/>
                </a:solidFill>
                <a:latin typeface="Arial"/>
                <a:ea typeface="ＭＳ Ｐゴシック" pitchFamily="-109" charset="-128"/>
              </a:rPr>
              <a:t>Skinner</a:t>
            </a:r>
            <a:endParaRPr lang="en-US" sz="3200" kern="1200" dirty="0">
              <a:solidFill>
                <a:srgbClr val="000000"/>
              </a:solidFill>
            </a:endParaRPr>
          </a:p>
        </p:txBody>
      </p:sp>
      <p:pic>
        <p:nvPicPr>
          <p:cNvPr id="10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7125" y="3324225"/>
            <a:ext cx="1928812" cy="282512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7705725" y="6219825"/>
            <a:ext cx="1559035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rgbClr val="000000"/>
                </a:solidFill>
              </a:rPr>
              <a:t>Watson</a:t>
            </a:r>
          </a:p>
        </p:txBody>
      </p:sp>
    </p:spTree>
    <p:extLst>
      <p:ext uri="{BB962C8B-B14F-4D97-AF65-F5344CB8AC3E}">
        <p14:creationId xmlns:p14="http://schemas.microsoft.com/office/powerpoint/2010/main" val="161814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Counter-Revolution (1960’s)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70063"/>
            <a:ext cx="4764087" cy="4906962"/>
          </a:xfrm>
        </p:spPr>
        <p:txBody>
          <a:bodyPr/>
          <a:lstStyle/>
          <a:p>
            <a:pPr marL="107950" indent="0">
              <a:buNone/>
            </a:pPr>
            <a:r>
              <a:rPr lang="en-US" b="1" dirty="0"/>
              <a:t>Cognitive(ism)</a:t>
            </a:r>
            <a:r>
              <a:rPr lang="en-US" dirty="0"/>
              <a:t>: Yeah, maybe there is actually something going on inside the mind..</a:t>
            </a:r>
          </a:p>
          <a:p>
            <a:pPr marL="107950" indent="0">
              <a:buNone/>
            </a:pPr>
            <a:endParaRPr lang="en-US" dirty="0"/>
          </a:p>
          <a:p>
            <a:pPr marL="107950" indent="0">
              <a:buNone/>
            </a:pPr>
            <a:endParaRPr lang="en-US" dirty="0"/>
          </a:p>
        </p:txBody>
      </p:sp>
      <p:pic>
        <p:nvPicPr>
          <p:cNvPr id="4" name="Picture 3" descr="cartoon.tiff                                                   000005FBZip 100                        AB89E6C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1724025"/>
            <a:ext cx="416758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84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335916" y="168064"/>
            <a:ext cx="9741534" cy="6722533"/>
          </a:xfrm>
          <a:prstGeom prst="rect">
            <a:avLst/>
          </a:prstGeom>
          <a:noFill/>
          <a:ln>
            <a:noFill/>
          </a:ln>
        </p:spPr>
        <p:txBody>
          <a:bodyPr lIns="100778" tIns="50375" rIns="100778" bIns="50375" anchor="t" anchorCtr="0">
            <a:noAutofit/>
          </a:bodyPr>
          <a:lstStyle/>
          <a:p>
            <a:pPr>
              <a:spcBef>
                <a:spcPts val="397"/>
              </a:spcBef>
            </a:pPr>
            <a:r>
              <a:rPr lang="en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Behaviorism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"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397"/>
              </a:spcBef>
            </a:pP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>
              <a:spcBef>
                <a:spcPts val="397"/>
              </a:spcBef>
              <a:buClr>
                <a:schemeClr val="lt1"/>
              </a:buClr>
            </a:pPr>
            <a:endParaRPr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8954" lvl="1" indent="-237987">
              <a:spcBef>
                <a:spcPts val="397"/>
              </a:spcBef>
              <a:buClr>
                <a:schemeClr val="lt1"/>
              </a:buClr>
            </a:pPr>
            <a:endParaRPr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397"/>
              </a:spcBef>
            </a:pP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397"/>
              </a:spcBef>
            </a:pPr>
            <a: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Cognitive Psychology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"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397"/>
              </a:spcBef>
            </a:pP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979" indent="-300983">
              <a:spcBef>
                <a:spcPts val="397"/>
              </a:spcBef>
              <a:buClr>
                <a:schemeClr val="lt1"/>
              </a:buClr>
            </a:pPr>
            <a:endParaRPr sz="3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310"/>
              </a:spcBef>
            </a:pPr>
            <a:endParaRPr sz="300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71567" lvl="1" indent="-196576">
              <a:spcBef>
                <a:spcPts val="310"/>
              </a:spcBef>
              <a:buFont typeface="Courier New"/>
              <a:buChar char="o"/>
            </a:pPr>
            <a:endParaRPr sz="200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71567" lvl="1" indent="-196576">
              <a:spcBef>
                <a:spcPts val="310"/>
              </a:spcBef>
              <a:buSzPct val="77777"/>
              <a:buFont typeface="Courier New"/>
              <a:buChar char="o"/>
            </a:pPr>
            <a:r>
              <a:rPr lang="en" sz="20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Stimulus (memorize this list)</a:t>
            </a:r>
          </a:p>
          <a:p>
            <a:pPr marL="1002739" lvl="2" indent="-302779">
              <a:spcBef>
                <a:spcPts val="310"/>
              </a:spcBef>
              <a:buSzPct val="70000"/>
              <a:buFont typeface="Wingdings"/>
              <a:buChar char="§"/>
            </a:pPr>
            <a:r>
              <a:rPr lang="en" sz="22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lion, onion, Bill, firefighter, carrot, </a:t>
            </a:r>
            <a:br>
              <a:rPr lang="en" sz="22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2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zebra, John, clerk, Tom, nurse, cow</a:t>
            </a:r>
          </a:p>
          <a:p>
            <a:pPr marL="371567" lvl="1" indent="-196576">
              <a:spcBef>
                <a:spcPts val="310"/>
              </a:spcBef>
              <a:buSzPct val="77777"/>
              <a:buFont typeface="Courier New"/>
              <a:buChar char="o"/>
            </a:pPr>
            <a:r>
              <a:rPr lang="en" sz="20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 (recall)</a:t>
            </a:r>
          </a:p>
          <a:p>
            <a:pPr marL="1002739" lvl="2" indent="-302779">
              <a:spcBef>
                <a:spcPts val="310"/>
              </a:spcBef>
              <a:buSzPct val="70000"/>
              <a:buFont typeface="Wingdings"/>
              <a:buChar char="§"/>
            </a:pPr>
            <a:r>
              <a:rPr lang="en" sz="22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lion, zebra, cow, onion, carrot, </a:t>
            </a:r>
            <a:br>
              <a:rPr lang="en" sz="22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2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firefighter, clerk , nurse, John, Bill, Tom</a:t>
            </a:r>
          </a:p>
          <a:p>
            <a:pPr marL="371567" lvl="1" indent="-196576">
              <a:spcBef>
                <a:spcPts val="310"/>
              </a:spcBef>
              <a:buSzPct val="77777"/>
              <a:buFont typeface="Courier New"/>
              <a:buChar char="o"/>
            </a:pPr>
            <a:r>
              <a:rPr lang="en" sz="20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Mental Processes</a:t>
            </a:r>
          </a:p>
          <a:p>
            <a:pPr marL="1002739" lvl="2" indent="-302779">
              <a:spcBef>
                <a:spcPts val="310"/>
              </a:spcBef>
              <a:buSzPct val="70000"/>
              <a:buFont typeface="Wingdings"/>
              <a:buChar char="§"/>
            </a:pPr>
            <a:r>
              <a:rPr lang="en" sz="22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Strategies, grouping, reorganization, etc</a:t>
            </a:r>
            <a:endParaRPr sz="3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979" indent="-300983">
              <a:spcBef>
                <a:spcPts val="397"/>
              </a:spcBef>
              <a:buClr>
                <a:schemeClr val="lt1"/>
              </a:buClr>
            </a:pPr>
            <a:endParaRPr sz="3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979" indent="-300983">
              <a:spcBef>
                <a:spcPts val="397"/>
              </a:spcBef>
              <a:buClr>
                <a:schemeClr val="lt1"/>
              </a:buClr>
            </a:pPr>
            <a:endParaRPr sz="3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979" indent="-300983">
              <a:spcBef>
                <a:spcPts val="397"/>
              </a:spcBef>
              <a:buClr>
                <a:schemeClr val="lt1"/>
              </a:buClr>
            </a:pPr>
            <a:endParaRPr sz="3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80928" lvl="2" indent="-258985">
              <a:spcBef>
                <a:spcPts val="397"/>
              </a:spcBef>
            </a:pP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52525" y="809625"/>
            <a:ext cx="8096953" cy="2478934"/>
            <a:chOff x="1259681" y="1176443"/>
            <a:chExt cx="8096953" cy="2478934"/>
          </a:xfrm>
        </p:grpSpPr>
        <p:grpSp>
          <p:nvGrpSpPr>
            <p:cNvPr id="308" name="Shape 308"/>
            <p:cNvGrpSpPr/>
            <p:nvPr/>
          </p:nvGrpSpPr>
          <p:grpSpPr>
            <a:xfrm>
              <a:off x="1511617" y="1176443"/>
              <a:ext cx="1574602" cy="1050395"/>
              <a:chOff x="432" y="383"/>
              <a:chExt cx="900" cy="599"/>
            </a:xfrm>
          </p:grpSpPr>
          <p:sp>
            <p:nvSpPr>
              <p:cNvPr id="309" name="Shape 309"/>
              <p:cNvSpPr/>
              <p:nvPr/>
            </p:nvSpPr>
            <p:spPr>
              <a:xfrm>
                <a:off x="432" y="383"/>
                <a:ext cx="900" cy="599"/>
              </a:xfrm>
              <a:prstGeom prst="rect">
                <a:avLst/>
              </a:prstGeom>
              <a:solidFill>
                <a:schemeClr val="dk1"/>
              </a:solidFill>
              <a:ln w="19050" cap="flat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/>
              </a:p>
            </p:txBody>
          </p:sp>
          <p:sp>
            <p:nvSpPr>
              <p:cNvPr id="310" name="Shape 310"/>
              <p:cNvSpPr txBox="1"/>
              <p:nvPr/>
            </p:nvSpPr>
            <p:spPr>
              <a:xfrm>
                <a:off x="575" y="565"/>
                <a:ext cx="599" cy="2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2000" dirty="0">
                    <a:solidFill>
                      <a:schemeClr val="bg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Stimuli</a:t>
                </a:r>
              </a:p>
            </p:txBody>
          </p:sp>
        </p:grpSp>
        <p:grpSp>
          <p:nvGrpSpPr>
            <p:cNvPr id="311" name="Shape 311"/>
            <p:cNvGrpSpPr/>
            <p:nvPr/>
          </p:nvGrpSpPr>
          <p:grpSpPr>
            <a:xfrm>
              <a:off x="4198936" y="1176444"/>
              <a:ext cx="1728563" cy="1050395"/>
              <a:chOff x="3647" y="288"/>
              <a:chExt cx="988" cy="599"/>
            </a:xfrm>
          </p:grpSpPr>
          <p:sp>
            <p:nvSpPr>
              <p:cNvPr id="312" name="Shape 312"/>
              <p:cNvSpPr/>
              <p:nvPr/>
            </p:nvSpPr>
            <p:spPr>
              <a:xfrm>
                <a:off x="3647" y="288"/>
                <a:ext cx="900" cy="599"/>
              </a:xfrm>
              <a:prstGeom prst="rect">
                <a:avLst/>
              </a:prstGeom>
              <a:solidFill>
                <a:schemeClr val="dk1"/>
              </a:solidFill>
              <a:ln w="19050" cap="flat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/>
              </a:p>
            </p:txBody>
          </p:sp>
          <p:sp>
            <p:nvSpPr>
              <p:cNvPr id="313" name="Shape 313"/>
              <p:cNvSpPr txBox="1"/>
              <p:nvPr/>
            </p:nvSpPr>
            <p:spPr>
              <a:xfrm>
                <a:off x="3735" y="470"/>
                <a:ext cx="900" cy="2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2000" dirty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Responses</a:t>
                </a:r>
              </a:p>
            </p:txBody>
          </p:sp>
        </p:grpSp>
        <p:cxnSp>
          <p:nvCxnSpPr>
            <p:cNvPr id="314" name="Shape 314"/>
            <p:cNvCxnSpPr/>
            <p:nvPr/>
          </p:nvCxnSpPr>
          <p:spPr>
            <a:xfrm>
              <a:off x="3191192" y="1596602"/>
              <a:ext cx="839788" cy="0"/>
            </a:xfrm>
            <a:prstGeom prst="straightConnector1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315" name="Shape 315"/>
            <p:cNvGrpSpPr/>
            <p:nvPr/>
          </p:nvGrpSpPr>
          <p:grpSpPr>
            <a:xfrm>
              <a:off x="1259681" y="2604981"/>
              <a:ext cx="1574602" cy="1050395"/>
              <a:chOff x="432" y="383"/>
              <a:chExt cx="900" cy="599"/>
            </a:xfrm>
          </p:grpSpPr>
          <p:sp>
            <p:nvSpPr>
              <p:cNvPr id="316" name="Shape 316"/>
              <p:cNvSpPr/>
              <p:nvPr/>
            </p:nvSpPr>
            <p:spPr>
              <a:xfrm>
                <a:off x="432" y="383"/>
                <a:ext cx="900" cy="599"/>
              </a:xfrm>
              <a:prstGeom prst="rect">
                <a:avLst/>
              </a:prstGeom>
              <a:solidFill>
                <a:schemeClr val="dk1"/>
              </a:solidFill>
              <a:ln w="19050" cap="flat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/>
              </a:p>
            </p:txBody>
          </p:sp>
          <p:sp>
            <p:nvSpPr>
              <p:cNvPr id="317" name="Shape 317"/>
              <p:cNvSpPr txBox="1"/>
              <p:nvPr/>
            </p:nvSpPr>
            <p:spPr>
              <a:xfrm>
                <a:off x="589" y="532"/>
                <a:ext cx="599" cy="2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2000" dirty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Stimuli</a:t>
                </a:r>
              </a:p>
            </p:txBody>
          </p:sp>
        </p:grpSp>
        <p:grpSp>
          <p:nvGrpSpPr>
            <p:cNvPr id="318" name="Shape 318"/>
            <p:cNvGrpSpPr/>
            <p:nvPr/>
          </p:nvGrpSpPr>
          <p:grpSpPr>
            <a:xfrm>
              <a:off x="3863022" y="2604982"/>
              <a:ext cx="2962001" cy="1050395"/>
              <a:chOff x="1776" y="288"/>
              <a:chExt cx="1693" cy="599"/>
            </a:xfrm>
          </p:grpSpPr>
          <p:sp>
            <p:nvSpPr>
              <p:cNvPr id="319" name="Shape 319"/>
              <p:cNvSpPr/>
              <p:nvPr/>
            </p:nvSpPr>
            <p:spPr>
              <a:xfrm>
                <a:off x="1776" y="288"/>
                <a:ext cx="1500" cy="599"/>
              </a:xfrm>
              <a:prstGeom prst="rect">
                <a:avLst/>
              </a:prstGeom>
              <a:solidFill>
                <a:schemeClr val="dk1"/>
              </a:solidFill>
              <a:ln w="19050" cap="flat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/>
              </a:p>
            </p:txBody>
          </p:sp>
          <p:sp>
            <p:nvSpPr>
              <p:cNvPr id="320" name="Shape 320"/>
              <p:cNvSpPr txBox="1"/>
              <p:nvPr/>
            </p:nvSpPr>
            <p:spPr>
              <a:xfrm>
                <a:off x="1969" y="437"/>
                <a:ext cx="1500" cy="2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2000" dirty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Mental Processes</a:t>
                </a:r>
              </a:p>
            </p:txBody>
          </p:sp>
        </p:grpSp>
        <p:grpSp>
          <p:nvGrpSpPr>
            <p:cNvPr id="321" name="Shape 321"/>
            <p:cNvGrpSpPr/>
            <p:nvPr/>
          </p:nvGrpSpPr>
          <p:grpSpPr>
            <a:xfrm>
              <a:off x="7558088" y="2604982"/>
              <a:ext cx="1798546" cy="1050395"/>
              <a:chOff x="3647" y="288"/>
              <a:chExt cx="1028" cy="599"/>
            </a:xfrm>
          </p:grpSpPr>
          <p:sp>
            <p:nvSpPr>
              <p:cNvPr id="322" name="Shape 322"/>
              <p:cNvSpPr/>
              <p:nvPr/>
            </p:nvSpPr>
            <p:spPr>
              <a:xfrm>
                <a:off x="3647" y="288"/>
                <a:ext cx="900" cy="599"/>
              </a:xfrm>
              <a:prstGeom prst="rect">
                <a:avLst/>
              </a:prstGeom>
              <a:solidFill>
                <a:schemeClr val="dk1"/>
              </a:solidFill>
              <a:ln w="19050" cap="flat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/>
              </a:p>
            </p:txBody>
          </p:sp>
          <p:sp>
            <p:nvSpPr>
              <p:cNvPr id="323" name="Shape 323"/>
              <p:cNvSpPr txBox="1"/>
              <p:nvPr/>
            </p:nvSpPr>
            <p:spPr>
              <a:xfrm>
                <a:off x="3775" y="437"/>
                <a:ext cx="900" cy="2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2000" dirty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Responses</a:t>
                </a:r>
              </a:p>
            </p:txBody>
          </p:sp>
        </p:grpSp>
        <p:cxnSp>
          <p:nvCxnSpPr>
            <p:cNvPr id="324" name="Shape 324"/>
            <p:cNvCxnSpPr/>
            <p:nvPr/>
          </p:nvCxnSpPr>
          <p:spPr>
            <a:xfrm>
              <a:off x="2939256" y="3025140"/>
              <a:ext cx="839788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5" name="Shape 325"/>
            <p:cNvCxnSpPr/>
            <p:nvPr/>
          </p:nvCxnSpPr>
          <p:spPr>
            <a:xfrm>
              <a:off x="6634321" y="3025140"/>
              <a:ext cx="839788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45622705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Brain..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/>
              <a:t>1960’s-80’s: Cognitive “</a:t>
            </a:r>
            <a:r>
              <a:rPr lang="en-US" dirty="0" err="1"/>
              <a:t>boxology</a:t>
            </a:r>
            <a:r>
              <a:rPr lang="en-US" dirty="0"/>
              <a:t>” based on idea that mind is a digital computer (sure, why not..)</a:t>
            </a:r>
          </a:p>
          <a:p>
            <a:pPr marL="107950" indent="0">
              <a:buNone/>
            </a:pPr>
            <a:r>
              <a:rPr lang="en-US" dirty="0"/>
              <a:t>1990’s – now: </a:t>
            </a:r>
            <a:r>
              <a:rPr lang="en-US" b="1" dirty="0"/>
              <a:t>Cognitive Neuroscience</a:t>
            </a:r>
            <a:r>
              <a:rPr lang="en-US" dirty="0"/>
              <a:t>!</a:t>
            </a:r>
          </a:p>
        </p:txBody>
      </p:sp>
      <p:pic>
        <p:nvPicPr>
          <p:cNvPr id="4" name="Picture 2" descr="full_fmri2.jpg                                                 00000002NO NAME                        00000000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552825"/>
            <a:ext cx="3209925" cy="3611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3552825"/>
            <a:ext cx="498763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1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Scientific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an observation, </a:t>
            </a:r>
          </a:p>
          <a:p>
            <a:r>
              <a:rPr lang="en-US" dirty="0"/>
              <a:t>form a hypothesis, </a:t>
            </a:r>
          </a:p>
          <a:p>
            <a:r>
              <a:rPr lang="en-US" dirty="0"/>
              <a:t>collect data, </a:t>
            </a:r>
          </a:p>
          <a:p>
            <a:r>
              <a:rPr lang="en-US" dirty="0"/>
              <a:t>analyze data,  </a:t>
            </a:r>
          </a:p>
          <a:p>
            <a:r>
              <a:rPr lang="en-US" dirty="0"/>
              <a:t>draw conclusions. </a:t>
            </a:r>
          </a:p>
          <a:p>
            <a:pPr marL="1079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97634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4545</TotalTime>
  <Words>977</Words>
  <Application>Microsoft Macintosh PowerPoint</Application>
  <PresentationFormat>Custom</PresentationFormat>
  <Paragraphs>171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MS Gothic</vt:lpstr>
      <vt:lpstr>ＭＳ Ｐゴシック</vt:lpstr>
      <vt:lpstr>ヒラギノ角ゴ Pro W3</vt:lpstr>
      <vt:lpstr>Arial</vt:lpstr>
      <vt:lpstr>Calibri</vt:lpstr>
      <vt:lpstr>Courier New</vt:lpstr>
      <vt:lpstr>Helvetica Neue</vt:lpstr>
      <vt:lpstr>Symbol</vt:lpstr>
      <vt:lpstr>Tahoma</vt:lpstr>
      <vt:lpstr>Times New Roman</vt:lpstr>
      <vt:lpstr>Wingdings</vt:lpstr>
      <vt:lpstr>ror_std_emerbrain</vt:lpstr>
      <vt:lpstr>Document</vt:lpstr>
      <vt:lpstr>Chapters 1-3 Study Guide</vt:lpstr>
      <vt:lpstr>Summary: Four Major Approaches</vt:lpstr>
      <vt:lpstr>Review of “core” Psychology History</vt:lpstr>
      <vt:lpstr>Hey, How about some Data!</vt:lpstr>
      <vt:lpstr>Hey, How about some  Objective Data!  (1913-1950’s)</vt:lpstr>
      <vt:lpstr>Cognitive Counter-Revolution (1960’s)</vt:lpstr>
      <vt:lpstr>PowerPoint Presentation</vt:lpstr>
      <vt:lpstr>Enter the Brain..</vt:lpstr>
      <vt:lpstr>The Scientific Method</vt:lpstr>
      <vt:lpstr>Answering Questions</vt:lpstr>
      <vt:lpstr>Pros / Cons</vt:lpstr>
      <vt:lpstr>True Experiments</vt:lpstr>
      <vt:lpstr>PowerPoint Presentation</vt:lpstr>
      <vt:lpstr>Experimental Design</vt:lpstr>
      <vt:lpstr>PowerPoint Presentation</vt:lpstr>
      <vt:lpstr>Detector Model</vt:lpstr>
      <vt:lpstr>Neuron Summary</vt:lpstr>
      <vt:lpstr>Neurotransmitter Terms</vt:lpstr>
      <vt:lpstr>Neuromodulators and Drugs (receptor agonists)</vt:lpstr>
      <vt:lpstr>Gross Anatomy</vt:lpstr>
      <vt:lpstr>Lobular Functions: Follow the trail..</vt:lpstr>
      <vt:lpstr>Rest of Brain</vt:lpstr>
      <vt:lpstr>Basic senses</vt:lpstr>
      <vt:lpstr>Psychophysics</vt:lpstr>
      <vt:lpstr>Signal Detection Theory</vt:lpstr>
      <vt:lpstr>The First Sense: Vision</vt:lpstr>
      <vt:lpstr>Trichromatic Color Vision</vt:lpstr>
      <vt:lpstr>Audition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Randall O'Reilly</cp:lastModifiedBy>
  <cp:revision>82</cp:revision>
  <dcterms:created xsi:type="dcterms:W3CDTF">2009-03-18T06:10:11Z</dcterms:created>
  <dcterms:modified xsi:type="dcterms:W3CDTF">2018-10-03T03:57:57Z</dcterms:modified>
</cp:coreProperties>
</file>