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9" r:id="rId2"/>
  </p:sldMasterIdLst>
  <p:sldIdLst>
    <p:sldId id="256" r:id="rId3"/>
    <p:sldId id="257" r:id="rId4"/>
    <p:sldId id="258" r:id="rId5"/>
    <p:sldId id="259" r:id="rId6"/>
    <p:sldId id="260" r:id="rId7"/>
    <p:sldId id="32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9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31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072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606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66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54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01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030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7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265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3165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321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0250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6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5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0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7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42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8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10/31/18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3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3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7335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7335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7335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10" Type="http://schemas.openxmlformats.org/officeDocument/2006/relationships/image" Target="../media/image28.png"/><Relationship Id="rId11" Type="http://schemas.openxmlformats.org/officeDocument/2006/relationships/image" Target="../media/image16.png"/><Relationship Id="rId12" Type="http://schemas.openxmlformats.org/officeDocument/2006/relationships/image" Target="../media/image13.png"/><Relationship Id="rId13" Type="http://schemas.openxmlformats.org/officeDocument/2006/relationships/image" Target="../media/image22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18.png"/><Relationship Id="rId17" Type="http://schemas.openxmlformats.org/officeDocument/2006/relationships/image" Target="../media/image31.png"/><Relationship Id="rId18" Type="http://schemas.openxmlformats.org/officeDocument/2006/relationships/image" Target="../media/image15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20" Type="http://schemas.openxmlformats.org/officeDocument/2006/relationships/image" Target="../media/image24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25.png"/><Relationship Id="rId6" Type="http://schemas.openxmlformats.org/officeDocument/2006/relationships/image" Target="../media/image38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10" Type="http://schemas.openxmlformats.org/officeDocument/2006/relationships/image" Target="../media/image16.png"/><Relationship Id="rId11" Type="http://schemas.openxmlformats.org/officeDocument/2006/relationships/image" Target="../media/image13.png"/><Relationship Id="rId12" Type="http://schemas.openxmlformats.org/officeDocument/2006/relationships/image" Target="../media/image22.png"/><Relationship Id="rId13" Type="http://schemas.openxmlformats.org/officeDocument/2006/relationships/image" Target="../media/image29.png"/><Relationship Id="rId14" Type="http://schemas.openxmlformats.org/officeDocument/2006/relationships/image" Target="../media/image26.png"/><Relationship Id="rId15" Type="http://schemas.openxmlformats.org/officeDocument/2006/relationships/image" Target="../media/image30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31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27.png"/><Relationship Id="rId7" Type="http://schemas.openxmlformats.org/officeDocument/2006/relationships/image" Target="../media/image38.png"/><Relationship Id="rId8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85" y="1160221"/>
            <a:ext cx="5873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Introduction </a:t>
            </a:r>
            <a:r>
              <a:rPr sz="4000" spc="-25" dirty="0"/>
              <a:t>to Data</a:t>
            </a:r>
            <a:r>
              <a:rPr sz="4000" spc="-5" dirty="0"/>
              <a:t> </a:t>
            </a:r>
            <a:r>
              <a:rPr sz="4000" spc="-10" dirty="0"/>
              <a:t>Science</a:t>
            </a:r>
            <a:endParaRPr sz="4000" dirty="0"/>
          </a:p>
          <a:p>
            <a:pPr marL="4445" algn="ctr">
              <a:lnSpc>
                <a:spcPct val="100000"/>
              </a:lnSpc>
            </a:pPr>
            <a:r>
              <a:rPr sz="4000" spc="-15" dirty="0"/>
              <a:t>Lecture </a:t>
            </a:r>
            <a:r>
              <a:rPr lang="en-US" sz="4000" spc="-5" dirty="0"/>
              <a:t>8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718054" y="2379675"/>
            <a:ext cx="3707765" cy="326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Machine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10" dirty="0" smtClean="0">
                <a:latin typeface="Calibri"/>
                <a:cs typeface="Calibri"/>
              </a:rPr>
              <a:t>Learning</a:t>
            </a:r>
            <a:r>
              <a:rPr lang="en-US" sz="4000" spc="-10" dirty="0" smtClean="0">
                <a:latin typeface="Calibri"/>
                <a:cs typeface="Calibri"/>
              </a:rPr>
              <a:t> Part 2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535"/>
              </a:spcBef>
            </a:pPr>
            <a:r>
              <a:rPr lang="en-US" sz="3200" dirty="0" smtClean="0">
                <a:solidFill>
                  <a:srgbClr val="888888"/>
                </a:solidFill>
                <a:latin typeface="Calibri"/>
                <a:cs typeface="Calibri"/>
              </a:rPr>
              <a:t>EMSE 6992 </a:t>
            </a:r>
            <a:r>
              <a:rPr sz="3200" spc="-25" dirty="0" smtClean="0">
                <a:solidFill>
                  <a:srgbClr val="888888"/>
                </a:solidFill>
                <a:latin typeface="Calibri"/>
                <a:cs typeface="Calibri"/>
              </a:rPr>
              <a:t>Fall</a:t>
            </a:r>
            <a:r>
              <a:rPr sz="3200" spc="-3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rgbClr val="888888"/>
                </a:solidFill>
                <a:latin typeface="Calibri"/>
                <a:cs typeface="Calibri"/>
              </a:rPr>
              <a:t>201</a:t>
            </a:r>
            <a:r>
              <a:rPr lang="en-US" sz="3200" dirty="0" smtClean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3200" dirty="0" smtClean="0">
                <a:solidFill>
                  <a:srgbClr val="888888"/>
                </a:solidFill>
                <a:latin typeface="Calibri"/>
                <a:cs typeface="Calibri"/>
              </a:rPr>
              <a:t>Benjamin Harvey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142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a linear </a:t>
            </a:r>
            <a:r>
              <a:rPr sz="2400" spc="-5" dirty="0">
                <a:latin typeface="Calibri"/>
                <a:cs typeface="Calibri"/>
              </a:rPr>
              <a:t>model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only fit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straight </a:t>
            </a:r>
            <a:r>
              <a:rPr sz="2400" dirty="0">
                <a:latin typeface="Calibri"/>
                <a:cs typeface="Calibri"/>
              </a:rPr>
              <a:t>line. A </a:t>
            </a:r>
            <a:r>
              <a:rPr sz="2400" spc="-15" dirty="0">
                <a:latin typeface="Calibri"/>
                <a:cs typeface="Calibri"/>
              </a:rPr>
              <a:t>high-degree 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complex </a:t>
            </a:r>
            <a:r>
              <a:rPr sz="2400" spc="-5" dirty="0">
                <a:latin typeface="Calibri"/>
                <a:cs typeface="Calibri"/>
              </a:rPr>
              <a:t>curve. But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fit </a:t>
            </a:r>
            <a:r>
              <a:rPr sz="2400" dirty="0">
                <a:latin typeface="Calibri"/>
                <a:cs typeface="Calibri"/>
              </a:rPr>
              <a:t>the  individual </a:t>
            </a:r>
            <a:r>
              <a:rPr sz="2400" spc="-5" dirty="0">
                <a:latin typeface="Calibri"/>
                <a:cs typeface="Calibri"/>
              </a:rPr>
              <a:t>sample, </a:t>
            </a:r>
            <a:r>
              <a:rPr sz="2400" spc="-10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the </a:t>
            </a:r>
            <a:r>
              <a:rPr sz="2400" spc="-5" dirty="0">
                <a:latin typeface="Calibri"/>
                <a:cs typeface="Calibri"/>
              </a:rPr>
              <a:t>population.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shape </a:t>
            </a:r>
            <a:r>
              <a:rPr sz="2400" spc="-10" dirty="0">
                <a:latin typeface="Calibri"/>
                <a:cs typeface="Calibri"/>
              </a:rPr>
              <a:t>can vary  from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sample, so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high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312" y="2955033"/>
            <a:ext cx="6880994" cy="263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0359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10" dirty="0">
                <a:latin typeface="Calibri"/>
                <a:cs typeface="Calibri"/>
              </a:rPr>
              <a:t>expected 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18440" algn="ctr">
              <a:lnSpc>
                <a:spcPct val="100000"/>
              </a:lnSpc>
              <a:spcBef>
                <a:spcPts val="20"/>
              </a:spcBef>
            </a:pPr>
            <a:r>
              <a:rPr sz="2400" spc="25" dirty="0">
                <a:latin typeface="Cambria Math"/>
                <a:cs typeface="Cambria Math"/>
              </a:rPr>
              <a:t>𝐵𝑖𝑎𝑠</a:t>
            </a:r>
            <a:r>
              <a:rPr sz="2625" spc="37" baseline="28571" dirty="0">
                <a:latin typeface="Cambria Math"/>
                <a:cs typeface="Cambria Math"/>
              </a:rPr>
              <a:t>2 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8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𝑉𝑎𝑟𝑖𝑎𝑛𝑐𝑒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spc="-5" dirty="0">
                <a:latin typeface="Calibri"/>
                <a:cs typeface="Calibri"/>
              </a:rPr>
              <a:t>Because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bias-variance </a:t>
            </a:r>
            <a:r>
              <a:rPr sz="2400" spc="-25" dirty="0">
                <a:latin typeface="Calibri"/>
                <a:cs typeface="Calibri"/>
              </a:rPr>
              <a:t>trade-off, </a:t>
            </a:r>
            <a:r>
              <a:rPr sz="2400" spc="-15" dirty="0">
                <a:latin typeface="Calibri"/>
                <a:cs typeface="Calibri"/>
              </a:rPr>
              <a:t>we want to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balance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contributions.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mbria Math"/>
                <a:cs typeface="Cambria Math"/>
              </a:rPr>
              <a:t>𝑉𝑎𝑟𝑖𝑎𝑛𝑐𝑒 </a:t>
            </a:r>
            <a:r>
              <a:rPr sz="2400" spc="-10" dirty="0">
                <a:latin typeface="Calibri"/>
                <a:cs typeface="Calibri"/>
              </a:rPr>
              <a:t>strongly dominates,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too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00" spc="-10" dirty="0">
                <a:latin typeface="Calibri"/>
                <a:cs typeface="Calibri"/>
              </a:rPr>
              <a:t>variation </a:t>
            </a:r>
            <a:r>
              <a:rPr sz="2400" spc="-5" dirty="0">
                <a:latin typeface="Calibri"/>
                <a:cs typeface="Calibri"/>
              </a:rPr>
              <a:t>between models. 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over-fitting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mbria Math"/>
                <a:cs typeface="Cambria Math"/>
              </a:rPr>
              <a:t>𝐵𝑖𝑎𝑠 </a:t>
            </a:r>
            <a:r>
              <a:rPr sz="2400" spc="-10" dirty="0">
                <a:latin typeface="Calibri"/>
                <a:cs typeface="Calibri"/>
              </a:rPr>
              <a:t>strongly dominates, </a:t>
            </a:r>
            <a:r>
              <a:rPr sz="2400" dirty="0">
                <a:latin typeface="Calibri"/>
                <a:cs typeface="Calibri"/>
              </a:rPr>
              <a:t>then the models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fitting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spc="-5" dirty="0">
                <a:latin typeface="Calibri"/>
                <a:cs typeface="Calibri"/>
              </a:rPr>
              <a:t>enough. 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under-fitting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Bayes</a:t>
            </a:r>
            <a:endParaRPr lang="en-US" sz="3200" spc="-20" dirty="0" smtClean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35814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104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10" dirty="0">
                <a:latin typeface="Calibri"/>
                <a:cs typeface="Calibri"/>
              </a:rPr>
              <a:t>closest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a labeled </a:t>
            </a:r>
            <a:r>
              <a:rPr sz="2800" spc="-15" dirty="0">
                <a:latin typeface="Calibri"/>
                <a:cs typeface="Calibri"/>
              </a:rPr>
              <a:t>dataset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3059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325627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10" dirty="0">
                <a:latin typeface="Calibri"/>
                <a:cs typeface="Calibri"/>
              </a:rPr>
              <a:t>closest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744" y="997966"/>
            <a:ext cx="23729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endParaRPr sz="2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Frequent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97966"/>
            <a:ext cx="286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k = 3 </a:t>
            </a:r>
            <a:r>
              <a:rPr sz="2800" spc="-15" dirty="0">
                <a:latin typeface="Calibri"/>
                <a:cs typeface="Calibri"/>
              </a:rPr>
              <a:t>votes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“cat”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7140" y="1117600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7376" y="2048255"/>
            <a:ext cx="2002789" cy="4645660"/>
          </a:xfrm>
          <a:custGeom>
            <a:avLst/>
            <a:gdLst/>
            <a:ahLst/>
            <a:cxnLst/>
            <a:rect l="l" t="t" r="r" b="b"/>
            <a:pathLst>
              <a:path w="2002790" h="4645659">
                <a:moveTo>
                  <a:pt x="0" y="2322576"/>
                </a:moveTo>
                <a:lnTo>
                  <a:pt x="398" y="2256450"/>
                </a:lnTo>
                <a:lnTo>
                  <a:pt x="1585" y="2190781"/>
                </a:lnTo>
                <a:lnTo>
                  <a:pt x="3550" y="2125595"/>
                </a:lnTo>
                <a:lnTo>
                  <a:pt x="6284" y="2060916"/>
                </a:lnTo>
                <a:lnTo>
                  <a:pt x="9774" y="1996767"/>
                </a:lnTo>
                <a:lnTo>
                  <a:pt x="14012" y="1933174"/>
                </a:lnTo>
                <a:lnTo>
                  <a:pt x="18986" y="1870162"/>
                </a:lnTo>
                <a:lnTo>
                  <a:pt x="24685" y="1807754"/>
                </a:lnTo>
                <a:lnTo>
                  <a:pt x="31099" y="1745975"/>
                </a:lnTo>
                <a:lnTo>
                  <a:pt x="38218" y="1684850"/>
                </a:lnTo>
                <a:lnTo>
                  <a:pt x="46031" y="1624403"/>
                </a:lnTo>
                <a:lnTo>
                  <a:pt x="54527" y="1564659"/>
                </a:lnTo>
                <a:lnTo>
                  <a:pt x="63696" y="1505642"/>
                </a:lnTo>
                <a:lnTo>
                  <a:pt x="73527" y="1447377"/>
                </a:lnTo>
                <a:lnTo>
                  <a:pt x="84010" y="1389888"/>
                </a:lnTo>
                <a:lnTo>
                  <a:pt x="95134" y="1333200"/>
                </a:lnTo>
                <a:lnTo>
                  <a:pt x="106888" y="1277337"/>
                </a:lnTo>
                <a:lnTo>
                  <a:pt x="119263" y="1222324"/>
                </a:lnTo>
                <a:lnTo>
                  <a:pt x="132246" y="1168185"/>
                </a:lnTo>
                <a:lnTo>
                  <a:pt x="145829" y="1114945"/>
                </a:lnTo>
                <a:lnTo>
                  <a:pt x="160000" y="1062628"/>
                </a:lnTo>
                <a:lnTo>
                  <a:pt x="174748" y="1011259"/>
                </a:lnTo>
                <a:lnTo>
                  <a:pt x="190064" y="960863"/>
                </a:lnTo>
                <a:lnTo>
                  <a:pt x="205936" y="911463"/>
                </a:lnTo>
                <a:lnTo>
                  <a:pt x="222354" y="863085"/>
                </a:lnTo>
                <a:lnTo>
                  <a:pt x="239307" y="815752"/>
                </a:lnTo>
                <a:lnTo>
                  <a:pt x="256786" y="769490"/>
                </a:lnTo>
                <a:lnTo>
                  <a:pt x="274778" y="724323"/>
                </a:lnTo>
                <a:lnTo>
                  <a:pt x="293274" y="680275"/>
                </a:lnTo>
                <a:lnTo>
                  <a:pt x="312264" y="637371"/>
                </a:lnTo>
                <a:lnTo>
                  <a:pt x="331735" y="595636"/>
                </a:lnTo>
                <a:lnTo>
                  <a:pt x="351679" y="555093"/>
                </a:lnTo>
                <a:lnTo>
                  <a:pt x="372085" y="515768"/>
                </a:lnTo>
                <a:lnTo>
                  <a:pt x="392941" y="477685"/>
                </a:lnTo>
                <a:lnTo>
                  <a:pt x="414237" y="440868"/>
                </a:lnTo>
                <a:lnTo>
                  <a:pt x="435963" y="405342"/>
                </a:lnTo>
                <a:lnTo>
                  <a:pt x="458109" y="371132"/>
                </a:lnTo>
                <a:lnTo>
                  <a:pt x="480663" y="338261"/>
                </a:lnTo>
                <a:lnTo>
                  <a:pt x="503615" y="306756"/>
                </a:lnTo>
                <a:lnTo>
                  <a:pt x="526954" y="276639"/>
                </a:lnTo>
                <a:lnTo>
                  <a:pt x="574753" y="220670"/>
                </a:lnTo>
                <a:lnTo>
                  <a:pt x="623974" y="170552"/>
                </a:lnTo>
                <a:lnTo>
                  <a:pt x="674535" y="126480"/>
                </a:lnTo>
                <a:lnTo>
                  <a:pt x="726349" y="88650"/>
                </a:lnTo>
                <a:lnTo>
                  <a:pt x="779332" y="57259"/>
                </a:lnTo>
                <a:lnTo>
                  <a:pt x="833400" y="32502"/>
                </a:lnTo>
                <a:lnTo>
                  <a:pt x="888468" y="14576"/>
                </a:lnTo>
                <a:lnTo>
                  <a:pt x="944452" y="3676"/>
                </a:lnTo>
                <a:lnTo>
                  <a:pt x="1001268" y="0"/>
                </a:lnTo>
                <a:lnTo>
                  <a:pt x="1029774" y="923"/>
                </a:lnTo>
                <a:lnTo>
                  <a:pt x="1086184" y="8235"/>
                </a:lnTo>
                <a:lnTo>
                  <a:pt x="1141721" y="22673"/>
                </a:lnTo>
                <a:lnTo>
                  <a:pt x="1196299" y="44039"/>
                </a:lnTo>
                <a:lnTo>
                  <a:pt x="1249836" y="72137"/>
                </a:lnTo>
                <a:lnTo>
                  <a:pt x="1302245" y="106772"/>
                </a:lnTo>
                <a:lnTo>
                  <a:pt x="1353443" y="147748"/>
                </a:lnTo>
                <a:lnTo>
                  <a:pt x="1403344" y="194868"/>
                </a:lnTo>
                <a:lnTo>
                  <a:pt x="1451865" y="247935"/>
                </a:lnTo>
                <a:lnTo>
                  <a:pt x="1498920" y="306756"/>
                </a:lnTo>
                <a:lnTo>
                  <a:pt x="1521872" y="338261"/>
                </a:lnTo>
                <a:lnTo>
                  <a:pt x="1544426" y="371132"/>
                </a:lnTo>
                <a:lnTo>
                  <a:pt x="1566572" y="405342"/>
                </a:lnTo>
                <a:lnTo>
                  <a:pt x="1588298" y="440868"/>
                </a:lnTo>
                <a:lnTo>
                  <a:pt x="1609594" y="477685"/>
                </a:lnTo>
                <a:lnTo>
                  <a:pt x="1630450" y="515768"/>
                </a:lnTo>
                <a:lnTo>
                  <a:pt x="1650856" y="555093"/>
                </a:lnTo>
                <a:lnTo>
                  <a:pt x="1670800" y="595636"/>
                </a:lnTo>
                <a:lnTo>
                  <a:pt x="1690271" y="637371"/>
                </a:lnTo>
                <a:lnTo>
                  <a:pt x="1709261" y="680275"/>
                </a:lnTo>
                <a:lnTo>
                  <a:pt x="1727757" y="724323"/>
                </a:lnTo>
                <a:lnTo>
                  <a:pt x="1745749" y="769490"/>
                </a:lnTo>
                <a:lnTo>
                  <a:pt x="1763228" y="815752"/>
                </a:lnTo>
                <a:lnTo>
                  <a:pt x="1780181" y="863085"/>
                </a:lnTo>
                <a:lnTo>
                  <a:pt x="1796599" y="911463"/>
                </a:lnTo>
                <a:lnTo>
                  <a:pt x="1812471" y="960863"/>
                </a:lnTo>
                <a:lnTo>
                  <a:pt x="1827787" y="1011259"/>
                </a:lnTo>
                <a:lnTo>
                  <a:pt x="1842535" y="1062628"/>
                </a:lnTo>
                <a:lnTo>
                  <a:pt x="1856706" y="1114945"/>
                </a:lnTo>
                <a:lnTo>
                  <a:pt x="1870289" y="1168185"/>
                </a:lnTo>
                <a:lnTo>
                  <a:pt x="1883272" y="1222324"/>
                </a:lnTo>
                <a:lnTo>
                  <a:pt x="1895647" y="1277337"/>
                </a:lnTo>
                <a:lnTo>
                  <a:pt x="1907401" y="1333200"/>
                </a:lnTo>
                <a:lnTo>
                  <a:pt x="1918525" y="1389888"/>
                </a:lnTo>
                <a:lnTo>
                  <a:pt x="1929008" y="1447377"/>
                </a:lnTo>
                <a:lnTo>
                  <a:pt x="1938839" y="1505642"/>
                </a:lnTo>
                <a:lnTo>
                  <a:pt x="1948008" y="1564659"/>
                </a:lnTo>
                <a:lnTo>
                  <a:pt x="1956504" y="1624403"/>
                </a:lnTo>
                <a:lnTo>
                  <a:pt x="1964317" y="1684850"/>
                </a:lnTo>
                <a:lnTo>
                  <a:pt x="1971436" y="1745975"/>
                </a:lnTo>
                <a:lnTo>
                  <a:pt x="1977850" y="1807754"/>
                </a:lnTo>
                <a:lnTo>
                  <a:pt x="1983549" y="1870162"/>
                </a:lnTo>
                <a:lnTo>
                  <a:pt x="1988523" y="1933174"/>
                </a:lnTo>
                <a:lnTo>
                  <a:pt x="1992761" y="1996767"/>
                </a:lnTo>
                <a:lnTo>
                  <a:pt x="1996251" y="2060916"/>
                </a:lnTo>
                <a:lnTo>
                  <a:pt x="1998985" y="2125595"/>
                </a:lnTo>
                <a:lnTo>
                  <a:pt x="2000950" y="2190781"/>
                </a:lnTo>
                <a:lnTo>
                  <a:pt x="2002137" y="2256450"/>
                </a:lnTo>
                <a:lnTo>
                  <a:pt x="2002535" y="2322576"/>
                </a:lnTo>
                <a:lnTo>
                  <a:pt x="2002137" y="2388703"/>
                </a:lnTo>
                <a:lnTo>
                  <a:pt x="2000950" y="2454372"/>
                </a:lnTo>
                <a:lnTo>
                  <a:pt x="1998985" y="2519559"/>
                </a:lnTo>
                <a:lnTo>
                  <a:pt x="1996251" y="2584240"/>
                </a:lnTo>
                <a:lnTo>
                  <a:pt x="1992761" y="2648389"/>
                </a:lnTo>
                <a:lnTo>
                  <a:pt x="1988523" y="2711983"/>
                </a:lnTo>
                <a:lnTo>
                  <a:pt x="1983549" y="2774996"/>
                </a:lnTo>
                <a:lnTo>
                  <a:pt x="1977850" y="2837405"/>
                </a:lnTo>
                <a:lnTo>
                  <a:pt x="1971436" y="2899184"/>
                </a:lnTo>
                <a:lnTo>
                  <a:pt x="1964317" y="2960310"/>
                </a:lnTo>
                <a:lnTo>
                  <a:pt x="1956504" y="3020757"/>
                </a:lnTo>
                <a:lnTo>
                  <a:pt x="1948008" y="3080502"/>
                </a:lnTo>
                <a:lnTo>
                  <a:pt x="1938839" y="3139519"/>
                </a:lnTo>
                <a:lnTo>
                  <a:pt x="1929008" y="3197785"/>
                </a:lnTo>
                <a:lnTo>
                  <a:pt x="1918525" y="3255274"/>
                </a:lnTo>
                <a:lnTo>
                  <a:pt x="1907401" y="3311962"/>
                </a:lnTo>
                <a:lnTo>
                  <a:pt x="1895647" y="3367825"/>
                </a:lnTo>
                <a:lnTo>
                  <a:pt x="1883272" y="3422838"/>
                </a:lnTo>
                <a:lnTo>
                  <a:pt x="1870289" y="3476977"/>
                </a:lnTo>
                <a:lnTo>
                  <a:pt x="1856706" y="3530217"/>
                </a:lnTo>
                <a:lnTo>
                  <a:pt x="1842535" y="3582534"/>
                </a:lnTo>
                <a:lnTo>
                  <a:pt x="1827787" y="3633903"/>
                </a:lnTo>
                <a:lnTo>
                  <a:pt x="1812471" y="3684299"/>
                </a:lnTo>
                <a:lnTo>
                  <a:pt x="1796599" y="3733699"/>
                </a:lnTo>
                <a:lnTo>
                  <a:pt x="1780181" y="3782077"/>
                </a:lnTo>
                <a:lnTo>
                  <a:pt x="1763228" y="3829409"/>
                </a:lnTo>
                <a:lnTo>
                  <a:pt x="1745749" y="3875671"/>
                </a:lnTo>
                <a:lnTo>
                  <a:pt x="1727757" y="3920838"/>
                </a:lnTo>
                <a:lnTo>
                  <a:pt x="1709261" y="3964886"/>
                </a:lnTo>
                <a:lnTo>
                  <a:pt x="1690271" y="4007789"/>
                </a:lnTo>
                <a:lnTo>
                  <a:pt x="1670800" y="4049524"/>
                </a:lnTo>
                <a:lnTo>
                  <a:pt x="1650856" y="4090067"/>
                </a:lnTo>
                <a:lnTo>
                  <a:pt x="1630450" y="4129391"/>
                </a:lnTo>
                <a:lnTo>
                  <a:pt x="1609594" y="4167474"/>
                </a:lnTo>
                <a:lnTo>
                  <a:pt x="1588298" y="4204290"/>
                </a:lnTo>
                <a:lnTo>
                  <a:pt x="1566572" y="4239816"/>
                </a:lnTo>
                <a:lnTo>
                  <a:pt x="1544426" y="4274026"/>
                </a:lnTo>
                <a:lnTo>
                  <a:pt x="1521872" y="4306896"/>
                </a:lnTo>
                <a:lnTo>
                  <a:pt x="1498920" y="4338401"/>
                </a:lnTo>
                <a:lnTo>
                  <a:pt x="1475581" y="4368517"/>
                </a:lnTo>
                <a:lnTo>
                  <a:pt x="1427782" y="4424485"/>
                </a:lnTo>
                <a:lnTo>
                  <a:pt x="1378561" y="4474602"/>
                </a:lnTo>
                <a:lnTo>
                  <a:pt x="1328000" y="4518674"/>
                </a:lnTo>
                <a:lnTo>
                  <a:pt x="1276186" y="4556503"/>
                </a:lnTo>
                <a:lnTo>
                  <a:pt x="1223203" y="4587893"/>
                </a:lnTo>
                <a:lnTo>
                  <a:pt x="1169135" y="4612650"/>
                </a:lnTo>
                <a:lnTo>
                  <a:pt x="1114067" y="4630576"/>
                </a:lnTo>
                <a:lnTo>
                  <a:pt x="1058083" y="4641475"/>
                </a:lnTo>
                <a:lnTo>
                  <a:pt x="1001268" y="4645152"/>
                </a:lnTo>
                <a:lnTo>
                  <a:pt x="972761" y="4644228"/>
                </a:lnTo>
                <a:lnTo>
                  <a:pt x="916351" y="4636916"/>
                </a:lnTo>
                <a:lnTo>
                  <a:pt x="860814" y="4622479"/>
                </a:lnTo>
                <a:lnTo>
                  <a:pt x="806236" y="4601113"/>
                </a:lnTo>
                <a:lnTo>
                  <a:pt x="752699" y="4573015"/>
                </a:lnTo>
                <a:lnTo>
                  <a:pt x="700290" y="4538381"/>
                </a:lnTo>
                <a:lnTo>
                  <a:pt x="649092" y="4497406"/>
                </a:lnTo>
                <a:lnTo>
                  <a:pt x="599191" y="4450287"/>
                </a:lnTo>
                <a:lnTo>
                  <a:pt x="550670" y="4397220"/>
                </a:lnTo>
                <a:lnTo>
                  <a:pt x="503615" y="4338401"/>
                </a:lnTo>
                <a:lnTo>
                  <a:pt x="480663" y="4306896"/>
                </a:lnTo>
                <a:lnTo>
                  <a:pt x="458109" y="4274026"/>
                </a:lnTo>
                <a:lnTo>
                  <a:pt x="435963" y="4239816"/>
                </a:lnTo>
                <a:lnTo>
                  <a:pt x="414237" y="4204290"/>
                </a:lnTo>
                <a:lnTo>
                  <a:pt x="392941" y="4167474"/>
                </a:lnTo>
                <a:lnTo>
                  <a:pt x="372085" y="4129391"/>
                </a:lnTo>
                <a:lnTo>
                  <a:pt x="351679" y="4090067"/>
                </a:lnTo>
                <a:lnTo>
                  <a:pt x="331735" y="4049524"/>
                </a:lnTo>
                <a:lnTo>
                  <a:pt x="312264" y="4007789"/>
                </a:lnTo>
                <a:lnTo>
                  <a:pt x="293274" y="3964886"/>
                </a:lnTo>
                <a:lnTo>
                  <a:pt x="274778" y="3920838"/>
                </a:lnTo>
                <a:lnTo>
                  <a:pt x="256786" y="3875671"/>
                </a:lnTo>
                <a:lnTo>
                  <a:pt x="239307" y="3829409"/>
                </a:lnTo>
                <a:lnTo>
                  <a:pt x="222354" y="3782077"/>
                </a:lnTo>
                <a:lnTo>
                  <a:pt x="205936" y="3733699"/>
                </a:lnTo>
                <a:lnTo>
                  <a:pt x="190064" y="3684299"/>
                </a:lnTo>
                <a:lnTo>
                  <a:pt x="174748" y="3633903"/>
                </a:lnTo>
                <a:lnTo>
                  <a:pt x="160000" y="3582534"/>
                </a:lnTo>
                <a:lnTo>
                  <a:pt x="145829" y="3530217"/>
                </a:lnTo>
                <a:lnTo>
                  <a:pt x="132246" y="3476977"/>
                </a:lnTo>
                <a:lnTo>
                  <a:pt x="119263" y="3422838"/>
                </a:lnTo>
                <a:lnTo>
                  <a:pt x="106888" y="3367825"/>
                </a:lnTo>
                <a:lnTo>
                  <a:pt x="95134" y="3311962"/>
                </a:lnTo>
                <a:lnTo>
                  <a:pt x="84010" y="3255274"/>
                </a:lnTo>
                <a:lnTo>
                  <a:pt x="73527" y="3197785"/>
                </a:lnTo>
                <a:lnTo>
                  <a:pt x="63696" y="3139519"/>
                </a:lnTo>
                <a:lnTo>
                  <a:pt x="54527" y="3080502"/>
                </a:lnTo>
                <a:lnTo>
                  <a:pt x="46031" y="3020757"/>
                </a:lnTo>
                <a:lnTo>
                  <a:pt x="38218" y="2960310"/>
                </a:lnTo>
                <a:lnTo>
                  <a:pt x="31099" y="2899184"/>
                </a:lnTo>
                <a:lnTo>
                  <a:pt x="24685" y="2837405"/>
                </a:lnTo>
                <a:lnTo>
                  <a:pt x="18986" y="2774996"/>
                </a:lnTo>
                <a:lnTo>
                  <a:pt x="14012" y="2711983"/>
                </a:lnTo>
                <a:lnTo>
                  <a:pt x="9774" y="2648389"/>
                </a:lnTo>
                <a:lnTo>
                  <a:pt x="6284" y="2584240"/>
                </a:lnTo>
                <a:lnTo>
                  <a:pt x="3550" y="2519559"/>
                </a:lnTo>
                <a:lnTo>
                  <a:pt x="1585" y="2454372"/>
                </a:lnTo>
                <a:lnTo>
                  <a:pt x="398" y="2388703"/>
                </a:lnTo>
                <a:lnTo>
                  <a:pt x="0" y="2322576"/>
                </a:lnTo>
                <a:close/>
              </a:path>
            </a:pathLst>
          </a:custGeom>
          <a:ln w="349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141173"/>
            <a:ext cx="467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k-Nearest</a:t>
            </a:r>
            <a:r>
              <a:rPr spc="-85" dirty="0"/>
              <a:t> </a:t>
            </a:r>
            <a:r>
              <a:rPr spc="-5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12010"/>
            <a:ext cx="7592059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spc="-15" dirty="0">
                <a:latin typeface="Calibri"/>
                <a:cs typeface="Calibri"/>
              </a:rPr>
              <a:t>votes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16320" algn="l"/>
              </a:tabLst>
            </a:pPr>
            <a:r>
              <a:rPr sz="2800" spc="-5" dirty="0">
                <a:latin typeface="Calibri"/>
                <a:cs typeface="Calibri"/>
              </a:rPr>
              <a:t>1 each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Buffalo,	</a:t>
            </a:r>
            <a:r>
              <a:rPr sz="2800" spc="-15" dirty="0">
                <a:latin typeface="Calibri"/>
                <a:cs typeface="Calibri"/>
              </a:rPr>
              <a:t>Cat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wins…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5" dirty="0">
                <a:latin typeface="Calibri"/>
                <a:cs typeface="Calibri"/>
              </a:rPr>
              <a:t>Deer,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21661"/>
            <a:ext cx="7411720" cy="399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6244" y="1119632"/>
            <a:ext cx="1184986" cy="121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3080" y="2513787"/>
            <a:ext cx="1137958" cy="4004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9" y="2249423"/>
            <a:ext cx="2834640" cy="3274060"/>
          </a:xfrm>
          <a:custGeom>
            <a:avLst/>
            <a:gdLst/>
            <a:ahLst/>
            <a:cxnLst/>
            <a:rect l="l" t="t" r="r" b="b"/>
            <a:pathLst>
              <a:path w="2834640" h="3274060">
                <a:moveTo>
                  <a:pt x="0" y="1636776"/>
                </a:moveTo>
                <a:lnTo>
                  <a:pt x="700" y="1584816"/>
                </a:lnTo>
                <a:lnTo>
                  <a:pt x="2788" y="1533261"/>
                </a:lnTo>
                <a:lnTo>
                  <a:pt x="6243" y="1482134"/>
                </a:lnTo>
                <a:lnTo>
                  <a:pt x="11043" y="1431458"/>
                </a:lnTo>
                <a:lnTo>
                  <a:pt x="17169" y="1381258"/>
                </a:lnTo>
                <a:lnTo>
                  <a:pt x="24599" y="1331558"/>
                </a:lnTo>
                <a:lnTo>
                  <a:pt x="33313" y="1282381"/>
                </a:lnTo>
                <a:lnTo>
                  <a:pt x="43290" y="1233752"/>
                </a:lnTo>
                <a:lnTo>
                  <a:pt x="54508" y="1185695"/>
                </a:lnTo>
                <a:lnTo>
                  <a:pt x="66948" y="1138233"/>
                </a:lnTo>
                <a:lnTo>
                  <a:pt x="80589" y="1091390"/>
                </a:lnTo>
                <a:lnTo>
                  <a:pt x="95409" y="1045192"/>
                </a:lnTo>
                <a:lnTo>
                  <a:pt x="111388" y="999660"/>
                </a:lnTo>
                <a:lnTo>
                  <a:pt x="128506" y="954820"/>
                </a:lnTo>
                <a:lnTo>
                  <a:pt x="146741" y="910695"/>
                </a:lnTo>
                <a:lnTo>
                  <a:pt x="166073" y="867310"/>
                </a:lnTo>
                <a:lnTo>
                  <a:pt x="186481" y="824688"/>
                </a:lnTo>
                <a:lnTo>
                  <a:pt x="207944" y="782853"/>
                </a:lnTo>
                <a:lnTo>
                  <a:pt x="230442" y="741830"/>
                </a:lnTo>
                <a:lnTo>
                  <a:pt x="253953" y="701642"/>
                </a:lnTo>
                <a:lnTo>
                  <a:pt x="278458" y="662312"/>
                </a:lnTo>
                <a:lnTo>
                  <a:pt x="303934" y="623866"/>
                </a:lnTo>
                <a:lnTo>
                  <a:pt x="330362" y="586327"/>
                </a:lnTo>
                <a:lnTo>
                  <a:pt x="357721" y="549720"/>
                </a:lnTo>
                <a:lnTo>
                  <a:pt x="385989" y="514067"/>
                </a:lnTo>
                <a:lnTo>
                  <a:pt x="415147" y="479393"/>
                </a:lnTo>
                <a:lnTo>
                  <a:pt x="445173" y="445722"/>
                </a:lnTo>
                <a:lnTo>
                  <a:pt x="476046" y="413078"/>
                </a:lnTo>
                <a:lnTo>
                  <a:pt x="507747" y="381485"/>
                </a:lnTo>
                <a:lnTo>
                  <a:pt x="540253" y="350966"/>
                </a:lnTo>
                <a:lnTo>
                  <a:pt x="573545" y="321547"/>
                </a:lnTo>
                <a:lnTo>
                  <a:pt x="607602" y="293250"/>
                </a:lnTo>
                <a:lnTo>
                  <a:pt x="642402" y="266100"/>
                </a:lnTo>
                <a:lnTo>
                  <a:pt x="677925" y="240120"/>
                </a:lnTo>
                <a:lnTo>
                  <a:pt x="714151" y="215336"/>
                </a:lnTo>
                <a:lnTo>
                  <a:pt x="751058" y="191770"/>
                </a:lnTo>
                <a:lnTo>
                  <a:pt x="788626" y="169446"/>
                </a:lnTo>
                <a:lnTo>
                  <a:pt x="826834" y="148389"/>
                </a:lnTo>
                <a:lnTo>
                  <a:pt x="865661" y="128623"/>
                </a:lnTo>
                <a:lnTo>
                  <a:pt x="905087" y="110171"/>
                </a:lnTo>
                <a:lnTo>
                  <a:pt x="945090" y="93057"/>
                </a:lnTo>
                <a:lnTo>
                  <a:pt x="985651" y="77306"/>
                </a:lnTo>
                <a:lnTo>
                  <a:pt x="1026747" y="62941"/>
                </a:lnTo>
                <a:lnTo>
                  <a:pt x="1068359" y="49987"/>
                </a:lnTo>
                <a:lnTo>
                  <a:pt x="1110466" y="38467"/>
                </a:lnTo>
                <a:lnTo>
                  <a:pt x="1153046" y="28405"/>
                </a:lnTo>
                <a:lnTo>
                  <a:pt x="1196080" y="19825"/>
                </a:lnTo>
                <a:lnTo>
                  <a:pt x="1239546" y="12752"/>
                </a:lnTo>
                <a:lnTo>
                  <a:pt x="1283424" y="7209"/>
                </a:lnTo>
                <a:lnTo>
                  <a:pt x="1327693" y="3220"/>
                </a:lnTo>
                <a:lnTo>
                  <a:pt x="1372331" y="809"/>
                </a:lnTo>
                <a:lnTo>
                  <a:pt x="1417319" y="0"/>
                </a:lnTo>
                <a:lnTo>
                  <a:pt x="1462308" y="809"/>
                </a:lnTo>
                <a:lnTo>
                  <a:pt x="1506946" y="3220"/>
                </a:lnTo>
                <a:lnTo>
                  <a:pt x="1551215" y="7209"/>
                </a:lnTo>
                <a:lnTo>
                  <a:pt x="1595093" y="12752"/>
                </a:lnTo>
                <a:lnTo>
                  <a:pt x="1638559" y="19825"/>
                </a:lnTo>
                <a:lnTo>
                  <a:pt x="1681593" y="28405"/>
                </a:lnTo>
                <a:lnTo>
                  <a:pt x="1724173" y="38467"/>
                </a:lnTo>
                <a:lnTo>
                  <a:pt x="1766280" y="49987"/>
                </a:lnTo>
                <a:lnTo>
                  <a:pt x="1807892" y="62941"/>
                </a:lnTo>
                <a:lnTo>
                  <a:pt x="1848988" y="77306"/>
                </a:lnTo>
                <a:lnTo>
                  <a:pt x="1889549" y="93057"/>
                </a:lnTo>
                <a:lnTo>
                  <a:pt x="1929552" y="110171"/>
                </a:lnTo>
                <a:lnTo>
                  <a:pt x="1968978" y="128623"/>
                </a:lnTo>
                <a:lnTo>
                  <a:pt x="2007805" y="148389"/>
                </a:lnTo>
                <a:lnTo>
                  <a:pt x="2046013" y="169446"/>
                </a:lnTo>
                <a:lnTo>
                  <a:pt x="2083581" y="191770"/>
                </a:lnTo>
                <a:lnTo>
                  <a:pt x="2120488" y="215336"/>
                </a:lnTo>
                <a:lnTo>
                  <a:pt x="2156714" y="240120"/>
                </a:lnTo>
                <a:lnTo>
                  <a:pt x="2192237" y="266100"/>
                </a:lnTo>
                <a:lnTo>
                  <a:pt x="2227037" y="293250"/>
                </a:lnTo>
                <a:lnTo>
                  <a:pt x="2261094" y="321547"/>
                </a:lnTo>
                <a:lnTo>
                  <a:pt x="2294386" y="350966"/>
                </a:lnTo>
                <a:lnTo>
                  <a:pt x="2326892" y="381485"/>
                </a:lnTo>
                <a:lnTo>
                  <a:pt x="2358593" y="413078"/>
                </a:lnTo>
                <a:lnTo>
                  <a:pt x="2389466" y="445722"/>
                </a:lnTo>
                <a:lnTo>
                  <a:pt x="2419492" y="479393"/>
                </a:lnTo>
                <a:lnTo>
                  <a:pt x="2448650" y="514067"/>
                </a:lnTo>
                <a:lnTo>
                  <a:pt x="2476918" y="549720"/>
                </a:lnTo>
                <a:lnTo>
                  <a:pt x="2504277" y="586327"/>
                </a:lnTo>
                <a:lnTo>
                  <a:pt x="2530705" y="623866"/>
                </a:lnTo>
                <a:lnTo>
                  <a:pt x="2556181" y="662312"/>
                </a:lnTo>
                <a:lnTo>
                  <a:pt x="2580686" y="701642"/>
                </a:lnTo>
                <a:lnTo>
                  <a:pt x="2604197" y="741830"/>
                </a:lnTo>
                <a:lnTo>
                  <a:pt x="2626695" y="782853"/>
                </a:lnTo>
                <a:lnTo>
                  <a:pt x="2648158" y="824688"/>
                </a:lnTo>
                <a:lnTo>
                  <a:pt x="2668566" y="867310"/>
                </a:lnTo>
                <a:lnTo>
                  <a:pt x="2687898" y="910695"/>
                </a:lnTo>
                <a:lnTo>
                  <a:pt x="2706133" y="954820"/>
                </a:lnTo>
                <a:lnTo>
                  <a:pt x="2723251" y="999660"/>
                </a:lnTo>
                <a:lnTo>
                  <a:pt x="2739230" y="1045192"/>
                </a:lnTo>
                <a:lnTo>
                  <a:pt x="2754050" y="1091390"/>
                </a:lnTo>
                <a:lnTo>
                  <a:pt x="2767691" y="1138233"/>
                </a:lnTo>
                <a:lnTo>
                  <a:pt x="2780131" y="1185695"/>
                </a:lnTo>
                <a:lnTo>
                  <a:pt x="2791349" y="1233752"/>
                </a:lnTo>
                <a:lnTo>
                  <a:pt x="2801326" y="1282381"/>
                </a:lnTo>
                <a:lnTo>
                  <a:pt x="2810040" y="1331558"/>
                </a:lnTo>
                <a:lnTo>
                  <a:pt x="2817470" y="1381258"/>
                </a:lnTo>
                <a:lnTo>
                  <a:pt x="2823596" y="1431458"/>
                </a:lnTo>
                <a:lnTo>
                  <a:pt x="2828396" y="1482134"/>
                </a:lnTo>
                <a:lnTo>
                  <a:pt x="2831851" y="1533261"/>
                </a:lnTo>
                <a:lnTo>
                  <a:pt x="2833939" y="1584816"/>
                </a:lnTo>
                <a:lnTo>
                  <a:pt x="2834640" y="1636776"/>
                </a:lnTo>
                <a:lnTo>
                  <a:pt x="2833939" y="1688735"/>
                </a:lnTo>
                <a:lnTo>
                  <a:pt x="2831851" y="1740290"/>
                </a:lnTo>
                <a:lnTo>
                  <a:pt x="2828396" y="1791417"/>
                </a:lnTo>
                <a:lnTo>
                  <a:pt x="2823596" y="1842093"/>
                </a:lnTo>
                <a:lnTo>
                  <a:pt x="2817470" y="1892293"/>
                </a:lnTo>
                <a:lnTo>
                  <a:pt x="2810040" y="1941993"/>
                </a:lnTo>
                <a:lnTo>
                  <a:pt x="2801326" y="1991170"/>
                </a:lnTo>
                <a:lnTo>
                  <a:pt x="2791349" y="2039799"/>
                </a:lnTo>
                <a:lnTo>
                  <a:pt x="2780131" y="2087856"/>
                </a:lnTo>
                <a:lnTo>
                  <a:pt x="2767691" y="2135318"/>
                </a:lnTo>
                <a:lnTo>
                  <a:pt x="2754050" y="2182161"/>
                </a:lnTo>
                <a:lnTo>
                  <a:pt x="2739230" y="2228359"/>
                </a:lnTo>
                <a:lnTo>
                  <a:pt x="2723251" y="2273891"/>
                </a:lnTo>
                <a:lnTo>
                  <a:pt x="2706133" y="2318731"/>
                </a:lnTo>
                <a:lnTo>
                  <a:pt x="2687898" y="2362856"/>
                </a:lnTo>
                <a:lnTo>
                  <a:pt x="2668566" y="2406241"/>
                </a:lnTo>
                <a:lnTo>
                  <a:pt x="2648158" y="2448863"/>
                </a:lnTo>
                <a:lnTo>
                  <a:pt x="2626695" y="2490698"/>
                </a:lnTo>
                <a:lnTo>
                  <a:pt x="2604197" y="2531721"/>
                </a:lnTo>
                <a:lnTo>
                  <a:pt x="2580686" y="2571909"/>
                </a:lnTo>
                <a:lnTo>
                  <a:pt x="2556181" y="2611239"/>
                </a:lnTo>
                <a:lnTo>
                  <a:pt x="2530705" y="2649685"/>
                </a:lnTo>
                <a:lnTo>
                  <a:pt x="2504277" y="2687224"/>
                </a:lnTo>
                <a:lnTo>
                  <a:pt x="2476918" y="2723831"/>
                </a:lnTo>
                <a:lnTo>
                  <a:pt x="2448650" y="2759484"/>
                </a:lnTo>
                <a:lnTo>
                  <a:pt x="2419492" y="2794158"/>
                </a:lnTo>
                <a:lnTo>
                  <a:pt x="2389466" y="2827829"/>
                </a:lnTo>
                <a:lnTo>
                  <a:pt x="2358593" y="2860473"/>
                </a:lnTo>
                <a:lnTo>
                  <a:pt x="2326892" y="2892066"/>
                </a:lnTo>
                <a:lnTo>
                  <a:pt x="2294386" y="2922585"/>
                </a:lnTo>
                <a:lnTo>
                  <a:pt x="2261094" y="2952004"/>
                </a:lnTo>
                <a:lnTo>
                  <a:pt x="2227037" y="2980301"/>
                </a:lnTo>
                <a:lnTo>
                  <a:pt x="2192237" y="3007451"/>
                </a:lnTo>
                <a:lnTo>
                  <a:pt x="2156714" y="3033431"/>
                </a:lnTo>
                <a:lnTo>
                  <a:pt x="2120488" y="3058215"/>
                </a:lnTo>
                <a:lnTo>
                  <a:pt x="2083581" y="3081781"/>
                </a:lnTo>
                <a:lnTo>
                  <a:pt x="2046013" y="3104105"/>
                </a:lnTo>
                <a:lnTo>
                  <a:pt x="2007805" y="3125162"/>
                </a:lnTo>
                <a:lnTo>
                  <a:pt x="1968978" y="3144928"/>
                </a:lnTo>
                <a:lnTo>
                  <a:pt x="1929552" y="3163380"/>
                </a:lnTo>
                <a:lnTo>
                  <a:pt x="1889549" y="3180494"/>
                </a:lnTo>
                <a:lnTo>
                  <a:pt x="1848988" y="3196245"/>
                </a:lnTo>
                <a:lnTo>
                  <a:pt x="1807892" y="3210610"/>
                </a:lnTo>
                <a:lnTo>
                  <a:pt x="1766280" y="3223564"/>
                </a:lnTo>
                <a:lnTo>
                  <a:pt x="1724173" y="3235084"/>
                </a:lnTo>
                <a:lnTo>
                  <a:pt x="1681593" y="3245146"/>
                </a:lnTo>
                <a:lnTo>
                  <a:pt x="1638559" y="3253726"/>
                </a:lnTo>
                <a:lnTo>
                  <a:pt x="1595093" y="3260799"/>
                </a:lnTo>
                <a:lnTo>
                  <a:pt x="1551215" y="3266342"/>
                </a:lnTo>
                <a:lnTo>
                  <a:pt x="1506946" y="3270331"/>
                </a:lnTo>
                <a:lnTo>
                  <a:pt x="1462308" y="3272742"/>
                </a:lnTo>
                <a:lnTo>
                  <a:pt x="1417319" y="3273552"/>
                </a:lnTo>
                <a:lnTo>
                  <a:pt x="1372331" y="3272742"/>
                </a:lnTo>
                <a:lnTo>
                  <a:pt x="1327693" y="3270331"/>
                </a:lnTo>
                <a:lnTo>
                  <a:pt x="1283424" y="3266342"/>
                </a:lnTo>
                <a:lnTo>
                  <a:pt x="1239546" y="3260799"/>
                </a:lnTo>
                <a:lnTo>
                  <a:pt x="1196080" y="3253726"/>
                </a:lnTo>
                <a:lnTo>
                  <a:pt x="1153046" y="3245146"/>
                </a:lnTo>
                <a:lnTo>
                  <a:pt x="1110466" y="3235084"/>
                </a:lnTo>
                <a:lnTo>
                  <a:pt x="1068359" y="3223564"/>
                </a:lnTo>
                <a:lnTo>
                  <a:pt x="1026747" y="3210610"/>
                </a:lnTo>
                <a:lnTo>
                  <a:pt x="985651" y="3196245"/>
                </a:lnTo>
                <a:lnTo>
                  <a:pt x="945090" y="3180494"/>
                </a:lnTo>
                <a:lnTo>
                  <a:pt x="905087" y="3163380"/>
                </a:lnTo>
                <a:lnTo>
                  <a:pt x="865661" y="3144928"/>
                </a:lnTo>
                <a:lnTo>
                  <a:pt x="826834" y="3125162"/>
                </a:lnTo>
                <a:lnTo>
                  <a:pt x="788626" y="3104105"/>
                </a:lnTo>
                <a:lnTo>
                  <a:pt x="751058" y="3081781"/>
                </a:lnTo>
                <a:lnTo>
                  <a:pt x="714151" y="3058215"/>
                </a:lnTo>
                <a:lnTo>
                  <a:pt x="677925" y="3033431"/>
                </a:lnTo>
                <a:lnTo>
                  <a:pt x="642402" y="3007451"/>
                </a:lnTo>
                <a:lnTo>
                  <a:pt x="607602" y="2980301"/>
                </a:lnTo>
                <a:lnTo>
                  <a:pt x="573545" y="2952004"/>
                </a:lnTo>
                <a:lnTo>
                  <a:pt x="540253" y="2922585"/>
                </a:lnTo>
                <a:lnTo>
                  <a:pt x="507747" y="2892066"/>
                </a:lnTo>
                <a:lnTo>
                  <a:pt x="476046" y="2860473"/>
                </a:lnTo>
                <a:lnTo>
                  <a:pt x="445173" y="2827829"/>
                </a:lnTo>
                <a:lnTo>
                  <a:pt x="415147" y="2794158"/>
                </a:lnTo>
                <a:lnTo>
                  <a:pt x="385989" y="2759484"/>
                </a:lnTo>
                <a:lnTo>
                  <a:pt x="357721" y="2723831"/>
                </a:lnTo>
                <a:lnTo>
                  <a:pt x="330362" y="2687224"/>
                </a:lnTo>
                <a:lnTo>
                  <a:pt x="303934" y="2649685"/>
                </a:lnTo>
                <a:lnTo>
                  <a:pt x="278458" y="2611239"/>
                </a:lnTo>
                <a:lnTo>
                  <a:pt x="253953" y="2571909"/>
                </a:lnTo>
                <a:lnTo>
                  <a:pt x="230442" y="2531721"/>
                </a:lnTo>
                <a:lnTo>
                  <a:pt x="207944" y="2490698"/>
                </a:lnTo>
                <a:lnTo>
                  <a:pt x="186481" y="2448863"/>
                </a:lnTo>
                <a:lnTo>
                  <a:pt x="166073" y="2406241"/>
                </a:lnTo>
                <a:lnTo>
                  <a:pt x="146741" y="2362856"/>
                </a:lnTo>
                <a:lnTo>
                  <a:pt x="128506" y="2318731"/>
                </a:lnTo>
                <a:lnTo>
                  <a:pt x="111388" y="2273891"/>
                </a:lnTo>
                <a:lnTo>
                  <a:pt x="95409" y="2228359"/>
                </a:lnTo>
                <a:lnTo>
                  <a:pt x="80589" y="2182161"/>
                </a:lnTo>
                <a:lnTo>
                  <a:pt x="66948" y="2135318"/>
                </a:lnTo>
                <a:lnTo>
                  <a:pt x="54508" y="2087856"/>
                </a:lnTo>
                <a:lnTo>
                  <a:pt x="43290" y="2039799"/>
                </a:lnTo>
                <a:lnTo>
                  <a:pt x="33313" y="1991170"/>
                </a:lnTo>
                <a:lnTo>
                  <a:pt x="24599" y="1941993"/>
                </a:lnTo>
                <a:lnTo>
                  <a:pt x="17169" y="1892293"/>
                </a:lnTo>
                <a:lnTo>
                  <a:pt x="11043" y="1842093"/>
                </a:lnTo>
                <a:lnTo>
                  <a:pt x="6243" y="1791417"/>
                </a:lnTo>
                <a:lnTo>
                  <a:pt x="2788" y="1740290"/>
                </a:lnTo>
                <a:lnTo>
                  <a:pt x="700" y="1688735"/>
                </a:lnTo>
                <a:lnTo>
                  <a:pt x="0" y="1636776"/>
                </a:lnTo>
                <a:close/>
              </a:path>
            </a:pathLst>
          </a:custGeom>
          <a:ln w="349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3833" y="141173"/>
            <a:ext cx="2658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90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2010"/>
            <a:ext cx="8318500" cy="5005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Accuracy generally </a:t>
            </a:r>
            <a:r>
              <a:rPr sz="2800" spc="-20" dirty="0">
                <a:latin typeface="Calibri"/>
                <a:cs typeface="Calibri"/>
              </a:rPr>
              <a:t>improves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Matching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simple and </a:t>
            </a:r>
            <a:r>
              <a:rPr sz="2800" spc="-20" dirty="0">
                <a:latin typeface="Calibri"/>
                <a:cs typeface="Calibri"/>
              </a:rPr>
              <a:t>fairly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fits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Usually need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35" dirty="0">
                <a:latin typeface="Calibri"/>
                <a:cs typeface="Calibri"/>
              </a:rPr>
              <a:t>memory, </a:t>
            </a:r>
            <a:r>
              <a:rPr sz="2800" spc="-10" dirty="0">
                <a:latin typeface="Calibri"/>
                <a:cs typeface="Calibri"/>
              </a:rPr>
              <a:t>but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run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Minimal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Configuration: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20" dirty="0">
                <a:latin typeface="Calibri"/>
                <a:cs typeface="Calibri"/>
              </a:rPr>
              <a:t>parameter </a:t>
            </a:r>
            <a:r>
              <a:rPr sz="2800" spc="-5" dirty="0">
                <a:latin typeface="Calibri"/>
                <a:cs typeface="Calibri"/>
              </a:rPr>
              <a:t>is k </a:t>
            </a:r>
            <a:r>
              <a:rPr sz="2800" spc="-10" dirty="0">
                <a:latin typeface="Calibri"/>
                <a:cs typeface="Calibri"/>
              </a:rPr>
              <a:t>(number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neighbors)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other choices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Weighting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neighbors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15" dirty="0">
                <a:latin typeface="Calibri"/>
                <a:cs typeface="Calibri"/>
              </a:rPr>
              <a:t>inverse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Similarity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metric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141173"/>
            <a:ext cx="2893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60" dirty="0"/>
              <a:t> </a:t>
            </a:r>
            <a:r>
              <a:rPr spc="-30" dirty="0"/>
              <a:t>Flavors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8039"/>
            <a:ext cx="8124825" cy="45700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Classification: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Model is y = </a:t>
            </a:r>
            <a:r>
              <a:rPr sz="2400" spc="-5" dirty="0">
                <a:latin typeface="Calibri"/>
                <a:cs typeface="Calibri"/>
              </a:rPr>
              <a:t>f(X),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discrete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(labels).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X,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5" dirty="0">
                <a:latin typeface="Calibri"/>
                <a:cs typeface="Calibri"/>
              </a:rPr>
              <a:t>majority </a:t>
            </a:r>
            <a:r>
              <a:rPr sz="2400" spc="-20" dirty="0">
                <a:latin typeface="Calibri"/>
                <a:cs typeface="Calibri"/>
              </a:rPr>
              <a:t>vote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k </a:t>
            </a:r>
            <a:r>
              <a:rPr sz="2400" spc="-15" dirty="0">
                <a:latin typeface="Calibri"/>
                <a:cs typeface="Calibri"/>
              </a:rPr>
              <a:t>nearest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Can also 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spc="-15" dirty="0">
                <a:latin typeface="Calibri"/>
                <a:cs typeface="Calibri"/>
              </a:rPr>
              <a:t>vote*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b="1" spc="-15" dirty="0">
                <a:solidFill>
                  <a:srgbClr val="006FC0"/>
                </a:solidFill>
                <a:latin typeface="Calibri"/>
                <a:cs typeface="Calibri"/>
              </a:rPr>
              <a:t>Regression: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Model is y = </a:t>
            </a:r>
            <a:r>
              <a:rPr sz="2400" spc="-5" dirty="0">
                <a:latin typeface="Calibri"/>
                <a:cs typeface="Calibri"/>
              </a:rPr>
              <a:t>f(X), </a:t>
            </a:r>
            <a:r>
              <a:rPr sz="2400" dirty="0">
                <a:latin typeface="Calibri"/>
                <a:cs typeface="Calibri"/>
              </a:rPr>
              <a:t>y is a </a:t>
            </a:r>
            <a:r>
              <a:rPr sz="2400" spc="-10" dirty="0">
                <a:latin typeface="Calibri"/>
                <a:cs typeface="Calibri"/>
              </a:rPr>
              <a:t>real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X,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5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k </a:t>
            </a:r>
            <a:r>
              <a:rPr sz="2400" spc="-10" dirty="0">
                <a:latin typeface="Calibri"/>
                <a:cs typeface="Calibri"/>
              </a:rPr>
              <a:t>nearest neighbors.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spc="-20" dirty="0">
                <a:latin typeface="Calibri"/>
                <a:cs typeface="Calibri"/>
              </a:rPr>
              <a:t>average*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* </a:t>
            </a:r>
            <a:r>
              <a:rPr sz="2400" spc="-20" dirty="0">
                <a:latin typeface="Calibri"/>
                <a:cs typeface="Calibri"/>
              </a:rPr>
              <a:t>Weight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inverse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141173"/>
            <a:ext cx="5547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 </a:t>
            </a:r>
            <a:r>
              <a:rPr spc="-15" dirty="0"/>
              <a:t>distance</a:t>
            </a:r>
            <a:r>
              <a:rPr spc="-60" dirty="0"/>
              <a:t> </a:t>
            </a:r>
            <a:r>
              <a:rPr spc="-10" dirty="0"/>
              <a:t>measures</a:t>
            </a:r>
          </a:p>
        </p:txBody>
      </p:sp>
      <p:sp>
        <p:nvSpPr>
          <p:cNvPr id="3" name="object 3"/>
          <p:cNvSpPr/>
          <p:nvPr/>
        </p:nvSpPr>
        <p:spPr>
          <a:xfrm>
            <a:off x="3490721" y="1442592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3" y="0"/>
                </a:moveTo>
                <a:lnTo>
                  <a:pt x="658113" y="13335"/>
                </a:lnTo>
                <a:lnTo>
                  <a:pt x="677163" y="21597"/>
                </a:lnTo>
                <a:lnTo>
                  <a:pt x="693547" y="33051"/>
                </a:lnTo>
                <a:lnTo>
                  <a:pt x="718312" y="65532"/>
                </a:lnTo>
                <a:lnTo>
                  <a:pt x="732885" y="109220"/>
                </a:lnTo>
                <a:lnTo>
                  <a:pt x="737742" y="162814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2" y="315595"/>
                </a:lnTo>
                <a:lnTo>
                  <a:pt x="662813" y="328930"/>
                </a:lnTo>
                <a:lnTo>
                  <a:pt x="707643" y="307895"/>
                </a:lnTo>
                <a:lnTo>
                  <a:pt x="740663" y="271526"/>
                </a:lnTo>
                <a:lnTo>
                  <a:pt x="760952" y="222678"/>
                </a:lnTo>
                <a:lnTo>
                  <a:pt x="767714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3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11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473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4928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9490" y="144500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347" y="955293"/>
            <a:ext cx="7068820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38582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Euclidean</a:t>
            </a:r>
            <a:r>
              <a:rPr sz="28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	</a:t>
            </a:r>
            <a:r>
              <a:rPr sz="2800" spc="-15" dirty="0">
                <a:latin typeface="Calibri"/>
                <a:cs typeface="Calibri"/>
              </a:rPr>
              <a:t>Simplest,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</a:t>
            </a:r>
            <a:endParaRPr sz="2800">
              <a:latin typeface="Calibri"/>
              <a:cs typeface="Calibri"/>
            </a:endParaRPr>
          </a:p>
          <a:p>
            <a:pPr marL="2870200">
              <a:lnSpc>
                <a:spcPts val="3200"/>
              </a:lnSpc>
              <a:tabLst>
                <a:tab pos="3235960" algn="l"/>
                <a:tab pos="4018279" algn="l"/>
                <a:tab pos="457009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25" dirty="0">
                <a:latin typeface="Cambria Math"/>
                <a:cs typeface="Cambria Math"/>
              </a:rPr>
              <a:t>𝑥,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𝑥 −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347" y="1808810"/>
            <a:ext cx="773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Cosine 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5" dirty="0">
                <a:latin typeface="Calibri"/>
                <a:cs typeface="Calibri"/>
              </a:rPr>
              <a:t>Good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documents, images,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6485" y="2434717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3" y="0"/>
                </a:moveTo>
                <a:lnTo>
                  <a:pt x="658113" y="13335"/>
                </a:lnTo>
                <a:lnTo>
                  <a:pt x="677163" y="21597"/>
                </a:lnTo>
                <a:lnTo>
                  <a:pt x="693547" y="33051"/>
                </a:lnTo>
                <a:lnTo>
                  <a:pt x="718312" y="65532"/>
                </a:lnTo>
                <a:lnTo>
                  <a:pt x="732885" y="109219"/>
                </a:lnTo>
                <a:lnTo>
                  <a:pt x="737742" y="162813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2" y="315595"/>
                </a:lnTo>
                <a:lnTo>
                  <a:pt x="662813" y="328930"/>
                </a:lnTo>
                <a:lnTo>
                  <a:pt x="707643" y="307895"/>
                </a:lnTo>
                <a:lnTo>
                  <a:pt x="740663" y="271525"/>
                </a:lnTo>
                <a:lnTo>
                  <a:pt x="760952" y="222678"/>
                </a:lnTo>
                <a:lnTo>
                  <a:pt x="767714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3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5247" y="233337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  <a:tab pos="1160145" algn="l"/>
                <a:tab pos="187769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60" dirty="0">
                <a:latin typeface="Cambria Math"/>
                <a:cs typeface="Cambria Math"/>
              </a:rPr>
              <a:t>𝑥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6009" y="2065147"/>
            <a:ext cx="669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𝑥 ∙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83503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8065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6408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0970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4147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8709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2479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97041" y="2674873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40477" y="2571114"/>
            <a:ext cx="80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</a:tabLst>
            </a:pPr>
            <a:r>
              <a:rPr sz="2800" spc="-5" dirty="0">
                <a:latin typeface="Cambria Math"/>
                <a:cs typeface="Cambria Math"/>
              </a:rPr>
              <a:t>𝑥	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64835" y="2599182"/>
            <a:ext cx="1156970" cy="0"/>
          </a:xfrm>
          <a:custGeom>
            <a:avLst/>
            <a:gdLst/>
            <a:ahLst/>
            <a:cxnLst/>
            <a:rect l="l" t="t" r="r" b="b"/>
            <a:pathLst>
              <a:path w="1156970">
                <a:moveTo>
                  <a:pt x="0" y="0"/>
                </a:moveTo>
                <a:lnTo>
                  <a:pt x="115671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1347" y="3002356"/>
            <a:ext cx="4770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Jaccard Distance: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0305" y="3781933"/>
            <a:ext cx="826135" cy="328930"/>
          </a:xfrm>
          <a:custGeom>
            <a:avLst/>
            <a:gdLst/>
            <a:ahLst/>
            <a:cxnLst/>
            <a:rect l="l" t="t" r="r" b="b"/>
            <a:pathLst>
              <a:path w="826135" h="328929">
                <a:moveTo>
                  <a:pt x="720724" y="0"/>
                </a:moveTo>
                <a:lnTo>
                  <a:pt x="716026" y="13335"/>
                </a:lnTo>
                <a:lnTo>
                  <a:pt x="735076" y="21597"/>
                </a:lnTo>
                <a:lnTo>
                  <a:pt x="751458" y="33051"/>
                </a:lnTo>
                <a:lnTo>
                  <a:pt x="776223" y="65532"/>
                </a:lnTo>
                <a:lnTo>
                  <a:pt x="790797" y="109220"/>
                </a:lnTo>
                <a:lnTo>
                  <a:pt x="795655" y="162814"/>
                </a:lnTo>
                <a:lnTo>
                  <a:pt x="794420" y="191845"/>
                </a:lnTo>
                <a:lnTo>
                  <a:pt x="784617" y="241859"/>
                </a:lnTo>
                <a:lnTo>
                  <a:pt x="765075" y="280965"/>
                </a:lnTo>
                <a:lnTo>
                  <a:pt x="735270" y="307306"/>
                </a:lnTo>
                <a:lnTo>
                  <a:pt x="716533" y="315595"/>
                </a:lnTo>
                <a:lnTo>
                  <a:pt x="720724" y="328930"/>
                </a:lnTo>
                <a:lnTo>
                  <a:pt x="765556" y="307895"/>
                </a:lnTo>
                <a:lnTo>
                  <a:pt x="798576" y="271526"/>
                </a:lnTo>
                <a:lnTo>
                  <a:pt x="818864" y="222678"/>
                </a:lnTo>
                <a:lnTo>
                  <a:pt x="825627" y="164592"/>
                </a:lnTo>
                <a:lnTo>
                  <a:pt x="823916" y="134417"/>
                </a:lnTo>
                <a:lnTo>
                  <a:pt x="810303" y="80974"/>
                </a:lnTo>
                <a:lnTo>
                  <a:pt x="783447" y="37468"/>
                </a:lnTo>
                <a:lnTo>
                  <a:pt x="744585" y="8616"/>
                </a:lnTo>
                <a:lnTo>
                  <a:pt x="720724" y="0"/>
                </a:lnTo>
                <a:close/>
              </a:path>
              <a:path w="826135" h="328929">
                <a:moveTo>
                  <a:pt x="104902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49067" y="3680840"/>
            <a:ext cx="9759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25" dirty="0">
                <a:latin typeface="Cambria Math"/>
                <a:cs typeface="Cambria Math"/>
              </a:rPr>
              <a:t>𝑋,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79565" y="351612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5729" y="351612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4551" y="3412616"/>
            <a:ext cx="1974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4200" spc="-7" baseline="-41666" dirty="0">
                <a:latin typeface="Cambria Math"/>
                <a:cs typeface="Cambria Math"/>
              </a:rPr>
              <a:t>=</a:t>
            </a:r>
            <a:r>
              <a:rPr sz="4200" spc="225" baseline="-41666" dirty="0">
                <a:latin typeface="Cambria Math"/>
                <a:cs typeface="Cambria Math"/>
              </a:rPr>
              <a:t> </a:t>
            </a:r>
            <a:r>
              <a:rPr sz="4200" spc="-7" baseline="-41666" dirty="0">
                <a:latin typeface="Cambria Math"/>
                <a:cs typeface="Cambria Math"/>
              </a:rPr>
              <a:t>1</a:t>
            </a:r>
            <a:r>
              <a:rPr sz="4200" spc="0" baseline="-41666" dirty="0">
                <a:latin typeface="Cambria Math"/>
                <a:cs typeface="Cambria Math"/>
              </a:rPr>
              <a:t> </a:t>
            </a:r>
            <a:r>
              <a:rPr sz="4200" spc="-7" baseline="-41666" dirty="0">
                <a:latin typeface="Cambria Math"/>
                <a:cs typeface="Cambria Math"/>
              </a:rPr>
              <a:t>−	</a:t>
            </a:r>
            <a:r>
              <a:rPr sz="2800" spc="-5" dirty="0">
                <a:latin typeface="Cambria Math"/>
                <a:cs typeface="Cambria Math"/>
              </a:rPr>
              <a:t>𝑋 ∩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9565" y="4022090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05729" y="4022090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50560" y="3918965"/>
            <a:ext cx="878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𝑋 ∪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𝑌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49596" y="3946397"/>
            <a:ext cx="1087120" cy="0"/>
          </a:xfrm>
          <a:custGeom>
            <a:avLst/>
            <a:gdLst/>
            <a:ahLst/>
            <a:cxnLst/>
            <a:rect l="l" t="t" r="r" b="b"/>
            <a:pathLst>
              <a:path w="1087120">
                <a:moveTo>
                  <a:pt x="0" y="0"/>
                </a:moveTo>
                <a:lnTo>
                  <a:pt x="108661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7154" y="5258689"/>
            <a:ext cx="769620" cy="328930"/>
          </a:xfrm>
          <a:custGeom>
            <a:avLst/>
            <a:gdLst/>
            <a:ahLst/>
            <a:cxnLst/>
            <a:rect l="l" t="t" r="r" b="b"/>
            <a:pathLst>
              <a:path w="769620" h="328929">
                <a:moveTo>
                  <a:pt x="664336" y="0"/>
                </a:moveTo>
                <a:lnTo>
                  <a:pt x="659637" y="13335"/>
                </a:lnTo>
                <a:lnTo>
                  <a:pt x="678687" y="21597"/>
                </a:lnTo>
                <a:lnTo>
                  <a:pt x="695070" y="33051"/>
                </a:lnTo>
                <a:lnTo>
                  <a:pt x="719835" y="65532"/>
                </a:lnTo>
                <a:lnTo>
                  <a:pt x="734409" y="109220"/>
                </a:lnTo>
                <a:lnTo>
                  <a:pt x="739267" y="162814"/>
                </a:lnTo>
                <a:lnTo>
                  <a:pt x="738032" y="191845"/>
                </a:lnTo>
                <a:lnTo>
                  <a:pt x="728229" y="241859"/>
                </a:lnTo>
                <a:lnTo>
                  <a:pt x="708687" y="280965"/>
                </a:lnTo>
                <a:lnTo>
                  <a:pt x="678882" y="307306"/>
                </a:lnTo>
                <a:lnTo>
                  <a:pt x="660145" y="315595"/>
                </a:lnTo>
                <a:lnTo>
                  <a:pt x="664336" y="328930"/>
                </a:lnTo>
                <a:lnTo>
                  <a:pt x="709168" y="307895"/>
                </a:lnTo>
                <a:lnTo>
                  <a:pt x="742187" y="271526"/>
                </a:lnTo>
                <a:lnTo>
                  <a:pt x="762476" y="222678"/>
                </a:lnTo>
                <a:lnTo>
                  <a:pt x="769238" y="164592"/>
                </a:lnTo>
                <a:lnTo>
                  <a:pt x="767528" y="134417"/>
                </a:lnTo>
                <a:lnTo>
                  <a:pt x="753915" y="80974"/>
                </a:lnTo>
                <a:lnTo>
                  <a:pt x="727059" y="37468"/>
                </a:lnTo>
                <a:lnTo>
                  <a:pt x="688197" y="8616"/>
                </a:lnTo>
                <a:lnTo>
                  <a:pt x="664336" y="0"/>
                </a:lnTo>
                <a:close/>
              </a:path>
              <a:path w="769620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1194" y="5258689"/>
            <a:ext cx="1298575" cy="328930"/>
          </a:xfrm>
          <a:custGeom>
            <a:avLst/>
            <a:gdLst/>
            <a:ahLst/>
            <a:cxnLst/>
            <a:rect l="l" t="t" r="r" b="b"/>
            <a:pathLst>
              <a:path w="1298575" h="328929">
                <a:moveTo>
                  <a:pt x="1193164" y="0"/>
                </a:moveTo>
                <a:lnTo>
                  <a:pt x="1188465" y="13335"/>
                </a:lnTo>
                <a:lnTo>
                  <a:pt x="1207515" y="21597"/>
                </a:lnTo>
                <a:lnTo>
                  <a:pt x="1223899" y="33051"/>
                </a:lnTo>
                <a:lnTo>
                  <a:pt x="1248664" y="65532"/>
                </a:lnTo>
                <a:lnTo>
                  <a:pt x="1263237" y="109220"/>
                </a:lnTo>
                <a:lnTo>
                  <a:pt x="1268094" y="162814"/>
                </a:lnTo>
                <a:lnTo>
                  <a:pt x="1266860" y="191845"/>
                </a:lnTo>
                <a:lnTo>
                  <a:pt x="1257057" y="241859"/>
                </a:lnTo>
                <a:lnTo>
                  <a:pt x="1237515" y="280965"/>
                </a:lnTo>
                <a:lnTo>
                  <a:pt x="1207710" y="307306"/>
                </a:lnTo>
                <a:lnTo>
                  <a:pt x="1188973" y="315595"/>
                </a:lnTo>
                <a:lnTo>
                  <a:pt x="1193164" y="328930"/>
                </a:lnTo>
                <a:lnTo>
                  <a:pt x="1237995" y="307895"/>
                </a:lnTo>
                <a:lnTo>
                  <a:pt x="1271015" y="271526"/>
                </a:lnTo>
                <a:lnTo>
                  <a:pt x="1291304" y="222678"/>
                </a:lnTo>
                <a:lnTo>
                  <a:pt x="1298066" y="164592"/>
                </a:lnTo>
                <a:lnTo>
                  <a:pt x="1296356" y="134417"/>
                </a:lnTo>
                <a:lnTo>
                  <a:pt x="1282743" y="80974"/>
                </a:lnTo>
                <a:lnTo>
                  <a:pt x="1255887" y="37468"/>
                </a:lnTo>
                <a:lnTo>
                  <a:pt x="1217025" y="8616"/>
                </a:lnTo>
                <a:lnTo>
                  <a:pt x="1193164" y="0"/>
                </a:lnTo>
                <a:close/>
              </a:path>
              <a:path w="1298575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71347" y="4354829"/>
            <a:ext cx="5780405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3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1F487C"/>
                </a:solidFill>
                <a:latin typeface="Calibri"/>
                <a:cs typeface="Calibri"/>
              </a:rPr>
              <a:t>Hamming </a:t>
            </a: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data:</a:t>
            </a:r>
            <a:endParaRPr sz="2800" dirty="0">
              <a:latin typeface="Calibri"/>
              <a:cs typeface="Calibri"/>
            </a:endParaRPr>
          </a:p>
          <a:p>
            <a:pPr marR="1346200" algn="r">
              <a:lnSpc>
                <a:spcPts val="2235"/>
              </a:lnSpc>
            </a:pPr>
            <a:r>
              <a:rPr sz="2050" spc="250" dirty="0">
                <a:latin typeface="Cambria Math"/>
                <a:cs typeface="Cambria Math"/>
              </a:rPr>
              <a:t>𝑛</a:t>
            </a:r>
            <a:endParaRPr sz="2050" dirty="0">
              <a:latin typeface="Cambria Math"/>
              <a:cs typeface="Cambria Math"/>
            </a:endParaRPr>
          </a:p>
          <a:p>
            <a:pPr marL="2517140">
              <a:lnSpc>
                <a:spcPct val="100000"/>
              </a:lnSpc>
              <a:spcBef>
                <a:spcPts val="955"/>
              </a:spcBef>
              <a:tabLst>
                <a:tab pos="2882900" algn="l"/>
                <a:tab pos="3665854" algn="l"/>
                <a:tab pos="4726940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30" dirty="0">
                <a:latin typeface="Cambria Math"/>
                <a:cs typeface="Cambria Math"/>
              </a:rPr>
              <a:t>𝑥,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</a:t>
            </a:r>
            <a:r>
              <a:rPr sz="2800" spc="10" dirty="0">
                <a:latin typeface="Cambria Math"/>
                <a:cs typeface="Cambria Math"/>
              </a:rPr>
              <a:t>𝑥</a:t>
            </a:r>
            <a:r>
              <a:rPr sz="3075" spc="15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≠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𝑦</a:t>
            </a:r>
            <a:r>
              <a:rPr sz="3075" spc="-22" baseline="-16260" dirty="0">
                <a:latin typeface="Cambria Math"/>
                <a:cs typeface="Cambria Math"/>
              </a:rPr>
              <a:t>𝑖</a:t>
            </a:r>
            <a:endParaRPr sz="3075" baseline="-16260" dirty="0">
              <a:latin typeface="Cambria Math"/>
              <a:cs typeface="Cambria Math"/>
            </a:endParaRPr>
          </a:p>
          <a:p>
            <a:pPr marR="1210945" algn="r">
              <a:lnSpc>
                <a:spcPct val="100000"/>
              </a:lnSpc>
              <a:spcBef>
                <a:spcPts val="955"/>
              </a:spcBef>
            </a:pPr>
            <a:r>
              <a:rPr sz="2050" spc="260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0" dirty="0">
                <a:latin typeface="Cambria Math"/>
                <a:cs typeface="Cambria Math"/>
              </a:rPr>
              <a:t>1</a:t>
            </a:r>
            <a:endParaRPr sz="2050" dirty="0">
              <a:latin typeface="Cambria Math"/>
              <a:cs typeface="Cambria Math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419600" y="51054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Bayes</a:t>
            </a:r>
            <a:endParaRPr lang="en-US" sz="3200" spc="-20" dirty="0" smtClean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141173"/>
            <a:ext cx="3024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K-NN</a:t>
            </a:r>
            <a:r>
              <a:rPr spc="-80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3021329" y="1902841"/>
            <a:ext cx="767715" cy="328930"/>
          </a:xfrm>
          <a:custGeom>
            <a:avLst/>
            <a:gdLst/>
            <a:ahLst/>
            <a:cxnLst/>
            <a:rect l="l" t="t" r="r" b="b"/>
            <a:pathLst>
              <a:path w="767714" h="328930">
                <a:moveTo>
                  <a:pt x="662812" y="0"/>
                </a:moveTo>
                <a:lnTo>
                  <a:pt x="658114" y="13335"/>
                </a:lnTo>
                <a:lnTo>
                  <a:pt x="677164" y="21597"/>
                </a:lnTo>
                <a:lnTo>
                  <a:pt x="693546" y="33051"/>
                </a:lnTo>
                <a:lnTo>
                  <a:pt x="718311" y="65532"/>
                </a:lnTo>
                <a:lnTo>
                  <a:pt x="732885" y="109219"/>
                </a:lnTo>
                <a:lnTo>
                  <a:pt x="737743" y="162813"/>
                </a:lnTo>
                <a:lnTo>
                  <a:pt x="736508" y="191845"/>
                </a:lnTo>
                <a:lnTo>
                  <a:pt x="726705" y="241859"/>
                </a:lnTo>
                <a:lnTo>
                  <a:pt x="707163" y="280965"/>
                </a:lnTo>
                <a:lnTo>
                  <a:pt x="677358" y="307306"/>
                </a:lnTo>
                <a:lnTo>
                  <a:pt x="658621" y="315595"/>
                </a:lnTo>
                <a:lnTo>
                  <a:pt x="662812" y="328930"/>
                </a:lnTo>
                <a:lnTo>
                  <a:pt x="707644" y="307895"/>
                </a:lnTo>
                <a:lnTo>
                  <a:pt x="740664" y="271525"/>
                </a:lnTo>
                <a:lnTo>
                  <a:pt x="760952" y="222678"/>
                </a:lnTo>
                <a:lnTo>
                  <a:pt x="767715" y="164592"/>
                </a:lnTo>
                <a:lnTo>
                  <a:pt x="766004" y="134417"/>
                </a:lnTo>
                <a:lnTo>
                  <a:pt x="752391" y="80974"/>
                </a:lnTo>
                <a:lnTo>
                  <a:pt x="725535" y="37468"/>
                </a:lnTo>
                <a:lnTo>
                  <a:pt x="686673" y="8616"/>
                </a:lnTo>
                <a:lnTo>
                  <a:pt x="662812" y="0"/>
                </a:lnTo>
                <a:close/>
              </a:path>
              <a:path w="76771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7165" y="190525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0261" y="190525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347" y="997966"/>
            <a:ext cx="7571105" cy="400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3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609340" algn="l"/>
              </a:tabLst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Manhattan</a:t>
            </a:r>
            <a:r>
              <a:rPr sz="2800" b="1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	</a:t>
            </a:r>
            <a:r>
              <a:rPr sz="2800" spc="-15" dirty="0">
                <a:latin typeface="Calibri"/>
                <a:cs typeface="Calibri"/>
              </a:rPr>
              <a:t>Coordinate-wise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distance</a:t>
            </a:r>
            <a:endParaRPr sz="2800" dirty="0">
              <a:latin typeface="Calibri"/>
              <a:cs typeface="Calibri"/>
            </a:endParaRPr>
          </a:p>
          <a:p>
            <a:pPr marL="877569" algn="ctr">
              <a:lnSpc>
                <a:spcPts val="2235"/>
              </a:lnSpc>
            </a:pPr>
            <a:r>
              <a:rPr sz="2050" spc="140" dirty="0">
                <a:latin typeface="Cambria Math"/>
                <a:cs typeface="Cambria Math"/>
              </a:rPr>
              <a:t>𝑛</a:t>
            </a:r>
            <a:endParaRPr sz="2050" dirty="0">
              <a:latin typeface="Cambria Math"/>
              <a:cs typeface="Cambria Math"/>
            </a:endParaRPr>
          </a:p>
          <a:p>
            <a:pPr marL="2400935">
              <a:lnSpc>
                <a:spcPct val="100000"/>
              </a:lnSpc>
              <a:spcBef>
                <a:spcPts val="955"/>
              </a:spcBef>
              <a:tabLst>
                <a:tab pos="2766695" algn="l"/>
                <a:tab pos="3548379" algn="l"/>
                <a:tab pos="4575810" algn="l"/>
              </a:tabLst>
            </a:pPr>
            <a:r>
              <a:rPr sz="2800" spc="-5" dirty="0">
                <a:latin typeface="Cambria Math"/>
                <a:cs typeface="Cambria Math"/>
              </a:rPr>
              <a:t>𝑑	</a:t>
            </a:r>
            <a:r>
              <a:rPr sz="2800" spc="30" dirty="0">
                <a:latin typeface="Cambria Math"/>
                <a:cs typeface="Cambria Math"/>
              </a:rPr>
              <a:t>𝑥,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=	</a:t>
            </a:r>
            <a:r>
              <a:rPr sz="2800" spc="10" dirty="0">
                <a:latin typeface="Cambria Math"/>
                <a:cs typeface="Cambria Math"/>
              </a:rPr>
              <a:t>𝑥</a:t>
            </a:r>
            <a:r>
              <a:rPr sz="3075" spc="15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𝑦</a:t>
            </a:r>
            <a:r>
              <a:rPr sz="3075" spc="-22" baseline="-16260" dirty="0">
                <a:latin typeface="Cambria Math"/>
                <a:cs typeface="Cambria Math"/>
              </a:rPr>
              <a:t>𝑖</a:t>
            </a:r>
            <a:endParaRPr sz="3075" baseline="-16260" dirty="0">
              <a:latin typeface="Cambria Math"/>
              <a:cs typeface="Cambria Math"/>
            </a:endParaRPr>
          </a:p>
          <a:p>
            <a:pPr marL="880744" algn="ctr">
              <a:lnSpc>
                <a:spcPct val="100000"/>
              </a:lnSpc>
              <a:spcBef>
                <a:spcPts val="955"/>
              </a:spcBef>
            </a:pPr>
            <a:r>
              <a:rPr sz="2050" spc="40" dirty="0">
                <a:latin typeface="Cambria Math"/>
                <a:cs typeface="Cambria Math"/>
              </a:rPr>
              <a:t>𝑖=1</a:t>
            </a:r>
            <a:endParaRPr sz="205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Edit Distance: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strings, </a:t>
            </a:r>
            <a:r>
              <a:rPr sz="2800" spc="-5" dirty="0">
                <a:latin typeface="Calibri"/>
                <a:cs typeface="Calibri"/>
              </a:rPr>
              <a:t>especially </a:t>
            </a:r>
            <a:r>
              <a:rPr sz="2800" spc="-10" dirty="0">
                <a:latin typeface="Calibri"/>
                <a:cs typeface="Calibri"/>
              </a:rPr>
              <a:t>genetic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1F487C"/>
                </a:solidFill>
                <a:latin typeface="Calibri"/>
                <a:cs typeface="Calibri"/>
              </a:rPr>
              <a:t>Mahalanobis </a:t>
            </a:r>
            <a:r>
              <a:rPr sz="2800" b="1" spc="-15" dirty="0">
                <a:solidFill>
                  <a:srgbClr val="1F487C"/>
                </a:solidFill>
                <a:latin typeface="Calibri"/>
                <a:cs typeface="Calibri"/>
              </a:rPr>
              <a:t>Distance: </a:t>
            </a:r>
            <a:r>
              <a:rPr sz="2800" spc="-15" dirty="0">
                <a:latin typeface="Calibri"/>
                <a:cs typeface="Calibri"/>
              </a:rPr>
              <a:t>Normalized 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sample  </a:t>
            </a:r>
            <a:r>
              <a:rPr sz="2800" spc="-15" dirty="0">
                <a:latin typeface="Calibri"/>
                <a:cs typeface="Calibri"/>
              </a:rPr>
              <a:t>covariance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0" dirty="0">
                <a:latin typeface="Calibri"/>
                <a:cs typeface="Calibri"/>
              </a:rPr>
              <a:t>unaffected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coordinate  transformations.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17526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4876165" cy="15684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bias/variance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tradeoff: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210" dirty="0">
                <a:latin typeface="Wingdings"/>
                <a:cs typeface="Wingdings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250" dirty="0">
                <a:latin typeface="Wingdings"/>
                <a:cs typeface="Wingdings"/>
              </a:rPr>
              <a:t> 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05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1194" y="3058286"/>
            <a:ext cx="127000" cy="3032125"/>
          </a:xfrm>
          <a:custGeom>
            <a:avLst/>
            <a:gdLst/>
            <a:ahLst/>
            <a:cxnLst/>
            <a:rect l="l" t="t" r="r" b="b"/>
            <a:pathLst>
              <a:path w="127000" h="3032125">
                <a:moveTo>
                  <a:pt x="57135" y="126930"/>
                </a:moveTo>
                <a:lnTo>
                  <a:pt x="53720" y="3031693"/>
                </a:lnTo>
                <a:lnTo>
                  <a:pt x="66421" y="3031693"/>
                </a:lnTo>
                <a:lnTo>
                  <a:pt x="69835" y="126942"/>
                </a:lnTo>
                <a:lnTo>
                  <a:pt x="57135" y="126930"/>
                </a:lnTo>
                <a:close/>
              </a:path>
              <a:path w="127000" h="3032125">
                <a:moveTo>
                  <a:pt x="120662" y="114300"/>
                </a:moveTo>
                <a:lnTo>
                  <a:pt x="69850" y="114300"/>
                </a:lnTo>
                <a:lnTo>
                  <a:pt x="69835" y="126942"/>
                </a:lnTo>
                <a:lnTo>
                  <a:pt x="127000" y="127000"/>
                </a:lnTo>
                <a:lnTo>
                  <a:pt x="120662" y="114300"/>
                </a:lnTo>
                <a:close/>
              </a:path>
              <a:path w="127000" h="3032125">
                <a:moveTo>
                  <a:pt x="69850" y="114300"/>
                </a:moveTo>
                <a:lnTo>
                  <a:pt x="57150" y="114300"/>
                </a:lnTo>
                <a:lnTo>
                  <a:pt x="57135" y="126930"/>
                </a:lnTo>
                <a:lnTo>
                  <a:pt x="69835" y="126942"/>
                </a:lnTo>
                <a:lnTo>
                  <a:pt x="69850" y="114300"/>
                </a:lnTo>
                <a:close/>
              </a:path>
              <a:path w="127000" h="3032125">
                <a:moveTo>
                  <a:pt x="63626" y="0"/>
                </a:moveTo>
                <a:lnTo>
                  <a:pt x="0" y="126873"/>
                </a:lnTo>
                <a:lnTo>
                  <a:pt x="57135" y="126930"/>
                </a:lnTo>
                <a:lnTo>
                  <a:pt x="57150" y="114300"/>
                </a:lnTo>
                <a:lnTo>
                  <a:pt x="120662" y="114300"/>
                </a:lnTo>
                <a:lnTo>
                  <a:pt x="6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55638" y="6104635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347" y="915057"/>
            <a:ext cx="8422640" cy="31242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Assume the </a:t>
            </a:r>
            <a:r>
              <a:rPr sz="2800" spc="-15" dirty="0">
                <a:latin typeface="Calibri"/>
                <a:cs typeface="Calibri"/>
              </a:rPr>
              <a:t>real </a:t>
            </a:r>
            <a:r>
              <a:rPr sz="2800" spc="-20" dirty="0">
                <a:latin typeface="Calibri"/>
                <a:cs typeface="Calibri"/>
              </a:rPr>
              <a:t>data follows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blue </a:t>
            </a:r>
            <a:r>
              <a:rPr sz="2800" spc="-5" dirty="0">
                <a:latin typeface="Calibri"/>
                <a:cs typeface="Calibri"/>
              </a:rPr>
              <a:t>curve, with </a:t>
            </a:r>
            <a:r>
              <a:rPr sz="2800" spc="-10" dirty="0">
                <a:latin typeface="Calibri"/>
                <a:cs typeface="Calibri"/>
              </a:rPr>
              <a:t>some  </a:t>
            </a:r>
            <a:r>
              <a:rPr sz="2800" spc="-20" dirty="0">
                <a:latin typeface="Calibri"/>
                <a:cs typeface="Calibri"/>
              </a:rPr>
              <a:t>mean-zero </a:t>
            </a:r>
            <a:r>
              <a:rPr sz="2800" spc="-15" dirty="0">
                <a:latin typeface="Calibri"/>
                <a:cs typeface="Calibri"/>
              </a:rPr>
              <a:t>additive </a:t>
            </a:r>
            <a:r>
              <a:rPr sz="2800" spc="-10" dirty="0">
                <a:latin typeface="Calibri"/>
                <a:cs typeface="Calibri"/>
              </a:rPr>
              <a:t>noise. </a:t>
            </a:r>
            <a:r>
              <a:rPr sz="2800" spc="-20" dirty="0">
                <a:latin typeface="Calibri"/>
                <a:cs typeface="Calibri"/>
              </a:rPr>
              <a:t>Red </a:t>
            </a:r>
            <a:r>
              <a:rPr sz="2800" spc="-15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sample.</a:t>
            </a:r>
            <a:endParaRPr sz="2800" dirty="0">
              <a:latin typeface="Calibri"/>
              <a:cs typeface="Calibri"/>
            </a:endParaRPr>
          </a:p>
          <a:p>
            <a:pPr marL="1725930">
              <a:lnSpc>
                <a:spcPct val="100000"/>
              </a:lnSpc>
              <a:spcBef>
                <a:spcPts val="1490"/>
              </a:spcBef>
            </a:pPr>
            <a:r>
              <a:rPr sz="2400" dirty="0">
                <a:latin typeface="Calibri"/>
                <a:cs typeface="Calibri"/>
              </a:rPr>
              <a:t>y</a:t>
            </a:r>
          </a:p>
          <a:p>
            <a:pPr marR="426720" algn="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4817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5057"/>
            <a:ext cx="520446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Small 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16835" y="3752341"/>
            <a:ext cx="1437005" cy="0"/>
          </a:xfrm>
          <a:custGeom>
            <a:avLst/>
            <a:gdLst/>
            <a:ahLst/>
            <a:cxnLst/>
            <a:rect l="l" t="t" r="r" b="b"/>
            <a:pathLst>
              <a:path w="1437004">
                <a:moveTo>
                  <a:pt x="143649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71569" y="3532758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89427" y="3518585"/>
            <a:ext cx="222250" cy="369570"/>
          </a:xfrm>
          <a:custGeom>
            <a:avLst/>
            <a:gdLst/>
            <a:ahLst/>
            <a:cxnLst/>
            <a:rect l="l" t="t" r="r" b="b"/>
            <a:pathLst>
              <a:path w="222250" h="369570">
                <a:moveTo>
                  <a:pt x="0" y="369011"/>
                </a:moveTo>
                <a:lnTo>
                  <a:pt x="221957" y="369011"/>
                </a:lnTo>
                <a:lnTo>
                  <a:pt x="221957" y="0"/>
                </a:lnTo>
                <a:lnTo>
                  <a:pt x="0" y="0"/>
                </a:lnTo>
                <a:lnTo>
                  <a:pt x="0" y="369011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5614" y="2855214"/>
            <a:ext cx="520065" cy="660400"/>
          </a:xfrm>
          <a:custGeom>
            <a:avLst/>
            <a:gdLst/>
            <a:ahLst/>
            <a:cxnLst/>
            <a:rect l="l" t="t" r="r" b="b"/>
            <a:pathLst>
              <a:path w="520064" h="660400">
                <a:moveTo>
                  <a:pt x="519811" y="0"/>
                </a:moveTo>
                <a:lnTo>
                  <a:pt x="0" y="660146"/>
                </a:lnTo>
              </a:path>
            </a:pathLst>
          </a:custGeom>
          <a:ln w="12699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81398" y="2638171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53129" y="358216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25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35940" y="2963671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04085" y="3543300"/>
            <a:ext cx="1249045" cy="124460"/>
          </a:xfrm>
          <a:custGeom>
            <a:avLst/>
            <a:gdLst/>
            <a:ahLst/>
            <a:cxnLst/>
            <a:rect l="l" t="t" r="r" b="b"/>
            <a:pathLst>
              <a:path w="1249045" h="124460">
                <a:moveTo>
                  <a:pt x="1249044" y="124460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72554" y="2328163"/>
            <a:ext cx="1598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Points from 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original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6933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915057"/>
            <a:ext cx="5204460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Small 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223" y="3746372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6479" y="4347590"/>
            <a:ext cx="66801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4270" y="3509009"/>
            <a:ext cx="66802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3492" y="4028440"/>
            <a:ext cx="66929" cy="6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8063" y="3323335"/>
            <a:ext cx="66801" cy="68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7714" y="4412996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2023" y="4812538"/>
            <a:ext cx="66801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1625" y="4273296"/>
            <a:ext cx="66928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3296" y="4743958"/>
            <a:ext cx="66928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6133" y="4290186"/>
            <a:ext cx="66801" cy="68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6727" y="4913503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4648" y="4221988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8540" y="4097401"/>
            <a:ext cx="66929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927" y="3786378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54040" y="4548251"/>
            <a:ext cx="66801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8727" y="4416171"/>
            <a:ext cx="66801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9254" y="5238622"/>
            <a:ext cx="66802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29021" y="5681738"/>
            <a:ext cx="66801" cy="68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74944" y="5204459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9634" y="5658548"/>
            <a:ext cx="66928" cy="685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1455" y="5172583"/>
            <a:ext cx="66802" cy="685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1648" y="3714750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6522" y="2665348"/>
            <a:ext cx="66928" cy="685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2798" y="3181730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5198" y="3853307"/>
            <a:ext cx="66801" cy="684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1568" y="4277359"/>
            <a:ext cx="66801" cy="684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480" y="4096892"/>
            <a:ext cx="66928" cy="68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7413" y="4846701"/>
            <a:ext cx="66801" cy="6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7818" y="4547996"/>
            <a:ext cx="66801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800" y="4171060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0577" y="4338446"/>
            <a:ext cx="66928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43326" y="3196513"/>
            <a:ext cx="222250" cy="369570"/>
          </a:xfrm>
          <a:custGeom>
            <a:avLst/>
            <a:gdLst/>
            <a:ahLst/>
            <a:cxnLst/>
            <a:rect l="l" t="t" r="r" b="b"/>
            <a:pathLst>
              <a:path w="222250" h="369570">
                <a:moveTo>
                  <a:pt x="0" y="369011"/>
                </a:moveTo>
                <a:lnTo>
                  <a:pt x="221957" y="369011"/>
                </a:lnTo>
                <a:lnTo>
                  <a:pt x="221957" y="0"/>
                </a:lnTo>
                <a:lnTo>
                  <a:pt x="0" y="0"/>
                </a:lnTo>
                <a:lnTo>
                  <a:pt x="0" y="369011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65195" y="2855214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29" h="361314">
                <a:moveTo>
                  <a:pt x="570229" y="0"/>
                </a:moveTo>
                <a:lnTo>
                  <a:pt x="0" y="360807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9877" y="3357626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>
                <a:moveTo>
                  <a:pt x="143637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81398" y="2504059"/>
            <a:ext cx="47942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367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k=1  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53129" y="3354704"/>
            <a:ext cx="0" cy="240029"/>
          </a:xfrm>
          <a:custGeom>
            <a:avLst/>
            <a:gdLst/>
            <a:ahLst/>
            <a:cxnLst/>
            <a:rect l="l" t="t" r="r" b="b"/>
            <a:pathLst>
              <a:path h="240029">
                <a:moveTo>
                  <a:pt x="0" y="0"/>
                </a:moveTo>
                <a:lnTo>
                  <a:pt x="0" y="239522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5940" y="2963671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04085" y="3433317"/>
            <a:ext cx="1249045" cy="110489"/>
          </a:xfrm>
          <a:custGeom>
            <a:avLst/>
            <a:gdLst/>
            <a:ahLst/>
            <a:cxnLst/>
            <a:rect l="l" t="t" r="r" b="b"/>
            <a:pathLst>
              <a:path w="1249045" h="110489">
                <a:moveTo>
                  <a:pt x="1249044" y="0"/>
                </a:moveTo>
                <a:lnTo>
                  <a:pt x="0" y="109982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72554" y="2328163"/>
            <a:ext cx="172021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Points from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0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695" y="3378708"/>
            <a:ext cx="66929" cy="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679" y="4681854"/>
            <a:ext cx="66801" cy="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498" y="3921886"/>
            <a:ext cx="66928" cy="68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715130"/>
            <a:ext cx="66928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296" y="39883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096" y="4293108"/>
            <a:ext cx="66928" cy="68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8496" y="4671821"/>
            <a:ext cx="66928" cy="68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0896" y="4597908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241419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327" y="4479797"/>
            <a:ext cx="66801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632197"/>
            <a:ext cx="66801" cy="68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8778" y="4659884"/>
            <a:ext cx="66929" cy="68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4442" y="3887596"/>
            <a:ext cx="66929" cy="68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4073652"/>
            <a:ext cx="66801" cy="685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2798" y="4301109"/>
            <a:ext cx="66928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3847465"/>
            <a:ext cx="66801" cy="68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1127" y="5023230"/>
            <a:ext cx="66801" cy="685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2421" y="5204459"/>
            <a:ext cx="66928" cy="68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2215" y="5494654"/>
            <a:ext cx="66929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7221" y="5509259"/>
            <a:ext cx="66928" cy="68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2692" y="4844922"/>
            <a:ext cx="66929" cy="68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48121" y="3254883"/>
            <a:ext cx="66928" cy="68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000" y="2855214"/>
            <a:ext cx="66801" cy="68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5153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6677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7598" y="4137659"/>
            <a:ext cx="66801" cy="68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3107" y="3752088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653153"/>
            <a:ext cx="66801" cy="684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4798" y="4277359"/>
            <a:ext cx="66801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7043" y="4548251"/>
            <a:ext cx="66928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137659"/>
            <a:ext cx="66928" cy="6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43810" y="3988308"/>
            <a:ext cx="1651000" cy="15875"/>
          </a:xfrm>
          <a:custGeom>
            <a:avLst/>
            <a:gdLst/>
            <a:ahLst/>
            <a:cxnLst/>
            <a:rect l="l" t="t" r="r" b="b"/>
            <a:pathLst>
              <a:path w="1651000" h="15875">
                <a:moveTo>
                  <a:pt x="1650618" y="0"/>
                </a:moveTo>
                <a:lnTo>
                  <a:pt x="0" y="15875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3677" y="377164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7108" y="3289172"/>
            <a:ext cx="1258570" cy="1624330"/>
          </a:xfrm>
          <a:custGeom>
            <a:avLst/>
            <a:gdLst/>
            <a:ahLst/>
            <a:cxnLst/>
            <a:rect l="l" t="t" r="r" b="b"/>
            <a:pathLst>
              <a:path w="1258570" h="1624329">
                <a:moveTo>
                  <a:pt x="0" y="1624329"/>
                </a:moveTo>
                <a:lnTo>
                  <a:pt x="1258341" y="1624329"/>
                </a:lnTo>
                <a:lnTo>
                  <a:pt x="1258341" y="0"/>
                </a:lnTo>
                <a:lnTo>
                  <a:pt x="0" y="0"/>
                </a:lnTo>
                <a:lnTo>
                  <a:pt x="0" y="1624329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025" y="2855214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152400" y="0"/>
                </a:moveTo>
                <a:lnTo>
                  <a:pt x="0" y="399669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3129" y="3582161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4">
                <a:moveTo>
                  <a:pt x="0" y="0"/>
                </a:moveTo>
                <a:lnTo>
                  <a:pt x="0" y="414146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1347" y="915057"/>
            <a:ext cx="5190490" cy="2806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3D932F"/>
                </a:solidFill>
                <a:latin typeface="Calibri"/>
                <a:cs typeface="Calibri"/>
              </a:rPr>
              <a:t>Large </a:t>
            </a: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8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>
              <a:latin typeface="Times New Roman"/>
              <a:cs typeface="Times New Roman"/>
            </a:endParaRPr>
          </a:p>
          <a:p>
            <a:pPr marR="1007110" algn="r">
              <a:lnSpc>
                <a:spcPts val="2720"/>
              </a:lnSpc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k=8</a:t>
            </a:r>
            <a:endParaRPr sz="2400">
              <a:latin typeface="Calibri"/>
              <a:cs typeface="Calibri"/>
            </a:endParaRPr>
          </a:p>
          <a:p>
            <a:pPr marL="177165">
              <a:lnSpc>
                <a:spcPts val="272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04085" y="3543300"/>
            <a:ext cx="1249045" cy="304165"/>
          </a:xfrm>
          <a:custGeom>
            <a:avLst/>
            <a:gdLst/>
            <a:ahLst/>
            <a:cxnLst/>
            <a:rect l="l" t="t" r="r" b="b"/>
            <a:pathLst>
              <a:path w="1249045" h="304164">
                <a:moveTo>
                  <a:pt x="1249044" y="304164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7620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</a:t>
            </a:r>
            <a:r>
              <a:rPr spc="-50" dirty="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2501264" y="6026480"/>
            <a:ext cx="4788535" cy="127000"/>
          </a:xfrm>
          <a:custGeom>
            <a:avLst/>
            <a:gdLst/>
            <a:ahLst/>
            <a:cxnLst/>
            <a:rect l="l" t="t" r="r" b="b"/>
            <a:pathLst>
              <a:path w="4788534" h="127000">
                <a:moveTo>
                  <a:pt x="4661535" y="0"/>
                </a:moveTo>
                <a:lnTo>
                  <a:pt x="4661535" y="126999"/>
                </a:lnTo>
                <a:lnTo>
                  <a:pt x="4775835" y="69849"/>
                </a:lnTo>
                <a:lnTo>
                  <a:pt x="4674235" y="69849"/>
                </a:lnTo>
                <a:lnTo>
                  <a:pt x="4674235" y="57149"/>
                </a:lnTo>
                <a:lnTo>
                  <a:pt x="4775835" y="57149"/>
                </a:lnTo>
                <a:lnTo>
                  <a:pt x="4661535" y="0"/>
                </a:lnTo>
                <a:close/>
              </a:path>
              <a:path w="4788534" h="127000">
                <a:moveTo>
                  <a:pt x="4661535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661535" y="69849"/>
                </a:lnTo>
                <a:lnTo>
                  <a:pt x="4661535" y="57149"/>
                </a:lnTo>
                <a:close/>
              </a:path>
              <a:path w="4788534" h="127000">
                <a:moveTo>
                  <a:pt x="4775835" y="57149"/>
                </a:moveTo>
                <a:lnTo>
                  <a:pt x="4674235" y="57149"/>
                </a:lnTo>
                <a:lnTo>
                  <a:pt x="4674235" y="69849"/>
                </a:lnTo>
                <a:lnTo>
                  <a:pt x="4775835" y="69849"/>
                </a:lnTo>
                <a:lnTo>
                  <a:pt x="4788535" y="63499"/>
                </a:lnTo>
                <a:lnTo>
                  <a:pt x="477583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7764" y="2311400"/>
            <a:ext cx="127000" cy="3778885"/>
          </a:xfrm>
          <a:custGeom>
            <a:avLst/>
            <a:gdLst/>
            <a:ahLst/>
            <a:cxnLst/>
            <a:rect l="l" t="t" r="r" b="b"/>
            <a:pathLst>
              <a:path w="127000" h="3778885">
                <a:moveTo>
                  <a:pt x="69850" y="114300"/>
                </a:moveTo>
                <a:lnTo>
                  <a:pt x="57150" y="114300"/>
                </a:lnTo>
                <a:lnTo>
                  <a:pt x="57150" y="3778580"/>
                </a:lnTo>
                <a:lnTo>
                  <a:pt x="69850" y="3778580"/>
                </a:lnTo>
                <a:lnTo>
                  <a:pt x="69850" y="114300"/>
                </a:lnTo>
                <a:close/>
              </a:path>
              <a:path w="127000" h="3778885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78885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8376" y="3103914"/>
            <a:ext cx="4902200" cy="2752725"/>
          </a:xfrm>
          <a:custGeom>
            <a:avLst/>
            <a:gdLst/>
            <a:ahLst/>
            <a:cxnLst/>
            <a:rect l="l" t="t" r="r" b="b"/>
            <a:pathLst>
              <a:path w="4902200" h="2752725">
                <a:moveTo>
                  <a:pt x="0" y="1414365"/>
                </a:moveTo>
                <a:lnTo>
                  <a:pt x="27083" y="1371163"/>
                </a:lnTo>
                <a:lnTo>
                  <a:pt x="54204" y="1328060"/>
                </a:lnTo>
                <a:lnTo>
                  <a:pt x="81407" y="1285157"/>
                </a:lnTo>
                <a:lnTo>
                  <a:pt x="108731" y="1242555"/>
                </a:lnTo>
                <a:lnTo>
                  <a:pt x="136221" y="1200358"/>
                </a:lnTo>
                <a:lnTo>
                  <a:pt x="163918" y="1158666"/>
                </a:lnTo>
                <a:lnTo>
                  <a:pt x="191865" y="1117581"/>
                </a:lnTo>
                <a:lnTo>
                  <a:pt x="220103" y="1077207"/>
                </a:lnTo>
                <a:lnTo>
                  <a:pt x="248674" y="1037643"/>
                </a:lnTo>
                <a:lnTo>
                  <a:pt x="277622" y="998993"/>
                </a:lnTo>
                <a:lnTo>
                  <a:pt x="306988" y="961358"/>
                </a:lnTo>
                <a:lnTo>
                  <a:pt x="336815" y="924841"/>
                </a:lnTo>
                <a:lnTo>
                  <a:pt x="367144" y="889542"/>
                </a:lnTo>
                <a:lnTo>
                  <a:pt x="398018" y="855565"/>
                </a:lnTo>
                <a:lnTo>
                  <a:pt x="435225" y="816012"/>
                </a:lnTo>
                <a:lnTo>
                  <a:pt x="473978" y="775462"/>
                </a:lnTo>
                <a:lnTo>
                  <a:pt x="513939" y="734676"/>
                </a:lnTo>
                <a:lnTo>
                  <a:pt x="554768" y="694420"/>
                </a:lnTo>
                <a:lnTo>
                  <a:pt x="596129" y="655457"/>
                </a:lnTo>
                <a:lnTo>
                  <a:pt x="637682" y="618551"/>
                </a:lnTo>
                <a:lnTo>
                  <a:pt x="679090" y="584465"/>
                </a:lnTo>
                <a:lnTo>
                  <a:pt x="720014" y="553963"/>
                </a:lnTo>
                <a:lnTo>
                  <a:pt x="760116" y="527809"/>
                </a:lnTo>
                <a:lnTo>
                  <a:pt x="799058" y="506767"/>
                </a:lnTo>
                <a:lnTo>
                  <a:pt x="836502" y="491601"/>
                </a:lnTo>
                <a:lnTo>
                  <a:pt x="912625" y="481442"/>
                </a:lnTo>
                <a:lnTo>
                  <a:pt x="951361" y="487849"/>
                </a:lnTo>
                <a:lnTo>
                  <a:pt x="988571" y="501533"/>
                </a:lnTo>
                <a:lnTo>
                  <a:pt x="1024511" y="521732"/>
                </a:lnTo>
                <a:lnTo>
                  <a:pt x="1059434" y="547685"/>
                </a:lnTo>
                <a:lnTo>
                  <a:pt x="1093594" y="578628"/>
                </a:lnTo>
                <a:lnTo>
                  <a:pt x="1127248" y="613801"/>
                </a:lnTo>
                <a:lnTo>
                  <a:pt x="1160648" y="652441"/>
                </a:lnTo>
                <a:lnTo>
                  <a:pt x="1194050" y="693786"/>
                </a:lnTo>
                <a:lnTo>
                  <a:pt x="1227709" y="737074"/>
                </a:lnTo>
                <a:lnTo>
                  <a:pt x="1251575" y="771388"/>
                </a:lnTo>
                <a:lnTo>
                  <a:pt x="1274860" y="810826"/>
                </a:lnTo>
                <a:lnTo>
                  <a:pt x="1297675" y="854507"/>
                </a:lnTo>
                <a:lnTo>
                  <a:pt x="1320131" y="901553"/>
                </a:lnTo>
                <a:lnTo>
                  <a:pt x="1342340" y="951084"/>
                </a:lnTo>
                <a:lnTo>
                  <a:pt x="1364412" y="1002220"/>
                </a:lnTo>
                <a:lnTo>
                  <a:pt x="1386459" y="1054081"/>
                </a:lnTo>
                <a:lnTo>
                  <a:pt x="1408591" y="1105790"/>
                </a:lnTo>
                <a:lnTo>
                  <a:pt x="1430919" y="1156465"/>
                </a:lnTo>
                <a:lnTo>
                  <a:pt x="1453556" y="1205228"/>
                </a:lnTo>
                <a:lnTo>
                  <a:pt x="1476611" y="1251199"/>
                </a:lnTo>
                <a:lnTo>
                  <a:pt x="1500196" y="1293498"/>
                </a:lnTo>
                <a:lnTo>
                  <a:pt x="1524422" y="1331246"/>
                </a:lnTo>
                <a:lnTo>
                  <a:pt x="1549400" y="1363565"/>
                </a:lnTo>
                <a:lnTo>
                  <a:pt x="1589771" y="1407047"/>
                </a:lnTo>
                <a:lnTo>
                  <a:pt x="1631599" y="1445969"/>
                </a:lnTo>
                <a:lnTo>
                  <a:pt x="1674570" y="1479944"/>
                </a:lnTo>
                <a:lnTo>
                  <a:pt x="1718372" y="1508588"/>
                </a:lnTo>
                <a:lnTo>
                  <a:pt x="1762692" y="1531516"/>
                </a:lnTo>
                <a:lnTo>
                  <a:pt x="1807219" y="1548345"/>
                </a:lnTo>
                <a:lnTo>
                  <a:pt x="1851639" y="1558688"/>
                </a:lnTo>
                <a:lnTo>
                  <a:pt x="1895639" y="1562163"/>
                </a:lnTo>
                <a:lnTo>
                  <a:pt x="1938909" y="1558383"/>
                </a:lnTo>
                <a:lnTo>
                  <a:pt x="2001138" y="1537035"/>
                </a:lnTo>
                <a:lnTo>
                  <a:pt x="2054571" y="1497958"/>
                </a:lnTo>
                <a:lnTo>
                  <a:pt x="2109431" y="1441609"/>
                </a:lnTo>
                <a:lnTo>
                  <a:pt x="2140591" y="1407102"/>
                </a:lnTo>
                <a:lnTo>
                  <a:pt x="2175940" y="1368448"/>
                </a:lnTo>
                <a:lnTo>
                  <a:pt x="2216758" y="1325705"/>
                </a:lnTo>
                <a:lnTo>
                  <a:pt x="2264321" y="1278931"/>
                </a:lnTo>
                <a:lnTo>
                  <a:pt x="2319909" y="1228183"/>
                </a:lnTo>
                <a:lnTo>
                  <a:pt x="2366424" y="1188933"/>
                </a:lnTo>
                <a:lnTo>
                  <a:pt x="2411644" y="1154160"/>
                </a:lnTo>
                <a:lnTo>
                  <a:pt x="2455570" y="1124067"/>
                </a:lnTo>
                <a:lnTo>
                  <a:pt x="2498201" y="1098860"/>
                </a:lnTo>
                <a:lnTo>
                  <a:pt x="2539538" y="1078742"/>
                </a:lnTo>
                <a:lnTo>
                  <a:pt x="2579579" y="1063917"/>
                </a:lnTo>
                <a:lnTo>
                  <a:pt x="2618327" y="1054589"/>
                </a:lnTo>
                <a:lnTo>
                  <a:pt x="2655779" y="1050963"/>
                </a:lnTo>
                <a:lnTo>
                  <a:pt x="2691938" y="1053242"/>
                </a:lnTo>
                <a:lnTo>
                  <a:pt x="2760370" y="1076334"/>
                </a:lnTo>
                <a:lnTo>
                  <a:pt x="2792644" y="1097554"/>
                </a:lnTo>
                <a:lnTo>
                  <a:pt x="2823624" y="1125496"/>
                </a:lnTo>
                <a:lnTo>
                  <a:pt x="2853309" y="1160365"/>
                </a:lnTo>
                <a:lnTo>
                  <a:pt x="2885764" y="1215460"/>
                </a:lnTo>
                <a:lnTo>
                  <a:pt x="2915571" y="1288881"/>
                </a:lnTo>
                <a:lnTo>
                  <a:pt x="2929573" y="1331430"/>
                </a:lnTo>
                <a:lnTo>
                  <a:pt x="2943024" y="1377320"/>
                </a:lnTo>
                <a:lnTo>
                  <a:pt x="2955960" y="1426138"/>
                </a:lnTo>
                <a:lnTo>
                  <a:pt x="2968418" y="1477469"/>
                </a:lnTo>
                <a:lnTo>
                  <a:pt x="2980434" y="1530902"/>
                </a:lnTo>
                <a:lnTo>
                  <a:pt x="2992045" y="1586022"/>
                </a:lnTo>
                <a:lnTo>
                  <a:pt x="3003289" y="1642416"/>
                </a:lnTo>
                <a:lnTo>
                  <a:pt x="3014202" y="1699670"/>
                </a:lnTo>
                <a:lnTo>
                  <a:pt x="3024820" y="1757372"/>
                </a:lnTo>
                <a:lnTo>
                  <a:pt x="3035181" y="1815107"/>
                </a:lnTo>
                <a:lnTo>
                  <a:pt x="3045320" y="1872462"/>
                </a:lnTo>
                <a:lnTo>
                  <a:pt x="3055276" y="1929025"/>
                </a:lnTo>
                <a:lnTo>
                  <a:pt x="3065085" y="1984381"/>
                </a:lnTo>
                <a:lnTo>
                  <a:pt x="3074783" y="2038117"/>
                </a:lnTo>
                <a:lnTo>
                  <a:pt x="3084407" y="2089820"/>
                </a:lnTo>
                <a:lnTo>
                  <a:pt x="3093994" y="2139076"/>
                </a:lnTo>
                <a:lnTo>
                  <a:pt x="3103581" y="2185472"/>
                </a:lnTo>
                <a:lnTo>
                  <a:pt x="3113205" y="2228594"/>
                </a:lnTo>
                <a:lnTo>
                  <a:pt x="3122902" y="2268030"/>
                </a:lnTo>
                <a:lnTo>
                  <a:pt x="3153076" y="2373751"/>
                </a:lnTo>
                <a:lnTo>
                  <a:pt x="3171420" y="2439822"/>
                </a:lnTo>
                <a:lnTo>
                  <a:pt x="3188238" y="2501043"/>
                </a:lnTo>
                <a:lnTo>
                  <a:pt x="3204026" y="2556882"/>
                </a:lnTo>
                <a:lnTo>
                  <a:pt x="3219281" y="2606802"/>
                </a:lnTo>
                <a:lnTo>
                  <a:pt x="3234498" y="2650271"/>
                </a:lnTo>
                <a:lnTo>
                  <a:pt x="3250175" y="2686754"/>
                </a:lnTo>
                <a:lnTo>
                  <a:pt x="3284891" y="2736626"/>
                </a:lnTo>
                <a:lnTo>
                  <a:pt x="3327400" y="2752144"/>
                </a:lnTo>
                <a:lnTo>
                  <a:pt x="3345866" y="2748296"/>
                </a:lnTo>
                <a:lnTo>
                  <a:pt x="3384246" y="2702946"/>
                </a:lnTo>
                <a:lnTo>
                  <a:pt x="3400274" y="2640496"/>
                </a:lnTo>
                <a:lnTo>
                  <a:pt x="3406807" y="2598393"/>
                </a:lnTo>
                <a:lnTo>
                  <a:pt x="3412969" y="2548497"/>
                </a:lnTo>
                <a:lnTo>
                  <a:pt x="3419222" y="2490406"/>
                </a:lnTo>
                <a:lnTo>
                  <a:pt x="3426030" y="2423713"/>
                </a:lnTo>
                <a:lnTo>
                  <a:pt x="3433854" y="2348014"/>
                </a:lnTo>
                <a:lnTo>
                  <a:pt x="3443156" y="2262906"/>
                </a:lnTo>
                <a:lnTo>
                  <a:pt x="3454400" y="2167983"/>
                </a:lnTo>
                <a:lnTo>
                  <a:pt x="3458435" y="2133954"/>
                </a:lnTo>
                <a:lnTo>
                  <a:pt x="3462503" y="2096961"/>
                </a:lnTo>
                <a:lnTo>
                  <a:pt x="3466605" y="2057171"/>
                </a:lnTo>
                <a:lnTo>
                  <a:pt x="3470741" y="2014752"/>
                </a:lnTo>
                <a:lnTo>
                  <a:pt x="3474913" y="1969871"/>
                </a:lnTo>
                <a:lnTo>
                  <a:pt x="3479120" y="1922698"/>
                </a:lnTo>
                <a:lnTo>
                  <a:pt x="3483364" y="1873398"/>
                </a:lnTo>
                <a:lnTo>
                  <a:pt x="3487645" y="1822141"/>
                </a:lnTo>
                <a:lnTo>
                  <a:pt x="3491965" y="1769094"/>
                </a:lnTo>
                <a:lnTo>
                  <a:pt x="3496323" y="1714426"/>
                </a:lnTo>
                <a:lnTo>
                  <a:pt x="3500722" y="1658303"/>
                </a:lnTo>
                <a:lnTo>
                  <a:pt x="3505161" y="1600894"/>
                </a:lnTo>
                <a:lnTo>
                  <a:pt x="3509642" y="1542368"/>
                </a:lnTo>
                <a:lnTo>
                  <a:pt x="3514165" y="1482890"/>
                </a:lnTo>
                <a:lnTo>
                  <a:pt x="3518731" y="1422630"/>
                </a:lnTo>
                <a:lnTo>
                  <a:pt x="3523341" y="1361756"/>
                </a:lnTo>
                <a:lnTo>
                  <a:pt x="3527996" y="1300435"/>
                </a:lnTo>
                <a:lnTo>
                  <a:pt x="3532696" y="1238835"/>
                </a:lnTo>
                <a:lnTo>
                  <a:pt x="3537442" y="1177124"/>
                </a:lnTo>
                <a:lnTo>
                  <a:pt x="3542236" y="1115470"/>
                </a:lnTo>
                <a:lnTo>
                  <a:pt x="3547077" y="1054041"/>
                </a:lnTo>
                <a:lnTo>
                  <a:pt x="3551967" y="993004"/>
                </a:lnTo>
                <a:lnTo>
                  <a:pt x="3556907" y="932528"/>
                </a:lnTo>
                <a:lnTo>
                  <a:pt x="3561896" y="872781"/>
                </a:lnTo>
                <a:lnTo>
                  <a:pt x="3566937" y="813929"/>
                </a:lnTo>
                <a:lnTo>
                  <a:pt x="3572030" y="756142"/>
                </a:lnTo>
                <a:lnTo>
                  <a:pt x="3577175" y="699587"/>
                </a:lnTo>
                <a:lnTo>
                  <a:pt x="3582374" y="644432"/>
                </a:lnTo>
                <a:lnTo>
                  <a:pt x="3587627" y="590845"/>
                </a:lnTo>
                <a:lnTo>
                  <a:pt x="3592935" y="538993"/>
                </a:lnTo>
                <a:lnTo>
                  <a:pt x="3598299" y="489045"/>
                </a:lnTo>
                <a:lnTo>
                  <a:pt x="3603719" y="441169"/>
                </a:lnTo>
                <a:lnTo>
                  <a:pt x="3609197" y="395531"/>
                </a:lnTo>
                <a:lnTo>
                  <a:pt x="3614733" y="352301"/>
                </a:lnTo>
                <a:lnTo>
                  <a:pt x="3620328" y="311646"/>
                </a:lnTo>
                <a:lnTo>
                  <a:pt x="3625983" y="273734"/>
                </a:lnTo>
                <a:lnTo>
                  <a:pt x="3637476" y="206811"/>
                </a:lnTo>
                <a:lnTo>
                  <a:pt x="3649218" y="152874"/>
                </a:lnTo>
                <a:lnTo>
                  <a:pt x="3664101" y="100344"/>
                </a:lnTo>
                <a:lnTo>
                  <a:pt x="3679152" y="59710"/>
                </a:lnTo>
                <a:lnTo>
                  <a:pt x="3709912" y="10901"/>
                </a:lnTo>
                <a:lnTo>
                  <a:pt x="3741796" y="0"/>
                </a:lnTo>
                <a:lnTo>
                  <a:pt x="3758254" y="6748"/>
                </a:lnTo>
                <a:lnTo>
                  <a:pt x="3792390" y="40615"/>
                </a:lnTo>
                <a:lnTo>
                  <a:pt x="3828403" y="96266"/>
                </a:lnTo>
                <a:lnTo>
                  <a:pt x="3847207" y="130246"/>
                </a:lnTo>
                <a:lnTo>
                  <a:pt x="3866592" y="167253"/>
                </a:lnTo>
                <a:lnTo>
                  <a:pt x="3886598" y="206483"/>
                </a:lnTo>
                <a:lnTo>
                  <a:pt x="3907260" y="247128"/>
                </a:lnTo>
                <a:lnTo>
                  <a:pt x="3928618" y="288383"/>
                </a:lnTo>
                <a:lnTo>
                  <a:pt x="3959115" y="348824"/>
                </a:lnTo>
                <a:lnTo>
                  <a:pt x="3977007" y="385641"/>
                </a:lnTo>
                <a:lnTo>
                  <a:pt x="3996478" y="426286"/>
                </a:lnTo>
                <a:lnTo>
                  <a:pt x="4017390" y="470330"/>
                </a:lnTo>
                <a:lnTo>
                  <a:pt x="4039608" y="517346"/>
                </a:lnTo>
                <a:lnTo>
                  <a:pt x="4062992" y="566906"/>
                </a:lnTo>
                <a:lnTo>
                  <a:pt x="4087407" y="618582"/>
                </a:lnTo>
                <a:lnTo>
                  <a:pt x="4112715" y="671946"/>
                </a:lnTo>
                <a:lnTo>
                  <a:pt x="4138778" y="726570"/>
                </a:lnTo>
                <a:lnTo>
                  <a:pt x="4165460" y="782027"/>
                </a:lnTo>
                <a:lnTo>
                  <a:pt x="4192623" y="837889"/>
                </a:lnTo>
                <a:lnTo>
                  <a:pt x="4220130" y="893728"/>
                </a:lnTo>
                <a:lnTo>
                  <a:pt x="4247844" y="949116"/>
                </a:lnTo>
                <a:lnTo>
                  <a:pt x="4275628" y="1003625"/>
                </a:lnTo>
                <a:lnTo>
                  <a:pt x="4303344" y="1056828"/>
                </a:lnTo>
                <a:lnTo>
                  <a:pt x="4330855" y="1108296"/>
                </a:lnTo>
                <a:lnTo>
                  <a:pt x="4358024" y="1157602"/>
                </a:lnTo>
                <a:lnTo>
                  <a:pt x="4384714" y="1204318"/>
                </a:lnTo>
                <a:lnTo>
                  <a:pt x="4410788" y="1248016"/>
                </a:lnTo>
                <a:lnTo>
                  <a:pt x="4436108" y="1288269"/>
                </a:lnTo>
                <a:lnTo>
                  <a:pt x="4460537" y="1324648"/>
                </a:lnTo>
                <a:lnTo>
                  <a:pt x="4483938" y="1356726"/>
                </a:lnTo>
                <a:lnTo>
                  <a:pt x="4527106" y="1406266"/>
                </a:lnTo>
                <a:lnTo>
                  <a:pt x="4578239" y="1441451"/>
                </a:lnTo>
                <a:lnTo>
                  <a:pt x="4608305" y="1450261"/>
                </a:lnTo>
                <a:lnTo>
                  <a:pt x="4636898" y="1450016"/>
                </a:lnTo>
                <a:lnTo>
                  <a:pt x="4690072" y="1425202"/>
                </a:lnTo>
                <a:lnTo>
                  <a:pt x="4738577" y="1372698"/>
                </a:lnTo>
                <a:lnTo>
                  <a:pt x="4761333" y="1337841"/>
                </a:lnTo>
                <a:lnTo>
                  <a:pt x="4783228" y="1298195"/>
                </a:lnTo>
                <a:lnTo>
                  <a:pt x="4804362" y="1254472"/>
                </a:lnTo>
                <a:lnTo>
                  <a:pt x="4824839" y="1207382"/>
                </a:lnTo>
                <a:lnTo>
                  <a:pt x="4844759" y="1157637"/>
                </a:lnTo>
                <a:lnTo>
                  <a:pt x="4864225" y="1105948"/>
                </a:lnTo>
                <a:lnTo>
                  <a:pt x="4883337" y="1053026"/>
                </a:lnTo>
                <a:lnTo>
                  <a:pt x="4902200" y="999583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223" y="3746372"/>
            <a:ext cx="66801" cy="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479" y="4347590"/>
            <a:ext cx="66801" cy="68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4270" y="3509009"/>
            <a:ext cx="66802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3492" y="4028440"/>
            <a:ext cx="66929" cy="6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063" y="3323335"/>
            <a:ext cx="66801" cy="68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3447288"/>
            <a:ext cx="66928" cy="6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7714" y="4412996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8021" y="4779898"/>
            <a:ext cx="66801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1625" y="4273296"/>
            <a:ext cx="66928" cy="68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296" y="4743958"/>
            <a:ext cx="66928" cy="68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6133" y="4290186"/>
            <a:ext cx="66801" cy="68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727" y="4913503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4648" y="4221988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8540" y="4097401"/>
            <a:ext cx="66929" cy="684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927" y="3786378"/>
            <a:ext cx="66801" cy="684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4040" y="4548251"/>
            <a:ext cx="66801" cy="68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8727" y="4416171"/>
            <a:ext cx="66801" cy="684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9254" y="5238622"/>
            <a:ext cx="66802" cy="685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021" y="5681738"/>
            <a:ext cx="66801" cy="68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4944" y="5204459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9634" y="5658548"/>
            <a:ext cx="66928" cy="68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1455" y="5172583"/>
            <a:ext cx="66802" cy="685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1648" y="3714750"/>
            <a:ext cx="66801" cy="68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6522" y="2665348"/>
            <a:ext cx="66928" cy="685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92798" y="3181730"/>
            <a:ext cx="66801" cy="685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5198" y="3853307"/>
            <a:ext cx="66801" cy="684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1568" y="4277359"/>
            <a:ext cx="66801" cy="684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8480" y="4096892"/>
            <a:ext cx="66928" cy="685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7413" y="4846701"/>
            <a:ext cx="66801" cy="68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7818" y="4547996"/>
            <a:ext cx="66801" cy="685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9800" y="4171060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10577" y="4338446"/>
            <a:ext cx="66928" cy="684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53129" y="2321051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32378" y="5414264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33091" y="3952747"/>
            <a:ext cx="1588770" cy="1270"/>
          </a:xfrm>
          <a:custGeom>
            <a:avLst/>
            <a:gdLst/>
            <a:ahLst/>
            <a:cxnLst/>
            <a:rect l="l" t="t" r="r" b="b"/>
            <a:pathLst>
              <a:path w="1588770" h="1270">
                <a:moveTo>
                  <a:pt x="1588770" y="0"/>
                </a:moveTo>
                <a:lnTo>
                  <a:pt x="0" y="1143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69994" y="3736085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7108" y="3284854"/>
            <a:ext cx="1268095" cy="1624330"/>
          </a:xfrm>
          <a:custGeom>
            <a:avLst/>
            <a:gdLst/>
            <a:ahLst/>
            <a:cxnLst/>
            <a:rect l="l" t="t" r="r" b="b"/>
            <a:pathLst>
              <a:path w="1268095" h="1624329">
                <a:moveTo>
                  <a:pt x="0" y="1624330"/>
                </a:moveTo>
                <a:lnTo>
                  <a:pt x="1267790" y="1624330"/>
                </a:lnTo>
                <a:lnTo>
                  <a:pt x="1267790" y="0"/>
                </a:lnTo>
                <a:lnTo>
                  <a:pt x="0" y="0"/>
                </a:lnTo>
                <a:lnTo>
                  <a:pt x="0" y="1624330"/>
                </a:lnTo>
                <a:close/>
              </a:path>
            </a:pathLst>
          </a:custGeom>
          <a:ln w="15875">
            <a:solidFill>
              <a:srgbClr val="3D93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025" y="2855214"/>
            <a:ext cx="152400" cy="400050"/>
          </a:xfrm>
          <a:custGeom>
            <a:avLst/>
            <a:gdLst/>
            <a:ahLst/>
            <a:cxnLst/>
            <a:rect l="l" t="t" r="r" b="b"/>
            <a:pathLst>
              <a:path w="152400" h="400050">
                <a:moveTo>
                  <a:pt x="152400" y="0"/>
                </a:moveTo>
                <a:lnTo>
                  <a:pt x="0" y="399669"/>
                </a:lnTo>
              </a:path>
            </a:pathLst>
          </a:custGeom>
          <a:ln w="12700">
            <a:solidFill>
              <a:srgbClr val="3D93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3129" y="3582161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902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1347" y="915057"/>
            <a:ext cx="5190490" cy="2806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Small </a:t>
            </a:r>
            <a:r>
              <a:rPr sz="2800" spc="-5" dirty="0"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90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low bias, high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3D932F"/>
                </a:solidFill>
                <a:latin typeface="Calibri"/>
                <a:cs typeface="Calibri"/>
              </a:rPr>
              <a:t>Large </a:t>
            </a:r>
            <a:r>
              <a:rPr sz="2800" b="1" spc="-5" dirty="0">
                <a:solidFill>
                  <a:srgbClr val="3D932F"/>
                </a:solidFill>
                <a:latin typeface="Calibri"/>
                <a:cs typeface="Calibri"/>
              </a:rPr>
              <a:t>k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85" dirty="0">
                <a:latin typeface="Wingdings"/>
                <a:cs typeface="Wingdings"/>
              </a:rPr>
              <a:t> </a:t>
            </a:r>
            <a:r>
              <a:rPr sz="2800" spc="-10" dirty="0">
                <a:latin typeface="Calibri"/>
                <a:cs typeface="Calibri"/>
              </a:rPr>
              <a:t>high bias, low </a:t>
            </a:r>
            <a:r>
              <a:rPr sz="2800" spc="-15" dirty="0">
                <a:latin typeface="Calibri"/>
                <a:cs typeface="Calibri"/>
              </a:rPr>
              <a:t>variance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R="1007110" algn="r">
              <a:lnSpc>
                <a:spcPts val="2720"/>
              </a:lnSpc>
            </a:pP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k=8</a:t>
            </a:r>
            <a:endParaRPr sz="2400" dirty="0">
              <a:latin typeface="Calibri"/>
              <a:cs typeface="Calibri"/>
            </a:endParaRPr>
          </a:p>
          <a:p>
            <a:pPr marL="177165">
              <a:lnSpc>
                <a:spcPts val="272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Bias =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average</a:t>
            </a:r>
            <a:endParaRPr sz="2400" dirty="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offset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04085" y="3543300"/>
            <a:ext cx="1249045" cy="222250"/>
          </a:xfrm>
          <a:custGeom>
            <a:avLst/>
            <a:gdLst/>
            <a:ahLst/>
            <a:cxnLst/>
            <a:rect l="l" t="t" r="r" b="b"/>
            <a:pathLst>
              <a:path w="1249045" h="222250">
                <a:moveTo>
                  <a:pt x="1249044" y="222250"/>
                </a:moveTo>
                <a:lnTo>
                  <a:pt x="0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83856" y="3647694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</a:t>
            </a:r>
            <a:r>
              <a:rPr sz="24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117" y="141173"/>
            <a:ext cx="4989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Choosing k in</a:t>
            </a:r>
            <a:r>
              <a:rPr spc="-30" dirty="0"/>
              <a:t> </a:t>
            </a:r>
            <a:r>
              <a:rPr spc="-15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47" y="1222324"/>
            <a:ext cx="831723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511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cross-validation!	</a:t>
            </a:r>
            <a:r>
              <a:rPr sz="2400" spc="-10" dirty="0">
                <a:latin typeface="Calibri"/>
                <a:cs typeface="Calibri"/>
              </a:rPr>
              <a:t>Break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10" dirty="0">
                <a:latin typeface="Calibri"/>
                <a:cs typeface="Calibri"/>
              </a:rPr>
              <a:t>train,validation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subsets,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60-20-20 </a:t>
            </a:r>
            <a:r>
              <a:rPr sz="2400" dirty="0">
                <a:latin typeface="Calibri"/>
                <a:cs typeface="Calibri"/>
              </a:rPr>
              <a:t>% </a:t>
            </a:r>
            <a:r>
              <a:rPr sz="2400" spc="-15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split.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447675" algn="just">
              <a:lnSpc>
                <a:spcPct val="100000"/>
              </a:lnSpc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Predict: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validation </a:t>
            </a:r>
            <a:r>
              <a:rPr sz="2400" spc="-5" dirty="0">
                <a:latin typeface="Calibri"/>
                <a:cs typeface="Calibri"/>
              </a:rPr>
              <a:t>set, </a:t>
            </a:r>
            <a:r>
              <a:rPr sz="2400" spc="-10" dirty="0">
                <a:latin typeface="Calibri"/>
                <a:cs typeface="Calibri"/>
              </a:rPr>
              <a:t>predict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k-  </a:t>
            </a:r>
            <a:r>
              <a:rPr sz="2400" spc="-10" dirty="0">
                <a:latin typeface="Calibri"/>
                <a:cs typeface="Calibri"/>
              </a:rPr>
              <a:t>Nearest neighbors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set. </a:t>
            </a:r>
            <a:r>
              <a:rPr sz="2400" spc="-10" dirty="0">
                <a:latin typeface="Calibri"/>
                <a:cs typeface="Calibri"/>
              </a:rPr>
              <a:t>Measure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5" dirty="0">
                <a:latin typeface="Calibri"/>
                <a:cs typeface="Calibri"/>
              </a:rPr>
              <a:t>rate  </a:t>
            </a:r>
            <a:r>
              <a:rPr sz="2400" spc="-5" dirty="0">
                <a:latin typeface="Calibri"/>
                <a:cs typeface="Calibri"/>
              </a:rPr>
              <a:t>(classification) or </a:t>
            </a:r>
            <a:r>
              <a:rPr sz="2400" spc="-10" dirty="0">
                <a:latin typeface="Calibri"/>
                <a:cs typeface="Calibri"/>
              </a:rPr>
              <a:t>squared error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(regression).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Tune: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k, </a:t>
            </a:r>
            <a:r>
              <a:rPr sz="2400" spc="-5" dirty="0">
                <a:latin typeface="Calibri"/>
                <a:cs typeface="Calibri"/>
              </a:rPr>
              <a:t>and 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that gives </a:t>
            </a:r>
            <a:r>
              <a:rPr sz="2400" dirty="0">
                <a:latin typeface="Calibri"/>
                <a:cs typeface="Calibri"/>
              </a:rPr>
              <a:t>minimum 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validation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Evaluate: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113282"/>
            <a:ext cx="840486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curse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dimensionality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phenomena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 dimensions (100s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millions)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do not 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low-dimensional 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3-dimensional)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1631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dimensions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much </a:t>
            </a:r>
            <a:r>
              <a:rPr sz="2400" spc="-10" dirty="0">
                <a:latin typeface="Calibri"/>
                <a:cs typeface="Calibri"/>
              </a:rPr>
              <a:t>sparser </a:t>
            </a:r>
            <a:r>
              <a:rPr sz="2400" dirty="0">
                <a:latin typeface="Calibri"/>
                <a:cs typeface="Calibri"/>
              </a:rPr>
              <a:t>(less </a:t>
            </a:r>
            <a:r>
              <a:rPr sz="2400" spc="-5" dirty="0">
                <a:latin typeface="Calibri"/>
                <a:cs typeface="Calibri"/>
              </a:rPr>
              <a:t>dense) 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62547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kNN,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sz="2400" spc="-5" dirty="0">
                <a:latin typeface="Calibri"/>
                <a:cs typeface="Calibri"/>
              </a:rPr>
              <a:t>less </a:t>
            </a:r>
            <a:r>
              <a:rPr sz="2400" spc="-10" dirty="0">
                <a:latin typeface="Calibri"/>
                <a:cs typeface="Calibri"/>
              </a:rPr>
              <a:t>points 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very close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20" dirty="0">
                <a:latin typeface="Calibri"/>
                <a:cs typeface="Calibri"/>
              </a:rPr>
              <a:t>feature </a:t>
            </a:r>
            <a:r>
              <a:rPr sz="2400" spc="-5" dirty="0">
                <a:latin typeface="Calibri"/>
                <a:cs typeface="Calibri"/>
              </a:rPr>
              <a:t>space (very similar),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15" dirty="0">
                <a:latin typeface="Calibri"/>
                <a:cs typeface="Calibri"/>
              </a:rPr>
              <a:t>we want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predict.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5764" t="38889" r="57176" b="49815"/>
          <a:stretch/>
        </p:blipFill>
        <p:spPr>
          <a:xfrm>
            <a:off x="2971800" y="2209800"/>
            <a:ext cx="848783" cy="84878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113282"/>
            <a:ext cx="8063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uniformly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in the 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dirty="0">
                <a:latin typeface="Calibri"/>
                <a:cs typeface="Calibri"/>
              </a:rPr>
              <a:t>cube. In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dimension,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squared </a:t>
            </a:r>
            <a:r>
              <a:rPr sz="2400" spc="-5" dirty="0">
                <a:latin typeface="Calibri"/>
                <a:cs typeface="Calibri"/>
              </a:rPr>
              <a:t>Euclidean  </a:t>
            </a:r>
            <a:r>
              <a:rPr sz="2400" spc="-10" dirty="0">
                <a:latin typeface="Calibri"/>
                <a:cs typeface="Calibri"/>
              </a:rPr>
              <a:t>distance between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two points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is:</a:t>
            </a:r>
          </a:p>
        </p:txBody>
      </p:sp>
      <p:sp>
        <p:nvSpPr>
          <p:cNvPr id="4" name="object 4"/>
          <p:cNvSpPr/>
          <p:nvPr/>
        </p:nvSpPr>
        <p:spPr>
          <a:xfrm>
            <a:off x="3775836" y="2545714"/>
            <a:ext cx="908050" cy="282575"/>
          </a:xfrm>
          <a:custGeom>
            <a:avLst/>
            <a:gdLst/>
            <a:ahLst/>
            <a:cxnLst/>
            <a:rect l="l" t="t" r="r" b="b"/>
            <a:pathLst>
              <a:path w="908050" h="282575">
                <a:moveTo>
                  <a:pt x="818007" y="0"/>
                </a:moveTo>
                <a:lnTo>
                  <a:pt x="814070" y="11430"/>
                </a:lnTo>
                <a:lnTo>
                  <a:pt x="830377" y="18522"/>
                </a:lnTo>
                <a:lnTo>
                  <a:pt x="844423" y="28352"/>
                </a:lnTo>
                <a:lnTo>
                  <a:pt x="872946" y="73852"/>
                </a:lnTo>
                <a:lnTo>
                  <a:pt x="881241" y="115623"/>
                </a:lnTo>
                <a:lnTo>
                  <a:pt x="882268" y="139700"/>
                </a:lnTo>
                <a:lnTo>
                  <a:pt x="881223" y="164633"/>
                </a:lnTo>
                <a:lnTo>
                  <a:pt x="872892" y="207547"/>
                </a:lnTo>
                <a:lnTo>
                  <a:pt x="844470" y="253841"/>
                </a:lnTo>
                <a:lnTo>
                  <a:pt x="814451" y="270890"/>
                </a:lnTo>
                <a:lnTo>
                  <a:pt x="818007" y="282321"/>
                </a:lnTo>
                <a:lnTo>
                  <a:pt x="856503" y="264239"/>
                </a:lnTo>
                <a:lnTo>
                  <a:pt x="884809" y="232918"/>
                </a:lnTo>
                <a:lnTo>
                  <a:pt x="902239" y="191119"/>
                </a:lnTo>
                <a:lnTo>
                  <a:pt x="908050" y="141224"/>
                </a:lnTo>
                <a:lnTo>
                  <a:pt x="906597" y="115341"/>
                </a:lnTo>
                <a:lnTo>
                  <a:pt x="894976" y="69482"/>
                </a:lnTo>
                <a:lnTo>
                  <a:pt x="871853" y="32146"/>
                </a:lnTo>
                <a:lnTo>
                  <a:pt x="838463" y="7381"/>
                </a:lnTo>
                <a:lnTo>
                  <a:pt x="818007" y="0"/>
                </a:lnTo>
                <a:close/>
              </a:path>
              <a:path w="908050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31" y="263771"/>
                </a:lnTo>
                <a:lnTo>
                  <a:pt x="63642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8619" y="2426919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8948" y="2225751"/>
            <a:ext cx="19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0759" y="268681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1347" y="2827731"/>
            <a:ext cx="8352790" cy="140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0815">
              <a:lnSpc>
                <a:spcPct val="100000"/>
              </a:lnSpc>
              <a:spcBef>
                <a:spcPts val="105"/>
              </a:spcBef>
              <a:tabLst>
                <a:tab pos="3135630" algn="l"/>
              </a:tabLst>
            </a:pPr>
            <a:r>
              <a:rPr sz="1750" spc="40" dirty="0">
                <a:latin typeface="Cambria Math"/>
                <a:cs typeface="Cambria Math"/>
              </a:rPr>
              <a:t>	</a:t>
            </a:r>
            <a:endParaRPr sz="1750" dirty="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Calibri"/>
                <a:cs typeface="Calibri"/>
              </a:rPr>
              <a:t>In N </a:t>
            </a:r>
            <a:r>
              <a:rPr sz="2400" spc="-5" dirty="0">
                <a:latin typeface="Calibri"/>
                <a:cs typeface="Calibri"/>
              </a:rPr>
              <a:t>dimensions,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add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squared </a:t>
            </a:r>
            <a:r>
              <a:rPr sz="2400" spc="-15" dirty="0">
                <a:latin typeface="Calibri"/>
                <a:cs typeface="Calibri"/>
              </a:rPr>
              <a:t>differences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10" dirty="0">
                <a:latin typeface="Calibri"/>
                <a:cs typeface="Calibri"/>
              </a:rPr>
              <a:t>(because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coordinates are </a:t>
            </a:r>
            <a:r>
              <a:rPr sz="2400" spc="-5" dirty="0">
                <a:latin typeface="Calibri"/>
                <a:cs typeface="Calibri"/>
              </a:rPr>
              <a:t>independent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5" dirty="0">
                <a:latin typeface="Calibri"/>
                <a:cs typeface="Calibri"/>
              </a:rPr>
              <a:t>uniform  random </a:t>
            </a:r>
            <a:r>
              <a:rPr sz="2400" spc="-5" dirty="0">
                <a:latin typeface="Calibri"/>
                <a:cs typeface="Calibri"/>
              </a:rPr>
              <a:t>cube),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giving: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3105" y="47574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7208" y="44970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3105" y="44856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30"/>
                </a:moveTo>
                <a:lnTo>
                  <a:pt x="66421" y="11430"/>
                </a:lnTo>
                <a:lnTo>
                  <a:pt x="6642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42028" y="47574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4411" y="44970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49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2028" y="44856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30"/>
                </a:moveTo>
                <a:lnTo>
                  <a:pt x="66421" y="11430"/>
                </a:lnTo>
                <a:lnTo>
                  <a:pt x="6642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7970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3200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766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2996" y="448779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22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98419" y="4396485"/>
            <a:ext cx="189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</a:tabLst>
            </a:pPr>
            <a:r>
              <a:rPr sz="2400" spc="50" dirty="0">
                <a:latin typeface="Cambria Math"/>
                <a:cs typeface="Cambria Math"/>
              </a:rPr>
              <a:t>𝑑</a:t>
            </a:r>
            <a:r>
              <a:rPr sz="2625" spc="75" baseline="28571" dirty="0">
                <a:latin typeface="Cambria Math"/>
                <a:cs typeface="Cambria Math"/>
              </a:rPr>
              <a:t>2</a:t>
            </a:r>
            <a:r>
              <a:rPr sz="2625" spc="56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	𝑥 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4736" y="436752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6969" y="4166361"/>
            <a:ext cx="62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6925" y="4601082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6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56732" y="462686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1798" y="5054091"/>
            <a:ext cx="426084" cy="293370"/>
          </a:xfrm>
          <a:custGeom>
            <a:avLst/>
            <a:gdLst/>
            <a:ahLst/>
            <a:cxnLst/>
            <a:rect l="l" t="t" r="r" b="b"/>
            <a:pathLst>
              <a:path w="426085" h="293370">
                <a:moveTo>
                  <a:pt x="58948" y="160908"/>
                </a:moveTo>
                <a:lnTo>
                  <a:pt x="29717" y="160908"/>
                </a:lnTo>
                <a:lnTo>
                  <a:pt x="91439" y="293369"/>
                </a:lnTo>
                <a:lnTo>
                  <a:pt x="105790" y="293369"/>
                </a:lnTo>
                <a:lnTo>
                  <a:pt x="117324" y="253999"/>
                </a:lnTo>
                <a:lnTo>
                  <a:pt x="101346" y="253999"/>
                </a:lnTo>
                <a:lnTo>
                  <a:pt x="58948" y="160908"/>
                </a:lnTo>
                <a:close/>
              </a:path>
              <a:path w="426085" h="293370">
                <a:moveTo>
                  <a:pt x="212851" y="0"/>
                </a:moveTo>
                <a:lnTo>
                  <a:pt x="174878" y="0"/>
                </a:lnTo>
                <a:lnTo>
                  <a:pt x="101346" y="253999"/>
                </a:lnTo>
                <a:lnTo>
                  <a:pt x="117324" y="253999"/>
                </a:lnTo>
                <a:lnTo>
                  <a:pt x="185927" y="19811"/>
                </a:lnTo>
                <a:lnTo>
                  <a:pt x="426085" y="19811"/>
                </a:lnTo>
                <a:lnTo>
                  <a:pt x="426085" y="253"/>
                </a:lnTo>
                <a:lnTo>
                  <a:pt x="212851" y="253"/>
                </a:lnTo>
                <a:lnTo>
                  <a:pt x="212851" y="0"/>
                </a:lnTo>
                <a:close/>
              </a:path>
              <a:path w="426085" h="293370">
                <a:moveTo>
                  <a:pt x="48767" y="138556"/>
                </a:moveTo>
                <a:lnTo>
                  <a:pt x="0" y="160908"/>
                </a:lnTo>
                <a:lnTo>
                  <a:pt x="4572" y="172084"/>
                </a:lnTo>
                <a:lnTo>
                  <a:pt x="29717" y="160908"/>
                </a:lnTo>
                <a:lnTo>
                  <a:pt x="58948" y="160908"/>
                </a:lnTo>
                <a:lnTo>
                  <a:pt x="48767" y="138556"/>
                </a:lnTo>
                <a:close/>
              </a:path>
              <a:path w="426085" h="293370">
                <a:moveTo>
                  <a:pt x="426085" y="19811"/>
                </a:moveTo>
                <a:lnTo>
                  <a:pt x="194437" y="19811"/>
                </a:lnTo>
                <a:lnTo>
                  <a:pt x="194437" y="20065"/>
                </a:lnTo>
                <a:lnTo>
                  <a:pt x="426085" y="20065"/>
                </a:lnTo>
                <a:lnTo>
                  <a:pt x="426085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347" y="5004942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eu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lide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dirty="0">
                <a:latin typeface="Cambria Math"/>
                <a:cs typeface="Cambria Math"/>
              </a:rPr>
              <a:t>𝑁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3466" y="2455875"/>
            <a:ext cx="2400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  <a:tab pos="2218055" algn="l"/>
              </a:tabLst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	</a:t>
            </a:r>
            <a:r>
              <a:rPr sz="2400" spc="-5" dirty="0">
                <a:latin typeface="Cambria Math"/>
                <a:cs typeface="Cambria Math"/>
              </a:rPr>
              <a:t>𝑑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baseline="-37037" dirty="0">
                <a:latin typeface="Cambria Math"/>
                <a:cs typeface="Cambria Math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7" y="104597"/>
            <a:ext cx="408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1870"/>
            <a:ext cx="796798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77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Supervised: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given </a:t>
            </a:r>
            <a:r>
              <a:rPr sz="2400" spc="-5" dirty="0">
                <a:latin typeface="Calibri"/>
                <a:cs typeface="Calibri"/>
              </a:rPr>
              <a:t>input/output samples (X, </a:t>
            </a:r>
            <a:r>
              <a:rPr sz="2400" dirty="0">
                <a:latin typeface="Calibri"/>
                <a:cs typeface="Calibri"/>
              </a:rPr>
              <a:t>y) which  </a:t>
            </a:r>
            <a:r>
              <a:rPr sz="2400" spc="-15" dirty="0">
                <a:latin typeface="Calibri"/>
                <a:cs typeface="Calibri"/>
              </a:rPr>
              <a:t>we relate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y =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f(X)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“learn” </a:t>
            </a:r>
            <a:r>
              <a:rPr sz="2400" spc="-75" dirty="0">
                <a:latin typeface="Calibri"/>
                <a:cs typeface="Calibri"/>
              </a:rPr>
              <a:t>f, 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data. </a:t>
            </a:r>
            <a:r>
              <a:rPr sz="2400" spc="-20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Classification: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5" dirty="0">
                <a:latin typeface="Calibri"/>
                <a:cs typeface="Calibri"/>
              </a:rPr>
              <a:t>discrete </a:t>
            </a:r>
            <a:r>
              <a:rPr sz="2400" spc="-5" dirty="0">
                <a:latin typeface="Calibri"/>
                <a:cs typeface="Calibri"/>
              </a:rPr>
              <a:t>(class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labels).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Regression: </a:t>
            </a: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0" dirty="0">
                <a:latin typeface="Calibri"/>
                <a:cs typeface="Calibri"/>
              </a:rPr>
              <a:t>continuous, </a:t>
            </a:r>
            <a:r>
              <a:rPr sz="2400" dirty="0">
                <a:latin typeface="Calibri"/>
                <a:cs typeface="Calibri"/>
              </a:rPr>
              <a:t>e.g. linear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Unsupervised: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only samples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data, we </a:t>
            </a:r>
            <a:r>
              <a:rPr sz="2400" spc="-10" dirty="0">
                <a:latin typeface="Calibri"/>
                <a:cs typeface="Calibri"/>
              </a:rPr>
              <a:t>compute 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y = </a:t>
            </a:r>
            <a:r>
              <a:rPr sz="2400" spc="-5" dirty="0">
                <a:latin typeface="Calibri"/>
                <a:cs typeface="Calibri"/>
              </a:rPr>
              <a:t>f(X)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“simpler”.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Clustering: </a:t>
            </a:r>
            <a:r>
              <a:rPr sz="2400" dirty="0">
                <a:latin typeface="Calibri"/>
                <a:cs typeface="Calibri"/>
              </a:rPr>
              <a:t>y 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discrete</a:t>
            </a:r>
            <a:endParaRPr sz="2400">
              <a:latin typeface="Calibri"/>
              <a:cs typeface="Calibri"/>
            </a:endParaRPr>
          </a:p>
          <a:p>
            <a:pPr marL="756285" marR="45847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Y is </a:t>
            </a:r>
            <a:r>
              <a:rPr sz="2400" spc="-10" dirty="0">
                <a:latin typeface="Calibri"/>
                <a:cs typeface="Calibri"/>
              </a:rPr>
              <a:t>continuous: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Matrix factorization, Kalman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filtering,  unsupervised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neural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networks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7503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 and the </a:t>
            </a:r>
            <a:r>
              <a:rPr sz="4000" spc="-20" dirty="0"/>
              <a:t>curse </a:t>
            </a:r>
            <a:r>
              <a:rPr sz="4000" spc="-5" dirty="0"/>
              <a:t>of</a:t>
            </a:r>
            <a:r>
              <a:rPr sz="4000" spc="-10" dirty="0"/>
              <a:t> dimensionality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1347" y="1265935"/>
            <a:ext cx="844931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847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perspective,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surprising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kNN </a:t>
            </a:r>
            <a:r>
              <a:rPr sz="2400" spc="-15" dirty="0">
                <a:latin typeface="Calibri"/>
                <a:cs typeface="Calibri"/>
              </a:rPr>
              <a:t>works at </a:t>
            </a:r>
            <a:r>
              <a:rPr sz="2400" spc="-5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high  dimensions.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3981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Luckily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spc="-15" dirty="0">
                <a:latin typeface="Calibri"/>
                <a:cs typeface="Calibri"/>
              </a:rPr>
              <a:t>data 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random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high-dimensional  </a:t>
            </a:r>
            <a:r>
              <a:rPr sz="2400" dirty="0">
                <a:latin typeface="Calibri"/>
                <a:cs typeface="Calibri"/>
              </a:rPr>
              <a:t>cube. </a:t>
            </a:r>
            <a:r>
              <a:rPr sz="2400" spc="-15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live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dense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clusters </a:t>
            </a:r>
            <a:r>
              <a:rPr sz="2400" spc="-5" dirty="0">
                <a:latin typeface="Calibri"/>
                <a:cs typeface="Calibri"/>
              </a:rPr>
              <a:t>and near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much lower-  dimensional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surfaces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Finally, </a:t>
            </a:r>
            <a:r>
              <a:rPr sz="2400" spc="-10" dirty="0">
                <a:latin typeface="Calibri"/>
                <a:cs typeface="Calibri"/>
              </a:rPr>
              <a:t>points can </a:t>
            </a:r>
            <a:r>
              <a:rPr sz="2400" spc="-5" dirty="0">
                <a:latin typeface="Calibri"/>
                <a:cs typeface="Calibri"/>
              </a:rPr>
              <a:t>be very </a:t>
            </a:r>
            <a:r>
              <a:rPr sz="2400" dirty="0">
                <a:latin typeface="Calibri"/>
                <a:cs typeface="Calibri"/>
              </a:rPr>
              <a:t>“similar”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if their euclidean </a:t>
            </a:r>
            <a:r>
              <a:rPr sz="2400" spc="-10" dirty="0">
                <a:latin typeface="Calibri"/>
                <a:cs typeface="Calibri"/>
              </a:rPr>
              <a:t>distance 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large.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10" dirty="0">
                <a:latin typeface="Calibri"/>
                <a:cs typeface="Calibri"/>
              </a:rPr>
              <a:t>dominant </a:t>
            </a:r>
            <a:r>
              <a:rPr sz="2400" spc="-20" dirty="0">
                <a:latin typeface="Calibri"/>
                <a:cs typeface="Calibri"/>
              </a:rPr>
              <a:t>words </a:t>
            </a:r>
            <a:r>
              <a:rPr sz="2400" spc="-5" dirty="0">
                <a:latin typeface="Calibri"/>
                <a:cs typeface="Calibri"/>
              </a:rPr>
              <a:t>(with tf-  </a:t>
            </a:r>
            <a:r>
              <a:rPr sz="2400" dirty="0">
                <a:latin typeface="Calibri"/>
                <a:cs typeface="Calibri"/>
              </a:rPr>
              <a:t>idf </a:t>
            </a:r>
            <a:r>
              <a:rPr sz="2400" spc="-5" dirty="0">
                <a:latin typeface="Calibri"/>
                <a:cs typeface="Calibri"/>
              </a:rPr>
              <a:t>weighing) </a:t>
            </a:r>
            <a:r>
              <a:rPr sz="2400" spc="-15" dirty="0">
                <a:latin typeface="Calibri"/>
                <a:cs typeface="Calibri"/>
              </a:rPr>
              <a:t>are likely to </a:t>
            </a:r>
            <a:r>
              <a:rPr sz="2400" spc="-5" dirty="0">
                <a:latin typeface="Calibri"/>
                <a:cs typeface="Calibri"/>
              </a:rPr>
              <a:t>be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Bayes</a:t>
            </a:r>
            <a:endParaRPr lang="en-US" sz="3200" spc="-20" dirty="0" smtClean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52400"/>
            <a:ext cx="331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45" dirty="0"/>
              <a:t> </a:t>
            </a:r>
            <a:r>
              <a:rPr sz="4000" spc="-15" dirty="0"/>
              <a:t>Theorem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914400"/>
            <a:ext cx="8229600" cy="5224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P(A|B) = </a:t>
            </a:r>
            <a:r>
              <a:rPr spc="-5" dirty="0"/>
              <a:t>probability of </a:t>
            </a:r>
            <a:r>
              <a:rPr dirty="0"/>
              <a:t>A </a:t>
            </a:r>
            <a:r>
              <a:rPr spc="-5" dirty="0"/>
              <a:t>given </a:t>
            </a:r>
            <a:r>
              <a:rPr dirty="0"/>
              <a:t>that B is</a:t>
            </a:r>
            <a:r>
              <a:rPr spc="-95" dirty="0"/>
              <a:t> </a:t>
            </a:r>
            <a:r>
              <a:rPr dirty="0"/>
              <a:t>true.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00000"/>
                </a:solidFill>
              </a:rPr>
              <a:t>P(A|B)</a:t>
            </a:r>
            <a:r>
              <a:rPr spc="-40" dirty="0">
                <a:solidFill>
                  <a:srgbClr val="C00000"/>
                </a:solidFill>
              </a:rPr>
              <a:t> </a:t>
            </a:r>
            <a:r>
              <a:rPr dirty="0" smtClean="0">
                <a:solidFill>
                  <a:srgbClr val="C00000"/>
                </a:solidFill>
              </a:rPr>
              <a:t>=</a:t>
            </a: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10" dirty="0"/>
              <a:t>practice </a:t>
            </a:r>
            <a:r>
              <a:rPr spc="-15" dirty="0"/>
              <a:t>we </a:t>
            </a:r>
            <a:r>
              <a:rPr spc="-10" dirty="0"/>
              <a:t>are most </a:t>
            </a:r>
            <a:r>
              <a:rPr spc="-15" dirty="0"/>
              <a:t>interested </a:t>
            </a:r>
            <a:r>
              <a:rPr dirty="0"/>
              <a:t>in </a:t>
            </a:r>
            <a:r>
              <a:rPr spc="-5" dirty="0"/>
              <a:t>dealing </a:t>
            </a:r>
            <a:r>
              <a:rPr dirty="0"/>
              <a:t>with </a:t>
            </a:r>
            <a:r>
              <a:rPr spc="-10" dirty="0"/>
              <a:t>events </a:t>
            </a:r>
            <a:r>
              <a:rPr dirty="0"/>
              <a:t>e</a:t>
            </a:r>
            <a:r>
              <a:rPr spc="-45" dirty="0"/>
              <a:t> </a:t>
            </a:r>
            <a:r>
              <a:rPr spc="-5" dirty="0" smtClean="0"/>
              <a:t>and</a:t>
            </a:r>
            <a:r>
              <a:rPr lang="en-US" spc="-5" dirty="0"/>
              <a:t> </a:t>
            </a:r>
            <a:r>
              <a:rPr lang="en-US" spc="-5" dirty="0" smtClean="0"/>
              <a:t>data D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e = </a:t>
            </a:r>
            <a:r>
              <a:rPr spc="-5" dirty="0">
                <a:solidFill>
                  <a:srgbClr val="C0504D"/>
                </a:solidFill>
              </a:rPr>
              <a:t>“I </a:t>
            </a:r>
            <a:r>
              <a:rPr spc="-20" dirty="0">
                <a:solidFill>
                  <a:srgbClr val="C0504D"/>
                </a:solidFill>
              </a:rPr>
              <a:t>have </a:t>
            </a:r>
            <a:r>
              <a:rPr dirty="0">
                <a:solidFill>
                  <a:srgbClr val="C0504D"/>
                </a:solidFill>
              </a:rPr>
              <a:t>a </a:t>
            </a:r>
            <a:r>
              <a:rPr spc="-10" dirty="0">
                <a:solidFill>
                  <a:srgbClr val="C0504D"/>
                </a:solidFill>
              </a:rPr>
              <a:t>cold”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D = </a:t>
            </a:r>
            <a:r>
              <a:rPr spc="-15" dirty="0">
                <a:solidFill>
                  <a:srgbClr val="C0504D"/>
                </a:solidFill>
              </a:rPr>
              <a:t>“runny </a:t>
            </a:r>
            <a:r>
              <a:rPr spc="-35" dirty="0">
                <a:solidFill>
                  <a:srgbClr val="C0504D"/>
                </a:solidFill>
              </a:rPr>
              <a:t>nose,” </a:t>
            </a:r>
            <a:r>
              <a:rPr spc="-10" dirty="0">
                <a:solidFill>
                  <a:srgbClr val="C0504D"/>
                </a:solidFill>
              </a:rPr>
              <a:t>“watery </a:t>
            </a:r>
            <a:r>
              <a:rPr spc="-35" dirty="0">
                <a:solidFill>
                  <a:srgbClr val="C0504D"/>
                </a:solidFill>
              </a:rPr>
              <a:t>eyes,”</a:t>
            </a:r>
            <a:r>
              <a:rPr spc="-10" dirty="0">
                <a:solidFill>
                  <a:srgbClr val="C0504D"/>
                </a:solidFill>
              </a:rPr>
              <a:t> “coughing</a:t>
            </a:r>
            <a:r>
              <a:rPr spc="-10" dirty="0" smtClean="0">
                <a:solidFill>
                  <a:srgbClr val="C0504D"/>
                </a:solidFill>
              </a:rPr>
              <a:t>”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P(e|D)=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So </a:t>
            </a:r>
            <a:r>
              <a:rPr dirty="0"/>
              <a:t>Bayes’ theorem is</a:t>
            </a:r>
            <a:r>
              <a:rPr spc="-55" dirty="0"/>
              <a:t> </a:t>
            </a:r>
            <a:r>
              <a:rPr spc="-5" dirty="0"/>
              <a:t>“diagnostic”.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00875"/>
              </p:ext>
            </p:extLst>
          </p:nvPr>
        </p:nvGraphicFramePr>
        <p:xfrm>
          <a:off x="2362200" y="160020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P(B|A)P(A)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02713"/>
              </p:ext>
            </p:extLst>
          </p:nvPr>
        </p:nvGraphicFramePr>
        <p:xfrm>
          <a:off x="2286000" y="457200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P(D|e)P(e)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595621"/>
            <a:ext cx="729869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Assumes </a:t>
            </a:r>
            <a:r>
              <a:rPr sz="2400" spc="-5" dirty="0">
                <a:latin typeface="Calibri"/>
                <a:cs typeface="Calibri"/>
              </a:rPr>
              <a:t>probability of </a:t>
            </a:r>
            <a:r>
              <a:rPr sz="2400" dirty="0">
                <a:latin typeface="Calibri"/>
                <a:cs typeface="Calibri"/>
              </a:rPr>
              <a:t>event is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area </a:t>
            </a:r>
            <a:r>
              <a:rPr sz="2400" spc="-5" dirty="0">
                <a:latin typeface="Calibri"/>
                <a:cs typeface="Calibri"/>
              </a:rPr>
              <a:t>of set.  </a:t>
            </a:r>
            <a:r>
              <a:rPr sz="2400" dirty="0">
                <a:latin typeface="Calibri"/>
                <a:cs typeface="Calibri"/>
              </a:rPr>
              <a:t>P(A) = area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P(A,B) = area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intersect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P(A|B) = P(A,B) /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027049"/>
            <a:ext cx="666750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4650" y="182372"/>
            <a:ext cx="3316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50" dirty="0"/>
              <a:t> </a:t>
            </a:r>
            <a:r>
              <a:rPr sz="4000" spc="-15" dirty="0"/>
              <a:t>Theorem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595621"/>
            <a:ext cx="630364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theorem </a:t>
            </a:r>
            <a:r>
              <a:rPr sz="2400" spc="-5" dirty="0">
                <a:latin typeface="Calibri"/>
                <a:cs typeface="Calibri"/>
              </a:rPr>
              <a:t>follows by </a:t>
            </a:r>
            <a:r>
              <a:rPr sz="2400" dirty="0">
                <a:latin typeface="Calibri"/>
                <a:cs typeface="Calibri"/>
              </a:rPr>
              <a:t>writing:</a:t>
            </a:r>
            <a:endParaRPr sz="2400">
              <a:latin typeface="Calibri"/>
              <a:cs typeface="Calibri"/>
            </a:endParaRPr>
          </a:p>
          <a:p>
            <a:pPr marL="1994535" algn="ctr">
              <a:lnSpc>
                <a:spcPct val="100000"/>
              </a:lnSpc>
              <a:spcBef>
                <a:spcPts val="575"/>
              </a:spcBef>
              <a:tabLst>
                <a:tab pos="3462020" algn="l"/>
                <a:tab pos="3749675" algn="l"/>
                <a:tab pos="4645660" algn="l"/>
                <a:tab pos="4933315" algn="l"/>
              </a:tabLst>
            </a:pPr>
            <a:r>
              <a:rPr sz="2400" spc="-5" dirty="0">
                <a:latin typeface="Calibri"/>
                <a:cs typeface="Calibri"/>
              </a:rPr>
              <a:t>P(A|B)P(B)	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5" dirty="0">
                <a:latin typeface="Calibri"/>
                <a:cs typeface="Calibri"/>
              </a:rPr>
              <a:t>P(A,B)	</a:t>
            </a:r>
            <a:r>
              <a:rPr sz="2400" dirty="0">
                <a:latin typeface="Calibri"/>
                <a:cs typeface="Calibri"/>
              </a:rPr>
              <a:t>=	</a:t>
            </a:r>
            <a:r>
              <a:rPr sz="2400" spc="-5" dirty="0">
                <a:latin typeface="Calibri"/>
                <a:cs typeface="Calibri"/>
              </a:rPr>
              <a:t>P(B|A)P(A)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which 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get:</a:t>
            </a:r>
            <a:endParaRPr sz="2400">
              <a:latin typeface="Calibri"/>
              <a:cs typeface="Calibri"/>
            </a:endParaRPr>
          </a:p>
          <a:p>
            <a:pPr marL="199580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P(A|B) = P(B|A) P(A) /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P(B)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027049"/>
            <a:ext cx="6667500" cy="356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4650" y="182372"/>
            <a:ext cx="33166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Bayes’</a:t>
            </a:r>
            <a:r>
              <a:rPr sz="4000" spc="-50" dirty="0"/>
              <a:t> </a:t>
            </a:r>
            <a:r>
              <a:rPr sz="4000" spc="-15" dirty="0"/>
              <a:t>Theorem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1" y="167081"/>
            <a:ext cx="3998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Bayes’</a:t>
            </a:r>
            <a:r>
              <a:rPr sz="4000" spc="-80" dirty="0"/>
              <a:t> </a:t>
            </a:r>
            <a:r>
              <a:rPr sz="4000" spc="-35" dirty="0"/>
              <a:t>Terminology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161034"/>
            <a:ext cx="8212455" cy="499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79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Data,	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 =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some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903220" algn="ctr">
              <a:lnSpc>
                <a:spcPct val="100000"/>
              </a:lnSpc>
              <a:tabLst>
                <a:tab pos="102616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P(e|D)	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P(e) </a:t>
            </a:r>
            <a:r>
              <a:rPr sz="2400" dirty="0">
                <a:latin typeface="Calibri"/>
                <a:cs typeface="Calibri"/>
              </a:rPr>
              <a:t>is called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prior 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e.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dirty="0">
                <a:latin typeface="Calibri"/>
                <a:cs typeface="Calibri"/>
              </a:rPr>
              <a:t>what we know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know) about </a:t>
            </a:r>
            <a:r>
              <a:rPr sz="2400" dirty="0">
                <a:latin typeface="Calibri"/>
                <a:cs typeface="Calibri"/>
              </a:rPr>
              <a:t>e with </a:t>
            </a:r>
            <a:r>
              <a:rPr sz="2400" spc="-5" dirty="0">
                <a:latin typeface="Calibri"/>
                <a:cs typeface="Calibri"/>
              </a:rPr>
              <a:t>no 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evidence.</a:t>
            </a:r>
            <a:endParaRPr sz="2400">
              <a:latin typeface="Calibri"/>
              <a:cs typeface="Calibri"/>
            </a:endParaRPr>
          </a:p>
          <a:p>
            <a:pPr marL="355600" marR="130175" indent="-342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P(D|e)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conditional 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that e </a:t>
            </a:r>
            <a:r>
              <a:rPr sz="2400" spc="-5" dirty="0">
                <a:latin typeface="Calibri"/>
                <a:cs typeface="Calibri"/>
              </a:rPr>
              <a:t>happened,  or 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likelihood </a:t>
            </a:r>
            <a:r>
              <a:rPr sz="2400" spc="-5" dirty="0">
                <a:latin typeface="Calibri"/>
                <a:cs typeface="Calibri"/>
              </a:rPr>
              <a:t>of D.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often be </a:t>
            </a:r>
            <a:r>
              <a:rPr sz="2400" dirty="0">
                <a:latin typeface="Calibri"/>
                <a:cs typeface="Calibri"/>
              </a:rPr>
              <a:t>measured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computed </a:t>
            </a:r>
            <a:r>
              <a:rPr sz="2400" spc="-5" dirty="0">
                <a:latin typeface="Calibri"/>
                <a:cs typeface="Calibri"/>
              </a:rPr>
              <a:t>precisely </a:t>
            </a:r>
            <a:r>
              <a:rPr sz="2400" dirty="0">
                <a:latin typeface="Calibri"/>
                <a:cs typeface="Calibri"/>
              </a:rPr>
              <a:t>– it </a:t>
            </a:r>
            <a:r>
              <a:rPr sz="2400" spc="-5" dirty="0">
                <a:latin typeface="Calibri"/>
                <a:cs typeface="Calibri"/>
              </a:rPr>
              <a:t>follows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your model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assumptions.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P(e|D)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posterior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given D. </a:t>
            </a:r>
            <a:r>
              <a:rPr sz="2400" dirty="0">
                <a:latin typeface="Calibri"/>
                <a:cs typeface="Calibri"/>
              </a:rPr>
              <a:t>It’s the </a:t>
            </a:r>
            <a:r>
              <a:rPr sz="2400" spc="-5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we  want,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the way we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best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dirty="0">
                <a:latin typeface="Calibri"/>
                <a:cs typeface="Calibri"/>
              </a:rPr>
              <a:t>that the </a:t>
            </a:r>
            <a:r>
              <a:rPr sz="2400" spc="-5" dirty="0">
                <a:latin typeface="Calibri"/>
                <a:cs typeface="Calibri"/>
              </a:rPr>
              <a:t>posterior is heavily colored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prior,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Bayes’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GIGO </a:t>
            </a:r>
            <a:r>
              <a:rPr sz="2400" dirty="0">
                <a:latin typeface="Calibri"/>
                <a:cs typeface="Calibri"/>
              </a:rPr>
              <a:t>liability. e.g. its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to test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hypotheses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91685" y="151765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P(D|e)P(e)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P(D)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42746"/>
            <a:ext cx="794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Let’s assume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have an </a:t>
            </a:r>
            <a:r>
              <a:rPr sz="2400" dirty="0">
                <a:latin typeface="Calibri"/>
                <a:cs typeface="Calibri"/>
              </a:rPr>
              <a:t>instance </a:t>
            </a:r>
            <a:r>
              <a:rPr sz="2400" spc="-5" dirty="0">
                <a:latin typeface="Calibri"/>
                <a:cs typeface="Calibri"/>
              </a:rPr>
              <a:t>(e.g.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document d) </a:t>
            </a:r>
            <a:r>
              <a:rPr sz="2400" dirty="0">
                <a:latin typeface="Calibri"/>
                <a:cs typeface="Calibri"/>
              </a:rPr>
              <a:t>with a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7329" y="1598549"/>
            <a:ext cx="1360805" cy="282575"/>
          </a:xfrm>
          <a:custGeom>
            <a:avLst/>
            <a:gdLst/>
            <a:ahLst/>
            <a:cxnLst/>
            <a:rect l="l" t="t" r="r" b="b"/>
            <a:pathLst>
              <a:path w="1360804" h="282575">
                <a:moveTo>
                  <a:pt x="1270634" y="0"/>
                </a:moveTo>
                <a:lnTo>
                  <a:pt x="1266570" y="11429"/>
                </a:lnTo>
                <a:lnTo>
                  <a:pt x="1282952" y="18504"/>
                </a:lnTo>
                <a:lnTo>
                  <a:pt x="1297035" y="28305"/>
                </a:lnTo>
                <a:lnTo>
                  <a:pt x="1325574" y="73852"/>
                </a:lnTo>
                <a:lnTo>
                  <a:pt x="1333869" y="115623"/>
                </a:lnTo>
                <a:lnTo>
                  <a:pt x="1334896" y="139700"/>
                </a:lnTo>
                <a:lnTo>
                  <a:pt x="1333851" y="164580"/>
                </a:lnTo>
                <a:lnTo>
                  <a:pt x="1325520" y="207529"/>
                </a:lnTo>
                <a:lnTo>
                  <a:pt x="1297051" y="253777"/>
                </a:lnTo>
                <a:lnTo>
                  <a:pt x="1267079" y="270763"/>
                </a:lnTo>
                <a:lnTo>
                  <a:pt x="1270634" y="282321"/>
                </a:lnTo>
                <a:lnTo>
                  <a:pt x="1309131" y="264191"/>
                </a:lnTo>
                <a:lnTo>
                  <a:pt x="1337436" y="232917"/>
                </a:lnTo>
                <a:lnTo>
                  <a:pt x="1354867" y="191071"/>
                </a:lnTo>
                <a:lnTo>
                  <a:pt x="1360678" y="141224"/>
                </a:lnTo>
                <a:lnTo>
                  <a:pt x="1359225" y="115339"/>
                </a:lnTo>
                <a:lnTo>
                  <a:pt x="1347604" y="69429"/>
                </a:lnTo>
                <a:lnTo>
                  <a:pt x="1324481" y="32093"/>
                </a:lnTo>
                <a:lnTo>
                  <a:pt x="1291091" y="7379"/>
                </a:lnTo>
                <a:lnTo>
                  <a:pt x="1270634" y="0"/>
                </a:lnTo>
                <a:close/>
              </a:path>
              <a:path w="1360804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8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1309" y="1581403"/>
            <a:ext cx="438784" cy="366395"/>
          </a:xfrm>
          <a:custGeom>
            <a:avLst/>
            <a:gdLst/>
            <a:ahLst/>
            <a:cxnLst/>
            <a:rect l="l" t="t" r="r" b="b"/>
            <a:pathLst>
              <a:path w="438785" h="366394">
                <a:moveTo>
                  <a:pt x="347725" y="0"/>
                </a:moveTo>
                <a:lnTo>
                  <a:pt x="343788" y="0"/>
                </a:lnTo>
                <a:lnTo>
                  <a:pt x="343788" y="11303"/>
                </a:lnTo>
                <a:lnTo>
                  <a:pt x="346075" y="11303"/>
                </a:lnTo>
                <a:lnTo>
                  <a:pt x="356264" y="12209"/>
                </a:lnTo>
                <a:lnTo>
                  <a:pt x="389000" y="46005"/>
                </a:lnTo>
                <a:lnTo>
                  <a:pt x="392049" y="77343"/>
                </a:lnTo>
                <a:lnTo>
                  <a:pt x="391858" y="84508"/>
                </a:lnTo>
                <a:lnTo>
                  <a:pt x="391286" y="92471"/>
                </a:lnTo>
                <a:lnTo>
                  <a:pt x="390334" y="101220"/>
                </a:lnTo>
                <a:lnTo>
                  <a:pt x="389000" y="110744"/>
                </a:lnTo>
                <a:lnTo>
                  <a:pt x="387740" y="120013"/>
                </a:lnTo>
                <a:lnTo>
                  <a:pt x="386826" y="127841"/>
                </a:lnTo>
                <a:lnTo>
                  <a:pt x="386268" y="134264"/>
                </a:lnTo>
                <a:lnTo>
                  <a:pt x="386079" y="139319"/>
                </a:lnTo>
                <a:lnTo>
                  <a:pt x="386554" y="147131"/>
                </a:lnTo>
                <a:lnTo>
                  <a:pt x="411225" y="181737"/>
                </a:lnTo>
                <a:lnTo>
                  <a:pt x="411225" y="184404"/>
                </a:lnTo>
                <a:lnTo>
                  <a:pt x="386554" y="218574"/>
                </a:lnTo>
                <a:lnTo>
                  <a:pt x="386194" y="229330"/>
                </a:lnTo>
                <a:lnTo>
                  <a:pt x="386268" y="231290"/>
                </a:lnTo>
                <a:lnTo>
                  <a:pt x="386826" y="237648"/>
                </a:lnTo>
                <a:lnTo>
                  <a:pt x="387740" y="245387"/>
                </a:lnTo>
                <a:lnTo>
                  <a:pt x="390334" y="263989"/>
                </a:lnTo>
                <a:lnTo>
                  <a:pt x="391287" y="272637"/>
                </a:lnTo>
                <a:lnTo>
                  <a:pt x="391858" y="280475"/>
                </a:lnTo>
                <a:lnTo>
                  <a:pt x="392049" y="287528"/>
                </a:lnTo>
                <a:lnTo>
                  <a:pt x="391287" y="305341"/>
                </a:lnTo>
                <a:lnTo>
                  <a:pt x="373167" y="346948"/>
                </a:lnTo>
                <a:lnTo>
                  <a:pt x="346075" y="355092"/>
                </a:lnTo>
                <a:lnTo>
                  <a:pt x="343788" y="355092"/>
                </a:lnTo>
                <a:lnTo>
                  <a:pt x="343788" y="366395"/>
                </a:lnTo>
                <a:lnTo>
                  <a:pt x="347725" y="366395"/>
                </a:lnTo>
                <a:lnTo>
                  <a:pt x="364081" y="364845"/>
                </a:lnTo>
                <a:lnTo>
                  <a:pt x="400050" y="346075"/>
                </a:lnTo>
                <a:lnTo>
                  <a:pt x="416248" y="302605"/>
                </a:lnTo>
                <a:lnTo>
                  <a:pt x="417321" y="281813"/>
                </a:lnTo>
                <a:lnTo>
                  <a:pt x="417107" y="273718"/>
                </a:lnTo>
                <a:lnTo>
                  <a:pt x="416464" y="265064"/>
                </a:lnTo>
                <a:lnTo>
                  <a:pt x="415393" y="255863"/>
                </a:lnTo>
                <a:lnTo>
                  <a:pt x="413767" y="245387"/>
                </a:lnTo>
                <a:lnTo>
                  <a:pt x="412319" y="236882"/>
                </a:lnTo>
                <a:lnTo>
                  <a:pt x="411210" y="229330"/>
                </a:lnTo>
                <a:lnTo>
                  <a:pt x="410553" y="223444"/>
                </a:lnTo>
                <a:lnTo>
                  <a:pt x="410337" y="219201"/>
                </a:lnTo>
                <a:lnTo>
                  <a:pt x="410337" y="210438"/>
                </a:lnTo>
                <a:lnTo>
                  <a:pt x="412750" y="203326"/>
                </a:lnTo>
                <a:lnTo>
                  <a:pt x="422148" y="192405"/>
                </a:lnTo>
                <a:lnTo>
                  <a:pt x="429260" y="189484"/>
                </a:lnTo>
                <a:lnTo>
                  <a:pt x="438785" y="189103"/>
                </a:lnTo>
                <a:lnTo>
                  <a:pt x="438785" y="176911"/>
                </a:lnTo>
                <a:lnTo>
                  <a:pt x="429260" y="176530"/>
                </a:lnTo>
                <a:lnTo>
                  <a:pt x="422148" y="173609"/>
                </a:lnTo>
                <a:lnTo>
                  <a:pt x="417449" y="168021"/>
                </a:lnTo>
                <a:lnTo>
                  <a:pt x="412750" y="162560"/>
                </a:lnTo>
                <a:lnTo>
                  <a:pt x="410337" y="155448"/>
                </a:lnTo>
                <a:lnTo>
                  <a:pt x="410337" y="146558"/>
                </a:lnTo>
                <a:lnTo>
                  <a:pt x="410553" y="142295"/>
                </a:lnTo>
                <a:lnTo>
                  <a:pt x="411210" y="136366"/>
                </a:lnTo>
                <a:lnTo>
                  <a:pt x="412319" y="128770"/>
                </a:lnTo>
                <a:lnTo>
                  <a:pt x="413892" y="119507"/>
                </a:lnTo>
                <a:lnTo>
                  <a:pt x="415393" y="109672"/>
                </a:lnTo>
                <a:lnTo>
                  <a:pt x="416464" y="100361"/>
                </a:lnTo>
                <a:lnTo>
                  <a:pt x="417107" y="91574"/>
                </a:lnTo>
                <a:lnTo>
                  <a:pt x="417321" y="83312"/>
                </a:lnTo>
                <a:lnTo>
                  <a:pt x="416248" y="63240"/>
                </a:lnTo>
                <a:lnTo>
                  <a:pt x="400050" y="20574"/>
                </a:lnTo>
                <a:lnTo>
                  <a:pt x="364081" y="1571"/>
                </a:lnTo>
                <a:lnTo>
                  <a:pt x="347725" y="0"/>
                </a:lnTo>
                <a:close/>
              </a:path>
              <a:path w="438785" h="366394">
                <a:moveTo>
                  <a:pt x="94995" y="0"/>
                </a:moveTo>
                <a:lnTo>
                  <a:pt x="91058" y="0"/>
                </a:lnTo>
                <a:lnTo>
                  <a:pt x="74723" y="1571"/>
                </a:lnTo>
                <a:lnTo>
                  <a:pt x="38862" y="20574"/>
                </a:lnTo>
                <a:lnTo>
                  <a:pt x="22556" y="63240"/>
                </a:lnTo>
                <a:lnTo>
                  <a:pt x="21462" y="83312"/>
                </a:lnTo>
                <a:lnTo>
                  <a:pt x="21679" y="91574"/>
                </a:lnTo>
                <a:lnTo>
                  <a:pt x="22336" y="100361"/>
                </a:lnTo>
                <a:lnTo>
                  <a:pt x="23445" y="109672"/>
                </a:lnTo>
                <a:lnTo>
                  <a:pt x="26519" y="128770"/>
                </a:lnTo>
                <a:lnTo>
                  <a:pt x="27590" y="136366"/>
                </a:lnTo>
                <a:lnTo>
                  <a:pt x="28233" y="142295"/>
                </a:lnTo>
                <a:lnTo>
                  <a:pt x="28448" y="146558"/>
                </a:lnTo>
                <a:lnTo>
                  <a:pt x="28448" y="155448"/>
                </a:lnTo>
                <a:lnTo>
                  <a:pt x="26162" y="162560"/>
                </a:lnTo>
                <a:lnTo>
                  <a:pt x="21336" y="168021"/>
                </a:lnTo>
                <a:lnTo>
                  <a:pt x="16637" y="173609"/>
                </a:lnTo>
                <a:lnTo>
                  <a:pt x="9525" y="176530"/>
                </a:lnTo>
                <a:lnTo>
                  <a:pt x="0" y="176911"/>
                </a:lnTo>
                <a:lnTo>
                  <a:pt x="0" y="189103"/>
                </a:lnTo>
                <a:lnTo>
                  <a:pt x="9525" y="189484"/>
                </a:lnTo>
                <a:lnTo>
                  <a:pt x="16637" y="192405"/>
                </a:lnTo>
                <a:lnTo>
                  <a:pt x="21336" y="197866"/>
                </a:lnTo>
                <a:lnTo>
                  <a:pt x="26162" y="203326"/>
                </a:lnTo>
                <a:lnTo>
                  <a:pt x="28448" y="210438"/>
                </a:lnTo>
                <a:lnTo>
                  <a:pt x="28448" y="219201"/>
                </a:lnTo>
                <a:lnTo>
                  <a:pt x="28233" y="223444"/>
                </a:lnTo>
                <a:lnTo>
                  <a:pt x="27590" y="229330"/>
                </a:lnTo>
                <a:lnTo>
                  <a:pt x="26519" y="236882"/>
                </a:lnTo>
                <a:lnTo>
                  <a:pt x="23445" y="255863"/>
                </a:lnTo>
                <a:lnTo>
                  <a:pt x="22336" y="265064"/>
                </a:lnTo>
                <a:lnTo>
                  <a:pt x="21679" y="273718"/>
                </a:lnTo>
                <a:lnTo>
                  <a:pt x="21462" y="281813"/>
                </a:lnTo>
                <a:lnTo>
                  <a:pt x="22556" y="302605"/>
                </a:lnTo>
                <a:lnTo>
                  <a:pt x="38862" y="346075"/>
                </a:lnTo>
                <a:lnTo>
                  <a:pt x="74723" y="364845"/>
                </a:lnTo>
                <a:lnTo>
                  <a:pt x="91058" y="366395"/>
                </a:lnTo>
                <a:lnTo>
                  <a:pt x="94995" y="366395"/>
                </a:lnTo>
                <a:lnTo>
                  <a:pt x="94995" y="355092"/>
                </a:lnTo>
                <a:lnTo>
                  <a:pt x="92710" y="355092"/>
                </a:lnTo>
                <a:lnTo>
                  <a:pt x="82520" y="354187"/>
                </a:lnTo>
                <a:lnTo>
                  <a:pt x="49784" y="320119"/>
                </a:lnTo>
                <a:lnTo>
                  <a:pt x="46736" y="287528"/>
                </a:lnTo>
                <a:lnTo>
                  <a:pt x="46926" y="280475"/>
                </a:lnTo>
                <a:lnTo>
                  <a:pt x="47498" y="272637"/>
                </a:lnTo>
                <a:lnTo>
                  <a:pt x="48450" y="263989"/>
                </a:lnTo>
                <a:lnTo>
                  <a:pt x="51044" y="245387"/>
                </a:lnTo>
                <a:lnTo>
                  <a:pt x="51958" y="237648"/>
                </a:lnTo>
                <a:lnTo>
                  <a:pt x="52516" y="231290"/>
                </a:lnTo>
                <a:lnTo>
                  <a:pt x="52704" y="226313"/>
                </a:lnTo>
                <a:lnTo>
                  <a:pt x="52248" y="218574"/>
                </a:lnTo>
                <a:lnTo>
                  <a:pt x="27558" y="184404"/>
                </a:lnTo>
                <a:lnTo>
                  <a:pt x="27558" y="181737"/>
                </a:lnTo>
                <a:lnTo>
                  <a:pt x="52248" y="147131"/>
                </a:lnTo>
                <a:lnTo>
                  <a:pt x="52704" y="139319"/>
                </a:lnTo>
                <a:lnTo>
                  <a:pt x="52516" y="134264"/>
                </a:lnTo>
                <a:lnTo>
                  <a:pt x="51958" y="127841"/>
                </a:lnTo>
                <a:lnTo>
                  <a:pt x="51044" y="120013"/>
                </a:lnTo>
                <a:lnTo>
                  <a:pt x="49783" y="110744"/>
                </a:lnTo>
                <a:lnTo>
                  <a:pt x="48450" y="101220"/>
                </a:lnTo>
                <a:lnTo>
                  <a:pt x="47498" y="92471"/>
                </a:lnTo>
                <a:lnTo>
                  <a:pt x="46926" y="84508"/>
                </a:lnTo>
                <a:lnTo>
                  <a:pt x="46736" y="77343"/>
                </a:lnTo>
                <a:lnTo>
                  <a:pt x="47497" y="60269"/>
                </a:lnTo>
                <a:lnTo>
                  <a:pt x="65617" y="19500"/>
                </a:lnTo>
                <a:lnTo>
                  <a:pt x="92710" y="11303"/>
                </a:lnTo>
                <a:lnTo>
                  <a:pt x="94995" y="11303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272" y="1534490"/>
            <a:ext cx="235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453724"/>
            <a:ext cx="745045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1560830" algn="l"/>
                <a:tab pos="2915920" algn="l"/>
                <a:tab pos="5886450" algn="l"/>
              </a:tabLst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classes	to which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1180" y="4561459"/>
            <a:ext cx="1722120" cy="368300"/>
          </a:xfrm>
          <a:custGeom>
            <a:avLst/>
            <a:gdLst/>
            <a:ahLst/>
            <a:cxnLst/>
            <a:rect l="l" t="t" r="r" b="b"/>
            <a:pathLst>
              <a:path w="1722120" h="368300">
                <a:moveTo>
                  <a:pt x="1624838" y="0"/>
                </a:moveTo>
                <a:lnTo>
                  <a:pt x="1621155" y="12192"/>
                </a:lnTo>
                <a:lnTo>
                  <a:pt x="1638063" y="20955"/>
                </a:lnTo>
                <a:lnTo>
                  <a:pt x="1652793" y="33718"/>
                </a:lnTo>
                <a:lnTo>
                  <a:pt x="1675765" y="71247"/>
                </a:lnTo>
                <a:lnTo>
                  <a:pt x="1689592" y="122285"/>
                </a:lnTo>
                <a:lnTo>
                  <a:pt x="1694180" y="184277"/>
                </a:lnTo>
                <a:lnTo>
                  <a:pt x="1693035" y="216540"/>
                </a:lnTo>
                <a:lnTo>
                  <a:pt x="1683839" y="272877"/>
                </a:lnTo>
                <a:lnTo>
                  <a:pt x="1665356" y="317690"/>
                </a:lnTo>
                <a:lnTo>
                  <a:pt x="1638063" y="347218"/>
                </a:lnTo>
                <a:lnTo>
                  <a:pt x="1621155" y="355981"/>
                </a:lnTo>
                <a:lnTo>
                  <a:pt x="1624838" y="368173"/>
                </a:lnTo>
                <a:lnTo>
                  <a:pt x="1665986" y="346265"/>
                </a:lnTo>
                <a:lnTo>
                  <a:pt x="1696466" y="304927"/>
                </a:lnTo>
                <a:lnTo>
                  <a:pt x="1715325" y="249189"/>
                </a:lnTo>
                <a:lnTo>
                  <a:pt x="1721612" y="184023"/>
                </a:lnTo>
                <a:lnTo>
                  <a:pt x="1720040" y="150328"/>
                </a:lnTo>
                <a:lnTo>
                  <a:pt x="1707467" y="89939"/>
                </a:lnTo>
                <a:lnTo>
                  <a:pt x="1682559" y="40147"/>
                </a:lnTo>
                <a:lnTo>
                  <a:pt x="1646745" y="8524"/>
                </a:lnTo>
                <a:lnTo>
                  <a:pt x="1624838" y="0"/>
                </a:lnTo>
                <a:close/>
              </a:path>
              <a:path w="172212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1956" y="246078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2661030"/>
            <a:ext cx="804545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We want 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most likely class </a:t>
            </a:r>
            <a:r>
              <a:rPr sz="2400" dirty="0">
                <a:latin typeface="Calibri"/>
                <a:cs typeface="Calibri"/>
              </a:rPr>
              <a:t>that the </a:t>
            </a:r>
            <a:r>
              <a:rPr sz="2400" spc="-5" dirty="0">
                <a:latin typeface="Calibri"/>
                <a:cs typeface="Calibri"/>
              </a:rPr>
              <a:t>document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to,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joint probability of </a:t>
            </a:r>
            <a:r>
              <a:rPr sz="2400" dirty="0">
                <a:latin typeface="Calibri"/>
                <a:cs typeface="Calibri"/>
              </a:rPr>
              <a:t>the class </a:t>
            </a:r>
            <a:r>
              <a:rPr sz="2400" spc="-5" dirty="0">
                <a:latin typeface="Calibri"/>
                <a:cs typeface="Calibri"/>
              </a:rPr>
              <a:t>and features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R="121285" algn="ctr">
              <a:lnSpc>
                <a:spcPct val="100000"/>
              </a:lnSpc>
              <a:tabLst>
                <a:tab pos="435609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40" dirty="0">
                <a:latin typeface="Cambria Math"/>
                <a:cs typeface="Cambria Math"/>
              </a:rPr>
              <a:t>𝑋</a:t>
            </a:r>
            <a:r>
              <a:rPr sz="2625" spc="60" baseline="-15873" dirty="0">
                <a:latin typeface="Cambria Math"/>
                <a:cs typeface="Cambria Math"/>
              </a:rPr>
              <a:t>𝑘</a:t>
            </a:r>
            <a:r>
              <a:rPr sz="2400" spc="4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5400" y="2671698"/>
            <a:ext cx="767715" cy="368300"/>
          </a:xfrm>
          <a:custGeom>
            <a:avLst/>
            <a:gdLst/>
            <a:ahLst/>
            <a:cxnLst/>
            <a:rect l="l" t="t" r="r" b="b"/>
            <a:pathLst>
              <a:path w="767714" h="368300">
                <a:moveTo>
                  <a:pt x="670826" y="0"/>
                </a:moveTo>
                <a:lnTo>
                  <a:pt x="667143" y="12191"/>
                </a:lnTo>
                <a:lnTo>
                  <a:pt x="684052" y="20955"/>
                </a:lnTo>
                <a:lnTo>
                  <a:pt x="698782" y="33718"/>
                </a:lnTo>
                <a:lnTo>
                  <a:pt x="721753" y="71247"/>
                </a:lnTo>
                <a:lnTo>
                  <a:pt x="735580" y="122285"/>
                </a:lnTo>
                <a:lnTo>
                  <a:pt x="740168" y="184276"/>
                </a:lnTo>
                <a:lnTo>
                  <a:pt x="739023" y="216540"/>
                </a:lnTo>
                <a:lnTo>
                  <a:pt x="729828" y="272877"/>
                </a:lnTo>
                <a:lnTo>
                  <a:pt x="711345" y="317690"/>
                </a:lnTo>
                <a:lnTo>
                  <a:pt x="684052" y="347217"/>
                </a:lnTo>
                <a:lnTo>
                  <a:pt x="667143" y="355980"/>
                </a:lnTo>
                <a:lnTo>
                  <a:pt x="670826" y="368173"/>
                </a:lnTo>
                <a:lnTo>
                  <a:pt x="711974" y="346265"/>
                </a:lnTo>
                <a:lnTo>
                  <a:pt x="742454" y="304926"/>
                </a:lnTo>
                <a:lnTo>
                  <a:pt x="761314" y="249189"/>
                </a:lnTo>
                <a:lnTo>
                  <a:pt x="767600" y="184023"/>
                </a:lnTo>
                <a:lnTo>
                  <a:pt x="766029" y="150328"/>
                </a:lnTo>
                <a:lnTo>
                  <a:pt x="753456" y="89939"/>
                </a:lnTo>
                <a:lnTo>
                  <a:pt x="728548" y="40147"/>
                </a:lnTo>
                <a:lnTo>
                  <a:pt x="692734" y="8524"/>
                </a:lnTo>
                <a:lnTo>
                  <a:pt x="670826" y="0"/>
                </a:lnTo>
                <a:close/>
              </a:path>
              <a:path w="76771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1792" y="2671698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6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8" y="346265"/>
                </a:lnTo>
                <a:lnTo>
                  <a:pt x="1815337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121" y="2671698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1" y="368173"/>
                </a:lnTo>
                <a:lnTo>
                  <a:pt x="394969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984" y="2671698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49" y="304926"/>
                </a:lnTo>
                <a:lnTo>
                  <a:pt x="444309" y="249189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6965" y="2671698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0" y="12191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5" y="184276"/>
                </a:lnTo>
                <a:lnTo>
                  <a:pt x="799971" y="216540"/>
                </a:lnTo>
                <a:lnTo>
                  <a:pt x="790775" y="272877"/>
                </a:lnTo>
                <a:lnTo>
                  <a:pt x="772292" y="317690"/>
                </a:lnTo>
                <a:lnTo>
                  <a:pt x="744999" y="347217"/>
                </a:lnTo>
                <a:lnTo>
                  <a:pt x="728090" y="355980"/>
                </a:lnTo>
                <a:lnTo>
                  <a:pt x="731774" y="368173"/>
                </a:lnTo>
                <a:lnTo>
                  <a:pt x="772921" y="346265"/>
                </a:lnTo>
                <a:lnTo>
                  <a:pt x="803401" y="304926"/>
                </a:lnTo>
                <a:lnTo>
                  <a:pt x="822261" y="249189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1745" y="4869307"/>
            <a:ext cx="1838960" cy="368300"/>
          </a:xfrm>
          <a:custGeom>
            <a:avLst/>
            <a:gdLst/>
            <a:ahLst/>
            <a:cxnLst/>
            <a:rect l="l" t="t" r="r" b="b"/>
            <a:pathLst>
              <a:path w="1838960" h="368300">
                <a:moveTo>
                  <a:pt x="1742185" y="0"/>
                </a:moveTo>
                <a:lnTo>
                  <a:pt x="1738502" y="12192"/>
                </a:lnTo>
                <a:lnTo>
                  <a:pt x="1755411" y="20955"/>
                </a:lnTo>
                <a:lnTo>
                  <a:pt x="1770141" y="33718"/>
                </a:lnTo>
                <a:lnTo>
                  <a:pt x="1793113" y="71247"/>
                </a:lnTo>
                <a:lnTo>
                  <a:pt x="1806940" y="122285"/>
                </a:lnTo>
                <a:lnTo>
                  <a:pt x="1811527" y="184277"/>
                </a:lnTo>
                <a:lnTo>
                  <a:pt x="1810383" y="216540"/>
                </a:lnTo>
                <a:lnTo>
                  <a:pt x="1801187" y="272877"/>
                </a:lnTo>
                <a:lnTo>
                  <a:pt x="1782704" y="317690"/>
                </a:lnTo>
                <a:lnTo>
                  <a:pt x="1755411" y="347218"/>
                </a:lnTo>
                <a:lnTo>
                  <a:pt x="1738502" y="355981"/>
                </a:lnTo>
                <a:lnTo>
                  <a:pt x="1742185" y="368173"/>
                </a:lnTo>
                <a:lnTo>
                  <a:pt x="1783334" y="346265"/>
                </a:lnTo>
                <a:lnTo>
                  <a:pt x="1813814" y="304927"/>
                </a:lnTo>
                <a:lnTo>
                  <a:pt x="1832673" y="249189"/>
                </a:lnTo>
                <a:lnTo>
                  <a:pt x="1838959" y="184023"/>
                </a:lnTo>
                <a:lnTo>
                  <a:pt x="1837388" y="150328"/>
                </a:lnTo>
                <a:lnTo>
                  <a:pt x="1824815" y="89939"/>
                </a:lnTo>
                <a:lnTo>
                  <a:pt x="1799907" y="40147"/>
                </a:lnTo>
                <a:lnTo>
                  <a:pt x="1764093" y="8524"/>
                </a:lnTo>
                <a:lnTo>
                  <a:pt x="1742185" y="0"/>
                </a:lnTo>
                <a:close/>
              </a:path>
              <a:path w="1838960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6" y="296926"/>
                </a:lnTo>
                <a:lnTo>
                  <a:pt x="31956" y="246078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142746"/>
            <a:ext cx="7643495" cy="407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Key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Assumption: </a:t>
            </a:r>
            <a:r>
              <a:rPr sz="2400" spc="-5" dirty="0">
                <a:latin typeface="Calibri"/>
                <a:cs typeface="Calibri"/>
              </a:rPr>
              <a:t>(Naïve)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features 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generated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independently </a:t>
            </a:r>
            <a:r>
              <a:rPr sz="2400" spc="-5" dirty="0">
                <a:latin typeface="Calibri"/>
                <a:cs typeface="Calibri"/>
              </a:rPr>
              <a:t>given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joint probability factors: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R="1245870" algn="r">
              <a:lnSpc>
                <a:spcPct val="100000"/>
              </a:lnSpc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L="271145" algn="ctr">
              <a:lnSpc>
                <a:spcPct val="100000"/>
              </a:lnSpc>
              <a:spcBef>
                <a:spcPts val="830"/>
              </a:spcBef>
              <a:tabLst>
                <a:tab pos="706755" algn="l"/>
                <a:tab pos="1475105" algn="l"/>
                <a:tab pos="2223135" algn="l"/>
                <a:tab pos="4030979" algn="l"/>
                <a:tab pos="4467225" algn="l"/>
                <a:tab pos="4918710" algn="l"/>
                <a:tab pos="5665470" algn="l"/>
                <a:tab pos="6593840" algn="l"/>
                <a:tab pos="7029450" algn="l"/>
              </a:tabLst>
            </a:pP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50" dirty="0">
                <a:latin typeface="Cambria Math"/>
                <a:cs typeface="Cambria Math"/>
              </a:rPr>
              <a:t>𝑋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170" dirty="0">
                <a:latin typeface="Cambria Math"/>
                <a:cs typeface="Cambria Math"/>
              </a:rPr>
              <a:t>𝑋</a:t>
            </a:r>
            <a:r>
              <a:rPr sz="2625" spc="202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247" baseline="-15873" dirty="0">
                <a:latin typeface="Cambria Math"/>
                <a:cs typeface="Cambria Math"/>
              </a:rPr>
              <a:t>𝑘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2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517" baseline="-15873" dirty="0">
                <a:latin typeface="Cambria Math"/>
                <a:cs typeface="Cambria Math"/>
              </a:rPr>
              <a:t>𝑖</a:t>
            </a:r>
            <a:r>
              <a:rPr sz="2400" spc="-5" dirty="0">
                <a:latin typeface="Cambria Math"/>
                <a:cs typeface="Cambria Math"/>
              </a:rPr>
              <a:t>|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 dirty="0">
              <a:latin typeface="Cambria Math"/>
              <a:cs typeface="Cambria Math"/>
            </a:endParaRPr>
          </a:p>
          <a:p>
            <a:pPr marR="1120140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35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We would like to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most likely class for </a:t>
            </a:r>
            <a:r>
              <a:rPr sz="2400" spc="-5" dirty="0">
                <a:latin typeface="Calibri"/>
                <a:cs typeface="Calibri"/>
              </a:rPr>
              <a:t>(i.e.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25855" algn="l"/>
              </a:tabLst>
            </a:pPr>
            <a:r>
              <a:rPr sz="2400" dirty="0">
                <a:latin typeface="Calibri"/>
                <a:cs typeface="Calibri"/>
              </a:rPr>
              <a:t>classify)	the </a:t>
            </a:r>
            <a:r>
              <a:rPr sz="2400" spc="-5" dirty="0">
                <a:latin typeface="Calibri"/>
                <a:cs typeface="Calibri"/>
              </a:rPr>
              <a:t>document,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maximizes: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272415" algn="ctr">
              <a:lnSpc>
                <a:spcPct val="100000"/>
              </a:lnSpc>
              <a:tabLst>
                <a:tab pos="70993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5" dirty="0">
                <a:latin typeface="Cambria Math"/>
                <a:cs typeface="Cambria Math"/>
              </a:rPr>
              <a:t>𝑋</a:t>
            </a:r>
            <a:r>
              <a:rPr sz="2625" spc="-22" baseline="-15873" dirty="0">
                <a:latin typeface="Cambria Math"/>
                <a:cs typeface="Cambria Math"/>
              </a:rPr>
              <a:t>1</a:t>
            </a:r>
            <a:r>
              <a:rPr sz="2400" spc="-15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39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750" y="6307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6553200" y="2514600"/>
            <a:ext cx="49760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98156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22" y="0"/>
                </a:moveTo>
                <a:lnTo>
                  <a:pt x="1740039" y="12191"/>
                </a:lnTo>
                <a:lnTo>
                  <a:pt x="1756948" y="20955"/>
                </a:lnTo>
                <a:lnTo>
                  <a:pt x="1771678" y="33718"/>
                </a:lnTo>
                <a:lnTo>
                  <a:pt x="1794649" y="71247"/>
                </a:lnTo>
                <a:lnTo>
                  <a:pt x="1808476" y="122285"/>
                </a:lnTo>
                <a:lnTo>
                  <a:pt x="1813064" y="184276"/>
                </a:lnTo>
                <a:lnTo>
                  <a:pt x="1811919" y="216540"/>
                </a:lnTo>
                <a:lnTo>
                  <a:pt x="1802724" y="272877"/>
                </a:lnTo>
                <a:lnTo>
                  <a:pt x="1784241" y="317690"/>
                </a:lnTo>
                <a:lnTo>
                  <a:pt x="1756948" y="347217"/>
                </a:lnTo>
                <a:lnTo>
                  <a:pt x="1740039" y="355980"/>
                </a:lnTo>
                <a:lnTo>
                  <a:pt x="1743722" y="368173"/>
                </a:lnTo>
                <a:lnTo>
                  <a:pt x="1784870" y="346265"/>
                </a:lnTo>
                <a:lnTo>
                  <a:pt x="1815350" y="304926"/>
                </a:lnTo>
                <a:lnTo>
                  <a:pt x="1834210" y="249189"/>
                </a:lnTo>
                <a:lnTo>
                  <a:pt x="1840496" y="184023"/>
                </a:lnTo>
                <a:lnTo>
                  <a:pt x="1838925" y="150328"/>
                </a:lnTo>
                <a:lnTo>
                  <a:pt x="1826352" y="89939"/>
                </a:lnTo>
                <a:lnTo>
                  <a:pt x="1801444" y="40147"/>
                </a:lnTo>
                <a:lnTo>
                  <a:pt x="1765630" y="8524"/>
                </a:lnTo>
                <a:lnTo>
                  <a:pt x="1743722" y="0"/>
                </a:lnTo>
                <a:close/>
              </a:path>
              <a:path w="184086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7445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7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7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0772" y="1946275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3856" y="1990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7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3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7" y="253777"/>
                </a:lnTo>
                <a:lnTo>
                  <a:pt x="1265554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3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9436" y="2752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6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2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6" y="253777"/>
                </a:lnTo>
                <a:lnTo>
                  <a:pt x="1265555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4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6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3501" y="3860419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10" y="0"/>
                </a:moveTo>
                <a:lnTo>
                  <a:pt x="1740027" y="12191"/>
                </a:lnTo>
                <a:lnTo>
                  <a:pt x="1756935" y="20954"/>
                </a:lnTo>
                <a:lnTo>
                  <a:pt x="1771665" y="33718"/>
                </a:lnTo>
                <a:lnTo>
                  <a:pt x="1794637" y="71246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10" y="368172"/>
                </a:lnTo>
                <a:lnTo>
                  <a:pt x="1784858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4" y="184022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10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6828" y="386041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2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2841" y="5373751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233" y="0"/>
                </a:moveTo>
                <a:lnTo>
                  <a:pt x="1741550" y="12192"/>
                </a:lnTo>
                <a:lnTo>
                  <a:pt x="1758459" y="20955"/>
                </a:lnTo>
                <a:lnTo>
                  <a:pt x="1773189" y="33718"/>
                </a:lnTo>
                <a:lnTo>
                  <a:pt x="1796160" y="71247"/>
                </a:lnTo>
                <a:lnTo>
                  <a:pt x="1809988" y="122285"/>
                </a:lnTo>
                <a:lnTo>
                  <a:pt x="1814575" y="184277"/>
                </a:lnTo>
                <a:lnTo>
                  <a:pt x="1813431" y="216518"/>
                </a:lnTo>
                <a:lnTo>
                  <a:pt x="1804235" y="272866"/>
                </a:lnTo>
                <a:lnTo>
                  <a:pt x="1785752" y="317702"/>
                </a:lnTo>
                <a:lnTo>
                  <a:pt x="1758459" y="347202"/>
                </a:lnTo>
                <a:lnTo>
                  <a:pt x="1741550" y="355968"/>
                </a:lnTo>
                <a:lnTo>
                  <a:pt x="1745233" y="368173"/>
                </a:lnTo>
                <a:lnTo>
                  <a:pt x="1786382" y="346260"/>
                </a:lnTo>
                <a:lnTo>
                  <a:pt x="1816861" y="304927"/>
                </a:lnTo>
                <a:lnTo>
                  <a:pt x="1835721" y="249180"/>
                </a:lnTo>
                <a:lnTo>
                  <a:pt x="1842008" y="184023"/>
                </a:lnTo>
                <a:lnTo>
                  <a:pt x="1840436" y="150328"/>
                </a:lnTo>
                <a:lnTo>
                  <a:pt x="1827863" y="89939"/>
                </a:lnTo>
                <a:lnTo>
                  <a:pt x="1802955" y="40147"/>
                </a:lnTo>
                <a:lnTo>
                  <a:pt x="1767141" y="8524"/>
                </a:lnTo>
                <a:lnTo>
                  <a:pt x="1745233" y="0"/>
                </a:lnTo>
                <a:close/>
              </a:path>
              <a:path w="1842135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6169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5557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9536" y="5373751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1" y="12192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6" y="184277"/>
                </a:lnTo>
                <a:lnTo>
                  <a:pt x="799971" y="216518"/>
                </a:lnTo>
                <a:lnTo>
                  <a:pt x="790775" y="272866"/>
                </a:lnTo>
                <a:lnTo>
                  <a:pt x="772292" y="317702"/>
                </a:lnTo>
                <a:lnTo>
                  <a:pt x="744999" y="347202"/>
                </a:lnTo>
                <a:lnTo>
                  <a:pt x="728091" y="355968"/>
                </a:lnTo>
                <a:lnTo>
                  <a:pt x="731774" y="368173"/>
                </a:lnTo>
                <a:lnTo>
                  <a:pt x="772922" y="346260"/>
                </a:lnTo>
                <a:lnTo>
                  <a:pt x="803402" y="304927"/>
                </a:lnTo>
                <a:lnTo>
                  <a:pt x="822261" y="249180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4" y="368173"/>
                </a:lnTo>
                <a:lnTo>
                  <a:pt x="100457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7" y="296964"/>
                </a:lnTo>
                <a:lnTo>
                  <a:pt x="31956" y="246049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142746"/>
            <a:ext cx="7908290" cy="494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Now from </a:t>
            </a:r>
            <a:r>
              <a:rPr sz="2400" dirty="0">
                <a:latin typeface="Calibri"/>
                <a:cs typeface="Calibri"/>
              </a:rPr>
              <a:t>Bayes we know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indent="223520">
              <a:lnSpc>
                <a:spcPct val="100000"/>
              </a:lnSpc>
              <a:spcBef>
                <a:spcPts val="5"/>
              </a:spcBef>
              <a:tabLst>
                <a:tab pos="672465" algn="l"/>
                <a:tab pos="2513965" algn="l"/>
                <a:tab pos="3261995" algn="l"/>
                <a:tab pos="5069840" algn="l"/>
                <a:tab pos="5505450" algn="l"/>
                <a:tab pos="592328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/ Pr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  <a:spcBef>
                <a:spcPts val="5"/>
              </a:spcBef>
              <a:tabLst>
                <a:tab pos="6828790" algn="l"/>
              </a:tabLst>
            </a:pPr>
            <a:r>
              <a:rPr sz="2400" dirty="0">
                <a:latin typeface="Calibri"/>
                <a:cs typeface="Calibri"/>
              </a:rPr>
              <a:t>But 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we can ignore </a:t>
            </a:r>
            <a:r>
              <a:rPr sz="2400" dirty="0">
                <a:latin typeface="Cambria Math"/>
                <a:cs typeface="Cambria Math"/>
              </a:rPr>
              <a:t>Pr 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3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  the </a:t>
            </a:r>
            <a:r>
              <a:rPr sz="2400" spc="-5" dirty="0">
                <a:latin typeface="Calibri"/>
                <a:cs typeface="Calibri"/>
              </a:rPr>
              <a:t>same for </a:t>
            </a:r>
            <a:r>
              <a:rPr sz="2400" dirty="0">
                <a:latin typeface="Calibri"/>
                <a:cs typeface="Calibri"/>
              </a:rPr>
              <a:t>every class.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just have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tabLst>
                <a:tab pos="441959" algn="l"/>
                <a:tab pos="2249805" algn="l"/>
                <a:tab pos="268541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So finally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pick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R="2268220" algn="r">
              <a:lnSpc>
                <a:spcPct val="100000"/>
              </a:lnSpc>
              <a:spcBef>
                <a:spcPts val="125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6350" algn="ctr">
              <a:lnSpc>
                <a:spcPct val="100000"/>
              </a:lnSpc>
              <a:spcBef>
                <a:spcPts val="825"/>
              </a:spcBef>
              <a:tabLst>
                <a:tab pos="441959" algn="l"/>
                <a:tab pos="2249805" algn="l"/>
                <a:tab pos="2685415" algn="l"/>
                <a:tab pos="3138170" algn="l"/>
                <a:tab pos="3885565" algn="l"/>
                <a:tab pos="4813300" algn="l"/>
                <a:tab pos="524954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R="2143125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41" y="212801"/>
            <a:ext cx="444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 </a:t>
            </a:r>
            <a:r>
              <a:rPr sz="4000" spc="-30" dirty="0"/>
              <a:t>Bayes</a:t>
            </a:r>
            <a:r>
              <a:rPr sz="4000" spc="-20" dirty="0"/>
              <a:t> </a:t>
            </a:r>
            <a:r>
              <a:rPr sz="4000" spc="-10" dirty="0"/>
              <a:t>Classifier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42746"/>
            <a:ext cx="390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Now from </a:t>
            </a:r>
            <a:r>
              <a:rPr sz="2400" dirty="0">
                <a:latin typeface="Calibri"/>
                <a:cs typeface="Calibri"/>
              </a:rPr>
              <a:t>Bayes we know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156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22" y="0"/>
                </a:moveTo>
                <a:lnTo>
                  <a:pt x="1740039" y="12191"/>
                </a:lnTo>
                <a:lnTo>
                  <a:pt x="1756948" y="20955"/>
                </a:lnTo>
                <a:lnTo>
                  <a:pt x="1771678" y="33718"/>
                </a:lnTo>
                <a:lnTo>
                  <a:pt x="1794649" y="71247"/>
                </a:lnTo>
                <a:lnTo>
                  <a:pt x="1808476" y="122285"/>
                </a:lnTo>
                <a:lnTo>
                  <a:pt x="1813064" y="184276"/>
                </a:lnTo>
                <a:lnTo>
                  <a:pt x="1811919" y="216540"/>
                </a:lnTo>
                <a:lnTo>
                  <a:pt x="1802724" y="272877"/>
                </a:lnTo>
                <a:lnTo>
                  <a:pt x="1784241" y="317690"/>
                </a:lnTo>
                <a:lnTo>
                  <a:pt x="1756948" y="347217"/>
                </a:lnTo>
                <a:lnTo>
                  <a:pt x="1740039" y="355980"/>
                </a:lnTo>
                <a:lnTo>
                  <a:pt x="1743722" y="368173"/>
                </a:lnTo>
                <a:lnTo>
                  <a:pt x="1784870" y="346265"/>
                </a:lnTo>
                <a:lnTo>
                  <a:pt x="1815350" y="304926"/>
                </a:lnTo>
                <a:lnTo>
                  <a:pt x="1834210" y="249189"/>
                </a:lnTo>
                <a:lnTo>
                  <a:pt x="1840496" y="184023"/>
                </a:lnTo>
                <a:lnTo>
                  <a:pt x="1838925" y="150328"/>
                </a:lnTo>
                <a:lnTo>
                  <a:pt x="1826352" y="89939"/>
                </a:lnTo>
                <a:lnTo>
                  <a:pt x="1801444" y="40147"/>
                </a:lnTo>
                <a:lnTo>
                  <a:pt x="1765630" y="8524"/>
                </a:lnTo>
                <a:lnTo>
                  <a:pt x="1743722" y="0"/>
                </a:lnTo>
                <a:close/>
              </a:path>
              <a:path w="1840864" h="368300">
                <a:moveTo>
                  <a:pt x="96735" y="0"/>
                </a:moveTo>
                <a:lnTo>
                  <a:pt x="5561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7" y="355980"/>
                </a:lnTo>
                <a:lnTo>
                  <a:pt x="83538" y="347217"/>
                </a:lnTo>
                <a:lnTo>
                  <a:pt x="68807" y="334454"/>
                </a:lnTo>
                <a:lnTo>
                  <a:pt x="45910" y="296925"/>
                </a:lnTo>
                <a:lnTo>
                  <a:pt x="32011" y="246078"/>
                </a:lnTo>
                <a:lnTo>
                  <a:pt x="27381" y="184276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4"/>
                </a:lnTo>
                <a:lnTo>
                  <a:pt x="100457" y="12191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7445" y="1946275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09" y="0"/>
                </a:moveTo>
                <a:lnTo>
                  <a:pt x="1740027" y="12191"/>
                </a:lnTo>
                <a:lnTo>
                  <a:pt x="1756935" y="20955"/>
                </a:lnTo>
                <a:lnTo>
                  <a:pt x="1771665" y="33718"/>
                </a:lnTo>
                <a:lnTo>
                  <a:pt x="1794637" y="71247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09" y="368173"/>
                </a:lnTo>
                <a:lnTo>
                  <a:pt x="1784857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3" y="184023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09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772" y="1946275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3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856" y="1990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7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3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7" y="253777"/>
                </a:lnTo>
                <a:lnTo>
                  <a:pt x="1265554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3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9436" y="2752217"/>
            <a:ext cx="1359535" cy="282575"/>
          </a:xfrm>
          <a:custGeom>
            <a:avLst/>
            <a:gdLst/>
            <a:ahLst/>
            <a:cxnLst/>
            <a:rect l="l" t="t" r="r" b="b"/>
            <a:pathLst>
              <a:path w="1359534" h="282575">
                <a:moveTo>
                  <a:pt x="1269111" y="0"/>
                </a:moveTo>
                <a:lnTo>
                  <a:pt x="1265046" y="11430"/>
                </a:lnTo>
                <a:lnTo>
                  <a:pt x="1281428" y="18504"/>
                </a:lnTo>
                <a:lnTo>
                  <a:pt x="1295511" y="28305"/>
                </a:lnTo>
                <a:lnTo>
                  <a:pt x="1324050" y="73852"/>
                </a:lnTo>
                <a:lnTo>
                  <a:pt x="1332345" y="115623"/>
                </a:lnTo>
                <a:lnTo>
                  <a:pt x="1333372" y="139700"/>
                </a:lnTo>
                <a:lnTo>
                  <a:pt x="1332327" y="164580"/>
                </a:lnTo>
                <a:lnTo>
                  <a:pt x="1323996" y="207529"/>
                </a:lnTo>
                <a:lnTo>
                  <a:pt x="1295526" y="253777"/>
                </a:lnTo>
                <a:lnTo>
                  <a:pt x="1265555" y="270763"/>
                </a:lnTo>
                <a:lnTo>
                  <a:pt x="1269111" y="282321"/>
                </a:lnTo>
                <a:lnTo>
                  <a:pt x="1307607" y="264191"/>
                </a:lnTo>
                <a:lnTo>
                  <a:pt x="1335913" y="232918"/>
                </a:lnTo>
                <a:lnTo>
                  <a:pt x="1353343" y="191071"/>
                </a:lnTo>
                <a:lnTo>
                  <a:pt x="1359154" y="141224"/>
                </a:lnTo>
                <a:lnTo>
                  <a:pt x="1357701" y="115339"/>
                </a:lnTo>
                <a:lnTo>
                  <a:pt x="1346080" y="69429"/>
                </a:lnTo>
                <a:lnTo>
                  <a:pt x="1322957" y="32093"/>
                </a:lnTo>
                <a:lnTo>
                  <a:pt x="1289567" y="7379"/>
                </a:lnTo>
                <a:lnTo>
                  <a:pt x="1269111" y="0"/>
                </a:lnTo>
                <a:close/>
              </a:path>
              <a:path w="135953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29" y="263663"/>
                </a:lnTo>
                <a:lnTo>
                  <a:pt x="63626" y="253777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0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22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3501" y="3860419"/>
            <a:ext cx="1840864" cy="368300"/>
          </a:xfrm>
          <a:custGeom>
            <a:avLst/>
            <a:gdLst/>
            <a:ahLst/>
            <a:cxnLst/>
            <a:rect l="l" t="t" r="r" b="b"/>
            <a:pathLst>
              <a:path w="1840864" h="368300">
                <a:moveTo>
                  <a:pt x="1743710" y="0"/>
                </a:moveTo>
                <a:lnTo>
                  <a:pt x="1740027" y="12191"/>
                </a:lnTo>
                <a:lnTo>
                  <a:pt x="1756935" y="20954"/>
                </a:lnTo>
                <a:lnTo>
                  <a:pt x="1771665" y="33718"/>
                </a:lnTo>
                <a:lnTo>
                  <a:pt x="1794637" y="71246"/>
                </a:lnTo>
                <a:lnTo>
                  <a:pt x="1808464" y="122285"/>
                </a:lnTo>
                <a:lnTo>
                  <a:pt x="1813052" y="184276"/>
                </a:lnTo>
                <a:lnTo>
                  <a:pt x="1811907" y="216540"/>
                </a:lnTo>
                <a:lnTo>
                  <a:pt x="1802711" y="272877"/>
                </a:lnTo>
                <a:lnTo>
                  <a:pt x="1784228" y="317690"/>
                </a:lnTo>
                <a:lnTo>
                  <a:pt x="1756935" y="347217"/>
                </a:lnTo>
                <a:lnTo>
                  <a:pt x="1740027" y="355980"/>
                </a:lnTo>
                <a:lnTo>
                  <a:pt x="1743710" y="368172"/>
                </a:lnTo>
                <a:lnTo>
                  <a:pt x="1784858" y="346265"/>
                </a:lnTo>
                <a:lnTo>
                  <a:pt x="1815338" y="304926"/>
                </a:lnTo>
                <a:lnTo>
                  <a:pt x="1834197" y="249189"/>
                </a:lnTo>
                <a:lnTo>
                  <a:pt x="1840484" y="184022"/>
                </a:lnTo>
                <a:lnTo>
                  <a:pt x="1838912" y="150328"/>
                </a:lnTo>
                <a:lnTo>
                  <a:pt x="1826339" y="89939"/>
                </a:lnTo>
                <a:lnTo>
                  <a:pt x="1801431" y="40147"/>
                </a:lnTo>
                <a:lnTo>
                  <a:pt x="1765617" y="8524"/>
                </a:lnTo>
                <a:lnTo>
                  <a:pt x="1743710" y="0"/>
                </a:lnTo>
                <a:close/>
              </a:path>
              <a:path w="1840864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6828" y="386041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1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7"/>
                </a:lnTo>
                <a:lnTo>
                  <a:pt x="350138" y="355980"/>
                </a:lnTo>
                <a:lnTo>
                  <a:pt x="353822" y="368172"/>
                </a:lnTo>
                <a:lnTo>
                  <a:pt x="394970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6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2841" y="5373751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233" y="0"/>
                </a:moveTo>
                <a:lnTo>
                  <a:pt x="1741550" y="12192"/>
                </a:lnTo>
                <a:lnTo>
                  <a:pt x="1758459" y="20955"/>
                </a:lnTo>
                <a:lnTo>
                  <a:pt x="1773189" y="33718"/>
                </a:lnTo>
                <a:lnTo>
                  <a:pt x="1796160" y="71247"/>
                </a:lnTo>
                <a:lnTo>
                  <a:pt x="1809988" y="122285"/>
                </a:lnTo>
                <a:lnTo>
                  <a:pt x="1814575" y="184277"/>
                </a:lnTo>
                <a:lnTo>
                  <a:pt x="1813431" y="216518"/>
                </a:lnTo>
                <a:lnTo>
                  <a:pt x="1804235" y="272866"/>
                </a:lnTo>
                <a:lnTo>
                  <a:pt x="1785752" y="317702"/>
                </a:lnTo>
                <a:lnTo>
                  <a:pt x="1758459" y="347202"/>
                </a:lnTo>
                <a:lnTo>
                  <a:pt x="1741550" y="355968"/>
                </a:lnTo>
                <a:lnTo>
                  <a:pt x="1745233" y="368173"/>
                </a:lnTo>
                <a:lnTo>
                  <a:pt x="1786382" y="346260"/>
                </a:lnTo>
                <a:lnTo>
                  <a:pt x="1816861" y="304927"/>
                </a:lnTo>
                <a:lnTo>
                  <a:pt x="1835721" y="249180"/>
                </a:lnTo>
                <a:lnTo>
                  <a:pt x="1842008" y="184023"/>
                </a:lnTo>
                <a:lnTo>
                  <a:pt x="1840436" y="150328"/>
                </a:lnTo>
                <a:lnTo>
                  <a:pt x="1827863" y="89939"/>
                </a:lnTo>
                <a:lnTo>
                  <a:pt x="1802955" y="40147"/>
                </a:lnTo>
                <a:lnTo>
                  <a:pt x="1767141" y="8524"/>
                </a:lnTo>
                <a:lnTo>
                  <a:pt x="1745233" y="0"/>
                </a:lnTo>
                <a:close/>
              </a:path>
              <a:path w="1842135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169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5557" y="5373751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8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18"/>
                </a:lnTo>
                <a:lnTo>
                  <a:pt x="412823" y="272866"/>
                </a:lnTo>
                <a:lnTo>
                  <a:pt x="394340" y="317702"/>
                </a:lnTo>
                <a:lnTo>
                  <a:pt x="367047" y="347202"/>
                </a:lnTo>
                <a:lnTo>
                  <a:pt x="350138" y="355968"/>
                </a:lnTo>
                <a:lnTo>
                  <a:pt x="353821" y="368173"/>
                </a:lnTo>
                <a:lnTo>
                  <a:pt x="394969" y="346260"/>
                </a:lnTo>
                <a:lnTo>
                  <a:pt x="425450" y="304927"/>
                </a:lnTo>
                <a:lnTo>
                  <a:pt x="444309" y="249180"/>
                </a:lnTo>
                <a:lnTo>
                  <a:pt x="450595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3" y="368173"/>
                </a:lnTo>
                <a:lnTo>
                  <a:pt x="100456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6" y="296964"/>
                </a:lnTo>
                <a:lnTo>
                  <a:pt x="31956" y="246049"/>
                </a:lnTo>
                <a:lnTo>
                  <a:pt x="27304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9536" y="5373751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1" y="12192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6" y="184277"/>
                </a:lnTo>
                <a:lnTo>
                  <a:pt x="799971" y="216518"/>
                </a:lnTo>
                <a:lnTo>
                  <a:pt x="790775" y="272866"/>
                </a:lnTo>
                <a:lnTo>
                  <a:pt x="772292" y="317702"/>
                </a:lnTo>
                <a:lnTo>
                  <a:pt x="744999" y="347202"/>
                </a:lnTo>
                <a:lnTo>
                  <a:pt x="728091" y="355968"/>
                </a:lnTo>
                <a:lnTo>
                  <a:pt x="731774" y="368173"/>
                </a:lnTo>
                <a:lnTo>
                  <a:pt x="772922" y="346260"/>
                </a:lnTo>
                <a:lnTo>
                  <a:pt x="803402" y="304927"/>
                </a:lnTo>
                <a:lnTo>
                  <a:pt x="822261" y="249180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80"/>
                </a:lnTo>
                <a:lnTo>
                  <a:pt x="14144" y="278227"/>
                </a:lnTo>
                <a:lnTo>
                  <a:pt x="39052" y="328019"/>
                </a:lnTo>
                <a:lnTo>
                  <a:pt x="74866" y="359646"/>
                </a:lnTo>
                <a:lnTo>
                  <a:pt x="96774" y="368173"/>
                </a:lnTo>
                <a:lnTo>
                  <a:pt x="100457" y="355968"/>
                </a:lnTo>
                <a:lnTo>
                  <a:pt x="83548" y="347202"/>
                </a:lnTo>
                <a:lnTo>
                  <a:pt x="68818" y="334448"/>
                </a:lnTo>
                <a:lnTo>
                  <a:pt x="45847" y="296964"/>
                </a:lnTo>
                <a:lnTo>
                  <a:pt x="31956" y="246049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2633344"/>
            <a:ext cx="7908290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  <a:tabLst>
                <a:tab pos="6828790" algn="l"/>
              </a:tabLst>
            </a:pPr>
            <a:r>
              <a:rPr sz="2400" dirty="0">
                <a:latin typeface="Calibri"/>
                <a:cs typeface="Calibri"/>
              </a:rPr>
              <a:t>But 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we can ignore </a:t>
            </a:r>
            <a:r>
              <a:rPr sz="2400" dirty="0">
                <a:latin typeface="Cambria Math"/>
                <a:cs typeface="Cambria Math"/>
              </a:rPr>
              <a:t>Pr 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3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  the </a:t>
            </a:r>
            <a:r>
              <a:rPr sz="2400" spc="-5" dirty="0">
                <a:latin typeface="Calibri"/>
                <a:cs typeface="Calibri"/>
              </a:rPr>
              <a:t>same for </a:t>
            </a:r>
            <a:r>
              <a:rPr sz="2400" dirty="0">
                <a:latin typeface="Calibri"/>
                <a:cs typeface="Calibri"/>
              </a:rPr>
              <a:t>every class.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just have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tabLst>
                <a:tab pos="441959" algn="l"/>
                <a:tab pos="2249805" algn="l"/>
                <a:tab pos="268541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So finally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pick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R="2268220" algn="r">
              <a:lnSpc>
                <a:spcPct val="100000"/>
              </a:lnSpc>
              <a:spcBef>
                <a:spcPts val="125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6350" algn="ctr">
              <a:lnSpc>
                <a:spcPct val="100000"/>
              </a:lnSpc>
              <a:spcBef>
                <a:spcPts val="825"/>
              </a:spcBef>
              <a:tabLst>
                <a:tab pos="441959" algn="l"/>
                <a:tab pos="2249805" algn="l"/>
                <a:tab pos="2685415" algn="l"/>
                <a:tab pos="3138170" algn="l"/>
                <a:tab pos="3885565" algn="l"/>
                <a:tab pos="4813300" algn="l"/>
                <a:tab pos="524954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4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R="2143125" algn="r">
              <a:lnSpc>
                <a:spcPct val="10000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968" y="1546682"/>
            <a:ext cx="465137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>
              <a:lnSpc>
                <a:spcPts val="2830"/>
              </a:lnSpc>
              <a:spcBef>
                <a:spcPts val="100"/>
              </a:spcBef>
              <a:tabLst>
                <a:tab pos="1529080" algn="l"/>
                <a:tab pos="3520440" algn="l"/>
                <a:tab pos="433959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	</a:t>
            </a:r>
            <a:r>
              <a:rPr sz="3600" b="1" baseline="1157" dirty="0">
                <a:solidFill>
                  <a:srgbClr val="C00000"/>
                </a:solidFill>
                <a:latin typeface="Calibri"/>
                <a:cs typeface="Calibri"/>
              </a:rPr>
              <a:t>B	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	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  <a:tabLst>
                <a:tab pos="448309" algn="l"/>
                <a:tab pos="2289810" algn="l"/>
                <a:tab pos="3037840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 </a:t>
            </a:r>
            <a:r>
              <a:rPr sz="2400" dirty="0">
                <a:latin typeface="Cambria Math"/>
                <a:cs typeface="Cambria Math"/>
              </a:rPr>
              <a:t>|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3460" y="1546682"/>
            <a:ext cx="264477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ts val="283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3600" b="1" baseline="1157" dirty="0">
                <a:solidFill>
                  <a:srgbClr val="C00000"/>
                </a:solidFill>
                <a:latin typeface="Calibri"/>
                <a:cs typeface="Calibri"/>
              </a:rPr>
              <a:t>A	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  <a:tabLst>
                <a:tab pos="448309" algn="l"/>
                <a:tab pos="86550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/ Pr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7" y="104597"/>
            <a:ext cx="408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98895"/>
            <a:ext cx="7460615" cy="41306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Supervised: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</a:t>
            </a:r>
            <a:r>
              <a:rPr sz="2400" spc="-10" dirty="0">
                <a:latin typeface="Calibri"/>
                <a:cs typeface="Calibri"/>
              </a:rPr>
              <a:t>image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cat, </a:t>
            </a:r>
            <a:r>
              <a:rPr sz="2400" spc="-5" dirty="0">
                <a:latin typeface="Calibri"/>
                <a:cs typeface="Calibri"/>
              </a:rPr>
              <a:t>dog, </a:t>
            </a:r>
            <a:r>
              <a:rPr sz="2400" spc="-60" dirty="0">
                <a:latin typeface="Calibri"/>
                <a:cs typeface="Calibri"/>
              </a:rPr>
              <a:t>car,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How would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score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restaurant?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email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spam?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this </a:t>
            </a:r>
            <a:r>
              <a:rPr sz="2400" spc="-10" dirty="0">
                <a:latin typeface="Calibri"/>
                <a:cs typeface="Calibri"/>
              </a:rPr>
              <a:t>blob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supernova?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Unsupervised: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hand-written </a:t>
            </a:r>
            <a:r>
              <a:rPr sz="2400" spc="-5" dirty="0">
                <a:latin typeface="Calibri"/>
                <a:cs typeface="Calibri"/>
              </a:rPr>
              <a:t>digit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20 </a:t>
            </a:r>
            <a:r>
              <a:rPr sz="2400" spc="-10" dirty="0">
                <a:latin typeface="Calibri"/>
                <a:cs typeface="Calibri"/>
              </a:rPr>
              <a:t>topics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Twitter </a:t>
            </a:r>
            <a:r>
              <a:rPr sz="2400" spc="-10" dirty="0">
                <a:latin typeface="Calibri"/>
                <a:cs typeface="Calibri"/>
              </a:rPr>
              <a:t>right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Find and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spc="-5" dirty="0">
                <a:latin typeface="Calibri"/>
                <a:cs typeface="Calibri"/>
              </a:rPr>
              <a:t>distinct accents of people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en-US" sz="2400" spc="-25" dirty="0" smtClean="0">
                <a:latin typeface="Calibri"/>
                <a:cs typeface="Calibri"/>
              </a:rPr>
              <a:t>GWU</a:t>
            </a:r>
            <a:r>
              <a:rPr sz="2400" spc="-2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12801"/>
            <a:ext cx="4271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Data </a:t>
            </a:r>
            <a:r>
              <a:rPr sz="4000" spc="-35" dirty="0"/>
              <a:t>for </a:t>
            </a:r>
            <a:r>
              <a:rPr sz="4000" spc="-10" dirty="0"/>
              <a:t>Naïve</a:t>
            </a:r>
            <a:r>
              <a:rPr sz="4000" spc="-30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5083" y="1142746"/>
            <a:ext cx="7268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best class,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pieces 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172" y="1946275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34" y="0"/>
                </a:moveTo>
                <a:lnTo>
                  <a:pt x="350151" y="12191"/>
                </a:lnTo>
                <a:lnTo>
                  <a:pt x="367060" y="20955"/>
                </a:lnTo>
                <a:lnTo>
                  <a:pt x="381790" y="33718"/>
                </a:lnTo>
                <a:lnTo>
                  <a:pt x="404761" y="71247"/>
                </a:lnTo>
                <a:lnTo>
                  <a:pt x="418588" y="122285"/>
                </a:lnTo>
                <a:lnTo>
                  <a:pt x="423176" y="184276"/>
                </a:lnTo>
                <a:lnTo>
                  <a:pt x="422031" y="216540"/>
                </a:lnTo>
                <a:lnTo>
                  <a:pt x="412836" y="272877"/>
                </a:lnTo>
                <a:lnTo>
                  <a:pt x="394353" y="317690"/>
                </a:lnTo>
                <a:lnTo>
                  <a:pt x="367060" y="347217"/>
                </a:lnTo>
                <a:lnTo>
                  <a:pt x="350151" y="355980"/>
                </a:lnTo>
                <a:lnTo>
                  <a:pt x="353834" y="368173"/>
                </a:lnTo>
                <a:lnTo>
                  <a:pt x="394982" y="346265"/>
                </a:lnTo>
                <a:lnTo>
                  <a:pt x="425462" y="304926"/>
                </a:lnTo>
                <a:lnTo>
                  <a:pt x="444322" y="249189"/>
                </a:lnTo>
                <a:lnTo>
                  <a:pt x="450608" y="184023"/>
                </a:lnTo>
                <a:lnTo>
                  <a:pt x="449037" y="150328"/>
                </a:lnTo>
                <a:lnTo>
                  <a:pt x="436464" y="89939"/>
                </a:lnTo>
                <a:lnTo>
                  <a:pt x="411556" y="40147"/>
                </a:lnTo>
                <a:lnTo>
                  <a:pt x="375742" y="8524"/>
                </a:lnTo>
                <a:lnTo>
                  <a:pt x="353834" y="0"/>
                </a:lnTo>
                <a:close/>
              </a:path>
              <a:path w="450850" h="368300">
                <a:moveTo>
                  <a:pt x="96786" y="0"/>
                </a:moveTo>
                <a:lnTo>
                  <a:pt x="55632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4" y="328025"/>
                </a:lnTo>
                <a:lnTo>
                  <a:pt x="74877" y="359648"/>
                </a:lnTo>
                <a:lnTo>
                  <a:pt x="96786" y="368173"/>
                </a:lnTo>
                <a:lnTo>
                  <a:pt x="100469" y="355980"/>
                </a:lnTo>
                <a:lnTo>
                  <a:pt x="83560" y="347217"/>
                </a:lnTo>
                <a:lnTo>
                  <a:pt x="68830" y="334454"/>
                </a:lnTo>
                <a:lnTo>
                  <a:pt x="45859" y="296925"/>
                </a:lnTo>
                <a:lnTo>
                  <a:pt x="32005" y="246078"/>
                </a:lnTo>
                <a:lnTo>
                  <a:pt x="27381" y="184276"/>
                </a:lnTo>
                <a:lnTo>
                  <a:pt x="28537" y="151917"/>
                </a:lnTo>
                <a:lnTo>
                  <a:pt x="37780" y="95390"/>
                </a:lnTo>
                <a:lnTo>
                  <a:pt x="56267" y="50482"/>
                </a:lnTo>
                <a:lnTo>
                  <a:pt x="83560" y="20954"/>
                </a:lnTo>
                <a:lnTo>
                  <a:pt x="100469" y="12191"/>
                </a:lnTo>
                <a:lnTo>
                  <a:pt x="96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083" y="1900554"/>
            <a:ext cx="10140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791210" algn="l"/>
              </a:tabLst>
            </a:pP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9966" y="1874646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prior probability for </a:t>
            </a: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83" y="264883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6172" y="2734182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86" y="0"/>
                </a:moveTo>
                <a:lnTo>
                  <a:pt x="728103" y="12191"/>
                </a:lnTo>
                <a:lnTo>
                  <a:pt x="745012" y="20954"/>
                </a:lnTo>
                <a:lnTo>
                  <a:pt x="759742" y="33718"/>
                </a:lnTo>
                <a:lnTo>
                  <a:pt x="782713" y="71246"/>
                </a:lnTo>
                <a:lnTo>
                  <a:pt x="796540" y="122285"/>
                </a:lnTo>
                <a:lnTo>
                  <a:pt x="801128" y="184276"/>
                </a:lnTo>
                <a:lnTo>
                  <a:pt x="799983" y="216540"/>
                </a:lnTo>
                <a:lnTo>
                  <a:pt x="790788" y="272877"/>
                </a:lnTo>
                <a:lnTo>
                  <a:pt x="772305" y="317690"/>
                </a:lnTo>
                <a:lnTo>
                  <a:pt x="745012" y="347217"/>
                </a:lnTo>
                <a:lnTo>
                  <a:pt x="728103" y="355980"/>
                </a:lnTo>
                <a:lnTo>
                  <a:pt x="731786" y="368172"/>
                </a:lnTo>
                <a:lnTo>
                  <a:pt x="772934" y="346265"/>
                </a:lnTo>
                <a:lnTo>
                  <a:pt x="803414" y="304926"/>
                </a:lnTo>
                <a:lnTo>
                  <a:pt x="822274" y="249189"/>
                </a:lnTo>
                <a:lnTo>
                  <a:pt x="828560" y="184022"/>
                </a:lnTo>
                <a:lnTo>
                  <a:pt x="826989" y="150328"/>
                </a:lnTo>
                <a:lnTo>
                  <a:pt x="814416" y="89939"/>
                </a:lnTo>
                <a:lnTo>
                  <a:pt x="789508" y="40147"/>
                </a:lnTo>
                <a:lnTo>
                  <a:pt x="753694" y="8524"/>
                </a:lnTo>
                <a:lnTo>
                  <a:pt x="731786" y="0"/>
                </a:lnTo>
                <a:close/>
              </a:path>
              <a:path w="828675" h="368300">
                <a:moveTo>
                  <a:pt x="96786" y="0"/>
                </a:moveTo>
                <a:lnTo>
                  <a:pt x="55632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4" y="328025"/>
                </a:lnTo>
                <a:lnTo>
                  <a:pt x="74877" y="359648"/>
                </a:lnTo>
                <a:lnTo>
                  <a:pt x="96786" y="368172"/>
                </a:lnTo>
                <a:lnTo>
                  <a:pt x="100469" y="355980"/>
                </a:lnTo>
                <a:lnTo>
                  <a:pt x="83560" y="347217"/>
                </a:lnTo>
                <a:lnTo>
                  <a:pt x="68830" y="334454"/>
                </a:lnTo>
                <a:lnTo>
                  <a:pt x="45859" y="296925"/>
                </a:lnTo>
                <a:lnTo>
                  <a:pt x="32005" y="246078"/>
                </a:lnTo>
                <a:lnTo>
                  <a:pt x="27381" y="184276"/>
                </a:lnTo>
                <a:lnTo>
                  <a:pt x="28537" y="151917"/>
                </a:lnTo>
                <a:lnTo>
                  <a:pt x="37780" y="95390"/>
                </a:lnTo>
                <a:lnTo>
                  <a:pt x="56267" y="50482"/>
                </a:lnTo>
                <a:lnTo>
                  <a:pt x="83560" y="20954"/>
                </a:lnTo>
                <a:lnTo>
                  <a:pt x="100469" y="12191"/>
                </a:lnTo>
                <a:lnTo>
                  <a:pt x="96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983" y="2688463"/>
            <a:ext cx="104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2400" spc="0" dirty="0">
                <a:latin typeface="Cambria Math"/>
                <a:cs typeface="Cambria Math"/>
              </a:rPr>
              <a:t>P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494" baseline="-15873" dirty="0">
                <a:latin typeface="Cambria Math"/>
                <a:cs typeface="Cambria Math"/>
              </a:rPr>
              <a:t>𝑖</a:t>
            </a:r>
            <a:r>
              <a:rPr sz="2400" spc="0" dirty="0">
                <a:latin typeface="Cambria Math"/>
                <a:cs typeface="Cambria Math"/>
              </a:rPr>
              <a:t>|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7917" y="2662554"/>
            <a:ext cx="6174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conditional </a:t>
            </a:r>
            <a:r>
              <a:rPr sz="2400" spc="-5" dirty="0">
                <a:latin typeface="Calibri"/>
                <a:cs typeface="Calibri"/>
              </a:rPr>
              <a:t>probability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feature </a:t>
            </a:r>
            <a:r>
              <a:rPr sz="2400" spc="-30" dirty="0">
                <a:latin typeface="Cambria Math"/>
                <a:cs typeface="Cambria Math"/>
              </a:rPr>
              <a:t>𝑋</a:t>
            </a:r>
            <a:r>
              <a:rPr sz="2625" spc="-44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983" y="3083433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12801"/>
            <a:ext cx="4271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Data </a:t>
            </a:r>
            <a:r>
              <a:rPr sz="4000" spc="-35" dirty="0"/>
              <a:t>for </a:t>
            </a:r>
            <a:r>
              <a:rPr sz="4000" spc="-10" dirty="0"/>
              <a:t>Naïve</a:t>
            </a:r>
            <a:r>
              <a:rPr sz="4000" spc="-30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6900" y="1142746"/>
            <a:ext cx="635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two </a:t>
            </a:r>
            <a:r>
              <a:rPr sz="2400" spc="-5" dirty="0">
                <a:latin typeface="Calibri"/>
                <a:cs typeface="Calibri"/>
              </a:rPr>
              <a:t>data,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only need </a:t>
            </a:r>
            <a:r>
              <a:rPr sz="2400" dirty="0">
                <a:latin typeface="Calibri"/>
                <a:cs typeface="Calibri"/>
              </a:rPr>
              <a:t>to record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494866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8000" y="1710054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8" y="12192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3" y="184277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8"/>
                </a:lnTo>
                <a:lnTo>
                  <a:pt x="350138" y="355981"/>
                </a:lnTo>
                <a:lnTo>
                  <a:pt x="353822" y="368173"/>
                </a:lnTo>
                <a:lnTo>
                  <a:pt x="394969" y="346265"/>
                </a:lnTo>
                <a:lnTo>
                  <a:pt x="425450" y="304927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104" y="1664030"/>
            <a:ext cx="601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2400" dirty="0">
                <a:latin typeface="Cambria Math"/>
                <a:cs typeface="Cambria Math"/>
              </a:rPr>
              <a:t>Pr	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074" y="1809114"/>
            <a:ext cx="1301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30" dirty="0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3198" y="1580514"/>
            <a:ext cx="372110" cy="269240"/>
          </a:xfrm>
          <a:custGeom>
            <a:avLst/>
            <a:gdLst/>
            <a:ahLst/>
            <a:cxnLst/>
            <a:rect l="l" t="t" r="r" b="b"/>
            <a:pathLst>
              <a:path w="372110" h="269239">
                <a:moveTo>
                  <a:pt x="301116" y="0"/>
                </a:moveTo>
                <a:lnTo>
                  <a:pt x="298450" y="8889"/>
                </a:lnTo>
                <a:lnTo>
                  <a:pt x="310786" y="15315"/>
                </a:lnTo>
                <a:lnTo>
                  <a:pt x="321516" y="24669"/>
                </a:lnTo>
                <a:lnTo>
                  <a:pt x="344128" y="69717"/>
                </a:lnTo>
                <a:lnTo>
                  <a:pt x="350934" y="110916"/>
                </a:lnTo>
                <a:lnTo>
                  <a:pt x="351789" y="134493"/>
                </a:lnTo>
                <a:lnTo>
                  <a:pt x="350934" y="158067"/>
                </a:lnTo>
                <a:lnTo>
                  <a:pt x="344128" y="199215"/>
                </a:lnTo>
                <a:lnTo>
                  <a:pt x="321516" y="244236"/>
                </a:lnTo>
                <a:lnTo>
                  <a:pt x="298450" y="259969"/>
                </a:lnTo>
                <a:lnTo>
                  <a:pt x="301116" y="268859"/>
                </a:lnTo>
                <a:lnTo>
                  <a:pt x="343193" y="239516"/>
                </a:lnTo>
                <a:lnTo>
                  <a:pt x="361388" y="203180"/>
                </a:lnTo>
                <a:lnTo>
                  <a:pt x="370584" y="159087"/>
                </a:lnTo>
                <a:lnTo>
                  <a:pt x="371728" y="134493"/>
                </a:lnTo>
                <a:lnTo>
                  <a:pt x="370584" y="109825"/>
                </a:lnTo>
                <a:lnTo>
                  <a:pt x="361388" y="65680"/>
                </a:lnTo>
                <a:lnTo>
                  <a:pt x="343193" y="29342"/>
                </a:lnTo>
                <a:lnTo>
                  <a:pt x="317095" y="6240"/>
                </a:lnTo>
                <a:lnTo>
                  <a:pt x="301116" y="0"/>
                </a:lnTo>
                <a:close/>
              </a:path>
              <a:path w="372110" h="269239">
                <a:moveTo>
                  <a:pt x="70612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3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2" y="268859"/>
                </a:lnTo>
                <a:lnTo>
                  <a:pt x="73278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3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8" y="8889"/>
                </a:lnTo>
                <a:lnTo>
                  <a:pt x="7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7022" y="1460957"/>
            <a:ext cx="942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37037" dirty="0">
                <a:latin typeface="Cambria Math"/>
                <a:cs typeface="Cambria Math"/>
              </a:rPr>
              <a:t>= </a:t>
            </a:r>
            <a:r>
              <a:rPr sz="1750" spc="80" dirty="0">
                <a:latin typeface="Cambria Math"/>
                <a:cs typeface="Cambria Math"/>
              </a:rPr>
              <a:t>𝑁</a:t>
            </a:r>
            <a:r>
              <a:rPr sz="2175" spc="120" baseline="-15325" dirty="0">
                <a:latin typeface="Cambria Math"/>
                <a:cs typeface="Cambria Math"/>
              </a:rPr>
              <a:t>𝑑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1750" spc="125" dirty="0">
                <a:latin typeface="Cambria Math"/>
                <a:cs typeface="Cambria Math"/>
              </a:rPr>
              <a:t>𝑐</a:t>
            </a:r>
            <a:r>
              <a:rPr sz="2175" spc="18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3657" y="1900555"/>
            <a:ext cx="3181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𝑁</a:t>
            </a:r>
            <a:r>
              <a:rPr sz="2175" spc="352" baseline="-13409" dirty="0">
                <a:latin typeface="Cambria Math"/>
                <a:cs typeface="Cambria Math"/>
              </a:rPr>
              <a:t>𝑑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1888" y="1895094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70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00" y="250863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8000" y="2723514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774" y="0"/>
                </a:moveTo>
                <a:lnTo>
                  <a:pt x="728091" y="12192"/>
                </a:lnTo>
                <a:lnTo>
                  <a:pt x="744999" y="20955"/>
                </a:lnTo>
                <a:lnTo>
                  <a:pt x="759729" y="33718"/>
                </a:lnTo>
                <a:lnTo>
                  <a:pt x="782701" y="71247"/>
                </a:lnTo>
                <a:lnTo>
                  <a:pt x="796528" y="122285"/>
                </a:lnTo>
                <a:lnTo>
                  <a:pt x="801116" y="184276"/>
                </a:lnTo>
                <a:lnTo>
                  <a:pt x="799971" y="216540"/>
                </a:lnTo>
                <a:lnTo>
                  <a:pt x="790775" y="272877"/>
                </a:lnTo>
                <a:lnTo>
                  <a:pt x="772292" y="317690"/>
                </a:lnTo>
                <a:lnTo>
                  <a:pt x="744999" y="347218"/>
                </a:lnTo>
                <a:lnTo>
                  <a:pt x="728091" y="355981"/>
                </a:lnTo>
                <a:lnTo>
                  <a:pt x="731774" y="368173"/>
                </a:lnTo>
                <a:lnTo>
                  <a:pt x="772921" y="346265"/>
                </a:lnTo>
                <a:lnTo>
                  <a:pt x="803401" y="304926"/>
                </a:lnTo>
                <a:lnTo>
                  <a:pt x="822261" y="249189"/>
                </a:lnTo>
                <a:lnTo>
                  <a:pt x="828548" y="184023"/>
                </a:lnTo>
                <a:lnTo>
                  <a:pt x="826976" y="150328"/>
                </a:lnTo>
                <a:lnTo>
                  <a:pt x="814403" y="89939"/>
                </a:lnTo>
                <a:lnTo>
                  <a:pt x="789495" y="40147"/>
                </a:lnTo>
                <a:lnTo>
                  <a:pt x="753681" y="8524"/>
                </a:lnTo>
                <a:lnTo>
                  <a:pt x="731774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0104" y="2677795"/>
            <a:ext cx="979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8797" y="2822829"/>
            <a:ext cx="430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750" spc="180" dirty="0">
                <a:latin typeface="Cambria Math"/>
                <a:cs typeface="Cambria Math"/>
              </a:rPr>
              <a:t>𝑖	</a:t>
            </a:r>
            <a:r>
              <a:rPr sz="1750" spc="530" dirty="0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1066" y="2593975"/>
            <a:ext cx="649605" cy="269240"/>
          </a:xfrm>
          <a:custGeom>
            <a:avLst/>
            <a:gdLst/>
            <a:ahLst/>
            <a:cxnLst/>
            <a:rect l="l" t="t" r="r" b="b"/>
            <a:pathLst>
              <a:path w="649604" h="269239">
                <a:moveTo>
                  <a:pt x="578484" y="0"/>
                </a:moveTo>
                <a:lnTo>
                  <a:pt x="575818" y="8889"/>
                </a:lnTo>
                <a:lnTo>
                  <a:pt x="588154" y="15315"/>
                </a:lnTo>
                <a:lnTo>
                  <a:pt x="598884" y="24669"/>
                </a:lnTo>
                <a:lnTo>
                  <a:pt x="621496" y="69717"/>
                </a:lnTo>
                <a:lnTo>
                  <a:pt x="628302" y="110916"/>
                </a:lnTo>
                <a:lnTo>
                  <a:pt x="629157" y="134492"/>
                </a:lnTo>
                <a:lnTo>
                  <a:pt x="628302" y="158067"/>
                </a:lnTo>
                <a:lnTo>
                  <a:pt x="621496" y="199215"/>
                </a:lnTo>
                <a:lnTo>
                  <a:pt x="598884" y="244236"/>
                </a:lnTo>
                <a:lnTo>
                  <a:pt x="575818" y="259969"/>
                </a:lnTo>
                <a:lnTo>
                  <a:pt x="578484" y="268859"/>
                </a:lnTo>
                <a:lnTo>
                  <a:pt x="620561" y="239516"/>
                </a:lnTo>
                <a:lnTo>
                  <a:pt x="638756" y="203180"/>
                </a:lnTo>
                <a:lnTo>
                  <a:pt x="647952" y="159087"/>
                </a:lnTo>
                <a:lnTo>
                  <a:pt x="649096" y="134492"/>
                </a:lnTo>
                <a:lnTo>
                  <a:pt x="647952" y="109825"/>
                </a:lnTo>
                <a:lnTo>
                  <a:pt x="638756" y="65680"/>
                </a:lnTo>
                <a:lnTo>
                  <a:pt x="620561" y="29342"/>
                </a:lnTo>
                <a:lnTo>
                  <a:pt x="594463" y="6240"/>
                </a:lnTo>
                <a:lnTo>
                  <a:pt x="578484" y="0"/>
                </a:lnTo>
                <a:close/>
              </a:path>
              <a:path w="649604" h="269239">
                <a:moveTo>
                  <a:pt x="70611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2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1" y="268859"/>
                </a:lnTo>
                <a:lnTo>
                  <a:pt x="73278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2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8" y="8889"/>
                </a:lnTo>
                <a:lnTo>
                  <a:pt x="70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04973" y="2475103"/>
            <a:ext cx="130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3600" baseline="-37037" dirty="0">
                <a:latin typeface="Cambria Math"/>
                <a:cs typeface="Cambria Math"/>
              </a:rPr>
              <a:t>=	</a:t>
            </a:r>
            <a:r>
              <a:rPr sz="1750" spc="55" dirty="0">
                <a:latin typeface="Cambria Math"/>
                <a:cs typeface="Cambria Math"/>
              </a:rPr>
              <a:t>𝑁</a:t>
            </a:r>
            <a:r>
              <a:rPr sz="2175" spc="82" baseline="-13409" dirty="0">
                <a:latin typeface="Cambria Math"/>
                <a:cs typeface="Cambria Math"/>
              </a:rPr>
              <a:t>𝑤</a:t>
            </a:r>
            <a:r>
              <a:rPr sz="2175" spc="120" baseline="-13409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𝑋</a:t>
            </a:r>
            <a:r>
              <a:rPr sz="2175" spc="135" baseline="-13409" dirty="0">
                <a:latin typeface="Cambria Math"/>
                <a:cs typeface="Cambria Math"/>
              </a:rPr>
              <a:t>𝑖</a:t>
            </a:r>
            <a:r>
              <a:rPr sz="1750" spc="90" dirty="0">
                <a:latin typeface="Cambria Math"/>
                <a:cs typeface="Cambria Math"/>
              </a:rPr>
              <a:t>,𝑐</a:t>
            </a:r>
            <a:r>
              <a:rPr sz="2175" spc="135" baseline="-13409" dirty="0">
                <a:latin typeface="Cambria Math"/>
                <a:cs typeface="Cambria Math"/>
              </a:rPr>
              <a:t>𝑗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9750" y="2950591"/>
            <a:ext cx="373380" cy="269240"/>
          </a:xfrm>
          <a:custGeom>
            <a:avLst/>
            <a:gdLst/>
            <a:ahLst/>
            <a:cxnLst/>
            <a:rect l="l" t="t" r="r" b="b"/>
            <a:pathLst>
              <a:path w="373379" h="269239">
                <a:moveTo>
                  <a:pt x="302640" y="0"/>
                </a:moveTo>
                <a:lnTo>
                  <a:pt x="299974" y="8889"/>
                </a:lnTo>
                <a:lnTo>
                  <a:pt x="312310" y="15315"/>
                </a:lnTo>
                <a:lnTo>
                  <a:pt x="323040" y="24669"/>
                </a:lnTo>
                <a:lnTo>
                  <a:pt x="345652" y="69717"/>
                </a:lnTo>
                <a:lnTo>
                  <a:pt x="352458" y="110916"/>
                </a:lnTo>
                <a:lnTo>
                  <a:pt x="353313" y="134493"/>
                </a:lnTo>
                <a:lnTo>
                  <a:pt x="352458" y="158067"/>
                </a:lnTo>
                <a:lnTo>
                  <a:pt x="345652" y="199215"/>
                </a:lnTo>
                <a:lnTo>
                  <a:pt x="323040" y="244236"/>
                </a:lnTo>
                <a:lnTo>
                  <a:pt x="299974" y="259969"/>
                </a:lnTo>
                <a:lnTo>
                  <a:pt x="302640" y="268859"/>
                </a:lnTo>
                <a:lnTo>
                  <a:pt x="344717" y="239516"/>
                </a:lnTo>
                <a:lnTo>
                  <a:pt x="362912" y="203180"/>
                </a:lnTo>
                <a:lnTo>
                  <a:pt x="372108" y="159087"/>
                </a:lnTo>
                <a:lnTo>
                  <a:pt x="373252" y="134493"/>
                </a:lnTo>
                <a:lnTo>
                  <a:pt x="372108" y="109825"/>
                </a:lnTo>
                <a:lnTo>
                  <a:pt x="362912" y="65680"/>
                </a:lnTo>
                <a:lnTo>
                  <a:pt x="344717" y="29342"/>
                </a:lnTo>
                <a:lnTo>
                  <a:pt x="318619" y="6240"/>
                </a:lnTo>
                <a:lnTo>
                  <a:pt x="302640" y="0"/>
                </a:lnTo>
                <a:close/>
              </a:path>
              <a:path w="373379" h="269239">
                <a:moveTo>
                  <a:pt x="70612" y="0"/>
                </a:moveTo>
                <a:lnTo>
                  <a:pt x="28481" y="29342"/>
                </a:lnTo>
                <a:lnTo>
                  <a:pt x="10287" y="65680"/>
                </a:lnTo>
                <a:lnTo>
                  <a:pt x="1143" y="109825"/>
                </a:lnTo>
                <a:lnTo>
                  <a:pt x="0" y="134493"/>
                </a:lnTo>
                <a:lnTo>
                  <a:pt x="1143" y="159087"/>
                </a:lnTo>
                <a:lnTo>
                  <a:pt x="10287" y="203180"/>
                </a:lnTo>
                <a:lnTo>
                  <a:pt x="28481" y="239516"/>
                </a:lnTo>
                <a:lnTo>
                  <a:pt x="70612" y="268859"/>
                </a:lnTo>
                <a:lnTo>
                  <a:pt x="73279" y="259969"/>
                </a:lnTo>
                <a:lnTo>
                  <a:pt x="60942" y="253561"/>
                </a:lnTo>
                <a:lnTo>
                  <a:pt x="50212" y="244236"/>
                </a:lnTo>
                <a:lnTo>
                  <a:pt x="27600" y="199215"/>
                </a:lnTo>
                <a:lnTo>
                  <a:pt x="20794" y="158067"/>
                </a:lnTo>
                <a:lnTo>
                  <a:pt x="19938" y="134493"/>
                </a:lnTo>
                <a:lnTo>
                  <a:pt x="20794" y="110916"/>
                </a:lnTo>
                <a:lnTo>
                  <a:pt x="27600" y="69717"/>
                </a:lnTo>
                <a:lnTo>
                  <a:pt x="50212" y="24669"/>
                </a:lnTo>
                <a:lnTo>
                  <a:pt x="73279" y="8889"/>
                </a:lnTo>
                <a:lnTo>
                  <a:pt x="7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21610" y="2914268"/>
            <a:ext cx="655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latin typeface="Cambria Math"/>
                <a:cs typeface="Cambria Math"/>
              </a:rPr>
              <a:t>𝑁</a:t>
            </a:r>
            <a:r>
              <a:rPr sz="2175" spc="89" baseline="-13409" dirty="0">
                <a:latin typeface="Cambria Math"/>
                <a:cs typeface="Cambria Math"/>
              </a:rPr>
              <a:t>𝑤</a:t>
            </a:r>
            <a:r>
              <a:rPr sz="2175" spc="112" baseline="-13409" dirty="0">
                <a:latin typeface="Cambria Math"/>
                <a:cs typeface="Cambria Math"/>
              </a:rPr>
              <a:t> </a:t>
            </a:r>
            <a:r>
              <a:rPr sz="1750" spc="125" dirty="0">
                <a:latin typeface="Cambria Math"/>
                <a:cs typeface="Cambria Math"/>
              </a:rPr>
              <a:t>𝑐</a:t>
            </a:r>
            <a:r>
              <a:rPr sz="2175" spc="187" baseline="-13409" dirty="0">
                <a:latin typeface="Cambria Math"/>
                <a:cs typeface="Cambria Math"/>
              </a:rPr>
              <a:t>𝑗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6895" y="2908554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>
                <a:moveTo>
                  <a:pt x="0" y="0"/>
                </a:moveTo>
                <a:lnTo>
                  <a:pt x="10119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8936" y="3644010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1" y="0"/>
                </a:moveTo>
                <a:lnTo>
                  <a:pt x="350138" y="12191"/>
                </a:lnTo>
                <a:lnTo>
                  <a:pt x="367047" y="20955"/>
                </a:lnTo>
                <a:lnTo>
                  <a:pt x="381777" y="33718"/>
                </a:lnTo>
                <a:lnTo>
                  <a:pt x="404749" y="71246"/>
                </a:lnTo>
                <a:lnTo>
                  <a:pt x="418576" y="122285"/>
                </a:lnTo>
                <a:lnTo>
                  <a:pt x="423163" y="184276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8"/>
                </a:lnTo>
                <a:lnTo>
                  <a:pt x="350138" y="355981"/>
                </a:lnTo>
                <a:lnTo>
                  <a:pt x="353821" y="368172"/>
                </a:lnTo>
                <a:lnTo>
                  <a:pt x="394969" y="346265"/>
                </a:lnTo>
                <a:lnTo>
                  <a:pt x="425450" y="304926"/>
                </a:lnTo>
                <a:lnTo>
                  <a:pt x="444309" y="249189"/>
                </a:lnTo>
                <a:lnTo>
                  <a:pt x="450595" y="184022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1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6" y="355981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6" y="296925"/>
                </a:lnTo>
                <a:lnTo>
                  <a:pt x="31956" y="246078"/>
                </a:lnTo>
                <a:lnTo>
                  <a:pt x="27305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06854" y="3598545"/>
            <a:ext cx="23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900" y="3572636"/>
            <a:ext cx="786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010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3600" spc="-82" baseline="-4629" dirty="0">
                <a:latin typeface="Cambria Math"/>
                <a:cs typeface="Cambria Math"/>
              </a:rPr>
              <a:t>𝑁</a:t>
            </a:r>
            <a:r>
              <a:rPr sz="2625" spc="-82" baseline="-22222" dirty="0">
                <a:latin typeface="Cambria Math"/>
                <a:cs typeface="Cambria Math"/>
              </a:rPr>
              <a:t>𝑑	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documents </a:t>
            </a:r>
            <a:r>
              <a:rPr sz="2400" dirty="0">
                <a:latin typeface="Calibri"/>
                <a:cs typeface="Calibri"/>
              </a:rPr>
              <a:t>in class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 </a:t>
            </a:r>
            <a:r>
              <a:rPr sz="2400" spc="-55" dirty="0">
                <a:latin typeface="Cambria Math"/>
                <a:cs typeface="Cambria Math"/>
              </a:rPr>
              <a:t>𝑁</a:t>
            </a:r>
            <a:r>
              <a:rPr sz="2625" spc="-82" baseline="-15873" dirty="0">
                <a:latin typeface="Cambria Math"/>
                <a:cs typeface="Cambria Math"/>
              </a:rPr>
              <a:t>𝑑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900" y="3994861"/>
            <a:ext cx="350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total number 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5672" y="4797678"/>
            <a:ext cx="845819" cy="368300"/>
          </a:xfrm>
          <a:custGeom>
            <a:avLst/>
            <a:gdLst/>
            <a:ahLst/>
            <a:cxnLst/>
            <a:rect l="l" t="t" r="r" b="b"/>
            <a:pathLst>
              <a:path w="845819" h="368300">
                <a:moveTo>
                  <a:pt x="748550" y="0"/>
                </a:moveTo>
                <a:lnTo>
                  <a:pt x="744867" y="12192"/>
                </a:lnTo>
                <a:lnTo>
                  <a:pt x="761776" y="20955"/>
                </a:lnTo>
                <a:lnTo>
                  <a:pt x="776506" y="33718"/>
                </a:lnTo>
                <a:lnTo>
                  <a:pt x="799477" y="71247"/>
                </a:lnTo>
                <a:lnTo>
                  <a:pt x="813304" y="122285"/>
                </a:lnTo>
                <a:lnTo>
                  <a:pt x="817892" y="184277"/>
                </a:lnTo>
                <a:lnTo>
                  <a:pt x="816747" y="216540"/>
                </a:lnTo>
                <a:lnTo>
                  <a:pt x="807552" y="272877"/>
                </a:lnTo>
                <a:lnTo>
                  <a:pt x="789069" y="317690"/>
                </a:lnTo>
                <a:lnTo>
                  <a:pt x="761776" y="347218"/>
                </a:lnTo>
                <a:lnTo>
                  <a:pt x="744867" y="355981"/>
                </a:lnTo>
                <a:lnTo>
                  <a:pt x="748550" y="368173"/>
                </a:lnTo>
                <a:lnTo>
                  <a:pt x="789698" y="346265"/>
                </a:lnTo>
                <a:lnTo>
                  <a:pt x="820178" y="304927"/>
                </a:lnTo>
                <a:lnTo>
                  <a:pt x="839038" y="249189"/>
                </a:lnTo>
                <a:lnTo>
                  <a:pt x="845324" y="184023"/>
                </a:lnTo>
                <a:lnTo>
                  <a:pt x="843753" y="150328"/>
                </a:lnTo>
                <a:lnTo>
                  <a:pt x="831180" y="89939"/>
                </a:lnTo>
                <a:lnTo>
                  <a:pt x="806272" y="40147"/>
                </a:lnTo>
                <a:lnTo>
                  <a:pt x="770458" y="8524"/>
                </a:lnTo>
                <a:lnTo>
                  <a:pt x="748550" y="0"/>
                </a:lnTo>
                <a:close/>
              </a:path>
              <a:path w="845819" h="368300">
                <a:moveTo>
                  <a:pt x="96735" y="0"/>
                </a:moveTo>
                <a:lnTo>
                  <a:pt x="55616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45" y="359648"/>
                </a:lnTo>
                <a:lnTo>
                  <a:pt x="96735" y="368173"/>
                </a:lnTo>
                <a:lnTo>
                  <a:pt x="100456" y="355981"/>
                </a:lnTo>
                <a:lnTo>
                  <a:pt x="83538" y="347218"/>
                </a:lnTo>
                <a:lnTo>
                  <a:pt x="68807" y="334454"/>
                </a:lnTo>
                <a:lnTo>
                  <a:pt x="45910" y="296926"/>
                </a:lnTo>
                <a:lnTo>
                  <a:pt x="32011" y="246078"/>
                </a:lnTo>
                <a:lnTo>
                  <a:pt x="27381" y="184277"/>
                </a:lnTo>
                <a:lnTo>
                  <a:pt x="28538" y="151917"/>
                </a:lnTo>
                <a:lnTo>
                  <a:pt x="37802" y="95390"/>
                </a:lnTo>
                <a:lnTo>
                  <a:pt x="56263" y="50482"/>
                </a:lnTo>
                <a:lnTo>
                  <a:pt x="83538" y="20955"/>
                </a:lnTo>
                <a:lnTo>
                  <a:pt x="100456" y="12192"/>
                </a:lnTo>
                <a:lnTo>
                  <a:pt x="96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900" y="4752594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2400" spc="-35" dirty="0">
                <a:latin typeface="Cambria Math"/>
                <a:cs typeface="Cambria Math"/>
              </a:rPr>
              <a:t>𝑁</a:t>
            </a:r>
            <a:r>
              <a:rPr sz="2625" spc="-52" baseline="-15873" dirty="0">
                <a:latin typeface="Cambria Math"/>
                <a:cs typeface="Cambria Math"/>
              </a:rPr>
              <a:t>𝑤	</a:t>
            </a:r>
            <a:r>
              <a:rPr sz="2400" spc="30" dirty="0">
                <a:latin typeface="Cambria Math"/>
                <a:cs typeface="Cambria Math"/>
              </a:rPr>
              <a:t>𝑋</a:t>
            </a:r>
            <a:r>
              <a:rPr sz="2625" spc="44" baseline="-15873" dirty="0">
                <a:latin typeface="Cambria Math"/>
                <a:cs typeface="Cambria Math"/>
              </a:rPr>
              <a:t>𝑖</a:t>
            </a:r>
            <a:r>
              <a:rPr sz="2400" spc="30" dirty="0">
                <a:latin typeface="Cambria Math"/>
                <a:cs typeface="Cambria Math"/>
              </a:rPr>
              <a:t>,</a:t>
            </a:r>
            <a:r>
              <a:rPr sz="2400" spc="-204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2657" y="4726685"/>
            <a:ext cx="656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times </a:t>
            </a:r>
            <a:r>
              <a:rPr sz="2400" spc="-30" dirty="0">
                <a:latin typeface="Cambria Math"/>
                <a:cs typeface="Cambria Math"/>
              </a:rPr>
              <a:t>𝑋</a:t>
            </a:r>
            <a:r>
              <a:rPr sz="2625" spc="-44" baseline="-15873" dirty="0">
                <a:latin typeface="Cambria Math"/>
                <a:cs typeface="Cambria Math"/>
              </a:rPr>
              <a:t>𝑖 </a:t>
            </a:r>
            <a:r>
              <a:rPr sz="2400" spc="-5" dirty="0">
                <a:latin typeface="Calibri"/>
                <a:cs typeface="Calibri"/>
              </a:rPr>
              <a:t>occurs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5532" y="5218303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822" y="0"/>
                </a:moveTo>
                <a:lnTo>
                  <a:pt x="350139" y="12192"/>
                </a:lnTo>
                <a:lnTo>
                  <a:pt x="367047" y="20954"/>
                </a:lnTo>
                <a:lnTo>
                  <a:pt x="381777" y="33718"/>
                </a:lnTo>
                <a:lnTo>
                  <a:pt x="404749" y="71247"/>
                </a:lnTo>
                <a:lnTo>
                  <a:pt x="418576" y="122285"/>
                </a:lnTo>
                <a:lnTo>
                  <a:pt x="423164" y="184277"/>
                </a:lnTo>
                <a:lnTo>
                  <a:pt x="422019" y="216540"/>
                </a:lnTo>
                <a:lnTo>
                  <a:pt x="412823" y="272877"/>
                </a:lnTo>
                <a:lnTo>
                  <a:pt x="394340" y="317690"/>
                </a:lnTo>
                <a:lnTo>
                  <a:pt x="367047" y="347218"/>
                </a:lnTo>
                <a:lnTo>
                  <a:pt x="350139" y="355981"/>
                </a:lnTo>
                <a:lnTo>
                  <a:pt x="353822" y="368173"/>
                </a:lnTo>
                <a:lnTo>
                  <a:pt x="394969" y="346265"/>
                </a:lnTo>
                <a:lnTo>
                  <a:pt x="425450" y="304927"/>
                </a:lnTo>
                <a:lnTo>
                  <a:pt x="444309" y="249189"/>
                </a:lnTo>
                <a:lnTo>
                  <a:pt x="450596" y="184023"/>
                </a:lnTo>
                <a:lnTo>
                  <a:pt x="449024" y="150328"/>
                </a:lnTo>
                <a:lnTo>
                  <a:pt x="436451" y="89939"/>
                </a:lnTo>
                <a:lnTo>
                  <a:pt x="411543" y="40147"/>
                </a:lnTo>
                <a:lnTo>
                  <a:pt x="375729" y="8524"/>
                </a:lnTo>
                <a:lnTo>
                  <a:pt x="353822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7" y="296926"/>
                </a:lnTo>
                <a:lnTo>
                  <a:pt x="31956" y="246078"/>
                </a:lnTo>
                <a:lnTo>
                  <a:pt x="27305" y="184277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03450" y="5173217"/>
            <a:ext cx="235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794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900" y="5147309"/>
            <a:ext cx="782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4860" algn="l"/>
              </a:tabLst>
            </a:pP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3600" spc="-52" baseline="-4629" dirty="0">
                <a:latin typeface="Cambria Math"/>
                <a:cs typeface="Cambria Math"/>
              </a:rPr>
              <a:t>𝑁</a:t>
            </a:r>
            <a:r>
              <a:rPr sz="2625" spc="-52" baseline="-22222" dirty="0">
                <a:latin typeface="Cambria Math"/>
                <a:cs typeface="Cambria Math"/>
              </a:rPr>
              <a:t>𝑤	</a:t>
            </a:r>
            <a:r>
              <a:rPr sz="2400" dirty="0">
                <a:latin typeface="Calibri"/>
                <a:cs typeface="Calibri"/>
              </a:rPr>
              <a:t>is the total </a:t>
            </a:r>
            <a:r>
              <a:rPr sz="2400" spc="-5" dirty="0">
                <a:latin typeface="Calibri"/>
                <a:cs typeface="Calibri"/>
              </a:rPr>
              <a:t>number of features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all docs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𝑐</a:t>
            </a:r>
            <a:r>
              <a:rPr sz="2625" spc="22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212801"/>
            <a:ext cx="4707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“Training” Naïve</a:t>
            </a:r>
            <a:r>
              <a:rPr sz="4000" spc="-15" dirty="0"/>
              <a:t> </a:t>
            </a:r>
            <a:r>
              <a:rPr sz="4000" spc="-25" dirty="0"/>
              <a:t>Bayes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6900" y="991870"/>
            <a:ext cx="7670800" cy="2000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63855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So there is </a:t>
            </a:r>
            <a:r>
              <a:rPr sz="2400" spc="-5" dirty="0">
                <a:latin typeface="Calibri"/>
                <a:cs typeface="Calibri"/>
              </a:rPr>
              <a:t>no need </a:t>
            </a:r>
            <a:r>
              <a:rPr sz="2400" dirty="0">
                <a:latin typeface="Calibri"/>
                <a:cs typeface="Calibri"/>
              </a:rPr>
              <a:t>to train a Naïve Bayes </a:t>
            </a:r>
            <a:r>
              <a:rPr sz="2400" spc="-5" dirty="0">
                <a:latin typeface="Calibri"/>
                <a:cs typeface="Calibri"/>
              </a:rPr>
              <a:t>classifier,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400" spc="-1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to 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accumulate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1F487C"/>
                </a:solidFill>
                <a:latin typeface="Cambria Math"/>
                <a:cs typeface="Cambria Math"/>
              </a:rPr>
              <a:t>𝑁</a:t>
            </a:r>
            <a:r>
              <a:rPr sz="2625" spc="-52" baseline="-15873" dirty="0">
                <a:solidFill>
                  <a:srgbClr val="1F487C"/>
                </a:solidFill>
                <a:latin typeface="Cambria Math"/>
                <a:cs typeface="Cambria Math"/>
              </a:rPr>
              <a:t>𝑤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400" spc="-55" dirty="0">
                <a:solidFill>
                  <a:srgbClr val="1F487C"/>
                </a:solidFill>
                <a:latin typeface="Cambria Math"/>
                <a:cs typeface="Cambria Math"/>
              </a:rPr>
              <a:t>𝑁</a:t>
            </a:r>
            <a:r>
              <a:rPr sz="2625" spc="-82" baseline="-15873" dirty="0">
                <a:solidFill>
                  <a:srgbClr val="1F487C"/>
                </a:solidFill>
                <a:latin typeface="Cambria Math"/>
                <a:cs typeface="Cambria Math"/>
              </a:rPr>
              <a:t>𝑑</a:t>
            </a:r>
            <a:r>
              <a:rPr sz="2625" spc="-30" baseline="-15873" dirty="0">
                <a:solidFill>
                  <a:srgbClr val="1F487C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counts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But count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 an approximation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those probabilities  however, and </a:t>
            </a:r>
            <a:r>
              <a:rPr sz="2400" dirty="0">
                <a:latin typeface="Calibri"/>
                <a:cs typeface="Calibri"/>
              </a:rPr>
              <a:t>a count </a:t>
            </a:r>
            <a:r>
              <a:rPr sz="2400" spc="-5" dirty="0">
                <a:latin typeface="Calibri"/>
                <a:cs typeface="Calibri"/>
              </a:rPr>
              <a:t>of zero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problematic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(why)?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260" y="212801"/>
            <a:ext cx="5733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Naïve </a:t>
            </a:r>
            <a:r>
              <a:rPr sz="4000" spc="-25" dirty="0"/>
              <a:t>Bayes </a:t>
            </a:r>
            <a:r>
              <a:rPr sz="4000" spc="-5" dirty="0"/>
              <a:t>and</a:t>
            </a:r>
            <a:r>
              <a:rPr sz="4000" spc="-25" dirty="0"/>
              <a:t> </a:t>
            </a:r>
            <a:r>
              <a:rPr sz="4000" spc="-5" dirty="0"/>
              <a:t>Smoothing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69891" y="3391661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16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991870"/>
            <a:ext cx="7860665" cy="435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9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But count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 an approximation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those probabilities  however, and </a:t>
            </a:r>
            <a:r>
              <a:rPr sz="2400" dirty="0">
                <a:latin typeface="Calibri"/>
                <a:cs typeface="Calibri"/>
              </a:rPr>
              <a:t>a count </a:t>
            </a:r>
            <a:r>
              <a:rPr sz="2400" spc="-5" dirty="0">
                <a:latin typeface="Calibri"/>
                <a:cs typeface="Calibri"/>
              </a:rPr>
              <a:t>of zero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problematic: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forces </a:t>
            </a:r>
            <a:r>
              <a:rPr sz="2400" dirty="0">
                <a:latin typeface="Calibri"/>
                <a:cs typeface="Calibri"/>
              </a:rPr>
              <a:t>the  classifier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choose </a:t>
            </a:r>
            <a:r>
              <a:rPr sz="2400" dirty="0">
                <a:latin typeface="Calibri"/>
                <a:cs typeface="Calibri"/>
              </a:rPr>
              <a:t>classes </a:t>
            </a:r>
            <a:r>
              <a:rPr sz="2400" spc="-5" dirty="0">
                <a:latin typeface="Calibri"/>
                <a:cs typeface="Calibri"/>
              </a:rPr>
              <a:t>with zero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Instead of direct </a:t>
            </a:r>
            <a:r>
              <a:rPr sz="2400" dirty="0">
                <a:latin typeface="Calibri"/>
                <a:cs typeface="Calibri"/>
              </a:rPr>
              <a:t>count ratios, we can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Laplace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Smoothing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99390" algn="ctr">
              <a:lnSpc>
                <a:spcPts val="2735"/>
              </a:lnSpc>
              <a:tabLst>
                <a:tab pos="840740" algn="l"/>
                <a:tab pos="160337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𝑝</a:t>
            </a:r>
            <a:r>
              <a:rPr sz="3600" spc="225" baseline="-41666" dirty="0">
                <a:latin typeface="Cambria Math"/>
                <a:cs typeface="Cambria Math"/>
              </a:rPr>
              <a:t> </a:t>
            </a: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spc="-114" dirty="0">
                <a:latin typeface="Cambria Math"/>
                <a:cs typeface="Cambria Math"/>
              </a:rPr>
              <a:t>𝑁</a:t>
            </a:r>
            <a:r>
              <a:rPr sz="2625" spc="-172" baseline="-15873" dirty="0">
                <a:latin typeface="Cambria Math"/>
                <a:cs typeface="Cambria Math"/>
              </a:rPr>
              <a:t>1 </a:t>
            </a:r>
            <a:r>
              <a:rPr sz="2625" spc="-2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	𝛼</a:t>
            </a:r>
            <a:endParaRPr sz="2400">
              <a:latin typeface="Cambria Math"/>
              <a:cs typeface="Cambria Math"/>
            </a:endParaRPr>
          </a:p>
          <a:p>
            <a:pPr marL="841375" algn="ctr">
              <a:lnSpc>
                <a:spcPct val="100000"/>
              </a:lnSpc>
              <a:spcBef>
                <a:spcPts val="540"/>
              </a:spcBef>
              <a:tabLst>
                <a:tab pos="1610995" algn="l"/>
              </a:tabLst>
            </a:pPr>
            <a:r>
              <a:rPr sz="2400" spc="-85" dirty="0">
                <a:latin typeface="Cambria Math"/>
                <a:cs typeface="Cambria Math"/>
              </a:rPr>
              <a:t>𝑁</a:t>
            </a:r>
            <a:r>
              <a:rPr sz="2625" spc="-127" baseline="-15873" dirty="0">
                <a:latin typeface="Cambria Math"/>
                <a:cs typeface="Cambria Math"/>
              </a:rPr>
              <a:t>2 </a:t>
            </a:r>
            <a:r>
              <a:rPr sz="2625" spc="-6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	𝛽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>
                <a:latin typeface="Calibri"/>
                <a:cs typeface="Calibri"/>
              </a:rPr>
              <a:t>With constants </a:t>
            </a:r>
            <a:r>
              <a:rPr sz="2400" dirty="0">
                <a:latin typeface="Cambria Math"/>
                <a:cs typeface="Cambria Math"/>
              </a:rPr>
              <a:t>𝛼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25" dirty="0">
                <a:latin typeface="Cambria Math"/>
                <a:cs typeface="Cambria Math"/>
              </a:rPr>
              <a:t>𝛽</a:t>
            </a:r>
            <a:r>
              <a:rPr sz="2400" spc="2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push </a:t>
            </a:r>
            <a:r>
              <a:rPr sz="2400" dirty="0">
                <a:latin typeface="Calibri"/>
                <a:cs typeface="Calibri"/>
              </a:rPr>
              <a:t>p toward a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prior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Cambria Math"/>
                <a:cs typeface="Cambria Math"/>
              </a:rPr>
              <a:t>𝛼/𝛽</a:t>
            </a:r>
            <a:r>
              <a:rPr sz="2400" spc="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constants can either </a:t>
            </a:r>
            <a:r>
              <a:rPr sz="2400" spc="-5" dirty="0">
                <a:latin typeface="Calibri"/>
                <a:cs typeface="Calibri"/>
              </a:rPr>
              <a:t>be set based on prior </a:t>
            </a:r>
            <a:r>
              <a:rPr sz="2400" dirty="0">
                <a:latin typeface="Calibri"/>
                <a:cs typeface="Calibri"/>
              </a:rPr>
              <a:t>knowledge,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learned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a training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212801"/>
            <a:ext cx="434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Practical </a:t>
            </a:r>
            <a:r>
              <a:rPr sz="4000" spc="-15" dirty="0"/>
              <a:t>Naïve</a:t>
            </a:r>
            <a:r>
              <a:rPr sz="4000" spc="-40" dirty="0"/>
              <a:t> </a:t>
            </a:r>
            <a:r>
              <a:rPr sz="4000" spc="-30" dirty="0"/>
              <a:t>Bayes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22652" y="1940179"/>
            <a:ext cx="1842135" cy="368300"/>
          </a:xfrm>
          <a:custGeom>
            <a:avLst/>
            <a:gdLst/>
            <a:ahLst/>
            <a:cxnLst/>
            <a:rect l="l" t="t" r="r" b="b"/>
            <a:pathLst>
              <a:path w="1842135" h="368300">
                <a:moveTo>
                  <a:pt x="1745361" y="0"/>
                </a:moveTo>
                <a:lnTo>
                  <a:pt x="1741677" y="12192"/>
                </a:lnTo>
                <a:lnTo>
                  <a:pt x="1758584" y="20955"/>
                </a:lnTo>
                <a:lnTo>
                  <a:pt x="1773301" y="33718"/>
                </a:lnTo>
                <a:lnTo>
                  <a:pt x="1796161" y="71247"/>
                </a:lnTo>
                <a:lnTo>
                  <a:pt x="1810051" y="122285"/>
                </a:lnTo>
                <a:lnTo>
                  <a:pt x="1814702" y="184276"/>
                </a:lnTo>
                <a:lnTo>
                  <a:pt x="1813538" y="216540"/>
                </a:lnTo>
                <a:lnTo>
                  <a:pt x="1804255" y="272877"/>
                </a:lnTo>
                <a:lnTo>
                  <a:pt x="1785826" y="317690"/>
                </a:lnTo>
                <a:lnTo>
                  <a:pt x="1758584" y="347218"/>
                </a:lnTo>
                <a:lnTo>
                  <a:pt x="1741677" y="355981"/>
                </a:lnTo>
                <a:lnTo>
                  <a:pt x="1745361" y="368173"/>
                </a:lnTo>
                <a:lnTo>
                  <a:pt x="1786509" y="346265"/>
                </a:lnTo>
                <a:lnTo>
                  <a:pt x="1816989" y="304926"/>
                </a:lnTo>
                <a:lnTo>
                  <a:pt x="1835848" y="249189"/>
                </a:lnTo>
                <a:lnTo>
                  <a:pt x="1842135" y="184023"/>
                </a:lnTo>
                <a:lnTo>
                  <a:pt x="1840563" y="150328"/>
                </a:lnTo>
                <a:lnTo>
                  <a:pt x="1827990" y="89939"/>
                </a:lnTo>
                <a:lnTo>
                  <a:pt x="1803082" y="40147"/>
                </a:lnTo>
                <a:lnTo>
                  <a:pt x="1767268" y="8524"/>
                </a:lnTo>
                <a:lnTo>
                  <a:pt x="1745361" y="0"/>
                </a:lnTo>
                <a:close/>
              </a:path>
              <a:path w="1842135" h="368300">
                <a:moveTo>
                  <a:pt x="96774" y="0"/>
                </a:moveTo>
                <a:lnTo>
                  <a:pt x="55626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5980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6" y="12192"/>
                </a:lnTo>
                <a:lnTo>
                  <a:pt x="367172" y="20955"/>
                </a:lnTo>
                <a:lnTo>
                  <a:pt x="381889" y="33718"/>
                </a:lnTo>
                <a:lnTo>
                  <a:pt x="404749" y="71247"/>
                </a:lnTo>
                <a:lnTo>
                  <a:pt x="418639" y="122285"/>
                </a:lnTo>
                <a:lnTo>
                  <a:pt x="423291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6" y="355981"/>
                </a:lnTo>
                <a:lnTo>
                  <a:pt x="353949" y="368173"/>
                </a:lnTo>
                <a:lnTo>
                  <a:pt x="395097" y="346265"/>
                </a:lnTo>
                <a:lnTo>
                  <a:pt x="425577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5369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8" y="0"/>
                </a:moveTo>
                <a:lnTo>
                  <a:pt x="350265" y="12192"/>
                </a:lnTo>
                <a:lnTo>
                  <a:pt x="367172" y="20955"/>
                </a:lnTo>
                <a:lnTo>
                  <a:pt x="381888" y="33718"/>
                </a:lnTo>
                <a:lnTo>
                  <a:pt x="404748" y="71247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5" y="355981"/>
                </a:lnTo>
                <a:lnTo>
                  <a:pt x="353948" y="368173"/>
                </a:lnTo>
                <a:lnTo>
                  <a:pt x="395096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2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8" y="0"/>
                </a:lnTo>
                <a:close/>
              </a:path>
              <a:path w="450850" h="368300">
                <a:moveTo>
                  <a:pt x="96773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3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3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9348" y="194017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8" y="12192"/>
                </a:lnTo>
                <a:lnTo>
                  <a:pt x="745124" y="20955"/>
                </a:lnTo>
                <a:lnTo>
                  <a:pt x="759840" y="33718"/>
                </a:lnTo>
                <a:lnTo>
                  <a:pt x="782701" y="71247"/>
                </a:lnTo>
                <a:lnTo>
                  <a:pt x="796591" y="122285"/>
                </a:lnTo>
                <a:lnTo>
                  <a:pt x="801243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8"/>
                </a:lnTo>
                <a:lnTo>
                  <a:pt x="728218" y="355981"/>
                </a:lnTo>
                <a:lnTo>
                  <a:pt x="731901" y="368173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4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848" y="334225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5" y="12191"/>
                </a:lnTo>
                <a:lnTo>
                  <a:pt x="367172" y="20954"/>
                </a:lnTo>
                <a:lnTo>
                  <a:pt x="381888" y="33718"/>
                </a:lnTo>
                <a:lnTo>
                  <a:pt x="404749" y="71246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7"/>
                </a:lnTo>
                <a:lnTo>
                  <a:pt x="350265" y="355980"/>
                </a:lnTo>
                <a:lnTo>
                  <a:pt x="353949" y="368172"/>
                </a:lnTo>
                <a:lnTo>
                  <a:pt x="395097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6" y="355980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6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2925" y="334225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7" y="12191"/>
                </a:lnTo>
                <a:lnTo>
                  <a:pt x="745124" y="20954"/>
                </a:lnTo>
                <a:lnTo>
                  <a:pt x="759841" y="33718"/>
                </a:lnTo>
                <a:lnTo>
                  <a:pt x="782701" y="71246"/>
                </a:lnTo>
                <a:lnTo>
                  <a:pt x="796591" y="122285"/>
                </a:lnTo>
                <a:lnTo>
                  <a:pt x="801242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7"/>
                </a:lnTo>
                <a:lnTo>
                  <a:pt x="728217" y="355980"/>
                </a:lnTo>
                <a:lnTo>
                  <a:pt x="731901" y="368172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2"/>
                </a:lnTo>
                <a:lnTo>
                  <a:pt x="100457" y="355980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056" y="1123957"/>
            <a:ext cx="7995920" cy="456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We want the </a:t>
            </a:r>
            <a:r>
              <a:rPr sz="2400" spc="-5" dirty="0">
                <a:latin typeface="Calibri"/>
                <a:cs typeface="Calibri"/>
              </a:rPr>
              <a:t>category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 dirty="0">
              <a:latin typeface="Calibri"/>
              <a:cs typeface="Calibri"/>
            </a:endParaRPr>
          </a:p>
          <a:p>
            <a:pPr marR="2356485" algn="r">
              <a:lnSpc>
                <a:spcPct val="100000"/>
              </a:lnSpc>
              <a:spcBef>
                <a:spcPts val="110"/>
              </a:spcBef>
            </a:pPr>
            <a:r>
              <a:rPr sz="1750" spc="165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R="73660" algn="ctr">
              <a:lnSpc>
                <a:spcPct val="100000"/>
              </a:lnSpc>
              <a:spcBef>
                <a:spcPts val="830"/>
              </a:spcBef>
              <a:tabLst>
                <a:tab pos="435609" algn="l"/>
                <a:tab pos="2243455" algn="l"/>
                <a:tab pos="2679065" algn="l"/>
                <a:tab pos="3131820" algn="l"/>
                <a:tab pos="3878579" algn="l"/>
                <a:tab pos="4807585" algn="l"/>
                <a:tab pos="5243195" algn="l"/>
              </a:tabLst>
            </a:pP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… , </a:t>
            </a:r>
            <a:r>
              <a:rPr sz="2400" spc="-10" dirty="0">
                <a:latin typeface="Cambria Math"/>
                <a:cs typeface="Cambria Math"/>
              </a:rPr>
              <a:t>𝑋</a:t>
            </a:r>
            <a:r>
              <a:rPr sz="2625" spc="-15" baseline="-15873" dirty="0">
                <a:latin typeface="Cambria Math"/>
                <a:cs typeface="Cambria Math"/>
              </a:rPr>
              <a:t>𝑘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</a:p>
          <a:p>
            <a:pPr marR="2230755" algn="r">
              <a:lnSpc>
                <a:spcPts val="1870"/>
              </a:lnSpc>
              <a:spcBef>
                <a:spcPts val="830"/>
              </a:spcBef>
            </a:pPr>
            <a:r>
              <a:rPr sz="1750" spc="245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35" dirty="0">
                <a:latin typeface="Cambria Math"/>
                <a:cs typeface="Cambria Math"/>
              </a:rPr>
              <a:t>1</a:t>
            </a:r>
            <a:endParaRPr sz="1750" dirty="0">
              <a:latin typeface="Cambria Math"/>
              <a:cs typeface="Cambria Math"/>
            </a:endParaRP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log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expression 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maximum:</a:t>
            </a:r>
          </a:p>
          <a:p>
            <a:pPr marL="50800" algn="ctr">
              <a:lnSpc>
                <a:spcPts val="2039"/>
              </a:lnSpc>
            </a:pPr>
            <a:r>
              <a:rPr sz="1750" spc="90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  <a:p>
            <a:pPr marR="2221865" algn="r">
              <a:lnSpc>
                <a:spcPct val="100000"/>
              </a:lnSpc>
              <a:spcBef>
                <a:spcPts val="825"/>
              </a:spcBef>
              <a:tabLst>
                <a:tab pos="897255" algn="l"/>
                <a:tab pos="1331595" algn="l"/>
                <a:tab pos="2131695" algn="l"/>
                <a:tab pos="3029585" algn="l"/>
              </a:tabLst>
            </a:pPr>
            <a:r>
              <a:rPr sz="2400" spc="-5" dirty="0">
                <a:latin typeface="Cambria Math"/>
                <a:cs typeface="Cambria Math"/>
              </a:rPr>
              <a:t>lo</a:t>
            </a:r>
            <a:r>
              <a:rPr sz="2400" dirty="0">
                <a:latin typeface="Cambria Math"/>
                <a:cs typeface="Cambria Math"/>
              </a:rPr>
              <a:t>g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802" baseline="-15873" dirty="0">
                <a:latin typeface="Cambria Math"/>
                <a:cs typeface="Cambria Math"/>
              </a:rPr>
              <a:t>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+	</a:t>
            </a:r>
            <a:r>
              <a:rPr sz="2400" spc="-5" dirty="0">
                <a:latin typeface="Cambria Math"/>
                <a:cs typeface="Cambria Math"/>
              </a:rPr>
              <a:t>lo</a:t>
            </a:r>
            <a:r>
              <a:rPr sz="2400" dirty="0">
                <a:latin typeface="Cambria Math"/>
                <a:cs typeface="Cambria Math"/>
              </a:rPr>
              <a:t>g Pr	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502" baseline="-15873" dirty="0">
                <a:latin typeface="Cambria Math"/>
                <a:cs typeface="Cambria Math"/>
              </a:rPr>
              <a:t>𝑖</a:t>
            </a:r>
            <a:r>
              <a:rPr sz="2400" spc="0" dirty="0">
                <a:latin typeface="Cambria Math"/>
                <a:cs typeface="Cambria Math"/>
              </a:rPr>
              <a:t>|</a:t>
            </a:r>
            <a:r>
              <a:rPr sz="2400" spc="-280" dirty="0">
                <a:latin typeface="Cambria Math"/>
                <a:cs typeface="Cambria Math"/>
              </a:rPr>
              <a:t>𝑐</a:t>
            </a:r>
            <a:r>
              <a:rPr sz="2625" spc="802" baseline="-15873" dirty="0">
                <a:latin typeface="Cambria Math"/>
                <a:cs typeface="Cambria Math"/>
              </a:rPr>
              <a:t>𝑗</a:t>
            </a:r>
            <a:endParaRPr sz="2625" baseline="-15873" dirty="0">
              <a:latin typeface="Cambria Math"/>
              <a:cs typeface="Cambria Math"/>
            </a:endParaRPr>
          </a:p>
          <a:p>
            <a:pPr marL="58419" algn="ctr">
              <a:lnSpc>
                <a:spcPts val="1885"/>
              </a:lnSpc>
              <a:spcBef>
                <a:spcPts val="830"/>
              </a:spcBef>
            </a:pPr>
            <a:r>
              <a:rPr sz="1750" spc="35" dirty="0">
                <a:latin typeface="Cambria Math"/>
                <a:cs typeface="Cambria Math"/>
              </a:rPr>
              <a:t>𝑖=1</a:t>
            </a:r>
            <a:endParaRPr sz="1750" dirty="0">
              <a:latin typeface="Cambria Math"/>
              <a:cs typeface="Cambria Math"/>
            </a:endParaRPr>
          </a:p>
          <a:p>
            <a:pPr marL="12700" marR="371475">
              <a:lnSpc>
                <a:spcPts val="2310"/>
              </a:lnSpc>
              <a:spcBef>
                <a:spcPts val="335"/>
              </a:spcBef>
            </a:pPr>
            <a:r>
              <a:rPr sz="2400" spc="-5" dirty="0">
                <a:latin typeface="Calibri"/>
                <a:cs typeface="Calibri"/>
              </a:rPr>
              <a:t>This formula </a:t>
            </a:r>
            <a:r>
              <a:rPr sz="2400" dirty="0">
                <a:latin typeface="Calibri"/>
                <a:cs typeface="Calibri"/>
              </a:rPr>
              <a:t>is much </a:t>
            </a:r>
            <a:r>
              <a:rPr sz="2400" spc="-5" dirty="0">
                <a:latin typeface="Calibri"/>
                <a:cs typeface="Calibri"/>
              </a:rPr>
              <a:t>better numerically (avoids floating point  underflow) and involves simple </a:t>
            </a:r>
            <a:r>
              <a:rPr sz="2400" dirty="0">
                <a:latin typeface="Calibri"/>
                <a:cs typeface="Calibri"/>
              </a:rPr>
              <a:t>vector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Complexity of </a:t>
            </a:r>
            <a:r>
              <a:rPr sz="2400" dirty="0">
                <a:latin typeface="Calibri"/>
                <a:cs typeface="Calibri"/>
              </a:rPr>
              <a:t>evaluating this </a:t>
            </a:r>
            <a:r>
              <a:rPr sz="2400" spc="-5" dirty="0">
                <a:latin typeface="Calibri"/>
                <a:cs typeface="Calibri"/>
              </a:rPr>
              <a:t>expression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k,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3200400"/>
            <a:ext cx="435402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5867400" y="1828800"/>
            <a:ext cx="435402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212801"/>
            <a:ext cx="4346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Practical </a:t>
            </a:r>
            <a:r>
              <a:rPr sz="4000" spc="-15" dirty="0"/>
              <a:t>Naïve</a:t>
            </a:r>
            <a:r>
              <a:rPr sz="4000" spc="-40" dirty="0"/>
              <a:t> </a:t>
            </a:r>
            <a:r>
              <a:rPr sz="4000" spc="-30" dirty="0"/>
              <a:t>Bayes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490848" y="1940179"/>
            <a:ext cx="450850" cy="368300"/>
          </a:xfrm>
          <a:custGeom>
            <a:avLst/>
            <a:gdLst/>
            <a:ahLst/>
            <a:cxnLst/>
            <a:rect l="l" t="t" r="r" b="b"/>
            <a:pathLst>
              <a:path w="450850" h="368300">
                <a:moveTo>
                  <a:pt x="353949" y="0"/>
                </a:moveTo>
                <a:lnTo>
                  <a:pt x="350265" y="12192"/>
                </a:lnTo>
                <a:lnTo>
                  <a:pt x="367172" y="20955"/>
                </a:lnTo>
                <a:lnTo>
                  <a:pt x="381888" y="33718"/>
                </a:lnTo>
                <a:lnTo>
                  <a:pt x="404749" y="71247"/>
                </a:lnTo>
                <a:lnTo>
                  <a:pt x="418639" y="122285"/>
                </a:lnTo>
                <a:lnTo>
                  <a:pt x="423290" y="184276"/>
                </a:lnTo>
                <a:lnTo>
                  <a:pt x="422126" y="216540"/>
                </a:lnTo>
                <a:lnTo>
                  <a:pt x="412843" y="272877"/>
                </a:lnTo>
                <a:lnTo>
                  <a:pt x="394414" y="317690"/>
                </a:lnTo>
                <a:lnTo>
                  <a:pt x="367172" y="347218"/>
                </a:lnTo>
                <a:lnTo>
                  <a:pt x="350265" y="355981"/>
                </a:lnTo>
                <a:lnTo>
                  <a:pt x="353949" y="368173"/>
                </a:lnTo>
                <a:lnTo>
                  <a:pt x="395097" y="346265"/>
                </a:lnTo>
                <a:lnTo>
                  <a:pt x="425576" y="304926"/>
                </a:lnTo>
                <a:lnTo>
                  <a:pt x="444436" y="249189"/>
                </a:lnTo>
                <a:lnTo>
                  <a:pt x="450723" y="184023"/>
                </a:lnTo>
                <a:lnTo>
                  <a:pt x="449151" y="150328"/>
                </a:lnTo>
                <a:lnTo>
                  <a:pt x="436578" y="89939"/>
                </a:lnTo>
                <a:lnTo>
                  <a:pt x="411670" y="40147"/>
                </a:lnTo>
                <a:lnTo>
                  <a:pt x="375856" y="8524"/>
                </a:lnTo>
                <a:lnTo>
                  <a:pt x="353949" y="0"/>
                </a:lnTo>
                <a:close/>
              </a:path>
              <a:path w="450850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1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2925" y="1940179"/>
            <a:ext cx="828675" cy="368300"/>
          </a:xfrm>
          <a:custGeom>
            <a:avLst/>
            <a:gdLst/>
            <a:ahLst/>
            <a:cxnLst/>
            <a:rect l="l" t="t" r="r" b="b"/>
            <a:pathLst>
              <a:path w="828675" h="368300">
                <a:moveTo>
                  <a:pt x="731901" y="0"/>
                </a:moveTo>
                <a:lnTo>
                  <a:pt x="728217" y="12192"/>
                </a:lnTo>
                <a:lnTo>
                  <a:pt x="745124" y="20955"/>
                </a:lnTo>
                <a:lnTo>
                  <a:pt x="759841" y="33718"/>
                </a:lnTo>
                <a:lnTo>
                  <a:pt x="782701" y="71247"/>
                </a:lnTo>
                <a:lnTo>
                  <a:pt x="796591" y="122285"/>
                </a:lnTo>
                <a:lnTo>
                  <a:pt x="801242" y="184276"/>
                </a:lnTo>
                <a:lnTo>
                  <a:pt x="800078" y="216540"/>
                </a:lnTo>
                <a:lnTo>
                  <a:pt x="790795" y="272877"/>
                </a:lnTo>
                <a:lnTo>
                  <a:pt x="772366" y="317690"/>
                </a:lnTo>
                <a:lnTo>
                  <a:pt x="745124" y="347218"/>
                </a:lnTo>
                <a:lnTo>
                  <a:pt x="728217" y="355981"/>
                </a:lnTo>
                <a:lnTo>
                  <a:pt x="731901" y="368173"/>
                </a:lnTo>
                <a:lnTo>
                  <a:pt x="773049" y="346265"/>
                </a:lnTo>
                <a:lnTo>
                  <a:pt x="803528" y="304926"/>
                </a:lnTo>
                <a:lnTo>
                  <a:pt x="822388" y="249189"/>
                </a:lnTo>
                <a:lnTo>
                  <a:pt x="828675" y="184023"/>
                </a:lnTo>
                <a:lnTo>
                  <a:pt x="827103" y="150328"/>
                </a:lnTo>
                <a:lnTo>
                  <a:pt x="814530" y="89939"/>
                </a:lnTo>
                <a:lnTo>
                  <a:pt x="789622" y="40147"/>
                </a:lnTo>
                <a:lnTo>
                  <a:pt x="753808" y="8524"/>
                </a:lnTo>
                <a:lnTo>
                  <a:pt x="731901" y="0"/>
                </a:lnTo>
                <a:close/>
              </a:path>
              <a:path w="828675" h="368300">
                <a:moveTo>
                  <a:pt x="96774" y="0"/>
                </a:moveTo>
                <a:lnTo>
                  <a:pt x="55625" y="21907"/>
                </a:lnTo>
                <a:lnTo>
                  <a:pt x="25146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4" y="296925"/>
                </a:lnTo>
                <a:lnTo>
                  <a:pt x="32083" y="24607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7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056" y="1123957"/>
            <a:ext cx="7860665" cy="40366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maximizes:</a:t>
            </a:r>
            <a:endParaRPr sz="2400">
              <a:latin typeface="Calibri"/>
              <a:cs typeface="Calibri"/>
            </a:endParaRPr>
          </a:p>
          <a:p>
            <a:pPr marL="186055" algn="ctr">
              <a:lnSpc>
                <a:spcPct val="100000"/>
              </a:lnSpc>
              <a:spcBef>
                <a:spcPts val="110"/>
              </a:spcBef>
            </a:pPr>
            <a:r>
              <a:rPr sz="1750" spc="85" dirty="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  <a:p>
            <a:pPr marL="53340" algn="ctr">
              <a:lnSpc>
                <a:spcPct val="100000"/>
              </a:lnSpc>
              <a:spcBef>
                <a:spcPts val="830"/>
              </a:spcBef>
              <a:tabLst>
                <a:tab pos="950594" algn="l"/>
                <a:tab pos="1384935" algn="l"/>
                <a:tab pos="2185670" algn="l"/>
                <a:tab pos="3082925" algn="l"/>
              </a:tabLst>
            </a:pPr>
            <a:r>
              <a:rPr sz="2400" spc="-5" dirty="0">
                <a:latin typeface="Cambria Math"/>
                <a:cs typeface="Cambria Math"/>
              </a:rPr>
              <a:t>log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Pr	</a:t>
            </a:r>
            <a:r>
              <a:rPr sz="2400" spc="-45" dirty="0">
                <a:latin typeface="Cambria Math"/>
                <a:cs typeface="Cambria Math"/>
              </a:rPr>
              <a:t>𝑐</a:t>
            </a:r>
            <a:r>
              <a:rPr sz="2625" spc="-67" baseline="-15873" dirty="0">
                <a:latin typeface="Cambria Math"/>
                <a:cs typeface="Cambria Math"/>
              </a:rPr>
              <a:t>𝑗	</a:t>
            </a:r>
            <a:r>
              <a:rPr sz="2400" dirty="0">
                <a:latin typeface="Cambria Math"/>
                <a:cs typeface="Cambria Math"/>
              </a:rPr>
              <a:t>+	</a:t>
            </a:r>
            <a:r>
              <a:rPr sz="2400" spc="-5" dirty="0">
                <a:latin typeface="Cambria Math"/>
                <a:cs typeface="Cambria Math"/>
              </a:rPr>
              <a:t>log</a:t>
            </a:r>
            <a:r>
              <a:rPr sz="2400" dirty="0">
                <a:latin typeface="Cambria Math"/>
                <a:cs typeface="Cambria Math"/>
              </a:rPr>
              <a:t> Pr	𝑋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400" dirty="0">
                <a:latin typeface="Cambria Math"/>
                <a:cs typeface="Cambria Math"/>
              </a:rPr>
              <a:t>|𝑐</a:t>
            </a:r>
            <a:r>
              <a:rPr sz="262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L="193675" algn="ctr">
              <a:lnSpc>
                <a:spcPct val="100000"/>
              </a:lnSpc>
              <a:spcBef>
                <a:spcPts val="830"/>
              </a:spcBef>
            </a:pPr>
            <a:r>
              <a:rPr sz="1750" spc="3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Often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have sparse data (e.g. documents) </a:t>
            </a:r>
            <a:r>
              <a:rPr sz="2400" dirty="0">
                <a:latin typeface="Calibri"/>
                <a:cs typeface="Calibri"/>
              </a:rPr>
              <a:t>where most </a:t>
            </a:r>
            <a:r>
              <a:rPr sz="2400" spc="-25" dirty="0">
                <a:latin typeface="Cambria Math"/>
                <a:cs typeface="Cambria Math"/>
              </a:rPr>
              <a:t>𝑋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692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that case, we can evaluate the NB </a:t>
            </a:r>
            <a:r>
              <a:rPr sz="2400" spc="-5" dirty="0">
                <a:latin typeface="Calibri"/>
                <a:cs typeface="Calibri"/>
              </a:rPr>
              <a:t>formula </a:t>
            </a:r>
            <a:r>
              <a:rPr sz="2400" dirty="0">
                <a:latin typeface="Calibri"/>
                <a:cs typeface="Calibri"/>
              </a:rPr>
              <a:t>in time  </a:t>
            </a:r>
            <a:r>
              <a:rPr sz="2400" spc="-5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s, </a:t>
            </a:r>
            <a:r>
              <a:rPr sz="2400" dirty="0">
                <a:latin typeface="Calibri"/>
                <a:cs typeface="Calibri"/>
              </a:rPr>
              <a:t>where s is the </a:t>
            </a:r>
            <a:r>
              <a:rPr sz="2400" spc="-5" dirty="0">
                <a:latin typeface="Calibri"/>
                <a:cs typeface="Calibri"/>
              </a:rPr>
              <a:t>number of non-zeros </a:t>
            </a:r>
            <a:r>
              <a:rPr sz="2400" dirty="0">
                <a:latin typeface="Calibri"/>
                <a:cs typeface="Calibri"/>
              </a:rPr>
              <a:t>in each  </a:t>
            </a:r>
            <a:r>
              <a:rPr sz="2400" spc="-5" dirty="0">
                <a:latin typeface="Calibri"/>
                <a:cs typeface="Calibri"/>
              </a:rPr>
              <a:t>document. (good HW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096" t="34266" r="46692" b="57477"/>
          <a:stretch/>
        </p:blipFill>
        <p:spPr>
          <a:xfrm>
            <a:off x="4343400" y="1828800"/>
            <a:ext cx="435402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366" y="134873"/>
            <a:ext cx="750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Good, </a:t>
            </a:r>
            <a:r>
              <a:rPr sz="4000" dirty="0"/>
              <a:t>Bad </a:t>
            </a:r>
            <a:r>
              <a:rPr sz="4000" spc="-10" dirty="0"/>
              <a:t>and </a:t>
            </a:r>
            <a:r>
              <a:rPr sz="4000" spc="-5" dirty="0"/>
              <a:t>Ugly of NB</a:t>
            </a:r>
            <a:r>
              <a:rPr sz="4000" spc="10" dirty="0"/>
              <a:t> </a:t>
            </a:r>
            <a:r>
              <a:rPr sz="4000" spc="-15" dirty="0"/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997458"/>
            <a:ext cx="8048625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Simple </a:t>
            </a:r>
            <a:r>
              <a:rPr sz="2400" b="1" dirty="0">
                <a:solidFill>
                  <a:srgbClr val="3D932F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3D932F"/>
                </a:solidFill>
                <a:latin typeface="Calibri"/>
                <a:cs typeface="Calibri"/>
              </a:rPr>
              <a:t>fast. </a:t>
            </a:r>
            <a:r>
              <a:rPr sz="2400" spc="-5" dirty="0">
                <a:latin typeface="Calibri"/>
                <a:cs typeface="Calibri"/>
              </a:rPr>
              <a:t>Depend only on </a:t>
            </a:r>
            <a:r>
              <a:rPr sz="2400" spc="-10" dirty="0">
                <a:latin typeface="Calibri"/>
                <a:cs typeface="Calibri"/>
              </a:rPr>
              <a:t>term frequency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423035" algn="l"/>
              </a:tabLst>
            </a:pPr>
            <a:r>
              <a:rPr sz="2400" dirty="0">
                <a:latin typeface="Calibri"/>
                <a:cs typeface="Calibri"/>
              </a:rPr>
              <a:t>classes.	</a:t>
            </a:r>
            <a:r>
              <a:rPr sz="2400" spc="-5" dirty="0">
                <a:latin typeface="Calibri"/>
                <a:cs typeface="Calibri"/>
              </a:rPr>
              <a:t>One pass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training dataset,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  <a:p>
            <a:pPr marL="355600" marR="14236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Compact model.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15" dirty="0">
                <a:latin typeface="Calibri"/>
                <a:cs typeface="Calibri"/>
              </a:rPr>
              <a:t>to numfeats </a:t>
            </a:r>
            <a:r>
              <a:rPr sz="2400" dirty="0">
                <a:latin typeface="Calibri"/>
                <a:cs typeface="Calibri"/>
              </a:rPr>
              <a:t>x  </a:t>
            </a:r>
            <a:r>
              <a:rPr sz="2400" spc="-5" dirty="0">
                <a:latin typeface="Calibri"/>
                <a:cs typeface="Calibri"/>
              </a:rPr>
              <a:t>numclasses.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3D932F"/>
                </a:solidFill>
                <a:latin typeface="Calibri"/>
                <a:cs typeface="Calibri"/>
              </a:rPr>
              <a:t>Very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well-behaved </a:t>
            </a:r>
            <a:r>
              <a:rPr sz="2400" b="1" spc="-15" dirty="0">
                <a:solidFill>
                  <a:srgbClr val="3D932F"/>
                </a:solidFill>
                <a:latin typeface="Calibri"/>
                <a:cs typeface="Calibri"/>
              </a:rPr>
              <a:t>numerically. </a:t>
            </a:r>
            <a:r>
              <a:rPr sz="2400" spc="-55" dirty="0">
                <a:latin typeface="Calibri"/>
                <a:cs typeface="Calibri"/>
              </a:rPr>
              <a:t>Term </a:t>
            </a:r>
            <a:r>
              <a:rPr sz="2400" spc="-10" dirty="0">
                <a:latin typeface="Calibri"/>
                <a:cs typeface="Calibri"/>
              </a:rPr>
              <a:t>weight </a:t>
            </a:r>
            <a:r>
              <a:rPr sz="2400" spc="-5" dirty="0">
                <a:latin typeface="Calibri"/>
                <a:cs typeface="Calibri"/>
              </a:rPr>
              <a:t>depends only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frequency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term. </a:t>
            </a:r>
            <a:r>
              <a:rPr sz="2400" spc="-10" dirty="0">
                <a:latin typeface="Calibri"/>
                <a:cs typeface="Calibri"/>
              </a:rPr>
              <a:t>Decoupled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Can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work </a:t>
            </a: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very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well </a:t>
            </a:r>
            <a:r>
              <a:rPr sz="2400" b="1" spc="-5" dirty="0">
                <a:solidFill>
                  <a:srgbClr val="3D932F"/>
                </a:solidFill>
                <a:latin typeface="Calibri"/>
                <a:cs typeface="Calibri"/>
              </a:rPr>
              <a:t>with sparse </a:t>
            </a:r>
            <a:r>
              <a:rPr sz="2400" b="1" spc="-10" dirty="0">
                <a:solidFill>
                  <a:srgbClr val="3D932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, where combinations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dependent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rare.</a:t>
            </a:r>
            <a:endParaRPr sz="2400">
              <a:latin typeface="Calibri"/>
              <a:cs typeface="Calibri"/>
            </a:endParaRPr>
          </a:p>
          <a:p>
            <a:pPr marL="355600" marR="5880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Subject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error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term probabilities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 independent </a:t>
            </a:r>
            <a:r>
              <a:rPr sz="2400" dirty="0">
                <a:latin typeface="Calibri"/>
                <a:cs typeface="Calibri"/>
              </a:rPr>
              <a:t>(e.g. URL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prefixes).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Can’t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model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patterns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marR="63627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Typically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not as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accurate </a:t>
            </a:r>
            <a:r>
              <a:rPr sz="2400" spc="-5" dirty="0">
                <a:latin typeface="Calibri"/>
                <a:cs typeface="Calibri"/>
              </a:rPr>
              <a:t>as other methods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 reasons.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Classification/Regression</a:t>
            </a:r>
          </a:p>
          <a:p>
            <a:pPr lvl="1"/>
            <a:r>
              <a:rPr lang="en-US" dirty="0" smtClean="0"/>
              <a:t>Bias/Variance tradeoff</a:t>
            </a:r>
          </a:p>
          <a:p>
            <a:r>
              <a:rPr lang="en-US" dirty="0" smtClean="0"/>
              <a:t>K-NN</a:t>
            </a:r>
          </a:p>
          <a:p>
            <a:r>
              <a:rPr lang="en-US" dirty="0" smtClean="0"/>
              <a:t>Naïve Bayes</a:t>
            </a:r>
          </a:p>
          <a:p>
            <a:r>
              <a:rPr lang="en-US" b="1" dirty="0">
                <a:solidFill>
                  <a:schemeClr val="tx2"/>
                </a:solidFill>
              </a:rPr>
              <a:t>Training Issues</a:t>
            </a:r>
          </a:p>
          <a:p>
            <a:pPr lvl="1"/>
            <a:r>
              <a:rPr lang="en-US" dirty="0"/>
              <a:t>Measuring model quality</a:t>
            </a:r>
          </a:p>
          <a:p>
            <a:pPr lvl="1"/>
            <a:r>
              <a:rPr lang="en-US" dirty="0"/>
              <a:t>Over-fitting</a:t>
            </a:r>
          </a:p>
          <a:p>
            <a:pPr lvl="1"/>
            <a:r>
              <a:rPr lang="en-US" dirty="0"/>
              <a:t>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/>
          <a:lstStyle/>
          <a:p>
            <a:r>
              <a:rPr lang="en-US" dirty="0" smtClean="0"/>
              <a:t>Model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Almost every model </a:t>
            </a:r>
            <a:r>
              <a:rPr lang="en-US" sz="2800" b="1" dirty="0" smtClean="0">
                <a:solidFill>
                  <a:schemeClr val="tx2"/>
                </a:solidFill>
              </a:rPr>
              <a:t>optimizes some quality criterion</a:t>
            </a:r>
            <a:r>
              <a:rPr lang="en-US" sz="2800" dirty="0" smtClean="0"/>
              <a:t>:</a:t>
            </a:r>
          </a:p>
          <a:p>
            <a:r>
              <a:rPr lang="en-US" sz="2400" dirty="0" smtClean="0"/>
              <a:t>For linear regression it was the </a:t>
            </a:r>
            <a:r>
              <a:rPr lang="en-US" sz="2400" b="1" dirty="0" smtClean="0">
                <a:solidFill>
                  <a:srgbClr val="C00000"/>
                </a:solidFill>
              </a:rPr>
              <a:t>Residual Sum-of-Squares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400" dirty="0" smtClean="0"/>
              <a:t>For k-Means it is the </a:t>
            </a:r>
            <a:r>
              <a:rPr lang="en-US" sz="2400" b="1" dirty="0" smtClean="0">
                <a:solidFill>
                  <a:srgbClr val="C00000"/>
                </a:solidFill>
              </a:rPr>
              <a:t>“Inertia” </a:t>
            </a:r>
            <a:r>
              <a:rPr lang="en-US" sz="2400" dirty="0" smtClean="0"/>
              <a:t>– the mean squared distance from each sample to its cluster center. </a:t>
            </a:r>
          </a:p>
          <a:p>
            <a:r>
              <a:rPr lang="en-US" sz="2400" dirty="0" smtClean="0"/>
              <a:t>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The quality criterion is chosen often because of its good properties: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Convexity: </a:t>
            </a:r>
            <a:r>
              <a:rPr lang="en-US" sz="2400" dirty="0" smtClean="0"/>
              <a:t>so that there is a unique, best solution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Closed form </a:t>
            </a:r>
            <a:r>
              <a:rPr lang="en-US" sz="2400" dirty="0" smtClean="0"/>
              <a:t>for the optimum (linear regression) or at least for the gradient (for SGD). </a:t>
            </a:r>
          </a:p>
          <a:p>
            <a:r>
              <a:rPr lang="en-US" sz="2400" dirty="0" smtClean="0"/>
              <a:t>An algorithm that </a:t>
            </a:r>
            <a:r>
              <a:rPr lang="en-US" sz="2400" b="1" dirty="0" smtClean="0">
                <a:solidFill>
                  <a:srgbClr val="C00000"/>
                </a:solidFill>
              </a:rPr>
              <a:t>provably converges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6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/>
          <a:lstStyle/>
          <a:p>
            <a:r>
              <a:rPr lang="en-US" dirty="0" smtClean="0"/>
              <a:t>Model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There are typically other criteria used to measure the quality of models. e.g. for clustering models: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Silhouette score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Inter-cluster similarity </a:t>
            </a:r>
            <a:r>
              <a:rPr lang="en-US" sz="2400" dirty="0" smtClean="0"/>
              <a:t>(e.g. mutual information)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Intra-cluster entropy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For regression models: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Stability of the model </a:t>
            </a:r>
            <a:r>
              <a:rPr lang="en-US" sz="2400" dirty="0" smtClean="0"/>
              <a:t>(sensitivity to small changes)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Compactness</a:t>
            </a:r>
            <a:r>
              <a:rPr lang="en-US" sz="2400" dirty="0" smtClean="0"/>
              <a:t> (sparseness or many zero coefficients)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95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553" y="141173"/>
            <a:ext cx="2569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908039"/>
            <a:ext cx="4740910" cy="54476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Supervised</a:t>
            </a:r>
            <a:r>
              <a:rPr sz="28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kNN </a:t>
            </a:r>
            <a:r>
              <a:rPr sz="2400" spc="-5" dirty="0">
                <a:latin typeface="Calibri"/>
                <a:cs typeface="Calibri"/>
              </a:rPr>
              <a:t>(k </a:t>
            </a:r>
            <a:r>
              <a:rPr sz="2400" spc="-10" dirty="0">
                <a:latin typeface="Calibri"/>
                <a:cs typeface="Calibri"/>
              </a:rPr>
              <a:t>Nearest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Naïve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Linear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Logistic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30" dirty="0">
                <a:latin typeface="Calibri"/>
                <a:cs typeface="Calibri"/>
              </a:rPr>
              <a:t>Vector </a:t>
            </a:r>
            <a:r>
              <a:rPr sz="2400" dirty="0">
                <a:latin typeface="Calibri"/>
                <a:cs typeface="Calibri"/>
              </a:rPr>
              <a:t>Machines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Forests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Neural 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Unsupervised</a:t>
            </a:r>
            <a:r>
              <a:rPr sz="2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Topic</a:t>
            </a:r>
            <a:r>
              <a:rPr sz="2400" dirty="0">
                <a:latin typeface="Calibri"/>
                <a:cs typeface="Calibri"/>
              </a:rPr>
              <a:t> Models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HMMs (Hidden </a:t>
            </a:r>
            <a:r>
              <a:rPr sz="2400" spc="-20" dirty="0">
                <a:latin typeface="Calibri"/>
                <a:cs typeface="Calibri"/>
              </a:rPr>
              <a:t>Markov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Neural 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104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Evaluating </a:t>
            </a:r>
            <a:r>
              <a:rPr lang="en-US" dirty="0" err="1" smtClean="0"/>
              <a:t>Clusterings</a:t>
            </a:r>
            <a:r>
              <a:rPr lang="en-US" dirty="0" smtClean="0"/>
              <a:t>: Silhouette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800" dirty="0" smtClean="0"/>
              <a:t>The silhouette score is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dirty="0"/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w</a:t>
            </a:r>
            <a:r>
              <a:rPr lang="en-US" sz="2400" dirty="0" smtClean="0"/>
              <a:t>here a(</a:t>
            </a:r>
            <a:r>
              <a:rPr lang="en-US" sz="2400" dirty="0" err="1" smtClean="0"/>
              <a:t>i</a:t>
            </a:r>
            <a:r>
              <a:rPr lang="en-US" sz="2400" dirty="0" smtClean="0"/>
              <a:t>) is the mean distance from sample </a:t>
            </a:r>
            <a:r>
              <a:rPr lang="en-US" sz="2400" dirty="0" err="1" smtClean="0"/>
              <a:t>i</a:t>
            </a:r>
            <a:r>
              <a:rPr lang="en-US" sz="2400" dirty="0" smtClean="0"/>
              <a:t> to its own cluster,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b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the mean distance from </a:t>
            </a:r>
            <a:r>
              <a:rPr lang="en-US" sz="2400" dirty="0" err="1" smtClean="0"/>
              <a:t>i</a:t>
            </a:r>
            <a:r>
              <a:rPr lang="en-US" sz="2400" dirty="0" smtClean="0"/>
              <a:t> to the second-closest cluster.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Perhaps surprisingly, silhouette scores can be, and often are, negative.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</p:txBody>
      </p:sp>
      <p:pic>
        <p:nvPicPr>
          <p:cNvPr id="1026" name="Picture 2" descr="s(i) = \frac{b(i) - a(i)}{\max\{a(i),b(i)\}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08" y="1963207"/>
            <a:ext cx="2917825" cy="74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1041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Evaluating </a:t>
            </a:r>
            <a:r>
              <a:rPr lang="en-US" dirty="0" err="1" smtClean="0"/>
              <a:t>Clusterings</a:t>
            </a:r>
            <a:r>
              <a:rPr lang="en-US" dirty="0" smtClean="0"/>
              <a:t>: Silhouette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Silhouette plot: horizontal bars with cluster score.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Sort (vertically) first by cluster, then by score.</a:t>
            </a:r>
          </a:p>
        </p:txBody>
      </p:sp>
      <p:pic>
        <p:nvPicPr>
          <p:cNvPr id="2050" name="Picture 2" descr="http://www.davidzeleny.net/anadat-r/lib/exe/fetch.php/obrazky:classification_11.png?w=1200&amp;tok=f4fc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3" y="2566052"/>
            <a:ext cx="7684559" cy="31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Regularization with Secondary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34533"/>
            <a:ext cx="8644466" cy="540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While secondary criteria can be measured after the model is built, its too late then to affect the model.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Using secondary criteria </a:t>
            </a:r>
            <a:r>
              <a:rPr lang="en-US" sz="2800" b="1" dirty="0" smtClean="0">
                <a:solidFill>
                  <a:srgbClr val="C00000"/>
                </a:solidFill>
              </a:rPr>
              <a:t>during</a:t>
            </a:r>
            <a:r>
              <a:rPr lang="en-US" sz="2800" dirty="0" smtClean="0"/>
              <a:t> the optimization process is called </a:t>
            </a:r>
            <a:r>
              <a:rPr lang="en-US" sz="2800" b="1" dirty="0" smtClean="0">
                <a:solidFill>
                  <a:srgbClr val="C00000"/>
                </a:solidFill>
              </a:rPr>
              <a:t>“regularization”. </a:t>
            </a: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Examples: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L1 regularization </a:t>
            </a:r>
            <a:r>
              <a:rPr lang="en-US" sz="2400" dirty="0" smtClean="0"/>
              <a:t>adds a term to the measure being optimized which is the </a:t>
            </a:r>
            <a:r>
              <a:rPr lang="en-US" sz="2400" b="1" dirty="0" smtClean="0">
                <a:solidFill>
                  <a:schemeClr val="tx2"/>
                </a:solidFill>
              </a:rPr>
              <a:t>sum of absolute value of model coefficients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L2 regularization </a:t>
            </a:r>
            <a:r>
              <a:rPr lang="en-US" sz="2400" dirty="0" smtClean="0"/>
              <a:t>adds a term to the measure being optimized which is the </a:t>
            </a:r>
            <a:r>
              <a:rPr lang="en-US" sz="2400" b="1" dirty="0" smtClean="0">
                <a:solidFill>
                  <a:schemeClr val="tx2"/>
                </a:solidFill>
              </a:rPr>
              <a:t>sum of squares of model coefficients</a:t>
            </a:r>
            <a:r>
              <a:rPr lang="en-US" sz="2400" dirty="0" smtClean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84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Regularization with Secondary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86933"/>
            <a:ext cx="8644466" cy="524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L1 regularization </a:t>
            </a:r>
            <a:r>
              <a:rPr lang="en-US" sz="2800" dirty="0" smtClean="0"/>
              <a:t>in particular is very widely used. It has the following impacts:</a:t>
            </a:r>
          </a:p>
          <a:p>
            <a:r>
              <a:rPr lang="en-US" sz="2400" dirty="0" smtClean="0"/>
              <a:t>Yields a </a:t>
            </a:r>
            <a:r>
              <a:rPr lang="en-US" sz="2400" b="1" dirty="0" smtClean="0">
                <a:solidFill>
                  <a:srgbClr val="C00000"/>
                </a:solidFill>
              </a:rPr>
              <a:t>convex optimization </a:t>
            </a:r>
            <a:r>
              <a:rPr lang="en-US" sz="2400" dirty="0" smtClean="0"/>
              <a:t>problem in many cases, so there is a unique solution.</a:t>
            </a:r>
          </a:p>
          <a:p>
            <a:r>
              <a:rPr lang="en-US" sz="2400" dirty="0" smtClean="0"/>
              <a:t>The solution is usually </a:t>
            </a:r>
            <a:r>
              <a:rPr lang="en-US" sz="2400" b="1" dirty="0" smtClean="0">
                <a:solidFill>
                  <a:srgbClr val="C00000"/>
                </a:solidFill>
              </a:rPr>
              <a:t>stable</a:t>
            </a:r>
            <a:r>
              <a:rPr lang="en-US" sz="2400" dirty="0" smtClean="0"/>
              <a:t> to small input changes.</a:t>
            </a:r>
          </a:p>
          <a:p>
            <a:r>
              <a:rPr lang="en-US" sz="2400" dirty="0" smtClean="0"/>
              <a:t>The solution is </a:t>
            </a:r>
            <a:r>
              <a:rPr lang="en-US" sz="2400" b="1" dirty="0" smtClean="0">
                <a:solidFill>
                  <a:srgbClr val="C00000"/>
                </a:solidFill>
              </a:rPr>
              <a:t>quite sparse </a:t>
            </a:r>
            <a:r>
              <a:rPr lang="en-US" sz="2400" dirty="0" smtClean="0"/>
              <a:t>(many zero coefficients) and requires less disk and memory to run. </a:t>
            </a:r>
          </a:p>
          <a:p>
            <a:r>
              <a:rPr lang="en-US" sz="2400" dirty="0" smtClean="0"/>
              <a:t>L1 regularization on factorization models tends to </a:t>
            </a:r>
            <a:r>
              <a:rPr lang="en-US" sz="2400" b="1" dirty="0" smtClean="0">
                <a:solidFill>
                  <a:srgbClr val="C00000"/>
                </a:solidFill>
              </a:rPr>
              <a:t>decrease the correlation</a:t>
            </a:r>
            <a:r>
              <a:rPr lang="en-US" sz="2400" dirty="0" smtClean="0"/>
              <a:t> between model factors.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670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Your model should ideally fit an </a:t>
            </a:r>
            <a:r>
              <a:rPr lang="en-US" sz="2800" b="1" dirty="0" smtClean="0">
                <a:solidFill>
                  <a:schemeClr val="tx2"/>
                </a:solidFill>
              </a:rPr>
              <a:t>infinite sample </a:t>
            </a:r>
            <a:r>
              <a:rPr lang="en-US" sz="2800" dirty="0" smtClean="0"/>
              <a:t>of the type of data you’re interested in.</a:t>
            </a:r>
          </a:p>
          <a:p>
            <a:r>
              <a:rPr lang="en-US" sz="2800" dirty="0" smtClean="0"/>
              <a:t>In reality, you only have a </a:t>
            </a:r>
            <a:r>
              <a:rPr lang="en-US" sz="2800" b="1" dirty="0" smtClean="0">
                <a:solidFill>
                  <a:schemeClr val="tx2"/>
                </a:solidFill>
              </a:rPr>
              <a:t>finite set </a:t>
            </a:r>
            <a:r>
              <a:rPr lang="en-US" sz="2800" dirty="0" smtClean="0"/>
              <a:t>to train on. A good model for this subset is a good model for the infinite set, up to a point.</a:t>
            </a:r>
          </a:p>
          <a:p>
            <a:r>
              <a:rPr lang="en-US" sz="2800" dirty="0" smtClean="0"/>
              <a:t>Beyond that point, the model quality (measured on new data) starts to </a:t>
            </a:r>
            <a:r>
              <a:rPr lang="en-US" sz="2800" b="1" dirty="0" smtClean="0">
                <a:solidFill>
                  <a:schemeClr val="tx2"/>
                </a:solidFill>
              </a:rPr>
              <a:t>decrease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Beyond that point, the model is </a:t>
            </a:r>
            <a:r>
              <a:rPr lang="en-US" sz="2800" b="1" dirty="0" smtClean="0"/>
              <a:t>over-fitting</a:t>
            </a:r>
            <a:r>
              <a:rPr lang="en-US" sz="2800" dirty="0" smtClean="0"/>
              <a:t> the data.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811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Over-fitting during training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6409" y="5238606"/>
            <a:ext cx="27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Number of 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92" y="4394118"/>
            <a:ext cx="18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Training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992" y="3010050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Error on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34571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Another kind of over-fitting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7732" y="5236345"/>
            <a:ext cx="352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degrees of freedom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92" y="4394118"/>
            <a:ext cx="18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Training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992" y="3010050"/>
            <a:ext cx="134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Error on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22302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Regularization and 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17601"/>
            <a:ext cx="8644466" cy="5418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Adding a </a:t>
            </a:r>
            <a:r>
              <a:rPr lang="en-US" sz="2800" dirty="0" err="1" smtClean="0"/>
              <a:t>regularizer</a:t>
            </a:r>
            <a:r>
              <a:rPr lang="en-US" sz="2800" dirty="0" smtClean="0"/>
              <a:t>:</a:t>
            </a:r>
          </a:p>
        </p:txBody>
      </p:sp>
      <p:pic>
        <p:nvPicPr>
          <p:cNvPr id="3074" name="Picture 2" descr="http://upload.wikimedia.org/wikipedia/commons/thumb/1/1f/Overfitting_svg.svg/300px-Overfitting_sv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941511"/>
            <a:ext cx="4475692" cy="32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6409" y="5238606"/>
            <a:ext cx="27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Number of 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1460" y="2527259"/>
            <a:ext cx="1064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Model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374" y="2890715"/>
            <a:ext cx="262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Without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regularizer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19600" y="3590058"/>
            <a:ext cx="1998133" cy="135275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00774" y="3358256"/>
            <a:ext cx="219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regularizer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3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Cross-validation involves</a:t>
            </a:r>
            <a:r>
              <a:rPr lang="en-US" sz="2800" b="1" dirty="0" smtClean="0">
                <a:solidFill>
                  <a:schemeClr val="tx2"/>
                </a:solidFill>
              </a:rPr>
              <a:t> partitioning </a:t>
            </a:r>
            <a:r>
              <a:rPr lang="en-US" sz="2800" dirty="0" smtClean="0"/>
              <a:t>your data into distinct </a:t>
            </a:r>
            <a:r>
              <a:rPr lang="en-US" sz="2800" b="1" dirty="0" smtClean="0">
                <a:solidFill>
                  <a:schemeClr val="tx2"/>
                </a:solidFill>
              </a:rPr>
              <a:t>training</a:t>
            </a:r>
            <a:r>
              <a:rPr lang="en-US" sz="2800" dirty="0" smtClean="0"/>
              <a:t> and</a:t>
            </a:r>
            <a:r>
              <a:rPr lang="en-US" sz="2800" b="1" dirty="0" smtClean="0">
                <a:solidFill>
                  <a:schemeClr val="tx2"/>
                </a:solidFill>
              </a:rPr>
              <a:t> test </a:t>
            </a:r>
            <a:r>
              <a:rPr lang="en-US" sz="2800" dirty="0" smtClean="0"/>
              <a:t>subsets. </a:t>
            </a:r>
          </a:p>
          <a:p>
            <a:endParaRPr lang="en-US" sz="2800" dirty="0" smtClean="0"/>
          </a:p>
          <a:p>
            <a:r>
              <a:rPr lang="en-US" sz="2800" dirty="0" smtClean="0"/>
              <a:t>The test set </a:t>
            </a:r>
            <a:r>
              <a:rPr lang="en-US" sz="2800" b="1" dirty="0" smtClean="0">
                <a:solidFill>
                  <a:srgbClr val="C00000"/>
                </a:solidFill>
              </a:rPr>
              <a:t>should never </a:t>
            </a:r>
            <a:r>
              <a:rPr lang="en-US" sz="2800" dirty="0" smtClean="0"/>
              <a:t>be used to </a:t>
            </a:r>
            <a:r>
              <a:rPr lang="en-US" sz="2800" b="1" dirty="0" smtClean="0">
                <a:solidFill>
                  <a:srgbClr val="C00000"/>
                </a:solidFill>
              </a:rPr>
              <a:t>train</a:t>
            </a:r>
            <a:r>
              <a:rPr lang="en-US" sz="2800" dirty="0" smtClean="0"/>
              <a:t> the model.</a:t>
            </a:r>
          </a:p>
          <a:p>
            <a:endParaRPr lang="en-US" sz="2800" dirty="0"/>
          </a:p>
          <a:p>
            <a:r>
              <a:rPr lang="en-US" sz="2800" dirty="0" smtClean="0"/>
              <a:t>The test set is then used to</a:t>
            </a:r>
            <a:r>
              <a:rPr lang="en-US" sz="2800" b="1" dirty="0" smtClean="0">
                <a:solidFill>
                  <a:srgbClr val="C00000"/>
                </a:solidFill>
              </a:rPr>
              <a:t> evaluate </a:t>
            </a:r>
            <a:r>
              <a:rPr lang="en-US" sz="2800" dirty="0" smtClean="0"/>
              <a:t>the model after training.  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71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 smtClean="0"/>
              <a:t>K-fold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get more accurate estimates of performance you can do this k times.</a:t>
            </a:r>
          </a:p>
          <a:p>
            <a:r>
              <a:rPr lang="en-US" sz="2800" dirty="0" smtClean="0"/>
              <a:t>Break the data into k equal-sized subsets A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For each </a:t>
            </a:r>
            <a:r>
              <a:rPr lang="en-US" sz="2800" dirty="0" err="1" smtClean="0"/>
              <a:t>i</a:t>
            </a:r>
            <a:r>
              <a:rPr lang="en-US" sz="2800" dirty="0" smtClean="0"/>
              <a:t> in 1,…,k do:</a:t>
            </a:r>
          </a:p>
          <a:p>
            <a:pPr lvl="1"/>
            <a:r>
              <a:rPr lang="en-US" sz="2400" dirty="0" smtClean="0"/>
              <a:t>Train a model on all the other folds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 A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,…,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endParaRPr lang="en-US" sz="2400" baseline="-25000" dirty="0" smtClean="0"/>
          </a:p>
          <a:p>
            <a:pPr lvl="1"/>
            <a:r>
              <a:rPr lang="en-US" sz="2400" dirty="0" smtClean="0"/>
              <a:t>Test the model on A</a:t>
            </a:r>
            <a:r>
              <a:rPr lang="en-US" sz="2400" baseline="-25000" dirty="0" smtClean="0"/>
              <a:t>i</a:t>
            </a:r>
            <a:endParaRPr lang="en-US" sz="2400" dirty="0" smtClean="0"/>
          </a:p>
          <a:p>
            <a:r>
              <a:rPr lang="en-US" sz="2800" dirty="0" smtClean="0"/>
              <a:t>Compute the </a:t>
            </a:r>
            <a:r>
              <a:rPr lang="en-US" sz="2800" b="1" dirty="0" smtClean="0">
                <a:solidFill>
                  <a:srgbClr val="C00000"/>
                </a:solidFill>
              </a:rPr>
              <a:t>average performance </a:t>
            </a:r>
            <a:r>
              <a:rPr lang="en-US" sz="2800" dirty="0" smtClean="0"/>
              <a:t>of the k runs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2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594"/>
            <a:ext cx="1706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100"/>
            <a:ext cx="4342130" cy="55571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Classification/Regression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Bias/Variance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tradeoff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K-NN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Naïve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Bayes</a:t>
            </a:r>
            <a:endParaRPr lang="en-US" sz="3200" spc="-20" dirty="0" smtClean="0">
              <a:latin typeface="Calibri"/>
              <a:cs typeface="Calibri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Training Issues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Measuring model quality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Over-fitting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Cross-validation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35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68"/>
            <a:ext cx="8229600" cy="897466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smtClean="0"/>
              <a:t>-fold </a:t>
            </a: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117601"/>
            <a:ext cx="8475133" cy="5418666"/>
          </a:xfrm>
        </p:spPr>
        <p:txBody>
          <a:bodyPr>
            <a:normAutofit/>
          </a:bodyPr>
          <a:lstStyle/>
          <a:p>
            <a:endParaRPr lang="en-US" sz="2800" dirty="0" smtClean="0"/>
          </a:p>
        </p:txBody>
      </p:sp>
      <p:pic>
        <p:nvPicPr>
          <p:cNvPr id="1026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1194328"/>
            <a:ext cx="37052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32" t="27593" r="9954"/>
          <a:stretch/>
        </p:blipFill>
        <p:spPr>
          <a:xfrm>
            <a:off x="304800" y="1295400"/>
            <a:ext cx="8769529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8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27" t="26111" r="9607"/>
          <a:stretch/>
        </p:blipFill>
        <p:spPr>
          <a:xfrm>
            <a:off x="381000" y="1295400"/>
            <a:ext cx="8556171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650" y="2980435"/>
            <a:ext cx="3219450" cy="294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4129" y="196418"/>
            <a:ext cx="5557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Predicting </a:t>
            </a:r>
            <a:r>
              <a:rPr spc="-25" dirty="0"/>
              <a:t>from</a:t>
            </a:r>
            <a:r>
              <a:rPr spc="-40" dirty="0"/>
              <a:t> </a:t>
            </a:r>
            <a:r>
              <a:rPr spc="-5" dirty="0"/>
              <a:t>Samples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97712"/>
            <a:ext cx="7834630" cy="4269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Most datasets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most </a:t>
            </a:r>
            <a:r>
              <a:rPr sz="2400" spc="-15" dirty="0">
                <a:latin typeface="Calibri"/>
                <a:cs typeface="Calibri"/>
              </a:rPr>
              <a:t>interested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population</a:t>
            </a:r>
            <a:r>
              <a:rPr sz="2400" spc="-5" dirty="0">
                <a:latin typeface="Calibri"/>
                <a:cs typeface="Calibri"/>
              </a:rPr>
              <a:t>, but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datasets consisting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(X,y)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spc="-15" dirty="0">
                <a:latin typeface="Calibri"/>
                <a:cs typeface="Calibri"/>
              </a:rPr>
              <a:t>features </a:t>
            </a:r>
            <a:r>
              <a:rPr sz="2400" dirty="0">
                <a:latin typeface="Calibri"/>
                <a:cs typeface="Calibri"/>
              </a:rPr>
              <a:t>X + label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a model is a </a:t>
            </a:r>
            <a:r>
              <a:rPr sz="2400" spc="-5" dirty="0">
                <a:latin typeface="Calibri"/>
                <a:cs typeface="Calibri"/>
              </a:rPr>
              <a:t>prediction </a:t>
            </a:r>
            <a:r>
              <a:rPr sz="2400" dirty="0">
                <a:latin typeface="Calibri"/>
                <a:cs typeface="Calibri"/>
              </a:rPr>
              <a:t>y =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train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denote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7" baseline="-20833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8375" y="3303422"/>
            <a:ext cx="1085850" cy="935355"/>
          </a:xfrm>
          <a:custGeom>
            <a:avLst/>
            <a:gdLst/>
            <a:ahLst/>
            <a:cxnLst/>
            <a:rect l="l" t="t" r="r" b="b"/>
            <a:pathLst>
              <a:path w="1085850" h="935354">
                <a:moveTo>
                  <a:pt x="0" y="935202"/>
                </a:moveTo>
                <a:lnTo>
                  <a:pt x="1085850" y="935202"/>
                </a:lnTo>
                <a:lnTo>
                  <a:pt x="1085850" y="0"/>
                </a:lnTo>
                <a:lnTo>
                  <a:pt x="0" y="0"/>
                </a:lnTo>
                <a:lnTo>
                  <a:pt x="0" y="93520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0550" y="2314575"/>
            <a:ext cx="1647825" cy="989330"/>
          </a:xfrm>
          <a:custGeom>
            <a:avLst/>
            <a:gdLst/>
            <a:ahLst/>
            <a:cxnLst/>
            <a:rect l="l" t="t" r="r" b="b"/>
            <a:pathLst>
              <a:path w="1647825" h="989329">
                <a:moveTo>
                  <a:pt x="0" y="0"/>
                </a:moveTo>
                <a:lnTo>
                  <a:pt x="1647825" y="988822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177" y="196418"/>
            <a:ext cx="4010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35" dirty="0"/>
              <a:t>Variance</a:t>
            </a:r>
          </a:p>
        </p:txBody>
      </p:sp>
      <p:sp>
        <p:nvSpPr>
          <p:cNvPr id="3" name="object 3"/>
          <p:cNvSpPr/>
          <p:nvPr/>
        </p:nvSpPr>
        <p:spPr>
          <a:xfrm>
            <a:off x="4149852" y="1125727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7" y="270763"/>
                </a:lnTo>
                <a:lnTo>
                  <a:pt x="313689" y="282321"/>
                </a:lnTo>
                <a:lnTo>
                  <a:pt x="352139" y="264239"/>
                </a:lnTo>
                <a:lnTo>
                  <a:pt x="380492" y="232918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89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454911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5" y="11429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6" y="270763"/>
                </a:lnTo>
                <a:lnTo>
                  <a:pt x="313690" y="282321"/>
                </a:lnTo>
                <a:lnTo>
                  <a:pt x="352139" y="264239"/>
                </a:lnTo>
                <a:lnTo>
                  <a:pt x="380492" y="232917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90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515" y="266192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563" y="0"/>
                </a:moveTo>
                <a:lnTo>
                  <a:pt x="309625" y="11429"/>
                </a:lnTo>
                <a:lnTo>
                  <a:pt x="325933" y="18504"/>
                </a:lnTo>
                <a:lnTo>
                  <a:pt x="339979" y="28305"/>
                </a:lnTo>
                <a:lnTo>
                  <a:pt x="368522" y="73852"/>
                </a:lnTo>
                <a:lnTo>
                  <a:pt x="376904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7" y="270763"/>
                </a:lnTo>
                <a:lnTo>
                  <a:pt x="313563" y="282320"/>
                </a:lnTo>
                <a:lnTo>
                  <a:pt x="352123" y="264239"/>
                </a:lnTo>
                <a:lnTo>
                  <a:pt x="380492" y="232917"/>
                </a:lnTo>
                <a:lnTo>
                  <a:pt x="397859" y="191071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0" y="32093"/>
                </a:lnTo>
                <a:lnTo>
                  <a:pt x="334091" y="7379"/>
                </a:lnTo>
                <a:lnTo>
                  <a:pt x="313563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747" y="36652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0722" y="34048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6747" y="33934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6798" y="366522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9117" y="340487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6798" y="339344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3420" y="339344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1" y="139700"/>
                </a:lnTo>
                <a:lnTo>
                  <a:pt x="376904" y="164580"/>
                </a:lnTo>
                <a:lnTo>
                  <a:pt x="368522" y="207529"/>
                </a:lnTo>
                <a:lnTo>
                  <a:pt x="340026" y="253777"/>
                </a:lnTo>
                <a:lnTo>
                  <a:pt x="310006" y="270764"/>
                </a:lnTo>
                <a:lnTo>
                  <a:pt x="313689" y="282321"/>
                </a:lnTo>
                <a:lnTo>
                  <a:pt x="352139" y="264239"/>
                </a:lnTo>
                <a:lnTo>
                  <a:pt x="380491" y="232918"/>
                </a:lnTo>
                <a:lnTo>
                  <a:pt x="397859" y="191071"/>
                </a:lnTo>
                <a:lnTo>
                  <a:pt x="403605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89" y="0"/>
                </a:lnTo>
                <a:close/>
              </a:path>
              <a:path w="403860" h="28257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205" y="1035811"/>
            <a:ext cx="8126730" cy="4194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269240">
              <a:lnSpc>
                <a:spcPts val="2590"/>
              </a:lnSpc>
              <a:spcBef>
                <a:spcPts val="425"/>
              </a:spcBef>
              <a:tabLst>
                <a:tab pos="2009139" algn="l"/>
                <a:tab pos="2338705" algn="l"/>
                <a:tab pos="3798570" algn="l"/>
                <a:tab pos="419481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5" dirty="0">
                <a:latin typeface="Calibri"/>
                <a:cs typeface="Calibri"/>
              </a:rPr>
              <a:t>data-generated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70" dirty="0">
                <a:latin typeface="Cambria Math"/>
                <a:cs typeface="Cambria Math"/>
              </a:rPr>
              <a:t>𝑓</a:t>
            </a:r>
            <a:r>
              <a:rPr sz="2625" spc="-254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statistical estimate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true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Calibri"/>
                <a:cs typeface="Calibri"/>
              </a:rPr>
              <a:t>Because of </a:t>
            </a:r>
            <a:r>
              <a:rPr sz="2400" dirty="0">
                <a:latin typeface="Calibri"/>
                <a:cs typeface="Calibri"/>
              </a:rPr>
              <a:t>this, its </a:t>
            </a:r>
            <a:r>
              <a:rPr sz="2400" spc="-5" dirty="0">
                <a:latin typeface="Calibri"/>
                <a:cs typeface="Calibri"/>
              </a:rPr>
              <a:t>subject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tabLst>
                <a:tab pos="3395979" algn="l"/>
                <a:tab pos="379412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Bias: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we train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70" dirty="0">
                <a:latin typeface="Cambria Math"/>
                <a:cs typeface="Cambria Math"/>
              </a:rPr>
              <a:t>𝑓</a:t>
            </a:r>
            <a:r>
              <a:rPr sz="2625" spc="-254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sets </a:t>
            </a:r>
            <a:r>
              <a:rPr sz="2400" spc="25" dirty="0">
                <a:latin typeface="Cambria Math"/>
                <a:cs typeface="Cambria Math"/>
              </a:rPr>
              <a:t>𝐷</a:t>
            </a:r>
            <a:r>
              <a:rPr sz="2400" spc="25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difference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predictions and the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𝑦</a:t>
            </a:r>
            <a:r>
              <a:rPr sz="2400" spc="-35" dirty="0">
                <a:latin typeface="Calibri"/>
                <a:cs typeface="Calibri"/>
              </a:rPr>
              <a:t>’s.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2435860" algn="l"/>
                <a:tab pos="4152265" algn="l"/>
                <a:tab pos="4550410" algn="l"/>
              </a:tabLst>
            </a:pPr>
            <a:r>
              <a:rPr sz="2400" dirty="0">
                <a:latin typeface="Calibri"/>
                <a:cs typeface="Calibri"/>
              </a:rPr>
              <a:t>i.e.	</a:t>
            </a:r>
            <a:r>
              <a:rPr sz="2400" spc="-10" dirty="0">
                <a:latin typeface="Cambria Math"/>
                <a:cs typeface="Cambria Math"/>
              </a:rPr>
              <a:t>𝐵𝑖𝑎𝑠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</a:t>
            </a:r>
            <a:r>
              <a:rPr sz="2400" spc="305" dirty="0">
                <a:latin typeface="Cambria Math"/>
                <a:cs typeface="Cambria Math"/>
              </a:rPr>
              <a:t> </a:t>
            </a:r>
            <a:r>
              <a:rPr sz="2400" spc="-165" dirty="0">
                <a:latin typeface="Cambria Math"/>
                <a:cs typeface="Cambria Math"/>
              </a:rPr>
              <a:t>𝑓</a:t>
            </a:r>
            <a:r>
              <a:rPr sz="2625" spc="-247" baseline="-15873" dirty="0">
                <a:latin typeface="Cambria Math"/>
                <a:cs typeface="Cambria Math"/>
              </a:rPr>
              <a:t>𝐷	</a:t>
            </a:r>
            <a:r>
              <a:rPr sz="2400" dirty="0">
                <a:latin typeface="Cambria Math"/>
                <a:cs typeface="Cambria Math"/>
              </a:rPr>
              <a:t>𝑋	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  <a:p>
            <a:pPr marL="166497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E[] is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X and </a:t>
            </a:r>
            <a:r>
              <a:rPr sz="2400" spc="-10" dirty="0">
                <a:latin typeface="Calibri"/>
                <a:cs typeface="Calibri"/>
              </a:rPr>
              <a:t>datasets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Variance: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we train </a:t>
            </a: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30" dirty="0">
                <a:latin typeface="Cambria Math"/>
                <a:cs typeface="Cambria Math"/>
              </a:rPr>
              <a:t>𝑓</a:t>
            </a:r>
            <a:r>
              <a:rPr sz="2625" spc="-44" baseline="-15873" dirty="0">
                <a:latin typeface="Cambria Math"/>
                <a:cs typeface="Cambria Math"/>
              </a:rPr>
              <a:t>𝐷</a:t>
            </a:r>
            <a:r>
              <a:rPr sz="2400" spc="-30" dirty="0">
                <a:latin typeface="Cambria Math"/>
                <a:cs typeface="Cambria Math"/>
              </a:rPr>
              <a:t>(𝑋)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many training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𝐷</a:t>
            </a:r>
            <a:r>
              <a:rPr sz="2400" spc="25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0"/>
              </a:lnSpc>
            </a:pP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estimates: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6766" y="577469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20" h="12700">
                <a:moveTo>
                  <a:pt x="0" y="12700"/>
                </a:moveTo>
                <a:lnTo>
                  <a:pt x="70865" y="12700"/>
                </a:lnTo>
                <a:lnTo>
                  <a:pt x="7086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3852" y="5300979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10"/>
                </a:lnTo>
              </a:path>
            </a:pathLst>
          </a:custGeom>
          <a:ln w="27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6766" y="5287009"/>
            <a:ext cx="71120" cy="13970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969"/>
                </a:moveTo>
                <a:lnTo>
                  <a:pt x="70865" y="13969"/>
                </a:lnTo>
                <a:lnTo>
                  <a:pt x="70865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5436" y="577469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20" h="12700">
                <a:moveTo>
                  <a:pt x="0" y="12700"/>
                </a:moveTo>
                <a:lnTo>
                  <a:pt x="70865" y="12700"/>
                </a:lnTo>
                <a:lnTo>
                  <a:pt x="7086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9216" y="5300979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710"/>
                </a:lnTo>
              </a:path>
            </a:pathLst>
          </a:custGeom>
          <a:ln w="27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5436" y="5287009"/>
            <a:ext cx="71120" cy="13970"/>
          </a:xfrm>
          <a:custGeom>
            <a:avLst/>
            <a:gdLst/>
            <a:ahLst/>
            <a:cxnLst/>
            <a:rect l="l" t="t" r="r" b="b"/>
            <a:pathLst>
              <a:path w="71120" h="13970">
                <a:moveTo>
                  <a:pt x="0" y="13969"/>
                </a:moveTo>
                <a:lnTo>
                  <a:pt x="70865" y="13969"/>
                </a:lnTo>
                <a:lnTo>
                  <a:pt x="70865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9703" y="5353558"/>
            <a:ext cx="1971675" cy="368300"/>
          </a:xfrm>
          <a:custGeom>
            <a:avLst/>
            <a:gdLst/>
            <a:ahLst/>
            <a:cxnLst/>
            <a:rect l="l" t="t" r="r" b="b"/>
            <a:pathLst>
              <a:path w="1971675" h="368300">
                <a:moveTo>
                  <a:pt x="1874901" y="0"/>
                </a:moveTo>
                <a:lnTo>
                  <a:pt x="1871218" y="12191"/>
                </a:lnTo>
                <a:lnTo>
                  <a:pt x="1888124" y="20954"/>
                </a:lnTo>
                <a:lnTo>
                  <a:pt x="1902841" y="33718"/>
                </a:lnTo>
                <a:lnTo>
                  <a:pt x="1925701" y="71246"/>
                </a:lnTo>
                <a:lnTo>
                  <a:pt x="1939591" y="122285"/>
                </a:lnTo>
                <a:lnTo>
                  <a:pt x="1944243" y="184276"/>
                </a:lnTo>
                <a:lnTo>
                  <a:pt x="1943078" y="216536"/>
                </a:lnTo>
                <a:lnTo>
                  <a:pt x="1933795" y="272877"/>
                </a:lnTo>
                <a:lnTo>
                  <a:pt x="1915366" y="317704"/>
                </a:lnTo>
                <a:lnTo>
                  <a:pt x="1888124" y="347213"/>
                </a:lnTo>
                <a:lnTo>
                  <a:pt x="1871218" y="355980"/>
                </a:lnTo>
                <a:lnTo>
                  <a:pt x="1874901" y="368185"/>
                </a:lnTo>
                <a:lnTo>
                  <a:pt x="1915985" y="346267"/>
                </a:lnTo>
                <a:lnTo>
                  <a:pt x="1946402" y="304926"/>
                </a:lnTo>
                <a:lnTo>
                  <a:pt x="1965372" y="249194"/>
                </a:lnTo>
                <a:lnTo>
                  <a:pt x="1971675" y="184022"/>
                </a:lnTo>
                <a:lnTo>
                  <a:pt x="1970101" y="150328"/>
                </a:lnTo>
                <a:lnTo>
                  <a:pt x="1957476" y="89939"/>
                </a:lnTo>
                <a:lnTo>
                  <a:pt x="1932515" y="40147"/>
                </a:lnTo>
                <a:lnTo>
                  <a:pt x="1896788" y="8524"/>
                </a:lnTo>
                <a:lnTo>
                  <a:pt x="1874901" y="0"/>
                </a:lnTo>
                <a:close/>
              </a:path>
              <a:path w="1971675" h="368300">
                <a:moveTo>
                  <a:pt x="96774" y="0"/>
                </a:moveTo>
                <a:lnTo>
                  <a:pt x="55625" y="21907"/>
                </a:lnTo>
                <a:lnTo>
                  <a:pt x="25146" y="63245"/>
                </a:lnTo>
                <a:lnTo>
                  <a:pt x="6286" y="118967"/>
                </a:lnTo>
                <a:lnTo>
                  <a:pt x="0" y="184022"/>
                </a:lnTo>
                <a:lnTo>
                  <a:pt x="1571" y="217792"/>
                </a:lnTo>
                <a:lnTo>
                  <a:pt x="14144" y="278236"/>
                </a:lnTo>
                <a:lnTo>
                  <a:pt x="39052" y="328025"/>
                </a:lnTo>
                <a:lnTo>
                  <a:pt x="74866" y="359653"/>
                </a:lnTo>
                <a:lnTo>
                  <a:pt x="96774" y="368185"/>
                </a:lnTo>
                <a:lnTo>
                  <a:pt x="100457" y="355980"/>
                </a:lnTo>
                <a:lnTo>
                  <a:pt x="83550" y="347213"/>
                </a:lnTo>
                <a:lnTo>
                  <a:pt x="68834" y="334454"/>
                </a:lnTo>
                <a:lnTo>
                  <a:pt x="45974" y="296964"/>
                </a:lnTo>
                <a:lnTo>
                  <a:pt x="32083" y="246068"/>
                </a:lnTo>
                <a:lnTo>
                  <a:pt x="27432" y="184276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7" y="12191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08652" y="5453278"/>
            <a:ext cx="1847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latin typeface="Cambria Math"/>
                <a:cs typeface="Cambria Math"/>
              </a:rPr>
              <a:t>𝐷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25567" y="539750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6" y="11430"/>
                </a:lnTo>
                <a:lnTo>
                  <a:pt x="325935" y="18504"/>
                </a:lnTo>
                <a:lnTo>
                  <a:pt x="339994" y="28305"/>
                </a:lnTo>
                <a:lnTo>
                  <a:pt x="368575" y="73852"/>
                </a:lnTo>
                <a:lnTo>
                  <a:pt x="376906" y="115623"/>
                </a:lnTo>
                <a:lnTo>
                  <a:pt x="377952" y="139700"/>
                </a:lnTo>
                <a:lnTo>
                  <a:pt x="376904" y="164578"/>
                </a:lnTo>
                <a:lnTo>
                  <a:pt x="368522" y="207535"/>
                </a:lnTo>
                <a:lnTo>
                  <a:pt x="340026" y="253784"/>
                </a:lnTo>
                <a:lnTo>
                  <a:pt x="310007" y="270827"/>
                </a:lnTo>
                <a:lnTo>
                  <a:pt x="313690" y="282282"/>
                </a:lnTo>
                <a:lnTo>
                  <a:pt x="352139" y="264213"/>
                </a:lnTo>
                <a:lnTo>
                  <a:pt x="380492" y="232943"/>
                </a:lnTo>
                <a:lnTo>
                  <a:pt x="397859" y="191093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2" y="32093"/>
                </a:lnTo>
                <a:lnTo>
                  <a:pt x="334144" y="7379"/>
                </a:lnTo>
                <a:lnTo>
                  <a:pt x="313690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49" y="263700"/>
                </a:lnTo>
                <a:lnTo>
                  <a:pt x="63690" y="253784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0740" y="5397500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563" y="0"/>
                </a:moveTo>
                <a:lnTo>
                  <a:pt x="309625" y="11430"/>
                </a:lnTo>
                <a:lnTo>
                  <a:pt x="325933" y="18504"/>
                </a:lnTo>
                <a:lnTo>
                  <a:pt x="339979" y="28305"/>
                </a:lnTo>
                <a:lnTo>
                  <a:pt x="368522" y="73852"/>
                </a:lnTo>
                <a:lnTo>
                  <a:pt x="376904" y="115623"/>
                </a:lnTo>
                <a:lnTo>
                  <a:pt x="377951" y="139700"/>
                </a:lnTo>
                <a:lnTo>
                  <a:pt x="376904" y="164578"/>
                </a:lnTo>
                <a:lnTo>
                  <a:pt x="368522" y="207535"/>
                </a:lnTo>
                <a:lnTo>
                  <a:pt x="340026" y="253784"/>
                </a:lnTo>
                <a:lnTo>
                  <a:pt x="310007" y="270827"/>
                </a:lnTo>
                <a:lnTo>
                  <a:pt x="313563" y="282282"/>
                </a:lnTo>
                <a:lnTo>
                  <a:pt x="352123" y="264213"/>
                </a:lnTo>
                <a:lnTo>
                  <a:pt x="380492" y="232943"/>
                </a:lnTo>
                <a:lnTo>
                  <a:pt x="397859" y="191093"/>
                </a:lnTo>
                <a:lnTo>
                  <a:pt x="403606" y="141224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80" y="32093"/>
                </a:lnTo>
                <a:lnTo>
                  <a:pt x="334091" y="7379"/>
                </a:lnTo>
                <a:lnTo>
                  <a:pt x="313563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49" y="263700"/>
                </a:lnTo>
                <a:lnTo>
                  <a:pt x="63690" y="253784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6776" y="5308498"/>
            <a:ext cx="382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2193925" algn="l"/>
                <a:tab pos="2618740" algn="l"/>
                <a:tab pos="3014980" algn="l"/>
                <a:tab pos="3614420" algn="l"/>
              </a:tabLst>
            </a:pPr>
            <a:r>
              <a:rPr sz="2400" spc="-5" dirty="0">
                <a:latin typeface="Cambria Math"/>
                <a:cs typeface="Cambria Math"/>
              </a:rPr>
              <a:t>𝑉𝑎𝑟𝑖𝑎</a:t>
            </a:r>
            <a:r>
              <a:rPr sz="2400" spc="0" dirty="0">
                <a:latin typeface="Cambria Math"/>
                <a:cs typeface="Cambria Math"/>
              </a:rPr>
              <a:t>𝑛</a:t>
            </a:r>
            <a:r>
              <a:rPr sz="2400" dirty="0">
                <a:latin typeface="Cambria Math"/>
                <a:cs typeface="Cambria Math"/>
              </a:rPr>
              <a:t>𝑐𝑒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	𝑓	𝑋	−</a:t>
            </a:r>
            <a:r>
              <a:rPr sz="2400" spc="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6746" y="518807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75816" y="5894273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90" y="0"/>
                </a:moveTo>
                <a:lnTo>
                  <a:pt x="309626" y="11468"/>
                </a:lnTo>
                <a:lnTo>
                  <a:pt x="325935" y="18556"/>
                </a:lnTo>
                <a:lnTo>
                  <a:pt x="339994" y="28373"/>
                </a:lnTo>
                <a:lnTo>
                  <a:pt x="368575" y="73881"/>
                </a:lnTo>
                <a:lnTo>
                  <a:pt x="376906" y="115667"/>
                </a:lnTo>
                <a:lnTo>
                  <a:pt x="377952" y="139750"/>
                </a:lnTo>
                <a:lnTo>
                  <a:pt x="376904" y="164656"/>
                </a:lnTo>
                <a:lnTo>
                  <a:pt x="368522" y="207594"/>
                </a:lnTo>
                <a:lnTo>
                  <a:pt x="340026" y="253834"/>
                </a:lnTo>
                <a:lnTo>
                  <a:pt x="310007" y="270878"/>
                </a:lnTo>
                <a:lnTo>
                  <a:pt x="313690" y="282333"/>
                </a:lnTo>
                <a:lnTo>
                  <a:pt x="352139" y="264264"/>
                </a:lnTo>
                <a:lnTo>
                  <a:pt x="380491" y="232994"/>
                </a:lnTo>
                <a:lnTo>
                  <a:pt x="397859" y="191122"/>
                </a:lnTo>
                <a:lnTo>
                  <a:pt x="403606" y="141249"/>
                </a:lnTo>
                <a:lnTo>
                  <a:pt x="402153" y="115362"/>
                </a:lnTo>
                <a:lnTo>
                  <a:pt x="390532" y="69485"/>
                </a:lnTo>
                <a:lnTo>
                  <a:pt x="367482" y="32139"/>
                </a:lnTo>
                <a:lnTo>
                  <a:pt x="334144" y="7393"/>
                </a:lnTo>
                <a:lnTo>
                  <a:pt x="313690" y="0"/>
                </a:lnTo>
                <a:close/>
              </a:path>
              <a:path w="403860" h="282575">
                <a:moveTo>
                  <a:pt x="90042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41"/>
                </a:lnTo>
                <a:lnTo>
                  <a:pt x="0" y="141249"/>
                </a:lnTo>
                <a:lnTo>
                  <a:pt x="1452" y="167185"/>
                </a:lnTo>
                <a:lnTo>
                  <a:pt x="13073" y="213058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2" y="282333"/>
                </a:lnTo>
                <a:lnTo>
                  <a:pt x="93598" y="270878"/>
                </a:lnTo>
                <a:lnTo>
                  <a:pt x="77549" y="263750"/>
                </a:lnTo>
                <a:lnTo>
                  <a:pt x="63690" y="253834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801" y="28373"/>
                </a:lnTo>
                <a:lnTo>
                  <a:pt x="94107" y="11468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1205" y="5805322"/>
            <a:ext cx="1434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5255" y="616585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4" y="11429"/>
                </a:lnTo>
                <a:lnTo>
                  <a:pt x="66294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9230" y="590550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5255" y="589407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4" y="11429"/>
                </a:lnTo>
                <a:lnTo>
                  <a:pt x="66294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1754" y="616585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4073" y="5905500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24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1754" y="5894070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29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8376" y="5894273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89" y="0"/>
                </a:moveTo>
                <a:lnTo>
                  <a:pt x="309625" y="11468"/>
                </a:lnTo>
                <a:lnTo>
                  <a:pt x="325935" y="18556"/>
                </a:lnTo>
                <a:lnTo>
                  <a:pt x="339994" y="28373"/>
                </a:lnTo>
                <a:lnTo>
                  <a:pt x="368575" y="73881"/>
                </a:lnTo>
                <a:lnTo>
                  <a:pt x="376906" y="115667"/>
                </a:lnTo>
                <a:lnTo>
                  <a:pt x="377951" y="139750"/>
                </a:lnTo>
                <a:lnTo>
                  <a:pt x="376904" y="164656"/>
                </a:lnTo>
                <a:lnTo>
                  <a:pt x="368522" y="207594"/>
                </a:lnTo>
                <a:lnTo>
                  <a:pt x="340026" y="253834"/>
                </a:lnTo>
                <a:lnTo>
                  <a:pt x="310007" y="270878"/>
                </a:lnTo>
                <a:lnTo>
                  <a:pt x="313689" y="282333"/>
                </a:lnTo>
                <a:lnTo>
                  <a:pt x="352139" y="264264"/>
                </a:lnTo>
                <a:lnTo>
                  <a:pt x="380491" y="232994"/>
                </a:lnTo>
                <a:lnTo>
                  <a:pt x="397859" y="191122"/>
                </a:lnTo>
                <a:lnTo>
                  <a:pt x="403606" y="141249"/>
                </a:lnTo>
                <a:lnTo>
                  <a:pt x="402153" y="115362"/>
                </a:lnTo>
                <a:lnTo>
                  <a:pt x="390532" y="69485"/>
                </a:lnTo>
                <a:lnTo>
                  <a:pt x="367482" y="32139"/>
                </a:lnTo>
                <a:lnTo>
                  <a:pt x="334144" y="7393"/>
                </a:lnTo>
                <a:lnTo>
                  <a:pt x="313689" y="0"/>
                </a:lnTo>
                <a:close/>
              </a:path>
              <a:path w="403860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41"/>
                </a:lnTo>
                <a:lnTo>
                  <a:pt x="0" y="141249"/>
                </a:lnTo>
                <a:lnTo>
                  <a:pt x="1452" y="167185"/>
                </a:lnTo>
                <a:lnTo>
                  <a:pt x="13073" y="213058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599" y="270878"/>
                </a:lnTo>
                <a:lnTo>
                  <a:pt x="77549" y="263750"/>
                </a:lnTo>
                <a:lnTo>
                  <a:pt x="63690" y="253834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801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77592" y="5805322"/>
            <a:ext cx="1240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 </a:t>
            </a:r>
            <a:r>
              <a:rPr sz="2400" spc="-220" dirty="0">
                <a:latin typeface="Cambria Math"/>
                <a:cs typeface="Cambria Math"/>
              </a:rPr>
              <a:t> </a:t>
            </a:r>
            <a:r>
              <a:rPr sz="2400" spc="-375" dirty="0">
                <a:latin typeface="Cambria Math"/>
                <a:cs typeface="Cambria Math"/>
              </a:rPr>
              <a:t>𝑓</a:t>
            </a:r>
            <a:r>
              <a:rPr sz="2625" spc="82" baseline="-15873" dirty="0">
                <a:latin typeface="Cambria Math"/>
                <a:cs typeface="Cambria Math"/>
              </a:rPr>
              <a:t>𝐷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00450" y="5805322"/>
            <a:ext cx="3769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prediction 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96418"/>
            <a:ext cx="603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Bias </a:t>
            </a:r>
            <a:r>
              <a:rPr spc="-5" dirty="0"/>
              <a:t>and </a:t>
            </a:r>
            <a:r>
              <a:rPr spc="-35" dirty="0"/>
              <a:t>Variance</a:t>
            </a:r>
            <a:r>
              <a:rPr spc="-5" dirty="0"/>
              <a:t> </a:t>
            </a:r>
            <a:r>
              <a:rPr spc="-55" dirty="0"/>
              <a:t>Tradeoff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205" y="1070864"/>
            <a:ext cx="804100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83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bias-variance tradeoff </a:t>
            </a:r>
            <a:r>
              <a:rPr sz="2400" spc="-5" dirty="0">
                <a:latin typeface="Calibri"/>
                <a:cs typeface="Calibri"/>
              </a:rPr>
              <a:t>caused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model  </a:t>
            </a:r>
            <a:r>
              <a:rPr sz="2400" spc="-20" dirty="0"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Complex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(many parameters)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lower </a:t>
            </a:r>
            <a:r>
              <a:rPr sz="2400" spc="-5" dirty="0">
                <a:latin typeface="Calibri"/>
                <a:cs typeface="Calibri"/>
              </a:rPr>
              <a:t>bias, but  higher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4737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Simple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spc="-15" dirty="0">
                <a:latin typeface="Calibri"/>
                <a:cs typeface="Calibri"/>
              </a:rPr>
              <a:t>(few </a:t>
            </a:r>
            <a:r>
              <a:rPr sz="2400" spc="-10" dirty="0">
                <a:latin typeface="Calibri"/>
                <a:cs typeface="Calibri"/>
              </a:rPr>
              <a:t>parameters)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higher bias, but </a:t>
            </a:r>
            <a:r>
              <a:rPr sz="2400" spc="-10" dirty="0">
                <a:latin typeface="Calibri"/>
                <a:cs typeface="Calibri"/>
              </a:rPr>
              <a:t>lower  variance.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2577</Words>
  <Application>Microsoft Macintosh PowerPoint</Application>
  <PresentationFormat>On-screen Show (4:3)</PresentationFormat>
  <Paragraphs>517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1_Office Theme</vt:lpstr>
      <vt:lpstr>Default Theme</vt:lpstr>
      <vt:lpstr>Introduction to Data Science Lecture 8</vt:lpstr>
      <vt:lpstr>Outline</vt:lpstr>
      <vt:lpstr>Machine Learning</vt:lpstr>
      <vt:lpstr>Machine Learning</vt:lpstr>
      <vt:lpstr>Techniques</vt:lpstr>
      <vt:lpstr>Outline</vt:lpstr>
      <vt:lpstr>Predicting from Samples</vt:lpstr>
      <vt:lpstr>Bias and Variance</vt:lpstr>
      <vt:lpstr>Bias and Variance Tradeoff</vt:lpstr>
      <vt:lpstr>Bias and Variance Tradeoff</vt:lpstr>
      <vt:lpstr>Bias and Variance Tradeoff</vt:lpstr>
      <vt:lpstr>Outline</vt:lpstr>
      <vt:lpstr>k-Nearest Neighbors</vt:lpstr>
      <vt:lpstr>k-Nearest Neighbors</vt:lpstr>
      <vt:lpstr>k-Nearest Neighbors</vt:lpstr>
      <vt:lpstr>k-Nearest Neighbors</vt:lpstr>
      <vt:lpstr>k-NN issues</vt:lpstr>
      <vt:lpstr>k-NN Flavors</vt:lpstr>
      <vt:lpstr>K-NN distance measures</vt:lpstr>
      <vt:lpstr>K-NN metrics</vt:lpstr>
      <vt:lpstr>Choosing k</vt:lpstr>
      <vt:lpstr>Choosing k</vt:lpstr>
      <vt:lpstr>Choosing k</vt:lpstr>
      <vt:lpstr>Choosing k</vt:lpstr>
      <vt:lpstr>Choosing k</vt:lpstr>
      <vt:lpstr>Choosing k</vt:lpstr>
      <vt:lpstr>Choosing k in practice</vt:lpstr>
      <vt:lpstr>kNN and the curse of dimensionality</vt:lpstr>
      <vt:lpstr>kNN and the curse of dimensionality</vt:lpstr>
      <vt:lpstr>kNN and the curse of dimensionality</vt:lpstr>
      <vt:lpstr>Outline</vt:lpstr>
      <vt:lpstr>Bayes’ Theorem</vt:lpstr>
      <vt:lpstr>Bayes’ Theorem</vt:lpstr>
      <vt:lpstr>Bayes’ Theorem</vt:lpstr>
      <vt:lpstr>Bayes’ Terminology</vt:lpstr>
      <vt:lpstr>Naïve Bayes Classifier</vt:lpstr>
      <vt:lpstr>Naïve Bayes Classifier</vt:lpstr>
      <vt:lpstr>Naïve Bayes Classifier</vt:lpstr>
      <vt:lpstr>Naïve Bayes Classifier</vt:lpstr>
      <vt:lpstr>Data for Naïve Bayes</vt:lpstr>
      <vt:lpstr>Data for Naïve Bayes</vt:lpstr>
      <vt:lpstr>“Training” Naïve Bayes</vt:lpstr>
      <vt:lpstr>Naïve Bayes and Smoothing</vt:lpstr>
      <vt:lpstr>Practical Naïve Bayes</vt:lpstr>
      <vt:lpstr>Practical Naïve Bayes</vt:lpstr>
      <vt:lpstr>Good, Bad and Ugly of NB Classifiers</vt:lpstr>
      <vt:lpstr>Summary</vt:lpstr>
      <vt:lpstr>Model Quality</vt:lpstr>
      <vt:lpstr>Model Quality</vt:lpstr>
      <vt:lpstr>Evaluating Clusterings: Silhouette</vt:lpstr>
      <vt:lpstr>Evaluating Clusterings: Silhouette</vt:lpstr>
      <vt:lpstr>Regularization with Secondary Criteria</vt:lpstr>
      <vt:lpstr>Regularization with Secondary Criteria</vt:lpstr>
      <vt:lpstr>Over-fitting</vt:lpstr>
      <vt:lpstr>Over-fitting</vt:lpstr>
      <vt:lpstr>Over-fitting</vt:lpstr>
      <vt:lpstr>Regularization and Over-fitting</vt:lpstr>
      <vt:lpstr>Cross-Validation</vt:lpstr>
      <vt:lpstr>K-fold Cross-Validation</vt:lpstr>
      <vt:lpstr>5-fold Cross-Validation</vt:lpstr>
      <vt:lpstr>Homework Examples</vt:lpstr>
      <vt:lpstr>Homework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Benjamin S. Harvey</cp:lastModifiedBy>
  <cp:revision>25</cp:revision>
  <dcterms:created xsi:type="dcterms:W3CDTF">2018-10-25T03:16:26Z</dcterms:created>
  <dcterms:modified xsi:type="dcterms:W3CDTF">2018-11-01T05:05:16Z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2018-10-25T00:00:00Z</vt:filetime>
  </property>
</Properties>
</file>