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20"/>
  </p:notesMasterIdLst>
  <p:handoutMasterIdLst>
    <p:handoutMasterId r:id="rId121"/>
  </p:handoutMasterIdLst>
  <p:sldIdLst>
    <p:sldId id="256" r:id="rId2"/>
    <p:sldId id="567" r:id="rId3"/>
    <p:sldId id="568" r:id="rId4"/>
    <p:sldId id="569" r:id="rId5"/>
    <p:sldId id="571" r:id="rId6"/>
    <p:sldId id="572" r:id="rId7"/>
    <p:sldId id="574" r:id="rId8"/>
    <p:sldId id="575" r:id="rId9"/>
    <p:sldId id="576" r:id="rId10"/>
    <p:sldId id="577" r:id="rId11"/>
    <p:sldId id="578" r:id="rId12"/>
    <p:sldId id="322" r:id="rId13"/>
    <p:sldId id="421" r:id="rId14"/>
    <p:sldId id="417" r:id="rId15"/>
    <p:sldId id="420" r:id="rId16"/>
    <p:sldId id="457" r:id="rId17"/>
    <p:sldId id="418" r:id="rId18"/>
    <p:sldId id="423" r:id="rId19"/>
    <p:sldId id="424" r:id="rId20"/>
    <p:sldId id="431" r:id="rId21"/>
    <p:sldId id="459" r:id="rId22"/>
    <p:sldId id="433" r:id="rId23"/>
    <p:sldId id="434" r:id="rId24"/>
    <p:sldId id="435" r:id="rId25"/>
    <p:sldId id="437" r:id="rId26"/>
    <p:sldId id="458" r:id="rId27"/>
    <p:sldId id="438" r:id="rId28"/>
    <p:sldId id="439" r:id="rId29"/>
    <p:sldId id="440" r:id="rId30"/>
    <p:sldId id="441" r:id="rId31"/>
    <p:sldId id="442" r:id="rId32"/>
    <p:sldId id="443" r:id="rId33"/>
    <p:sldId id="462" r:id="rId34"/>
    <p:sldId id="444" r:id="rId35"/>
    <p:sldId id="445" r:id="rId36"/>
    <p:sldId id="461" r:id="rId37"/>
    <p:sldId id="460" r:id="rId38"/>
    <p:sldId id="463" r:id="rId39"/>
    <p:sldId id="470" r:id="rId40"/>
    <p:sldId id="468" r:id="rId41"/>
    <p:sldId id="469" r:id="rId42"/>
    <p:sldId id="464" r:id="rId43"/>
    <p:sldId id="465" r:id="rId44"/>
    <p:sldId id="466" r:id="rId45"/>
    <p:sldId id="473" r:id="rId46"/>
    <p:sldId id="474" r:id="rId47"/>
    <p:sldId id="579" r:id="rId48"/>
    <p:sldId id="455" r:id="rId49"/>
    <p:sldId id="456" r:id="rId50"/>
    <p:sldId id="472" r:id="rId51"/>
    <p:sldId id="475" r:id="rId52"/>
    <p:sldId id="476" r:id="rId53"/>
    <p:sldId id="477" r:id="rId54"/>
    <p:sldId id="478" r:id="rId55"/>
    <p:sldId id="481" r:id="rId56"/>
    <p:sldId id="482" r:id="rId57"/>
    <p:sldId id="484" r:id="rId58"/>
    <p:sldId id="471" r:id="rId59"/>
    <p:sldId id="479" r:id="rId60"/>
    <p:sldId id="480" r:id="rId61"/>
    <p:sldId id="483" r:id="rId62"/>
    <p:sldId id="486" r:id="rId63"/>
    <p:sldId id="487" r:id="rId64"/>
    <p:sldId id="488" r:id="rId65"/>
    <p:sldId id="489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7" r:id="rId75"/>
    <p:sldId id="510" r:id="rId76"/>
    <p:sldId id="511" r:id="rId77"/>
    <p:sldId id="512" r:id="rId78"/>
    <p:sldId id="513" r:id="rId79"/>
    <p:sldId id="514" r:id="rId80"/>
    <p:sldId id="565" r:id="rId81"/>
    <p:sldId id="566" r:id="rId82"/>
    <p:sldId id="516" r:id="rId83"/>
    <p:sldId id="525" r:id="rId84"/>
    <p:sldId id="526" r:id="rId85"/>
    <p:sldId id="529" r:id="rId86"/>
    <p:sldId id="530" r:id="rId87"/>
    <p:sldId id="531" r:id="rId88"/>
    <p:sldId id="532" r:id="rId89"/>
    <p:sldId id="533" r:id="rId90"/>
    <p:sldId id="534" r:id="rId91"/>
    <p:sldId id="535" r:id="rId92"/>
    <p:sldId id="538" r:id="rId93"/>
    <p:sldId id="539" r:id="rId94"/>
    <p:sldId id="540" r:id="rId95"/>
    <p:sldId id="541" r:id="rId96"/>
    <p:sldId id="542" r:id="rId97"/>
    <p:sldId id="543" r:id="rId98"/>
    <p:sldId id="544" r:id="rId99"/>
    <p:sldId id="545" r:id="rId100"/>
    <p:sldId id="546" r:id="rId101"/>
    <p:sldId id="547" r:id="rId102"/>
    <p:sldId id="548" r:id="rId103"/>
    <p:sldId id="549" r:id="rId104"/>
    <p:sldId id="550" r:id="rId105"/>
    <p:sldId id="551" r:id="rId106"/>
    <p:sldId id="552" r:id="rId107"/>
    <p:sldId id="553" r:id="rId108"/>
    <p:sldId id="554" r:id="rId109"/>
    <p:sldId id="555" r:id="rId110"/>
    <p:sldId id="556" r:id="rId111"/>
    <p:sldId id="557" r:id="rId112"/>
    <p:sldId id="558" r:id="rId113"/>
    <p:sldId id="559" r:id="rId114"/>
    <p:sldId id="560" r:id="rId115"/>
    <p:sldId id="561" r:id="rId116"/>
    <p:sldId id="562" r:id="rId117"/>
    <p:sldId id="563" r:id="rId118"/>
    <p:sldId id="564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430"/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 snapToObjects="1">
      <p:cViewPr>
        <p:scale>
          <a:sx n="100" d="100"/>
          <a:sy n="100" d="100"/>
        </p:scale>
        <p:origin x="-1888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notesMaster" Target="notesMasters/notesMaster1.xml"/><Relationship Id="rId121" Type="http://schemas.openxmlformats.org/officeDocument/2006/relationships/handoutMaster" Target="handoutMasters/handoutMaster1.xml"/><Relationship Id="rId122" Type="http://schemas.openxmlformats.org/officeDocument/2006/relationships/printerSettings" Target="printerSettings/printerSettings1.bin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John Tukey, Princeton mathematician and statistician, inventor of the Fast Fourier Transform and father of Exploratory</a:t>
            </a:r>
            <a:r>
              <a:rPr lang="en-US" baseline="0" dirty="0"/>
              <a:t> Data Analysis.  Also coined the word “bit”.</a:t>
            </a:r>
          </a:p>
          <a:p>
            <a:pPr>
              <a:spcBef>
                <a:spcPts val="0"/>
              </a:spcBef>
              <a:buNone/>
            </a:pPr>
            <a:endParaRPr lang="en-US" baseline="0" dirty="0"/>
          </a:p>
          <a:p>
            <a:pPr>
              <a:spcBef>
                <a:spcPts val="0"/>
              </a:spcBef>
              <a:buNone/>
            </a:pPr>
            <a:r>
              <a:rPr lang="en-US" baseline="0" dirty="0"/>
              <a:t>Emphasis courtesy Jeff </a:t>
            </a:r>
            <a:r>
              <a:rPr lang="en-US" baseline="0" dirty="0" err="1"/>
              <a:t>Heer</a:t>
            </a:r>
            <a:r>
              <a:rPr lang="en-US" baseline="0" dirty="0"/>
              <a:t>, U. Washington</a:t>
            </a:r>
            <a:endParaRPr dirty="0"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7853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91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104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105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31E247AD-41BD-4DC6-8ADB-FF400AB2F4E0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106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Contrast to</a:t>
            </a:r>
            <a:r>
              <a:rPr lang="en-US" baseline="0" dirty="0"/>
              <a:t> confirmatory data analysis (statistical hypothesis testing)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18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2^10</a:t>
            </a:r>
            <a:r>
              <a:rPr lang="en-US" baseline="0" dirty="0" smtClean="0">
                <a:latin typeface="Arial" pitchFamily="34" charset="0"/>
              </a:rPr>
              <a:t> ~ 1000 so 1 in 1000 is just the rate by of guessing correctly by chance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1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8975"/>
            <a:ext cx="4541838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7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88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89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90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4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62" r:id="rId12"/>
    <p:sldLayoutId id="214748367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3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7335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7335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7335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4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gi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</a:t>
            </a:r>
            <a:r>
              <a:rPr lang="en-US" dirty="0" smtClean="0"/>
              <a:t>Data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72499" cy="7984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5319132" y="5754030"/>
            <a:ext cx="3824868" cy="88094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0"/>
          </a:effectLst>
        </p:spPr>
        <p:txBody>
          <a:bodyPr lIns="0" tIns="0" rIns="274320" bIns="0" anchor="ctr" anchorCtr="0">
            <a:noAutofit/>
          </a:bodyPr>
          <a:lstStyle/>
          <a:p>
            <a:pPr marL="39687" indent="-1587" algn="r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>Data Analysis &amp; Statistics, Tukey 1965</a:t>
            </a:r>
          </a:p>
          <a:p>
            <a:pPr marL="39687" indent="-1587" algn="r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>Image from LIFE Magazine</a:t>
            </a:r>
          </a:p>
        </p:txBody>
      </p:sp>
      <p:sp>
        <p:nvSpPr>
          <p:cNvPr id="4" name="Shape 473"/>
          <p:cNvSpPr txBox="1"/>
          <p:nvPr/>
        </p:nvSpPr>
        <p:spPr>
          <a:xfrm>
            <a:off x="4359729" y="446049"/>
            <a:ext cx="4784272" cy="4259766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>
            <a:softEdge rad="0"/>
          </a:effectLst>
        </p:spPr>
        <p:txBody>
          <a:bodyPr lIns="182880" tIns="0" rIns="274320" bIns="0" anchor="ctr" anchorCtr="0">
            <a:noAutofit/>
          </a:bodyPr>
          <a:lstStyle/>
          <a:p>
            <a:pPr marL="39687" indent="-1587"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>EDA is like detective work </a:t>
            </a:r>
            <a: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/>
            </a:r>
            <a:b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</a:br>
            <a:endParaRPr lang="en-US" dirty="0">
              <a:solidFill>
                <a:schemeClr val="bg1"/>
              </a:solidFill>
              <a:latin typeface="News Gothic MT" charset="0"/>
              <a:ea typeface="News Gothic MT" charset="0"/>
              <a:cs typeface="News Gothic MT" charset="0"/>
              <a:sym typeface="Arial"/>
            </a:endParaRPr>
          </a:p>
          <a:p>
            <a:pPr marL="39687" indent="-1587">
              <a:buClr>
                <a:schemeClr val="dk1"/>
              </a:buClr>
              <a:buSzPct val="25000"/>
            </a:pPr>
            <a:r>
              <a:rPr lang="en-US" sz="2800" i="1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  <a:sym typeface="Arial"/>
              </a:rPr>
              <a:t>“Exploratory data analysis is an attitude, a state of flexibility, a willingness to look for those things that we believe are not there, as well as those that we believe to be there.” </a:t>
            </a:r>
          </a:p>
        </p:txBody>
      </p:sp>
    </p:spTree>
    <p:extLst>
      <p:ext uri="{BB962C8B-B14F-4D97-AF65-F5344CB8AC3E}">
        <p14:creationId xmlns:p14="http://schemas.microsoft.com/office/powerpoint/2010/main" val="1024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09">
        <p:fade/>
      </p:transition>
    </mc:Choice>
    <mc:Fallback xmlns="">
      <p:transition spd="med" advTm="23509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 smtClean="0"/>
                  <a:t>Train a model on features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measure performance </a:t>
                </a:r>
                <a14:m/>
                <a:endParaRPr lang="en-US" sz="2400" dirty="0" smtClean="0"/>
              </a:p>
              <a:p>
                <a:r>
                  <a:rPr lang="en-US" sz="2400" dirty="0" smtClean="0"/>
                  <a:t>Now remove a feature </a:t>
                </a:r>
                <a14:m/>
                <a:r>
                  <a:rPr lang="en-US" sz="2400" dirty="0" smtClean="0"/>
                  <a:t> and train on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producing performance </a:t>
                </a:r>
                <a14:m/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 performance </a:t>
                </a:r>
                <a14:m/>
                <a:r>
                  <a:rPr lang="en-US" sz="2400" dirty="0" smtClean="0"/>
                  <a:t> is significantly worse than </a:t>
                </a:r>
                <a14:m/>
                <a:r>
                  <a:rPr lang="en-US" sz="2400" dirty="0" smtClean="0"/>
                  <a:t>, keep </a:t>
                </a:r>
                <a14:m/>
                <a:r>
                  <a:rPr lang="en-US" sz="2400" dirty="0" smtClean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Q:  How do we check if “</a:t>
                </a:r>
                <a14:m/>
                <a:r>
                  <a:rPr lang="en-US" sz="2400" dirty="0"/>
                  <a:t> is significantly worse than </a:t>
                </a:r>
                <a14:m/>
                <a:r>
                  <a:rPr lang="en-US" sz="2400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6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Train a model on features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measure performance </a:t>
                </a:r>
                <a14:m/>
                <a:endParaRPr lang="en-US" sz="2400" dirty="0" smtClean="0"/>
              </a:p>
              <a:p>
                <a:r>
                  <a:rPr lang="en-US" sz="2400" dirty="0" smtClean="0"/>
                  <a:t>Now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remove a feature </a:t>
                </a:r>
                <a14:m/>
                <a:r>
                  <a:rPr lang="en-US" sz="2400" dirty="0" smtClean="0"/>
                  <a:t> and train on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producing performance </a:t>
                </a:r>
                <a14:m/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 performance </a:t>
                </a:r>
                <a14:m/>
                <a:r>
                  <a:rPr lang="en-US" sz="2400" dirty="0" smtClean="0"/>
                  <a:t> is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significantly worse </a:t>
                </a:r>
                <a:r>
                  <a:rPr lang="en-US" sz="2400" dirty="0" smtClean="0"/>
                  <a:t>than </a:t>
                </a:r>
                <a14:m/>
                <a:r>
                  <a:rPr lang="en-US" sz="2400" dirty="0" smtClean="0"/>
                  <a:t>, keep </a:t>
                </a:r>
                <a14:m/>
                <a:r>
                  <a:rPr lang="en-US" sz="2400" dirty="0" smtClean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Q:  How do we check if “</a:t>
                </a:r>
                <a14:m/>
                <a:r>
                  <a:rPr lang="en-US" sz="2400" dirty="0"/>
                  <a:t> is significantly worse than </a:t>
                </a:r>
                <a14:m/>
                <a:r>
                  <a:rPr lang="en-US" sz="2400" dirty="0" smtClean="0"/>
                  <a:t>”</a:t>
                </a:r>
                <a:endParaRPr lang="en-US" sz="2400" dirty="0"/>
              </a:p>
              <a:p>
                <a:r>
                  <a:rPr lang="en-US" sz="2400" dirty="0" smtClean="0"/>
                  <a:t>If we know </a:t>
                </a:r>
                <a14:m/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 are normally-distributed with variance </a:t>
                </a:r>
                <a14:m/>
                <a:r>
                  <a:rPr lang="en-US" sz="2400" dirty="0" smtClean="0"/>
                  <a:t> we can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do a t-test</a:t>
                </a:r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2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 smtClean="0"/>
                  <a:t>Train a model on features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measure performance </a:t>
                </a:r>
                <a14:m/>
                <a:endParaRPr lang="en-US" sz="2400" dirty="0" smtClean="0"/>
              </a:p>
              <a:p>
                <a:r>
                  <a:rPr lang="en-US" sz="2400" dirty="0" smtClean="0"/>
                  <a:t>Now remove a feature </a:t>
                </a:r>
                <a14:m/>
                <a:r>
                  <a:rPr lang="en-US" sz="2400" dirty="0" smtClean="0"/>
                  <a:t> and train on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, producing performance </a:t>
                </a:r>
                <a14:m/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 performance </a:t>
                </a:r>
                <a14:m/>
                <a:r>
                  <a:rPr lang="en-US" sz="2400" dirty="0" smtClean="0"/>
                  <a:t> is significantly worse than </a:t>
                </a:r>
                <a14:m/>
                <a:r>
                  <a:rPr lang="en-US" sz="2400" dirty="0" smtClean="0"/>
                  <a:t>, keep </a:t>
                </a:r>
                <a14:m/>
                <a:r>
                  <a:rPr lang="en-US" sz="2400" dirty="0" smtClean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Q:  How do we check if “</a:t>
                </a:r>
                <a14:m/>
                <a:r>
                  <a:rPr lang="en-US" sz="2400" dirty="0"/>
                  <a:t> is significantly worse than </a:t>
                </a:r>
                <a14:m/>
                <a:r>
                  <a:rPr lang="en-US" sz="2400" dirty="0" smtClean="0"/>
                  <a:t>”</a:t>
                </a:r>
                <a:endParaRPr lang="en-US" sz="2400" dirty="0"/>
              </a:p>
              <a:p>
                <a:r>
                  <a:rPr lang="en-US" sz="2400" dirty="0" smtClean="0"/>
                  <a:t>Do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bootstrap sampling </a:t>
                </a:r>
                <a:r>
                  <a:rPr lang="en-US" sz="2400" dirty="0" smtClean="0"/>
                  <a:t>on the training dataset, and compute </a:t>
                </a:r>
                <a14:m/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 on each sample. </a:t>
                </a:r>
              </a:p>
              <a:p>
                <a:r>
                  <a:rPr lang="en-US" sz="2400" dirty="0" smtClean="0"/>
                  <a:t>Then use an appropriate statistical test (e.g. a CI) on vectors of </a:t>
                </a:r>
                <a14:m/>
                <a:r>
                  <a:rPr lang="en-US" sz="2400" dirty="0"/>
                  <a:t> </a:t>
                </a:r>
                <a14:m/>
                <a:r>
                  <a:rPr lang="en-US" sz="2400" dirty="0" smtClean="0"/>
                  <a:t> values generated by bootstrap samples.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  <a:blipFill rotWithShape="1">
                <a:blip r:embed="rId2"/>
                <a:stretch>
                  <a:fillRect l="-1166" t="-957" r="-7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54034"/>
            <a:ext cx="8364071" cy="492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Question:</a:t>
            </a:r>
            <a:r>
              <a:rPr lang="en-US" sz="2400" b="1" dirty="0"/>
              <a:t> </a:t>
            </a:r>
            <a:r>
              <a:rPr lang="en-US" sz="2400" dirty="0" smtClean="0"/>
              <a:t>Why do you think ablation starts with all the features and removes one-at-a-time rather than starting with no features, and adding one-at-a-time? </a:t>
            </a:r>
          </a:p>
        </p:txBody>
      </p:sp>
    </p:spTree>
    <p:extLst>
      <p:ext uri="{BB962C8B-B14F-4D97-AF65-F5344CB8AC3E}">
        <p14:creationId xmlns:p14="http://schemas.microsoft.com/office/powerpoint/2010/main" val="27093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236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Method 2: Mutual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Mutual information measures the extent to which </a:t>
            </a:r>
            <a:r>
              <a:rPr lang="en-US" sz="2400" b="1" dirty="0" smtClean="0">
                <a:solidFill>
                  <a:srgbClr val="0070C0"/>
                </a:solidFill>
              </a:rPr>
              <a:t>knowledge of one feature influences the distribution of another </a:t>
            </a:r>
            <a:r>
              <a:rPr lang="en-US" sz="2400" dirty="0" smtClean="0"/>
              <a:t>(the classifier output).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Where U is a random variable which is 1 if term e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is in a given document, 0 otherwise. C is 1 if the document is in the class c, 0 otherwise. These are called indicator random variables.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Mutual information can be used to rank features, the highest will be kept for the classifier and the rest ignored.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defRPr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8731"/>
            <a:ext cx="7029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837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129"/>
            <a:ext cx="8229600" cy="9726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Method 3: CHI-Squared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CHI-squared is an important statistic to know for comparing count data.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Here it is used to measure </a:t>
            </a:r>
            <a:r>
              <a:rPr lang="en-US" sz="2400" b="1" dirty="0" smtClean="0">
                <a:solidFill>
                  <a:srgbClr val="0070C0"/>
                </a:solidFill>
              </a:rPr>
              <a:t>dependence between word counts in documents and in classes</a:t>
            </a:r>
            <a:r>
              <a:rPr lang="en-US" sz="2400" dirty="0" smtClean="0"/>
              <a:t>. Similar to mutual information, terms that show dependence are good candidates for feature selection.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CHI-squared can be visualized as a test on contingency tables like this one: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defRPr/>
            </a:pP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Right-Handed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Left-Handed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Males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Females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2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Feature Count vs. Accuracy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4906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1600" dirty="0" smtClean="0"/>
          </a:p>
          <a:p>
            <a:pPr lvl="1" eaLnBrk="1" hangingPunct="1">
              <a:buFontTx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95400"/>
            <a:ext cx="566495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38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b="1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7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r>
              <a:rPr lang="en-US" sz="2400" dirty="0" smtClean="0"/>
              <a:t>Challenge: many prediction problems involve very, very rare features, e.g. URLs or user cookies. </a:t>
            </a:r>
          </a:p>
          <a:p>
            <a:pPr marL="457200" indent="-457200">
              <a:buNone/>
            </a:pPr>
            <a:endParaRPr lang="en-US" sz="2400" dirty="0" smtClean="0"/>
          </a:p>
          <a:p>
            <a:r>
              <a:rPr lang="en-US" sz="2400" dirty="0" smtClean="0"/>
              <a:t>There are billions to trillions of these, too many to represent explicitly in a model (or to run feature selection on!)</a:t>
            </a:r>
          </a:p>
          <a:p>
            <a:endParaRPr lang="en-US" sz="2400" dirty="0" smtClean="0"/>
          </a:p>
          <a:p>
            <a:r>
              <a:rPr lang="en-US" sz="2400" dirty="0" smtClean="0"/>
              <a:t>Most of these features are not useful, i.e. don’t help predict the target class. </a:t>
            </a:r>
          </a:p>
          <a:p>
            <a:endParaRPr lang="en-US" sz="2400" dirty="0" smtClean="0"/>
          </a:p>
          <a:p>
            <a:r>
              <a:rPr lang="en-US" sz="2400" dirty="0" smtClean="0"/>
              <a:t>A small fraction of these features are </a:t>
            </a:r>
            <a:r>
              <a:rPr lang="en-US" sz="2400" b="1" dirty="0" smtClean="0">
                <a:solidFill>
                  <a:srgbClr val="C00000"/>
                </a:solidFill>
              </a:rPr>
              <a:t>very</a:t>
            </a:r>
            <a:r>
              <a:rPr lang="en-US" sz="2400" dirty="0" smtClean="0"/>
              <a:t> important for predicting the target class (e.g. user clicks on a BMW dealer site has some interest in BMWs).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endParaRPr lang="en-US" sz="2400" dirty="0"/>
          </a:p>
        </p:txBody>
      </p:sp>
      <p:graphicFrame>
        <p:nvGraphicFramePr>
          <p:cNvPr id="19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306357"/>
              </p:ext>
            </p:extLst>
          </p:nvPr>
        </p:nvGraphicFramePr>
        <p:xfrm>
          <a:off x="986010" y="1024570"/>
          <a:ext cx="1566272" cy="523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72"/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endParaRPr lang="en-US" sz="32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Quick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Brown</a:t>
                      </a:r>
                      <a:endParaRPr lang="en-US" sz="2000" dirty="0" smtClean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Fox</a:t>
                      </a:r>
                      <a:endParaRPr lang="en-US" sz="2000" dirty="0" smtClean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Jumps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Over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the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Lazy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Dog</a:t>
                      </a:r>
                    </a:p>
                  </a:txBody>
                  <a:tcPr marL="68580" marR="68580" marT="27432" marB="27432"/>
                </a:tc>
              </a:tr>
            </a:tbl>
          </a:graphicData>
        </a:graphic>
      </p:graphicFrame>
      <p:graphicFrame>
        <p:nvGraphicFramePr>
          <p:cNvPr id="19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939073"/>
              </p:ext>
            </p:extLst>
          </p:nvPr>
        </p:nvGraphicFramePr>
        <p:xfrm>
          <a:off x="4652790" y="1101688"/>
          <a:ext cx="1803094" cy="366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46"/>
                <a:gridCol w="815248"/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Count</a:t>
                      </a:r>
                      <a:endParaRPr lang="en-US" sz="20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3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</a:tr>
            </a:tbl>
          </a:graphicData>
        </a:graphic>
      </p:graphicFrame>
      <p:cxnSp>
        <p:nvCxnSpPr>
          <p:cNvPr id="193" name="Straight Arrow Connector 192"/>
          <p:cNvCxnSpPr/>
          <p:nvPr/>
        </p:nvCxnSpPr>
        <p:spPr>
          <a:xfrm>
            <a:off x="1949066" y="1773716"/>
            <a:ext cx="3316997" cy="22033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2025267" y="2313543"/>
            <a:ext cx="3240796" cy="200506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2025267" y="2836845"/>
            <a:ext cx="3240796" cy="3855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025267" y="2313543"/>
            <a:ext cx="3240796" cy="104660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025267" y="3423494"/>
            <a:ext cx="3240796" cy="45995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2025267" y="2401677"/>
            <a:ext cx="3240796" cy="204363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2025266" y="1864851"/>
            <a:ext cx="3240797" cy="314232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1969264" y="2932926"/>
            <a:ext cx="3296799" cy="259754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1969264" y="2875402"/>
            <a:ext cx="3296799" cy="3202036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2634060" y="113474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Hash Function</a:t>
            </a:r>
            <a:endParaRPr lang="en-US" sz="2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643172" y="1864851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 table</a:t>
            </a:r>
            <a:br>
              <a:rPr lang="en-US" sz="2400" dirty="0" smtClean="0"/>
            </a:br>
            <a:r>
              <a:rPr lang="en-US" sz="2400" dirty="0" smtClean="0"/>
              <a:t>much smaller</a:t>
            </a:r>
            <a:br>
              <a:rPr lang="en-US" sz="2400" dirty="0" smtClean="0"/>
            </a:br>
            <a:r>
              <a:rPr lang="en-US" sz="2400" dirty="0" smtClean="0"/>
              <a:t>than feature</a:t>
            </a:r>
            <a:br>
              <a:rPr lang="en-US" sz="2400" dirty="0" smtClean="0"/>
            </a:br>
            <a:r>
              <a:rPr lang="en-US" sz="2400" dirty="0" smtClean="0"/>
              <a:t>set.</a:t>
            </a:r>
            <a:endParaRPr lang="en-US" sz="2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450815" y="5409282"/>
            <a:ext cx="301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train a classifier on</a:t>
            </a:r>
            <a:br>
              <a:rPr lang="en-US" sz="2400" dirty="0" smtClean="0"/>
            </a:br>
            <a:r>
              <a:rPr lang="en-US" sz="2400" dirty="0" smtClean="0"/>
              <a:t>these features</a:t>
            </a:r>
            <a:endParaRPr lang="en-US" sz="2400" dirty="0"/>
          </a:p>
        </p:txBody>
      </p:sp>
      <p:cxnSp>
        <p:nvCxnSpPr>
          <p:cNvPr id="229" name="Straight Arrow Connector 228"/>
          <p:cNvCxnSpPr/>
          <p:nvPr/>
        </p:nvCxnSpPr>
        <p:spPr>
          <a:xfrm flipV="1">
            <a:off x="5410200" y="4764166"/>
            <a:ext cx="0" cy="7231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look for?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446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1538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Feature 3 receives “Brown”, “Lazy” and “Dog”.</a:t>
            </a:r>
          </a:p>
          <a:p>
            <a:endParaRPr lang="en-US" sz="2400" dirty="0" smtClean="0"/>
          </a:p>
          <a:p>
            <a:r>
              <a:rPr lang="en-US" sz="2400" dirty="0" smtClean="0"/>
              <a:t>The first two of these are not very salient to the category of the sentence, but “Dog” is.</a:t>
            </a:r>
          </a:p>
          <a:p>
            <a:endParaRPr lang="en-US" sz="2400" dirty="0" smtClean="0"/>
          </a:p>
          <a:p>
            <a:r>
              <a:rPr lang="en-US" sz="2400" dirty="0" smtClean="0"/>
              <a:t>Classifiers trained on hashed features often perform surprisingly well – although it depends on the application.</a:t>
            </a:r>
          </a:p>
          <a:p>
            <a:endParaRPr lang="en-US" sz="2400" dirty="0"/>
          </a:p>
          <a:p>
            <a:r>
              <a:rPr lang="en-US" sz="2400" dirty="0" smtClean="0"/>
              <a:t>They work well e.g. for add targeting, because the false positive cost (target dog ads to non-dog-lovers) is low compared to the false negative cost (miss an opportunity to target a dog-lover).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8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 and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70"/>
            <a:ext cx="8229600" cy="53982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very important application of feature hashing is to </a:t>
            </a:r>
            <a:r>
              <a:rPr lang="en-US" sz="2400" b="1" dirty="0" smtClean="0">
                <a:solidFill>
                  <a:srgbClr val="C00000"/>
                </a:solidFill>
              </a:rPr>
              <a:t>interaction features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Interaction features (or just interactions) are tuples (usually pairs) of features which are treated as single features. </a:t>
            </a:r>
          </a:p>
          <a:p>
            <a:r>
              <a:rPr lang="en-US" sz="2400" dirty="0" smtClean="0"/>
              <a:t>E.g. the sentence “the quick brown fox…” has interaction features including:</a:t>
            </a:r>
            <a:r>
              <a:rPr lang="en-US" sz="2400" dirty="0"/>
              <a:t> </a:t>
            </a:r>
            <a:r>
              <a:rPr lang="en-US" sz="2400" dirty="0" smtClean="0"/>
              <a:t>“quick-brown”, “brown-fox”, “quick-fox” etc. </a:t>
            </a:r>
          </a:p>
          <a:p>
            <a:r>
              <a:rPr lang="en-US" sz="2400" dirty="0" smtClean="0"/>
              <a:t>Interaction features are often worth “more than the sum of their parts” e.g. “BMW-tires,” “</a:t>
            </a:r>
            <a:r>
              <a:rPr lang="en-US" sz="2400" dirty="0" err="1" smtClean="0"/>
              <a:t>ipad</a:t>
            </a:r>
            <a:r>
              <a:rPr lang="en-US" sz="2400" dirty="0" smtClean="0"/>
              <a:t>-charger,” “school-bags”</a:t>
            </a:r>
          </a:p>
          <a:p>
            <a:r>
              <a:rPr lang="en-US" sz="2400" dirty="0" smtClean="0"/>
              <a:t>There are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interactions among N features, but very few are meaningful. Hashing them produces many collisions but most don’t matter. </a:t>
            </a:r>
          </a:p>
        </p:txBody>
      </p:sp>
    </p:spTree>
    <p:extLst>
      <p:ext uri="{BB962C8B-B14F-4D97-AF65-F5344CB8AC3E}">
        <p14:creationId xmlns:p14="http://schemas.microsoft.com/office/powerpoint/2010/main" val="897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b="1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Why not to use “accuracy” directly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The simplest measure of performance would be the fraction of items that are correctly classified, or the “accuracy” which is: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(</a:t>
            </a:r>
            <a:r>
              <a:rPr lang="en-US" sz="2400" dirty="0" err="1" smtClean="0"/>
              <a:t>tp</a:t>
            </a:r>
            <a:r>
              <a:rPr lang="en-US" sz="2400" dirty="0" smtClean="0"/>
              <a:t> = true positive, </a:t>
            </a:r>
            <a:r>
              <a:rPr lang="en-US" sz="2400" dirty="0" err="1" smtClean="0"/>
              <a:t>fn</a:t>
            </a:r>
            <a:r>
              <a:rPr lang="en-US" sz="2400" dirty="0" smtClean="0"/>
              <a:t> = false negative etc.).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But this measure is dominated by the larger set (of positives or negatives) and favors trivial classifiers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  <a:p>
            <a:pPr lvl="0">
              <a:defRPr/>
            </a:pP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38400"/>
          <a:ext cx="2971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fn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ROC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ROC is Receiver-Operating Characteristic. ROC plots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Y-axis: true positive rate = </a:t>
            </a:r>
            <a:r>
              <a:rPr lang="en-US" sz="2400" dirty="0" err="1" smtClean="0"/>
              <a:t>tp</a:t>
            </a:r>
            <a:r>
              <a:rPr lang="en-US" sz="2400" dirty="0" smtClean="0"/>
              <a:t>/(</a:t>
            </a:r>
            <a:r>
              <a:rPr lang="en-US" sz="2400" dirty="0" err="1" smtClean="0"/>
              <a:t>tp</a:t>
            </a:r>
            <a:r>
              <a:rPr lang="en-US" sz="2400" dirty="0" smtClean="0"/>
              <a:t> + fn), same as recall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X-axis: false positive rate = </a:t>
            </a:r>
            <a:r>
              <a:rPr lang="en-US" sz="2400" dirty="0" err="1" smtClean="0"/>
              <a:t>fp</a:t>
            </a:r>
            <a:r>
              <a:rPr lang="en-US" sz="2400" dirty="0" smtClean="0"/>
              <a:t>/(</a:t>
            </a:r>
            <a:r>
              <a:rPr lang="en-US" sz="2400" dirty="0" err="1" smtClean="0"/>
              <a:t>fp</a:t>
            </a:r>
            <a:r>
              <a:rPr lang="en-US" sz="2400" dirty="0" smtClean="0"/>
              <a:t> + </a:t>
            </a:r>
            <a:r>
              <a:rPr lang="en-US" sz="2400" dirty="0" err="1" smtClean="0"/>
              <a:t>tn</a:t>
            </a:r>
            <a:r>
              <a:rPr lang="en-US" sz="2400" dirty="0" smtClean="0"/>
              <a:t>) = 1 - specificity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4267200"/>
            <a:ext cx="1905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733800"/>
            <a:ext cx="22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increasing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7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ROC AUC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ROC AUC is the “Area Under the Curve” – a single number that captures the overall quality of the classifier. It should be between 0.5 (random classifier) and 1.0 (perfect).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ordering</a:t>
            </a:r>
          </a:p>
          <a:p>
            <a:r>
              <a:rPr lang="en-US" sz="2400" dirty="0" smtClean="0"/>
              <a:t>area 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5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 smtClean="0"/>
              <a:t>A variation of the ROC plot is the lift plot, which compares the performance of the actual classifier/search engine against random ordering, or sometimes against another classifier.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 smtClean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362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3200" y="4038600"/>
            <a:ext cx="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19400" y="5334000"/>
            <a:ext cx="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95600" y="4419600"/>
            <a:ext cx="2286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71800" y="4648200"/>
            <a:ext cx="2209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7800" y="4267200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Lift is the ratio </a:t>
            </a:r>
            <a:br>
              <a:rPr lang="en-US" sz="2400" dirty="0" smtClean="0"/>
            </a:br>
            <a:r>
              <a:rPr lang="en-US" sz="2400" dirty="0" smtClean="0"/>
              <a:t>of these lengths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4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054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Lift plots emphasize initial precision (typically what you care about), and performance in a problem-independent way.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 smtClean="0"/>
              <a:t>Note: The lift plot points should be computed at regular spacing, e.g. 1/00 or 1/1000. Otherwise the initial lift value can be excessively high, and unstable.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t="18286" b="13143"/>
          <a:stretch>
            <a:fillRect/>
          </a:stretch>
        </p:blipFill>
        <p:spPr bwMode="auto">
          <a:xfrm>
            <a:off x="2057400" y="32004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62400" y="609600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1 - specificity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9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Chart types</a:t>
            </a:r>
          </a:p>
          <a:p>
            <a:pPr lvl="1"/>
            <a:r>
              <a:rPr lang="en-US" dirty="0" smtClean="0"/>
              <a:t>Some important distributions</a:t>
            </a:r>
          </a:p>
          <a:p>
            <a:pPr lvl="1"/>
            <a:r>
              <a:rPr lang="en-US" dirty="0" smtClean="0"/>
              <a:t>Importan</a:t>
            </a:r>
            <a:r>
              <a:rPr lang="en-US" dirty="0" smtClean="0"/>
              <a:t>t Statistical </a:t>
            </a:r>
            <a:r>
              <a:rPr lang="en-US" dirty="0" smtClean="0"/>
              <a:t>Tests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vs. 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Descriptive: </a:t>
            </a:r>
            <a:r>
              <a:rPr lang="en-US" sz="2800" dirty="0" smtClean="0"/>
              <a:t>e.g., Median;  describes </a:t>
            </a:r>
            <a:r>
              <a:rPr lang="en-US" sz="2800" dirty="0"/>
              <a:t>data you have but can't be generalized beyond </a:t>
            </a:r>
            <a:r>
              <a:rPr lang="en-US" sz="2800" dirty="0" smtClean="0"/>
              <a:t>that</a:t>
            </a:r>
          </a:p>
          <a:p>
            <a:pPr lvl="1"/>
            <a:r>
              <a:rPr lang="en-US" dirty="0" smtClean="0"/>
              <a:t>We’ll talk about Exploratory Data Analysis</a:t>
            </a:r>
            <a:endParaRPr lang="en-US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Inferential: </a:t>
            </a:r>
            <a:r>
              <a:rPr lang="en-US" sz="2800" dirty="0"/>
              <a:t>e.g., t-test, that enable inferences about the population beyond our data</a:t>
            </a:r>
          </a:p>
          <a:p>
            <a:pPr lvl="1"/>
            <a:r>
              <a:rPr lang="en-US" dirty="0" smtClean="0"/>
              <a:t>These are the techniques we’ll leverage for Machine Learning and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Simple (descriptive) Stats</a:t>
            </a:r>
          </a:p>
          <a:p>
            <a:pPr lvl="1"/>
            <a:r>
              <a:rPr lang="en-US" dirty="0" smtClean="0"/>
              <a:t>“Who are the most profitable customers?”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Hypothesis Testing</a:t>
            </a:r>
          </a:p>
          <a:p>
            <a:pPr lvl="1"/>
            <a:r>
              <a:rPr lang="en-US" dirty="0" smtClean="0"/>
              <a:t>“Is there a difference in value to the company of these customers?”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Segmentation/Classification</a:t>
            </a:r>
          </a:p>
          <a:p>
            <a:pPr lvl="1"/>
            <a:r>
              <a:rPr lang="en-US" dirty="0" smtClean="0"/>
              <a:t>What are the common characteristics of these customers?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Prediction</a:t>
            </a:r>
          </a:p>
          <a:p>
            <a:pPr lvl="1"/>
            <a:r>
              <a:rPr lang="en-US" dirty="0" smtClean="0"/>
              <a:t>Will this new customer become a profitable customer?   If so, how profitable?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139" y="6478090"/>
            <a:ext cx="611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Provost and Fawcett, “Data Science for Business”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business questions are causal: </a:t>
            </a:r>
            <a:r>
              <a:rPr lang="en-US" sz="2800" dirty="0" smtClean="0">
                <a:solidFill>
                  <a:srgbClr val="C00000"/>
                </a:solidFill>
              </a:rPr>
              <a:t>what would happen if</a:t>
            </a:r>
            <a:r>
              <a:rPr lang="en-US" sz="2800" dirty="0" smtClean="0"/>
              <a:t>? (e.g. I show this ad)</a:t>
            </a:r>
          </a:p>
          <a:p>
            <a:r>
              <a:rPr lang="en-US" sz="2800" dirty="0" smtClean="0"/>
              <a:t>But its easier to ask </a:t>
            </a:r>
            <a:r>
              <a:rPr lang="en-US" sz="2800" dirty="0" smtClean="0">
                <a:solidFill>
                  <a:srgbClr val="C00000"/>
                </a:solidFill>
              </a:rPr>
              <a:t>correlational</a:t>
            </a:r>
            <a:r>
              <a:rPr lang="en-US" sz="2800" dirty="0" smtClean="0"/>
              <a:t> questions, </a:t>
            </a:r>
            <a:r>
              <a:rPr lang="en-US" sz="2800" dirty="0"/>
              <a:t>(</a:t>
            </a:r>
            <a:r>
              <a:rPr lang="en-US" sz="2800" dirty="0" smtClean="0"/>
              <a:t>what happened in this past when I showed this ad).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smtClean="0"/>
              <a:t>Classification and Regression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 smtClean="0"/>
              <a:t>Clustering and Dimension reduction</a:t>
            </a:r>
          </a:p>
          <a:p>
            <a:r>
              <a:rPr lang="en-US" sz="2800" dirty="0" smtClean="0"/>
              <a:t>Note: Unsupervised Learning is often used inside a larger Supervised learning problem.</a:t>
            </a:r>
          </a:p>
          <a:p>
            <a:pPr lvl="1"/>
            <a:r>
              <a:rPr lang="en-US" sz="2400" dirty="0" smtClean="0"/>
              <a:t>E.g. auto-encoders for image recognition neural nets. </a:t>
            </a:r>
          </a:p>
        </p:txBody>
      </p:sp>
    </p:spTree>
    <p:extLst>
      <p:ext uri="{BB962C8B-B14F-4D97-AF65-F5344CB8AC3E}">
        <p14:creationId xmlns:p14="http://schemas.microsoft.com/office/powerpoint/2010/main" val="161651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923544"/>
          </a:xfrm>
        </p:spPr>
        <p:txBody>
          <a:bodyPr>
            <a:normAutofit/>
          </a:bodyPr>
          <a:lstStyle/>
          <a:p>
            <a:r>
              <a:rPr lang="en-US" dirty="0" smtClean="0"/>
              <a:t>Applying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987552"/>
            <a:ext cx="8403336" cy="51386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Supervised Learning:</a:t>
            </a:r>
          </a:p>
          <a:p>
            <a:pPr lvl="1"/>
            <a:r>
              <a:rPr lang="en-US" sz="2400" dirty="0" err="1"/>
              <a:t>kNN</a:t>
            </a:r>
            <a:r>
              <a:rPr lang="en-US" sz="2400" dirty="0"/>
              <a:t> (k Nearest </a:t>
            </a:r>
            <a:r>
              <a:rPr lang="en-US" sz="2400" dirty="0" smtClean="0"/>
              <a:t>Neighbors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Naïve Bayes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Support Vector Machines</a:t>
            </a:r>
          </a:p>
          <a:p>
            <a:pPr lvl="1"/>
            <a:r>
              <a:rPr lang="en-US" sz="2400" dirty="0" smtClean="0"/>
              <a:t>Random Forests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Unsupervised Learning:</a:t>
            </a:r>
          </a:p>
          <a:p>
            <a:pPr lvl="1"/>
            <a:r>
              <a:rPr lang="en-US" sz="2400" dirty="0" smtClean="0"/>
              <a:t>Clustering</a:t>
            </a:r>
          </a:p>
          <a:p>
            <a:pPr lvl="1"/>
            <a:r>
              <a:rPr lang="en-US" sz="2400" dirty="0" smtClean="0"/>
              <a:t>Factor analysis</a:t>
            </a:r>
          </a:p>
          <a:p>
            <a:pPr lvl="1"/>
            <a:r>
              <a:rPr lang="en-US" sz="2400" dirty="0" smtClean="0"/>
              <a:t>Latent Dirichlet Allocation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01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Data Analysis 1977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89" y="979575"/>
            <a:ext cx="1452511" cy="1771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12" y="1052727"/>
            <a:ext cx="55941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Based on insights developed at Bell Labs in the 60’s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Techniques for visualizing and summarizing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can the data tell us? (in contrast to “confirmatory” data analysis)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Introduced many basic techniques: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5-number summary, box plots, stem and leaf diagrams,…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5 Number summary: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extremes (min and max)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median &amp;</a:t>
            </a:r>
            <a:r>
              <a:rPr lang="en-US" sz="2400" dirty="0"/>
              <a:t> </a:t>
            </a:r>
            <a:r>
              <a:rPr lang="en-US" sz="2400" dirty="0" smtClean="0"/>
              <a:t>quartiles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More robust to skewed &amp; </a:t>
            </a:r>
            <a:r>
              <a:rPr lang="en-US" sz="2400" dirty="0" err="1" smtClean="0"/>
              <a:t>longtailed</a:t>
            </a:r>
            <a:r>
              <a:rPr lang="en-US" sz="2400" dirty="0" smtClean="0"/>
              <a:t>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089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Trouble with Summary Stats</a:t>
            </a:r>
            <a:endParaRPr lang="en-US" dirty="0"/>
          </a:p>
        </p:txBody>
      </p:sp>
      <p:pic>
        <p:nvPicPr>
          <p:cNvPr id="4" name="Picture 3" descr="Screen Shot 2014-03-10 at 2.2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2" y="1130844"/>
            <a:ext cx="7502326" cy="56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Data</a:t>
            </a:r>
            <a:endParaRPr lang="en-US" dirty="0"/>
          </a:p>
        </p:txBody>
      </p:sp>
      <p:pic>
        <p:nvPicPr>
          <p:cNvPr id="3" name="Picture 2" descr="Screen Shot 2014-03-10 at 2.2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9" y="1036840"/>
            <a:ext cx="7637943" cy="5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A2EDB7-4066-2E4A-8D38-3059CF1B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13A7104-4453-D349-9A4A-8F3ACCA633C5}"/>
              </a:ext>
            </a:extLst>
          </p:cNvPr>
          <p:cNvGrpSpPr/>
          <p:nvPr/>
        </p:nvGrpSpPr>
        <p:grpSpPr>
          <a:xfrm>
            <a:off x="1705399" y="1646239"/>
            <a:ext cx="5518890" cy="4909513"/>
            <a:chOff x="2273865" y="1646238"/>
            <a:chExt cx="7358520" cy="4909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2FB21A66-70C3-BA4F-9EC4-A1E2BF1C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431" b="92974" l="7969" r="90000">
                          <a14:foregroundMark x1="7969" y1="50351" x2="8750" y2="51054"/>
                          <a14:foregroundMark x1="49375" y1="91803" x2="55781" y2="93208"/>
                          <a14:foregroundMark x1="55781" y1="93208" x2="58438" y2="91569"/>
                          <a14:foregroundMark x1="64375" y1="65340" x2="62031" y2="68150"/>
                          <a14:foregroundMark x1="43281" y1="8431" x2="48906" y2="124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3865" y="1646238"/>
              <a:ext cx="7358520" cy="49095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8F0B82F-FD56-F848-961B-33C17A069095}"/>
                </a:ext>
              </a:extLst>
            </p:cNvPr>
            <p:cNvSpPr txBox="1"/>
            <p:nvPr/>
          </p:nvSpPr>
          <p:spPr>
            <a:xfrm rot="1189761">
              <a:off x="4472304" y="3333993"/>
              <a:ext cx="249510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75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Data Presentation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557213" y="1095375"/>
            <a:ext cx="8029575" cy="628650"/>
          </a:xfrm>
          <a:ln/>
        </p:spPr>
        <p:txBody>
          <a:bodyPr/>
          <a:lstStyle/>
          <a:p>
            <a:r>
              <a:rPr lang="en-US"/>
              <a:t>Data Art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5468-3A1A-3648-87C9-482EF9D8414C}" type="slidenum">
              <a:rPr lang="en-US"/>
              <a:pPr/>
              <a:t>20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4260"/>
            <a:ext cx="6422231" cy="42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584"/>
            <a:ext cx="8229600" cy="832104"/>
          </a:xfrm>
          <a:ln/>
        </p:spPr>
        <p:txBody>
          <a:bodyPr/>
          <a:lstStyle/>
          <a:p>
            <a:r>
              <a:rPr lang="en-US" dirty="0" smtClean="0"/>
              <a:t>The “R” Language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24128"/>
            <a:ext cx="8229600" cy="5102035"/>
          </a:xfrm>
          <a:ln/>
        </p:spPr>
        <p:txBody>
          <a:bodyPr>
            <a:normAutofit/>
          </a:bodyPr>
          <a:lstStyle/>
          <a:p>
            <a:r>
              <a:rPr lang="en-US" sz="2800" dirty="0" smtClean="0"/>
              <a:t>An evolution of the “S” language developed at Bell labs for EDA.</a:t>
            </a:r>
          </a:p>
          <a:p>
            <a:r>
              <a:rPr lang="en-US" sz="2800" dirty="0" smtClean="0"/>
              <a:t>Idea was to allow interactive exploration and visualization of data.</a:t>
            </a:r>
          </a:p>
          <a:p>
            <a:r>
              <a:rPr lang="en-US" sz="2800" dirty="0" smtClean="0"/>
              <a:t>The preferred language for statisticians, used by many other data scientists.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Probably the most comprehensive collection of statistical models and distributions. </a:t>
            </a:r>
          </a:p>
          <a:p>
            <a:pPr lvl="1"/>
            <a:r>
              <a:rPr lang="en-US" sz="2400" dirty="0" smtClean="0"/>
              <a:t>CRAN: a very large resource of open source statistical models.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63199" y="6027261"/>
            <a:ext cx="532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</a:t>
            </a:r>
            <a:r>
              <a:rPr lang="en-US" dirty="0" smtClean="0"/>
              <a:t>CS194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0584"/>
            <a:ext cx="8229600" cy="106984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53312"/>
            <a:ext cx="8229600" cy="4772851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variable</a:t>
            </a:r>
          </a:p>
          <a:p>
            <a:pPr lvl="1"/>
            <a:r>
              <a:rPr lang="en-US" dirty="0"/>
              <a:t>Dot </a:t>
            </a:r>
            <a:r>
              <a:rPr lang="en-US" dirty="0" smtClean="0"/>
              <a:t>plot</a:t>
            </a:r>
            <a:endParaRPr lang="en-US" dirty="0"/>
          </a:p>
          <a:p>
            <a:pPr lvl="1"/>
            <a:r>
              <a:rPr lang="en-US" dirty="0"/>
              <a:t>Jitter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Error bar plot</a:t>
            </a:r>
            <a:endParaRPr lang="en-US" dirty="0"/>
          </a:p>
          <a:p>
            <a:pPr lvl="1"/>
            <a:r>
              <a:rPr lang="en-US" dirty="0" smtClean="0"/>
              <a:t>Box-and-whisker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/>
              <a:t>Kernel density estimate</a:t>
            </a:r>
          </a:p>
          <a:p>
            <a:pPr lvl="1"/>
            <a:r>
              <a:rPr lang="en-US" dirty="0"/>
              <a:t>Cumulative distribution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(note: examples using </a:t>
            </a:r>
            <a:r>
              <a:rPr lang="en-US" dirty="0" err="1" smtClean="0"/>
              <a:t>qplot</a:t>
            </a:r>
            <a:r>
              <a:rPr lang="en-US" dirty="0" smtClean="0"/>
              <a:t> library from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375-0E6E-C242-988B-E0B15BAE47BC}" type="slidenum">
              <a:rPr lang="en-US"/>
              <a:pPr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63199" y="6352143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examples from Jeff </a:t>
            </a:r>
            <a:r>
              <a:rPr lang="en-US" dirty="0" err="1" smtClean="0"/>
              <a:t>Hammerbacher’s</a:t>
            </a:r>
            <a:r>
              <a:rPr lang="en-US" dirty="0" smtClean="0"/>
              <a:t> 2012 CS194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92024"/>
            <a:ext cx="8229600" cy="960120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Dot plot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3C75-1A72-AB47-9257-CAD932586B63}" type="slidenum">
              <a:rPr lang="en-US"/>
              <a:pPr/>
              <a:t>23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5" y="1778508"/>
            <a:ext cx="4578251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2638425"/>
            <a:ext cx="3614738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9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9728"/>
            <a:ext cx="8229600" cy="1124712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Jitter </a:t>
            </a:r>
            <a:r>
              <a:rPr lang="en-US" sz="2800" b="1" dirty="0" smtClean="0">
                <a:solidFill>
                  <a:srgbClr val="C00000"/>
                </a:solidFill>
              </a:rPr>
              <a:t>plot</a:t>
            </a:r>
          </a:p>
          <a:p>
            <a:r>
              <a:rPr lang="en-US" sz="2800" dirty="0" smtClean="0"/>
              <a:t>Noise added to the y-axis to spread the points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ABB9-2ED0-914C-AE86-53662E19420D}" type="slidenum">
              <a:rPr lang="en-US"/>
              <a:pPr/>
              <a:t>24</a:t>
            </a:fld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1812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4876"/>
            <a:ext cx="4672013" cy="3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3152"/>
            <a:ext cx="8229600" cy="896112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22960"/>
            <a:ext cx="8229600" cy="5303203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Error bars: </a:t>
            </a:r>
            <a:r>
              <a:rPr lang="en-US" sz="2800" dirty="0" smtClean="0"/>
              <a:t>usually based on confidence intervals (CI). 95% CI means 95% of points are in the range,</a:t>
            </a:r>
            <a:br>
              <a:rPr lang="en-US" sz="2800" dirty="0" smtClean="0"/>
            </a:br>
            <a:r>
              <a:rPr lang="en-US" sz="2800" dirty="0" smtClean="0"/>
              <a:t>so 2.5% of points are above or below the bar.</a:t>
            </a:r>
          </a:p>
          <a:p>
            <a:r>
              <a:rPr lang="en-US" sz="2800" dirty="0" smtClean="0"/>
              <a:t>Not necessarily symmetric: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25</a:t>
            </a:fld>
            <a:endParaRPr lang="en-US"/>
          </a:p>
        </p:txBody>
      </p:sp>
      <p:pic>
        <p:nvPicPr>
          <p:cNvPr id="1028" name="Picture 4" descr="http://i.stack.imgur.com/SMq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8" t="7846" r="60642" b="77409"/>
          <a:stretch/>
        </p:blipFill>
        <p:spPr bwMode="auto">
          <a:xfrm>
            <a:off x="3671315" y="3200400"/>
            <a:ext cx="1469401" cy="175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09728"/>
            <a:ext cx="8229600" cy="1051560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61288"/>
            <a:ext cx="8229600" cy="4964875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Box-and-whisker plot </a:t>
            </a:r>
            <a:r>
              <a:rPr lang="en-US" sz="2800" dirty="0" smtClean="0"/>
              <a:t>: a graphical form of 5-number summary (</a:t>
            </a:r>
            <a:r>
              <a:rPr lang="en-US" sz="2800" dirty="0" err="1" smtClean="0"/>
              <a:t>Tukey</a:t>
            </a:r>
            <a:r>
              <a:rPr lang="en-US" sz="2800" dirty="0" smtClean="0"/>
              <a:t>)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84BF-BD92-8045-9AC9-653038983148}" type="slidenum">
              <a:rPr lang="en-US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92" y="2443480"/>
            <a:ext cx="5245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074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Histogram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5F84-5676-2B43-9F12-51B31965CDBA}" type="slidenum">
              <a:rPr lang="en-US"/>
              <a:pPr/>
              <a:t>27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257425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1701270"/>
            <a:ext cx="57221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97840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Kernel density estimate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D321-2439-794C-9243-6DF3E7C14F81}" type="slidenum">
              <a:rPr lang="en-US"/>
              <a:pPr/>
              <a:t>28</a:t>
            </a:fld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1953006"/>
            <a:ext cx="39290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09" y="1369885"/>
            <a:ext cx="357901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5448"/>
            <a:ext cx="8229600" cy="877824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52144"/>
            <a:ext cx="8229600" cy="4974019"/>
          </a:xfrm>
          <a:ln/>
        </p:spPr>
        <p:txBody>
          <a:bodyPr/>
          <a:lstStyle/>
          <a:p>
            <a:r>
              <a:rPr lang="en-US" sz="2800" dirty="0"/>
              <a:t>Histogram and Kernel Density Estimates</a:t>
            </a:r>
          </a:p>
          <a:p>
            <a:pPr lvl="1"/>
            <a:r>
              <a:rPr lang="en-US" dirty="0"/>
              <a:t>Histogram</a:t>
            </a:r>
          </a:p>
          <a:p>
            <a:pPr lvl="2"/>
            <a:r>
              <a:rPr lang="en-US" dirty="0"/>
              <a:t>Proper selection of bin width is important</a:t>
            </a:r>
          </a:p>
          <a:p>
            <a:pPr lvl="2"/>
            <a:r>
              <a:rPr lang="en-US" dirty="0" smtClean="0"/>
              <a:t>Outliers </a:t>
            </a:r>
            <a:r>
              <a:rPr lang="en-US" dirty="0"/>
              <a:t>should be discarded</a:t>
            </a:r>
          </a:p>
          <a:p>
            <a:pPr lvl="1"/>
            <a:r>
              <a:rPr lang="en-US" dirty="0" smtClean="0"/>
              <a:t>KDE (like a smooth histogram)</a:t>
            </a:r>
            <a:endParaRPr lang="en-US" dirty="0"/>
          </a:p>
          <a:p>
            <a:pPr lvl="2"/>
            <a:r>
              <a:rPr lang="en-US" dirty="0"/>
              <a:t>Kernel function</a:t>
            </a:r>
          </a:p>
          <a:p>
            <a:pPr lvl="3"/>
            <a:r>
              <a:rPr lang="en-US" sz="2400" dirty="0"/>
              <a:t>Box, </a:t>
            </a:r>
            <a:r>
              <a:rPr lang="en-US" sz="2400" dirty="0" err="1"/>
              <a:t>Epanechnikov</a:t>
            </a:r>
            <a:r>
              <a:rPr lang="en-US" sz="2400" dirty="0"/>
              <a:t>, Gaussian</a:t>
            </a:r>
          </a:p>
          <a:p>
            <a:pPr lvl="2"/>
            <a:r>
              <a:rPr lang="en-US" dirty="0"/>
              <a:t>Kernel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CFFA-8B46-1A4C-833D-3CF9EAE82E4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4857" y="505718"/>
            <a:ext cx="5406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Congratulations!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352" y="2401181"/>
            <a:ext cx="3311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have </a:t>
            </a:r>
            <a:r>
              <a:rPr lang="en-US" sz="3600" b="1" dirty="0"/>
              <a:t>collected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or </a:t>
            </a:r>
            <a:r>
              <a:rPr lang="en-US" sz="4000" b="1" dirty="0"/>
              <a:t>been given</a:t>
            </a:r>
            <a:r>
              <a:rPr lang="en-US" sz="3200" b="1" dirty="0"/>
              <a:t> </a:t>
            </a:r>
            <a:r>
              <a:rPr lang="en-US" sz="3200" dirty="0"/>
              <a:t>a </a:t>
            </a:r>
            <a:br>
              <a:rPr lang="en-US" sz="3200" dirty="0"/>
            </a:br>
            <a:r>
              <a:rPr lang="en-US" sz="3200" dirty="0"/>
              <a:t>box of data?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352" y="4408210"/>
            <a:ext cx="38773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do you do next?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2EA7701-E417-634F-9E5D-E9E605E3CCC5}"/>
              </a:ext>
            </a:extLst>
          </p:cNvPr>
          <p:cNvGrpSpPr/>
          <p:nvPr/>
        </p:nvGrpSpPr>
        <p:grpSpPr>
          <a:xfrm>
            <a:off x="0" y="1521381"/>
            <a:ext cx="5518890" cy="4909513"/>
            <a:chOff x="2273865" y="1646238"/>
            <a:chExt cx="7358520" cy="49095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F0A82616-AB63-E540-B638-5F97B64F9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431" b="92974" l="7969" r="90000">
                          <a14:foregroundMark x1="7969" y1="50351" x2="8750" y2="51054"/>
                          <a14:foregroundMark x1="49375" y1="91803" x2="55781" y2="93208"/>
                          <a14:foregroundMark x1="55781" y1="93208" x2="58438" y2="91569"/>
                          <a14:foregroundMark x1="64375" y1="65340" x2="62031" y2="68150"/>
                          <a14:foregroundMark x1="43281" y1="8431" x2="48906" y2="124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73865" y="1646238"/>
              <a:ext cx="7358520" cy="49095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031E198-81B3-C241-93CE-93F516089B0E}"/>
                </a:ext>
              </a:extLst>
            </p:cNvPr>
            <p:cNvSpPr txBox="1"/>
            <p:nvPr/>
          </p:nvSpPr>
          <p:spPr>
            <a:xfrm rot="1189761">
              <a:off x="4472304" y="3333993"/>
              <a:ext cx="249510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183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4124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23544"/>
            <a:ext cx="8229600" cy="5202619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Cumulative distribution </a:t>
            </a:r>
            <a:r>
              <a:rPr lang="en-US" sz="2800" b="1" dirty="0" smtClean="0">
                <a:solidFill>
                  <a:srgbClr val="C00000"/>
                </a:solidFill>
              </a:rPr>
              <a:t>function</a:t>
            </a:r>
          </a:p>
          <a:p>
            <a:r>
              <a:rPr lang="en-US" sz="2800" dirty="0" smtClean="0"/>
              <a:t>Integral of the histogram – simpler to build than KDE (don’t need smoothing)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CF43-5270-C948-A04B-94D79276FD04}" type="slidenum">
              <a:rPr lang="en-US"/>
              <a:pPr/>
              <a:t>30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2"/>
          <a:stretch/>
        </p:blipFill>
        <p:spPr bwMode="auto">
          <a:xfrm>
            <a:off x="2590800" y="2487168"/>
            <a:ext cx="4193381" cy="401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88" y="968501"/>
            <a:ext cx="289411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 smtClean="0"/>
              <a:t>Bar chart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Log-log plot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34440"/>
            <a:ext cx="8229600" cy="4891723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Bar plot: </a:t>
            </a:r>
            <a:r>
              <a:rPr lang="en-US" sz="2800" dirty="0" smtClean="0"/>
              <a:t>one variable is discrete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32</a:t>
            </a:fld>
            <a:endParaRPr lang="en-US"/>
          </a:p>
        </p:txBody>
      </p:sp>
      <p:pic>
        <p:nvPicPr>
          <p:cNvPr id="3074" name="Picture 2" descr="http://i.stack.imgur.com/zQd4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4" y="2297874"/>
            <a:ext cx="3070733" cy="34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Scatter plot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006-50E4-7B4B-BEA6-BC9EAC4C67CB}" type="slidenum">
              <a:rPr lang="en-US"/>
              <a:pPr/>
              <a:t>33</a:t>
            </a:fld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24" y="1715028"/>
            <a:ext cx="411747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171700"/>
            <a:ext cx="3963889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4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Line plot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7498-4995-A140-9EF8-02DDB2F9D39F}" type="slidenum">
              <a:rPr lang="en-US"/>
              <a:pPr/>
              <a:t>34</a:t>
            </a:fld>
            <a:endParaRPr lang="en-US"/>
          </a:p>
        </p:txBody>
      </p:sp>
      <p:pic>
        <p:nvPicPr>
          <p:cNvPr id="2050" name="Picture 2" descr="http://docs.enthought.com/chaco/_images/line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87" y="2237232"/>
            <a:ext cx="5833395" cy="38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69264"/>
            <a:ext cx="8229600" cy="5156899"/>
          </a:xfrm>
          <a:ln/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Log-log </a:t>
            </a:r>
            <a:r>
              <a:rPr lang="en-US" sz="2800" b="1" dirty="0" smtClean="0">
                <a:solidFill>
                  <a:srgbClr val="C00000"/>
                </a:solidFill>
              </a:rPr>
              <a:t>plot: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Very useful for power law data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55" y="1596781"/>
            <a:ext cx="4791733" cy="4137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414016"/>
            <a:ext cx="1840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Frequency of </a:t>
            </a:r>
            <a:br>
              <a:rPr lang="en-US" sz="2000" dirty="0" smtClean="0"/>
            </a:br>
            <a:r>
              <a:rPr lang="en-US" sz="2000" dirty="0" smtClean="0"/>
              <a:t>words in tweets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13155" y="5649310"/>
            <a:ext cx="5196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Rank of words in tweets, most frequent to least:</a:t>
            </a:r>
          </a:p>
          <a:p>
            <a:r>
              <a:rPr lang="en-US" sz="2000" dirty="0" smtClean="0"/>
              <a:t>I, the, you,…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90088" y="1596781"/>
            <a:ext cx="4114800" cy="3849624"/>
          </a:xfrm>
          <a:prstGeom prst="line">
            <a:avLst/>
          </a:prstGeom>
          <a:ln>
            <a:solidFill>
              <a:srgbClr val="3E94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86124" y="507707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E9430"/>
                </a:solidFill>
              </a:rPr>
              <a:t>s</a:t>
            </a:r>
            <a:r>
              <a:rPr lang="en-US" sz="2000" dirty="0" smtClean="0">
                <a:solidFill>
                  <a:srgbClr val="3E9430"/>
                </a:solidFill>
              </a:rPr>
              <a:t>lope ~ -1</a:t>
            </a:r>
            <a:endParaRPr lang="en-US" sz="2000" dirty="0">
              <a:solidFill>
                <a:srgbClr val="3E94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Chart 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More than two </a:t>
            </a:r>
            <a:r>
              <a:rPr lang="en-US" dirty="0"/>
              <a:t>variables</a:t>
            </a:r>
          </a:p>
          <a:p>
            <a:pPr lvl="1"/>
            <a:r>
              <a:rPr lang="en-US" dirty="0" smtClean="0"/>
              <a:t>Stacked plots</a:t>
            </a:r>
          </a:p>
          <a:p>
            <a:pPr lvl="1"/>
            <a:r>
              <a:rPr lang="en-US" dirty="0" smtClean="0"/>
              <a:t>Parallel coordinate plot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1D54-0A01-274C-89EE-B83614B4B65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 smtClean="0"/>
              <a:t>Chart types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07592"/>
            <a:ext cx="8229600" cy="4818571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Stacked plot:</a:t>
            </a:r>
            <a:r>
              <a:rPr lang="en-US" sz="2800" dirty="0" smtClean="0"/>
              <a:t> stack variable is discrete: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37</a:t>
            </a:fld>
            <a:endParaRPr lang="en-US"/>
          </a:p>
        </p:txBody>
      </p:sp>
      <p:pic>
        <p:nvPicPr>
          <p:cNvPr id="4098" name="Picture 2" descr="http://pandas.pydata.org/pandas-docs/version/0.7.3/_images/bar_plot_stacked_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3" y="2117904"/>
            <a:ext cx="3517911" cy="2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hartsgraphs.files.wordpress.com/2008/10/energy_cons_by_regi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31" y="2117904"/>
            <a:ext cx="4382837" cy="25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2296"/>
            <a:ext cx="8229600" cy="886968"/>
          </a:xfrm>
          <a:ln/>
        </p:spPr>
        <p:txBody>
          <a:bodyPr/>
          <a:lstStyle/>
          <a:p>
            <a:r>
              <a:rPr lang="en-US" dirty="0" smtClean="0"/>
              <a:t>Chart types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07592"/>
            <a:ext cx="8229600" cy="4818571"/>
          </a:xfrm>
          <a:ln/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Parallel coordinate plot:</a:t>
            </a:r>
            <a:r>
              <a:rPr lang="en-US" sz="2800" dirty="0" smtClean="0"/>
              <a:t> one discrete variable, an arbitrary number of </a:t>
            </a:r>
            <a:r>
              <a:rPr lang="en-US" sz="2800" smtClean="0"/>
              <a:t>other variables: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38</a:t>
            </a:fld>
            <a:endParaRPr lang="en-US"/>
          </a:p>
        </p:txBody>
      </p:sp>
      <p:pic>
        <p:nvPicPr>
          <p:cNvPr id="5122" name="Picture 2" descr="http://stn.spotfire.com/spotfire_client_help/images/para_exampl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7" y="2601468"/>
            <a:ext cx="4040705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ichaelvandaniker.com/images/pcp-sele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27" y="2601468"/>
            <a:ext cx="3364865" cy="19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38528"/>
            <a:ext cx="8229600" cy="4187635"/>
          </a:xfrm>
          <a:ln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5-minute break</a:t>
            </a:r>
            <a:endParaRPr lang="en-US" sz="4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4F03-7860-DB4B-9F5D-DC1BF48D2DD4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>
            <a:off x="4071196" y="1825149"/>
            <a:ext cx="9947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53275" y="2716048"/>
            <a:ext cx="0" cy="1326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71196" y="4943690"/>
            <a:ext cx="9947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60791" y="2716048"/>
            <a:ext cx="0" cy="1326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0139" y="1040319"/>
            <a:ext cx="481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" charset="0"/>
                <a:ea typeface="Times" charset="0"/>
                <a:cs typeface="Times" charset="0"/>
              </a:rPr>
              <a:t>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039" y="4381128"/>
            <a:ext cx="1222469" cy="11251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3445" y="4354204"/>
            <a:ext cx="894692" cy="1178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397" y="1161217"/>
            <a:ext cx="898800" cy="132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456" y="1042009"/>
            <a:ext cx="25494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smtClean="0"/>
              <a:t>(B)Question </a:t>
            </a: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Problem</a:t>
            </a:r>
            <a:br>
              <a:rPr lang="en-US" sz="3200" dirty="0"/>
            </a:br>
            <a:r>
              <a:rPr lang="en-US" sz="3200" dirty="0"/>
              <a:t>Formulation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7612" y="1286540"/>
            <a:ext cx="20393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(IA) Data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Acquisition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2997" y="4042430"/>
            <a:ext cx="21112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(EVA) </a:t>
            </a:r>
          </a:p>
          <a:p>
            <a:r>
              <a:rPr lang="en-US" sz="3200" dirty="0" smtClean="0"/>
              <a:t>Exploratory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8800" y="4158860"/>
            <a:ext cx="2295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/>
              <a:t>(AVU) Prediction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969162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94" y="3888330"/>
            <a:ext cx="6508012" cy="2379369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521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Normal Distributions, Mean, Variance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mean </a:t>
            </a:r>
            <a:r>
              <a:rPr lang="en-US" sz="2100" dirty="0" smtClean="0"/>
              <a:t>of a set of values is just the average of the values.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>
                <a:solidFill>
                  <a:srgbClr val="C00000"/>
                </a:solidFill>
              </a:rPr>
              <a:t>Variance</a:t>
            </a:r>
            <a:r>
              <a:rPr lang="en-US" sz="2100" dirty="0" smtClean="0"/>
              <a:t> </a:t>
            </a:r>
            <a:r>
              <a:rPr lang="en-US" sz="2100" dirty="0"/>
              <a:t>a measure of the width of a distribution. Specifically, </a:t>
            </a:r>
            <a:r>
              <a:rPr lang="en-US" sz="2100" dirty="0" smtClean="0"/>
              <a:t>the  variance is </a:t>
            </a:r>
            <a:r>
              <a:rPr lang="en-US" sz="2100" dirty="0"/>
              <a:t>the </a:t>
            </a:r>
            <a:r>
              <a:rPr lang="en-US" sz="2100" dirty="0" smtClean="0"/>
              <a:t>mean </a:t>
            </a:r>
            <a:r>
              <a:rPr lang="en-US" sz="2100" dirty="0"/>
              <a:t>squared deviation of samples from </a:t>
            </a:r>
            <a:r>
              <a:rPr lang="en-US" sz="2100" dirty="0" smtClean="0"/>
              <a:t>the sample mean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standard </a:t>
            </a:r>
            <a:r>
              <a:rPr lang="en-US" sz="2100" dirty="0">
                <a:solidFill>
                  <a:srgbClr val="C00000"/>
                </a:solidFill>
              </a:rPr>
              <a:t>deviation </a:t>
            </a:r>
            <a:r>
              <a:rPr lang="en-US" sz="2100" dirty="0"/>
              <a:t>is the square root of </a:t>
            </a:r>
            <a:r>
              <a:rPr lang="en-US" sz="2100" dirty="0" smtClean="0"/>
              <a:t>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C00000"/>
                </a:solidFill>
              </a:rPr>
              <a:t>normal distribution </a:t>
            </a:r>
            <a:r>
              <a:rPr lang="en-US" sz="2100" dirty="0" smtClean="0"/>
              <a:t>is completed characterized by mean and variance.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noFill/>
            </p:spPr>
            <p:txBody>
              <a:bodyPr wrap="square" lIns="60954" tIns="30477" rIns="60954" bIns="30477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4622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130800" y="4140200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41498" y="6256923"/>
            <a:ext cx="1847417" cy="338548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622801" y="6121400"/>
            <a:ext cx="5006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36394" y="607225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Central Limit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distribution of the sum (or mean) of a set of n identically-distributed random variables Xi </a:t>
            </a:r>
            <a:r>
              <a:rPr lang="en-US" sz="2100" dirty="0" smtClean="0">
                <a:solidFill>
                  <a:srgbClr val="C00000"/>
                </a:solidFill>
              </a:rPr>
              <a:t>approaches a normal distribution as n </a:t>
            </a:r>
            <a:r>
              <a:rPr lang="en-US" sz="2100" dirty="0" smtClean="0">
                <a:solidFill>
                  <a:srgbClr val="C00000"/>
                </a:solidFill>
                <a:sym typeface="Symbol"/>
              </a:rPr>
              <a:t> 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 common parametric statistical tests, like t-test and ANOVA assume normally-distributed data, but depend on </a:t>
            </a:r>
            <a:r>
              <a:rPr lang="en-US" sz="2100" dirty="0" smtClean="0">
                <a:solidFill>
                  <a:srgbClr val="C00000"/>
                </a:solidFill>
              </a:rPr>
              <a:t>sample mean and variance </a:t>
            </a:r>
            <a:r>
              <a:rPr lang="en-US" sz="2100" dirty="0" smtClean="0"/>
              <a:t>measures of the data.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 smtClean="0"/>
              <a:t>They typically work reasonably well for data that are not normally distributed as long as the samples are not too small. 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6248400" cy="2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67344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Many statistical tools, including mean and variance, t-test, ANOVA etc. </a:t>
            </a:r>
            <a:r>
              <a:rPr lang="en-US" sz="2400" b="1" dirty="0" smtClean="0">
                <a:solidFill>
                  <a:srgbClr val="C00000"/>
                </a:solidFill>
              </a:rPr>
              <a:t>assume data are normally distributed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Very often this is not true. The box-and-whisker plot is a good clue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Whenever its asymmetric, the data cannot be normal. The histogram gives even more information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2242312"/>
            <a:ext cx="3237992" cy="1160346"/>
          </a:xfrm>
          <a:prstGeom prst="rect">
            <a:avLst/>
          </a:prstGeom>
        </p:spPr>
      </p:pic>
      <p:pic>
        <p:nvPicPr>
          <p:cNvPr id="1030" name="Picture 6" descr="http://allpsych.com/researchmethods/images/sk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1" y="4488815"/>
            <a:ext cx="4705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3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In many cases these distribution can be corrected before any other processing. </a:t>
            </a:r>
          </a:p>
          <a:p>
            <a:pPr marL="0" indent="0">
              <a:buNone/>
            </a:pPr>
            <a:r>
              <a:rPr lang="en-US" sz="2400" dirty="0" smtClean="0"/>
              <a:t>Examples:</a:t>
            </a:r>
          </a:p>
          <a:p>
            <a:r>
              <a:rPr lang="en-US" sz="2400" dirty="0" smtClean="0"/>
              <a:t>X satisfies a log-normal distribution, Y=log(X) has a normal dist.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 with mean k and </a:t>
            </a:r>
            <a:r>
              <a:rPr lang="en-US" sz="2400" dirty="0" err="1" smtClean="0"/>
              <a:t>sdev</a:t>
            </a:r>
            <a:r>
              <a:rPr lang="en-US" sz="2400" dirty="0" smtClean="0"/>
              <a:t>. </a:t>
            </a:r>
            <a:r>
              <a:rPr lang="en-US" sz="2400" dirty="0" err="1"/>
              <a:t>s</a:t>
            </a:r>
            <a:r>
              <a:rPr lang="en-US" sz="2400" dirty="0" err="1" smtClean="0"/>
              <a:t>qrt</a:t>
            </a:r>
            <a:r>
              <a:rPr lang="en-US" sz="2400" dirty="0" smtClean="0"/>
              <a:t>(k). Then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is approximately normally distributed with </a:t>
            </a:r>
            <a:r>
              <a:rPr lang="en-US" sz="2400" dirty="0" err="1" smtClean="0"/>
              <a:t>sdev</a:t>
            </a:r>
            <a:r>
              <a:rPr lang="en-US" sz="2400" dirty="0" smtClean="0"/>
              <a:t> 1.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50" name="Picture 2" descr="http://upload.wikimedia.org/wikipedia/commons/thumb/8/80/Some_log-normal_distributions.svg/593px-Some_log-normal_distribu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1" y="2706624"/>
            <a:ext cx="3618217" cy="2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5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77724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6968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Some other important distributions: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Poisson: </a:t>
            </a:r>
            <a:r>
              <a:rPr lang="en-US" sz="2400" dirty="0" smtClean="0"/>
              <a:t>the distribution of counts that occur at a certain “rate”.</a:t>
            </a:r>
          </a:p>
          <a:p>
            <a:pPr lvl="1"/>
            <a:r>
              <a:rPr lang="en-US" sz="2000" dirty="0" smtClean="0"/>
              <a:t>Observed frequency of a given term in a corpus.</a:t>
            </a:r>
          </a:p>
          <a:p>
            <a:pPr lvl="1"/>
            <a:r>
              <a:rPr lang="en-US" sz="2000" dirty="0" smtClean="0"/>
              <a:t>Number of visits to a web site in a fixed time interval.</a:t>
            </a:r>
          </a:p>
          <a:p>
            <a:pPr lvl="1"/>
            <a:r>
              <a:rPr lang="en-US" sz="2000" dirty="0" smtClean="0"/>
              <a:t>Number of web site clicks in an hour.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Exponential: </a:t>
            </a:r>
            <a:r>
              <a:rPr lang="en-US" sz="2400" dirty="0" smtClean="0"/>
              <a:t>the interval between two such events.</a:t>
            </a: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Zipf</a:t>
            </a:r>
            <a:r>
              <a:rPr lang="en-US" sz="2400" b="1" dirty="0" smtClean="0">
                <a:solidFill>
                  <a:srgbClr val="C00000"/>
                </a:solidFill>
              </a:rPr>
              <a:t>/Pareto/Yule distributions: </a:t>
            </a:r>
            <a:r>
              <a:rPr lang="en-US" sz="2400" dirty="0" smtClean="0"/>
              <a:t>govern the frequencies of different terms in a document, or web site visits.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Binomial/Multinomial: </a:t>
            </a:r>
            <a:r>
              <a:rPr lang="en-US" sz="2400" dirty="0" smtClean="0"/>
              <a:t>The number of counts of events (e.g. die tosses = 6) out of n trials.</a:t>
            </a:r>
          </a:p>
          <a:p>
            <a:endParaRPr lang="en-US" sz="2400" dirty="0"/>
          </a:p>
          <a:p>
            <a:r>
              <a:rPr lang="en-US" sz="2400" dirty="0" smtClean="0"/>
              <a:t>You should understand the distribution of your data before applying any model.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838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Rhine Paradox*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6049963"/>
            <a:ext cx="3944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Example from </a:t>
            </a:r>
            <a:r>
              <a:rPr lang="en-US" sz="1600" dirty="0"/>
              <a:t>Jeff Ullman/</a:t>
            </a:r>
            <a:r>
              <a:rPr lang="en-US" sz="1600" dirty="0" err="1"/>
              <a:t>Anand</a:t>
            </a:r>
            <a:r>
              <a:rPr lang="en-US" sz="1600" dirty="0"/>
              <a:t> </a:t>
            </a:r>
            <a:r>
              <a:rPr lang="en-US" sz="1600" dirty="0" err="1"/>
              <a:t>Rajaraman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Joseph Rhine was a parapsychologist in the 1950’s (founder of the </a:t>
            </a:r>
            <a:r>
              <a:rPr lang="en-US" sz="2400" i="1" kern="0" dirty="0" smtClean="0">
                <a:latin typeface="+mn-lt"/>
                <a:cs typeface="+mn-cs"/>
              </a:rPr>
              <a:t>Journal of Parapsychology </a:t>
            </a:r>
            <a:r>
              <a:rPr lang="en-US" sz="2400" kern="0" dirty="0" smtClean="0">
                <a:latin typeface="+mn-lt"/>
                <a:cs typeface="+mn-cs"/>
              </a:rPr>
              <a:t>and the </a:t>
            </a:r>
            <a:r>
              <a:rPr lang="en-US" sz="2400" i="1" kern="0" dirty="0" smtClean="0">
                <a:latin typeface="+mn-lt"/>
                <a:cs typeface="+mn-cs"/>
              </a:rPr>
              <a:t>Parapsychological Society, an affiliate of the AAAS</a:t>
            </a:r>
            <a:r>
              <a:rPr lang="en-US" sz="2400" kern="0" dirty="0" smtClean="0">
                <a:latin typeface="+mn-lt"/>
                <a:cs typeface="+mn-cs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ran an experiment where subjects had to guess whether 10 hidden cards were red or blue.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found that about 1 person in 1000 had ESP, i.e. they could guess the color of all 10 cards.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Q: what’s wrong with his conclusion?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45733"/>
            <a:ext cx="225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Rhine Paradox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called back the “psychic” subjects and had them do the same test again. They all failed. 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smtClean="0">
                <a:latin typeface="+mn-lt"/>
                <a:cs typeface="+mn-cs"/>
              </a:rPr>
              <a:t>He concluded that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  <a:cs typeface="+mn-cs"/>
              </a:rPr>
              <a:t>the act of telling psychics that they have psychic abilities </a:t>
            </a:r>
            <a:r>
              <a:rPr lang="en-US" sz="2400" kern="0" dirty="0" smtClean="0">
                <a:latin typeface="+mn-lt"/>
                <a:cs typeface="+mn-cs"/>
              </a:rPr>
              <a:t>causes them to lose it…(!)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kern="0" dirty="0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3504"/>
          </a:xfrm>
        </p:spPr>
        <p:txBody>
          <a:bodyPr>
            <a:normAutofit/>
          </a:bodyPr>
          <a:lstStyle/>
          <a:p>
            <a:r>
              <a:rPr lang="en-US" dirty="0"/>
              <a:t>A p value is the probability of obtaining a sample outcome, given that the </a:t>
            </a:r>
            <a:r>
              <a:rPr lang="en-US" dirty="0" smtClean="0"/>
              <a:t>value </a:t>
            </a:r>
            <a:r>
              <a:rPr lang="en-US" dirty="0"/>
              <a:t>stated in the null hypothesis is true. </a:t>
            </a:r>
            <a:endParaRPr lang="en-US" dirty="0" smtClean="0"/>
          </a:p>
          <a:p>
            <a:r>
              <a:rPr lang="en-US" smtClean="0"/>
              <a:t>In </a:t>
            </a:r>
            <a:r>
              <a:rPr lang="en-US" dirty="0" smtClean="0"/>
              <a:t>many cases: when </a:t>
            </a:r>
            <a:r>
              <a:rPr lang="en-US" dirty="0"/>
              <a:t>the p value is less than 5% (p &lt; .05), we reject the null </a:t>
            </a:r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Note this means that 1 out of 20 times we incorrectly reject the null hypothesis</a:t>
            </a:r>
          </a:p>
          <a:p>
            <a:pPr lvl="1"/>
            <a:r>
              <a:rPr lang="en-US" dirty="0" smtClean="0"/>
              <a:t>Do “green jelly beans cause acne?” (see XKCD)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6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Two-tailed Significance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71938" y="58277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59" y="1361977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7685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important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12032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b="1" dirty="0" smtClean="0">
                <a:solidFill>
                  <a:srgbClr val="C00000"/>
                </a:solidFill>
              </a:rPr>
              <a:t>-test: </a:t>
            </a:r>
            <a:r>
              <a:rPr lang="en-US" sz="2800" dirty="0" smtClean="0"/>
              <a:t>compare two groups, or two interventions on one group. 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CHI-squared and Fisher’s test. </a:t>
            </a:r>
            <a:r>
              <a:rPr lang="en-US" sz="2800" dirty="0" smtClean="0"/>
              <a:t>Compare the counts in a “contingency table”.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ANOVA: </a:t>
            </a:r>
            <a:r>
              <a:rPr lang="en-US" sz="2800" dirty="0" smtClean="0"/>
              <a:t>compare outcomes under several discrete interventions.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49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0309" y="2693234"/>
            <a:ext cx="36877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Exploratory Data</a:t>
            </a:r>
          </a:p>
          <a:p>
            <a:pPr algn="ctr"/>
            <a:r>
              <a:rPr lang="en-US" sz="4000" dirty="0"/>
              <a:t>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7894" y="2751515"/>
            <a:ext cx="196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Cleaning</a:t>
            </a:r>
          </a:p>
        </p:txBody>
      </p:sp>
      <p:sp>
        <p:nvSpPr>
          <p:cNvPr id="7" name="Curved Down Arrow 6"/>
          <p:cNvSpPr/>
          <p:nvPr/>
        </p:nvSpPr>
        <p:spPr>
          <a:xfrm>
            <a:off x="2701106" y="849443"/>
            <a:ext cx="3281100" cy="1499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701106" y="4509541"/>
            <a:ext cx="3281100" cy="1499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2207" y="6457136"/>
            <a:ext cx="344517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r>
              <a:rPr lang="en-US" dirty="0"/>
              <a:t> the infinite loop of data science.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794" y="0"/>
            <a:ext cx="196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0785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Single-sample:</a:t>
                </a:r>
                <a:r>
                  <a:rPr lang="en-US" sz="2400" dirty="0" smtClean="0"/>
                  <a:t> Compute the test statistic:</a:t>
                </a:r>
                <a:r>
                  <a:rPr lang="en-US" sz="2400" dirty="0">
                    <a:solidFill>
                      <a:srgbClr val="0070C0"/>
                    </a:solidFill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 smtClean="0"/>
                  <a:t> is the sample mean and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 smtClean="0"/>
                  <a:t> is the sample standard deviation, which is the square root of the sample variance </a:t>
                </a:r>
                <a:r>
                  <a:rPr lang="en-US" sz="2400" dirty="0" err="1" smtClean="0"/>
                  <a:t>Var</a:t>
                </a:r>
                <a:r>
                  <a:rPr lang="en-US" sz="2400" dirty="0" smtClean="0"/>
                  <a:t>(X).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If X is normally distributed, t is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almost </a:t>
                </a:r>
                <a:r>
                  <a:rPr lang="en-US" sz="2400" dirty="0" smtClean="0"/>
                  <a:t>normally distributed, but not quite because of the presence of </a:t>
                </a:r>
                <a14:m>
                  <m:oMath xmlns:m="http://schemas.openxmlformats.org/officeDocument/2006/math" xmlns="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You use the single-sample test for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one group </a:t>
                </a:r>
                <a:r>
                  <a:rPr lang="en-US" sz="2400" dirty="0" smtClean="0"/>
                  <a:t>of individuals in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two conditions</a:t>
                </a:r>
                <a:r>
                  <a:rPr lang="en-US" sz="2400" dirty="0" smtClean="0"/>
                  <a:t>. Just subtract the two measurements for each person, and use the difference for the single sample t-test.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This is called a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within-subjects</a:t>
                </a:r>
                <a:r>
                  <a:rPr lang="en-US" sz="2400" dirty="0" smtClean="0"/>
                  <a:t> design.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  <a:blipFill rotWithShape="0">
                <a:blip r:embed="rId3"/>
                <a:stretch>
                  <a:fillRect l="-1154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8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9051"/>
            <a:ext cx="8229600" cy="815253"/>
          </a:xfrm>
        </p:spPr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 smtClean="0"/>
              <a:t>-statistic and T-distribution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0849" y="954303"/>
            <a:ext cx="8102023" cy="55296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use the t-statistic from the last slide to test whether the mean of our sample could be zero. </a:t>
            </a:r>
          </a:p>
          <a:p>
            <a:r>
              <a:rPr lang="en-US" sz="2400" dirty="0" smtClean="0"/>
              <a:t>If the underlying population has mean zero, the t-distribution should be distributed like this:</a:t>
            </a:r>
          </a:p>
          <a:p>
            <a:endParaRPr lang="en-US" sz="2400" dirty="0"/>
          </a:p>
          <a:p>
            <a:r>
              <a:rPr lang="en-US" sz="2400" dirty="0" smtClean="0"/>
              <a:t>The area of the tail beyond</a:t>
            </a:r>
            <a:br>
              <a:rPr lang="en-US" sz="2400" dirty="0" smtClean="0"/>
            </a:br>
            <a:r>
              <a:rPr lang="en-US" sz="2400" dirty="0" smtClean="0"/>
              <a:t>our measurement tells us how</a:t>
            </a:r>
            <a:br>
              <a:rPr lang="en-US" sz="2400" dirty="0" smtClean="0"/>
            </a:br>
            <a:r>
              <a:rPr lang="en-US" sz="2400" dirty="0" smtClean="0"/>
              <a:t>likely it is under the null </a:t>
            </a:r>
            <a:br>
              <a:rPr lang="en-US" sz="2400" dirty="0" smtClean="0"/>
            </a:br>
            <a:r>
              <a:rPr lang="en-US" sz="2400" dirty="0" smtClean="0"/>
              <a:t>hypothesis. </a:t>
            </a:r>
          </a:p>
          <a:p>
            <a:endParaRPr lang="en-US" sz="2400" dirty="0"/>
          </a:p>
          <a:p>
            <a:r>
              <a:rPr lang="en-US" sz="2400" dirty="0" smtClean="0"/>
              <a:t>If that probability is low </a:t>
            </a:r>
            <a:br>
              <a:rPr lang="en-US" sz="2400" dirty="0" smtClean="0"/>
            </a:br>
            <a:r>
              <a:rPr lang="en-US" sz="2400" dirty="0" smtClean="0"/>
              <a:t>(say &lt; 0.05) we reject the null </a:t>
            </a:r>
            <a:br>
              <a:rPr lang="en-US" sz="2400" dirty="0" smtClean="0"/>
            </a:br>
            <a:r>
              <a:rPr lang="en-US" sz="2400" dirty="0" smtClean="0"/>
              <a:t>hypothesis.</a:t>
            </a:r>
            <a:endParaRPr lang="en-US" sz="2100" dirty="0"/>
          </a:p>
        </p:txBody>
      </p:sp>
      <p:pic>
        <p:nvPicPr>
          <p:cNvPr id="26628" name="Picture 3" descr="c081t0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921000"/>
            <a:ext cx="3549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0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Two sample T-test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53617"/>
                <a:ext cx="8229600" cy="5571008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sz="2400" dirty="0" smtClean="0"/>
                  <a:t>In this test, there are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two samples </a:t>
                </a:r>
                <a14:m/>
                <a:r>
                  <a:rPr lang="en-US" sz="2400" dirty="0" smtClean="0"/>
                  <a:t> and </a:t>
                </a:r>
                <a14:m/>
                <a:r>
                  <a:rPr lang="en-US" sz="2400" dirty="0" smtClean="0"/>
                  <a:t>. A t statistic is constructed from their sample means and sample standard deviations: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where: 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You should try to understand the formula, but you shouldn’t need to use it. most stat software exposes a function that takes the samples </a:t>
                </a:r>
                <a14:m/>
                <a:r>
                  <a:rPr lang="en-US" sz="2400" dirty="0"/>
                  <a:t> and </a:t>
                </a:r>
                <a14:m/>
                <a:r>
                  <a:rPr lang="en-US" sz="2400" dirty="0" smtClean="0"/>
                  <a:t> as inputs directly.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 smtClean="0"/>
                  <a:t>This design is called a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between-subjects</a:t>
                </a:r>
                <a:r>
                  <a:rPr lang="en-US" sz="2400" dirty="0" smtClean="0"/>
                  <a:t> test. </a:t>
                </a:r>
              </a:p>
              <a:p>
                <a:pPr eaLnBrk="1" hangingPunct="1">
                  <a:buFontTx/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53617"/>
                <a:ext cx="8229600" cy="5571008"/>
              </a:xfrm>
              <a:blipFill rotWithShape="0"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65" y="1952114"/>
            <a:ext cx="1789235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70" y="3270567"/>
            <a:ext cx="264458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Chi-squared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953616"/>
            <a:ext cx="8429625" cy="59043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Often you will be faced with discrete (count) data. Given a table like this: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Prob</a:t>
            </a:r>
            <a:r>
              <a:rPr lang="en-US" sz="2400" dirty="0" smtClean="0"/>
              <a:t>(X) is part of a null hypothesis about the data (e.g. that a coin is fair). </a:t>
            </a:r>
          </a:p>
          <a:p>
            <a:pPr>
              <a:buNone/>
            </a:pPr>
            <a:r>
              <a:rPr lang="en-US" sz="2400" dirty="0" smtClean="0"/>
              <a:t>The CHI-squared statistic lets you test whether an observation is consistent with the data: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O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an observed count, and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expected value of that count. It has a chi-squared distribution, whose p-values you compute to do the test.  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5669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Prob</a:t>
                      </a:r>
                      <a:r>
                        <a:rPr lang="en-US" sz="2000" dirty="0" smtClean="0"/>
                        <a:t>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4" y="4752975"/>
            <a:ext cx="2124456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Fisher’s exact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 case we only have counts under different conditions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can use Fisher’s exact test (n = </a:t>
            </a:r>
            <a:r>
              <a:rPr lang="en-US" sz="2400" dirty="0" err="1" smtClean="0"/>
              <a:t>a+b+c+d</a:t>
            </a:r>
            <a:r>
              <a:rPr lang="en-US" sz="2400" dirty="0" smtClean="0"/>
              <a:t>):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Which gives the probability directly (its not a statistic). </a:t>
            </a:r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41868"/>
              </p:ext>
            </p:extLst>
          </p:nvPr>
        </p:nvGraphicFramePr>
        <p:xfrm>
          <a:off x="2333624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Count1(X)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Count2(X)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p = \frac{ \displaystyle{{a+b}\choose{a}} \displaystyle{{c+d}\choose{c}} }{ \displaystyle{{n}\choose{a+c}} } = \frac{(a+b)!~(c+d)!~(a+c)!~(b+d)!}{a!~~b!~~c!~~d!~~n!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854450"/>
            <a:ext cx="6241143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One-Way 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02808"/>
            <a:ext cx="7670800" cy="47804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ANOVA (</a:t>
            </a:r>
            <a:r>
              <a:rPr lang="en-US" sz="2400" dirty="0" err="1" smtClean="0"/>
              <a:t>ANalysis</a:t>
            </a:r>
            <a:r>
              <a:rPr lang="en-US" sz="2400" dirty="0" smtClean="0"/>
              <a:t> Of </a:t>
            </a:r>
            <a:r>
              <a:rPr lang="en-US" sz="2400" dirty="0" err="1" smtClean="0"/>
              <a:t>VAriance</a:t>
            </a:r>
            <a:r>
              <a:rPr lang="en-US" sz="2400" dirty="0" smtClean="0"/>
              <a:t>) allows testing of </a:t>
            </a:r>
            <a:r>
              <a:rPr lang="en-US" sz="2400" dirty="0" smtClean="0">
                <a:solidFill>
                  <a:srgbClr val="C00000"/>
                </a:solidFill>
              </a:rPr>
              <a:t>multiple differences</a:t>
            </a:r>
            <a:r>
              <a:rPr lang="en-US" sz="2400" dirty="0" smtClean="0"/>
              <a:t> in a single test. Suppose our experiment design has an independent variable Y with four levels: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 table shows the mean values of a response variable (e.g. </a:t>
            </a:r>
            <a:r>
              <a:rPr lang="en-US" sz="2400" dirty="0" err="1" smtClean="0"/>
              <a:t>avg</a:t>
            </a:r>
            <a:r>
              <a:rPr lang="en-US" sz="2400" dirty="0" smtClean="0"/>
              <a:t> number of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posts per day) in each group.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We would like to know in a single test whether the response variable depends on Y, at some particular significance such as 0.05.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52920"/>
              </p:ext>
            </p:extLst>
          </p:nvPr>
        </p:nvGraphicFramePr>
        <p:xfrm>
          <a:off x="1066800" y="2990910"/>
          <a:ext cx="685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Primary School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 School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Grad degree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24648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8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09650"/>
            <a:ext cx="8315325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In ANOVA we compute a </a:t>
            </a:r>
            <a:r>
              <a:rPr lang="en-US" sz="2400" dirty="0" smtClean="0">
                <a:solidFill>
                  <a:srgbClr val="C00000"/>
                </a:solidFill>
              </a:rPr>
              <a:t>single statistic </a:t>
            </a:r>
            <a:r>
              <a:rPr lang="en-US" sz="2400" dirty="0" smtClean="0"/>
              <a:t>(an F-statistic) that compares variance </a:t>
            </a:r>
            <a:r>
              <a:rPr lang="en-US" sz="2400" dirty="0" smtClean="0">
                <a:solidFill>
                  <a:schemeClr val="accent2"/>
                </a:solidFill>
              </a:rPr>
              <a:t>between groups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chemeClr val="accent2"/>
                </a:solidFill>
              </a:rPr>
              <a:t>variance within each group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 higher the F-value is, the less probable is the null hypothesis that the samples all come from the same population.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We can look up the F-statistic value in a cumulative F-distribution (similar to the other statistics) to get the p-value.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ANOVA tests can be much more complicated, with multiple dependent variables, hierarchies of variables, correlated measurements etc.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968423"/>
              </p:ext>
            </p:extLst>
          </p:nvPr>
        </p:nvGraphicFramePr>
        <p:xfrm>
          <a:off x="3048000" y="1924050"/>
          <a:ext cx="2057400" cy="101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24050"/>
                        <a:ext cx="2057400" cy="1013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1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Closing Words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All the tests so far are parametric tests that assume the data are </a:t>
            </a:r>
            <a:r>
              <a:rPr lang="en-US" sz="2400" b="1" dirty="0" smtClean="0">
                <a:solidFill>
                  <a:srgbClr val="C00000"/>
                </a:solidFill>
              </a:rPr>
              <a:t>normally distributed</a:t>
            </a:r>
            <a:r>
              <a:rPr lang="en-US" sz="2400" dirty="0" smtClean="0"/>
              <a:t>, and that the samples are </a:t>
            </a:r>
            <a:r>
              <a:rPr lang="en-US" sz="2400" b="1" dirty="0" smtClean="0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 dirty="0" smtClean="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 dirty="0" smtClean="0"/>
              <a:t>Outliers – will corrupt many tests that use variance estimates.</a:t>
            </a:r>
          </a:p>
          <a:p>
            <a:r>
              <a:rPr lang="en-US" sz="2400" dirty="0" smtClean="0"/>
              <a:t>Correlated values as samples, e.g. if you repeated measurements on the same subject. </a:t>
            </a:r>
          </a:p>
          <a:p>
            <a:r>
              <a:rPr lang="en-US" sz="2400" dirty="0" smtClean="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73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These tests make no assumption about the distribution of the input data, and can be used on very general datasets:</a:t>
            </a:r>
          </a:p>
          <a:p>
            <a:endParaRPr lang="en-US" sz="2800" dirty="0"/>
          </a:p>
          <a:p>
            <a:r>
              <a:rPr lang="en-US" sz="2800" dirty="0" smtClean="0"/>
              <a:t>K-S test</a:t>
            </a:r>
          </a:p>
          <a:p>
            <a:endParaRPr lang="en-US" sz="2800" dirty="0"/>
          </a:p>
          <a:p>
            <a:r>
              <a:rPr lang="en-US" sz="2800" dirty="0" smtClean="0"/>
              <a:t>Permutation tests</a:t>
            </a:r>
          </a:p>
          <a:p>
            <a:endParaRPr lang="en-US" sz="2800" dirty="0"/>
          </a:p>
          <a:p>
            <a:r>
              <a:rPr lang="en-US" sz="2800" dirty="0" smtClean="0"/>
              <a:t>Bootstrap confidence intervals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15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723900"/>
            <a:ext cx="8429625" cy="580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K-S (Kolmogorov-Smirnov) test is a very useful test for checking whether two (continuous or discrete) distributions are the same. </a:t>
            </a:r>
          </a:p>
          <a:p>
            <a:pPr>
              <a:buNone/>
            </a:pP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one-sided test</a:t>
            </a:r>
            <a:r>
              <a:rPr lang="en-US" sz="2400" dirty="0" smtClean="0"/>
              <a:t>, an observed distribution (e.g. some observed values or a histogram) is compared against a reference distribution. </a:t>
            </a:r>
          </a:p>
          <a:p>
            <a:pPr>
              <a:buNone/>
            </a:pP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70C0"/>
                </a:solidFill>
              </a:rPr>
              <a:t>two-sided test</a:t>
            </a:r>
            <a:r>
              <a:rPr lang="en-US" sz="2400" dirty="0" smtClean="0"/>
              <a:t>, two observed distributions are compared. </a:t>
            </a:r>
          </a:p>
          <a:p>
            <a:pPr>
              <a:buNone/>
            </a:pPr>
            <a:r>
              <a:rPr lang="en-US" sz="2400" dirty="0" smtClean="0"/>
              <a:t>The K-S statistic is just the </a:t>
            </a:r>
            <a:r>
              <a:rPr lang="en-US" sz="2400" b="1" dirty="0" smtClean="0">
                <a:solidFill>
                  <a:srgbClr val="C00000"/>
                </a:solidFill>
              </a:rPr>
              <a:t>max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distance between the CDFs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r>
              <a:rPr lang="en-US" sz="2400" dirty="0" smtClean="0"/>
              <a:t>the two distributions. </a:t>
            </a:r>
          </a:p>
          <a:p>
            <a:pPr>
              <a:buNone/>
            </a:pPr>
            <a:r>
              <a:rPr lang="en-US" sz="2400" dirty="0" smtClean="0"/>
              <a:t>While the statistic is simple, its</a:t>
            </a:r>
            <a:br>
              <a:rPr lang="en-US" sz="2400" dirty="0" smtClean="0"/>
            </a:br>
            <a:r>
              <a:rPr lang="en-US" sz="2400" dirty="0" smtClean="0"/>
              <a:t>distribution is not!</a:t>
            </a:r>
          </a:p>
          <a:p>
            <a:pPr>
              <a:buNone/>
            </a:pPr>
            <a:r>
              <a:rPr lang="en-US" sz="2400" dirty="0" smtClean="0"/>
              <a:t>But it is available in most stat</a:t>
            </a:r>
            <a:br>
              <a:rPr lang="en-US" sz="2400" dirty="0" smtClean="0"/>
            </a:br>
            <a:r>
              <a:rPr lang="en-US" sz="2400" dirty="0" smtClean="0"/>
              <a:t>packages.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pic>
        <p:nvPicPr>
          <p:cNvPr id="3074" name="Picture 2" descr="http://upload.wikimedia.org/wikipedia/commons/c/cf/K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24262"/>
            <a:ext cx="3479800" cy="28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4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35" y="1482725"/>
            <a:ext cx="7886700" cy="43513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process of transforming raw data to facilitate subsequent analysis</a:t>
            </a:r>
          </a:p>
          <a:p>
            <a:r>
              <a:rPr lang="en-US" dirty="0"/>
              <a:t>Data cleaning often addresses</a:t>
            </a:r>
          </a:p>
          <a:p>
            <a:pPr lvl="1"/>
            <a:r>
              <a:rPr lang="en-US" dirty="0"/>
              <a:t>structure / formatting</a:t>
            </a:r>
          </a:p>
          <a:p>
            <a:pPr lvl="1"/>
            <a:r>
              <a:rPr lang="en-US" dirty="0"/>
              <a:t>missing or corrupted values</a:t>
            </a:r>
          </a:p>
          <a:p>
            <a:pPr lvl="1"/>
            <a:r>
              <a:rPr lang="en-US" dirty="0"/>
              <a:t>unit conversion</a:t>
            </a:r>
          </a:p>
          <a:p>
            <a:pPr lvl="1"/>
            <a:r>
              <a:rPr lang="en-US" dirty="0"/>
              <a:t>encoding text as numbers</a:t>
            </a:r>
          </a:p>
          <a:p>
            <a:pPr lvl="1"/>
            <a:r>
              <a:rPr lang="en-US" dirty="0"/>
              <a:t>… </a:t>
            </a:r>
          </a:p>
          <a:p>
            <a:r>
              <a:rPr lang="en-US" dirty="0"/>
              <a:t>Sadly data cleaning is a big part of data science…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844" y="164672"/>
            <a:ext cx="4680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Cleaning</a:t>
            </a:r>
          </a:p>
        </p:txBody>
      </p:sp>
      <p:pic>
        <p:nvPicPr>
          <p:cNvPr id="6" name="Picture 5" descr="Screen Shot 2014-10-29 at 7.02.51 PM.png">
            <a:extLst>
              <a:ext uri="{FF2B5EF4-FFF2-40B4-BE49-F238E27FC236}">
                <a16:creationId xmlns:a16="http://schemas.microsoft.com/office/drawing/2014/main" xmlns="" id="{41B58A4A-77AA-7D41-BE2D-ED1EF6F3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335" y="7341713"/>
            <a:ext cx="7931015" cy="3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4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364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K-S test can be used to test </a:t>
            </a:r>
            <a:r>
              <a:rPr lang="en-US" sz="2400" b="1" dirty="0" smtClean="0">
                <a:solidFill>
                  <a:srgbClr val="0070C0"/>
                </a:solidFill>
              </a:rPr>
              <a:t>whether a data sample has a normal distribution </a:t>
            </a:r>
            <a:r>
              <a:rPr lang="en-US" sz="2400" dirty="0" smtClean="0"/>
              <a:t>or not.</a:t>
            </a:r>
          </a:p>
          <a:p>
            <a:pPr>
              <a:buNone/>
            </a:pPr>
            <a:r>
              <a:rPr lang="en-US" sz="2400" dirty="0" smtClean="0"/>
              <a:t>Thus it can be used as a sanity check for any common parametric test (which assumes normally-distributed data).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It can also be used to compare distributions of data values in a large data pipeline: </a:t>
            </a:r>
            <a:r>
              <a:rPr lang="en-US" sz="2400" b="1" dirty="0" smtClean="0">
                <a:solidFill>
                  <a:srgbClr val="0070C0"/>
                </a:solidFill>
              </a:rPr>
              <a:t>Most errors will distort the distribution of a data parameter and a K-S test can detect this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87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47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Permutation tests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Bootstrap confidence intervals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wont discuss these in detail, but its important to know that non-parametric tests using one of the above methods exist for many forms of hypothesis. </a:t>
            </a:r>
          </a:p>
          <a:p>
            <a:endParaRPr lang="en-US" sz="2400" dirty="0" smtClean="0"/>
          </a:p>
          <a:p>
            <a:r>
              <a:rPr lang="en-US" sz="2400" dirty="0" smtClean="0"/>
              <a:t>They make no assumptions about the distribution of the data, but in many cases are just as sensitive as parametric tests. </a:t>
            </a:r>
          </a:p>
          <a:p>
            <a:endParaRPr lang="en-US" sz="2400" dirty="0"/>
          </a:p>
          <a:p>
            <a:r>
              <a:rPr lang="en-US" sz="2400" dirty="0" smtClean="0"/>
              <a:t>They use computational cycles to simulate sample data, to derive p-value estimates approximately, and accuracy improves with the amount of computational work done.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754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686800" cy="5148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“All models are wrong,  but some models are useful.” George Box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represents the traces of the real-world processes.</a:t>
            </a:r>
          </a:p>
          <a:p>
            <a:endParaRPr lang="en-US" dirty="0"/>
          </a:p>
          <a:p>
            <a:r>
              <a:rPr lang="en-US" dirty="0"/>
              <a:t>Two sources of randomness and uncertainty:</a:t>
            </a:r>
          </a:p>
          <a:p>
            <a:pPr marL="0" indent="0">
              <a:buNone/>
            </a:pPr>
            <a:r>
              <a:rPr lang="en-US" dirty="0" smtClean="0"/>
              <a:t>	1</a:t>
            </a:r>
            <a:r>
              <a:rPr lang="en-US" dirty="0"/>
              <a:t>) those underlying the process themselves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) </a:t>
            </a:r>
            <a:r>
              <a:rPr lang="en-US" dirty="0" smtClean="0"/>
              <a:t>those </a:t>
            </a:r>
            <a:r>
              <a:rPr lang="en-US" dirty="0"/>
              <a:t>associated with the data collection methods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simplify </a:t>
            </a:r>
            <a:r>
              <a:rPr lang="en-US" dirty="0"/>
              <a:t>the traces into something more comprehensible you need:</a:t>
            </a:r>
          </a:p>
          <a:p>
            <a:pPr lvl="1"/>
            <a:r>
              <a:rPr lang="en-US" dirty="0"/>
              <a:t>mathematical models or functions of the data -&gt; Statistical estimators</a:t>
            </a:r>
          </a:p>
        </p:txBody>
      </p:sp>
    </p:spTree>
    <p:extLst>
      <p:ext uri="{BB962C8B-B14F-4D97-AF65-F5344CB8AC3E}">
        <p14:creationId xmlns:p14="http://schemas.microsoft.com/office/powerpoint/2010/main" val="409320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is size of population</a:t>
            </a:r>
          </a:p>
          <a:p>
            <a:r>
              <a:rPr lang="en-US" dirty="0"/>
              <a:t>n is sample size (subset of the population)</a:t>
            </a:r>
          </a:p>
          <a:p>
            <a:endParaRPr lang="en-US" dirty="0"/>
          </a:p>
          <a:p>
            <a:r>
              <a:rPr lang="en-US" dirty="0"/>
              <a:t>Getting the subset (i.e. sampling) can introduce "bias" leading to incorrect conclusions</a:t>
            </a:r>
          </a:p>
        </p:txBody>
      </p:sp>
    </p:spTree>
    <p:extLst>
      <p:ext uri="{BB962C8B-B14F-4D97-AF65-F5344CB8AC3E}">
        <p14:creationId xmlns:p14="http://schemas.microsoft.com/office/powerpoint/2010/main" val="171022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processes tend to generate measurements whose empirical shape could be approximated by mathematical functions with a few parameters that could be estimated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15493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ML </a:t>
            </a:r>
            <a:r>
              <a:rPr lang="en-US" dirty="0" err="1" smtClean="0"/>
              <a:t>Algos</a:t>
            </a:r>
            <a:r>
              <a:rPr lang="en-US" dirty="0" smtClean="0"/>
              <a:t> vs. Stat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Techniques and underlying concepts in common</a:t>
            </a:r>
          </a:p>
          <a:p>
            <a:r>
              <a:rPr lang="en-US" dirty="0" smtClean="0"/>
              <a:t>Difference in goals/use:</a:t>
            </a:r>
          </a:p>
          <a:p>
            <a:pPr lvl="1"/>
            <a:r>
              <a:rPr lang="en-US" dirty="0" smtClean="0"/>
              <a:t>ML </a:t>
            </a:r>
            <a:r>
              <a:rPr lang="en-US" dirty="0" err="1" smtClean="0"/>
              <a:t>Algos</a:t>
            </a:r>
            <a:r>
              <a:rPr lang="en-US" dirty="0" smtClean="0"/>
              <a:t> – goal: predict or classify with high </a:t>
            </a:r>
            <a:r>
              <a:rPr lang="en-US" dirty="0" smtClean="0"/>
              <a:t>accuracy. </a:t>
            </a:r>
            <a:endParaRPr lang="en-US" dirty="0" smtClean="0"/>
          </a:p>
          <a:p>
            <a:pPr lvl="2"/>
            <a:r>
              <a:rPr lang="en-US" dirty="0" smtClean="0"/>
              <a:t>basis of many data products </a:t>
            </a:r>
          </a:p>
          <a:p>
            <a:pPr lvl="1"/>
            <a:r>
              <a:rPr lang="en-US" dirty="0" smtClean="0"/>
              <a:t>Models – get at the underlying generative process</a:t>
            </a:r>
          </a:p>
          <a:p>
            <a:r>
              <a:rPr lang="en-US" dirty="0" smtClean="0"/>
              <a:t>“Black box” vs. “White box” </a:t>
            </a:r>
          </a:p>
          <a:p>
            <a:r>
              <a:rPr lang="en-US" dirty="0" smtClean="0"/>
              <a:t>Dealing with uncertainty (at the heart of stats)</a:t>
            </a:r>
          </a:p>
          <a:p>
            <a:r>
              <a:rPr lang="en-US" dirty="0" smtClean="0"/>
              <a:t>Distributions vs. non-</a:t>
            </a:r>
            <a:r>
              <a:rPr lang="en-US" dirty="0" err="1" smtClean="0"/>
              <a:t>parametic</a:t>
            </a:r>
            <a:r>
              <a:rPr lang="en-US" dirty="0" smtClean="0"/>
              <a:t>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EDA Part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Stats and </a:t>
            </a:r>
            <a:r>
              <a:rPr lang="en-US" dirty="0" err="1" smtClean="0"/>
              <a:t>Featurization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37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Measurement: </a:t>
            </a:r>
            <a:r>
              <a:rPr lang="en-US" sz="2400" dirty="0" smtClean="0"/>
              <a:t>We often want to measure properties of data or models. For the data: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Basic properties: </a:t>
            </a:r>
            <a:r>
              <a:rPr lang="en-US" sz="2000" dirty="0" smtClean="0"/>
              <a:t>Min, max, mean, std. deviation of a dataset.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Relationships:</a:t>
            </a:r>
            <a:r>
              <a:rPr lang="en-US" sz="2000" dirty="0" smtClean="0"/>
              <a:t> between fields (columns) in a tabular dataset, via scatter plots, regression, correlation etc. </a:t>
            </a:r>
          </a:p>
          <a:p>
            <a:r>
              <a:rPr lang="en-US" sz="2400" dirty="0" smtClean="0"/>
              <a:t>And for models: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Accuracy: </a:t>
            </a:r>
            <a:r>
              <a:rPr lang="en-US" sz="2000" dirty="0" smtClean="0"/>
              <a:t>How well does our model match the data (e.g. predict hidden values)? 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Performance: </a:t>
            </a:r>
            <a:r>
              <a:rPr lang="en-US" sz="2000" dirty="0" smtClean="0"/>
              <a:t>How fast is a ML system on a dataset? How much memory does it use? How does it scale as the dataset size grows?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datasets are </a:t>
            </a:r>
            <a:r>
              <a:rPr lang="en-US" sz="2400" b="1" dirty="0" smtClean="0">
                <a:solidFill>
                  <a:srgbClr val="C00000"/>
                </a:solidFill>
              </a:rPr>
              <a:t>samples</a:t>
            </a:r>
            <a:r>
              <a:rPr lang="en-US" sz="2400" dirty="0" smtClean="0"/>
              <a:t> from an </a:t>
            </a:r>
            <a:r>
              <a:rPr lang="en-US" sz="2400" b="1" dirty="0" smtClean="0">
                <a:solidFill>
                  <a:srgbClr val="C00000"/>
                </a:solidFill>
              </a:rPr>
              <a:t>infinite population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are most interested in </a:t>
            </a:r>
            <a:r>
              <a:rPr lang="en-US" sz="2400" b="1" dirty="0" smtClean="0">
                <a:solidFill>
                  <a:srgbClr val="C00000"/>
                </a:solidFill>
              </a:rPr>
              <a:t>measures on the population</a:t>
            </a:r>
            <a:r>
              <a:rPr lang="en-US" sz="2400" dirty="0" smtClean="0"/>
              <a:t>, but we have access only to a </a:t>
            </a:r>
            <a:r>
              <a:rPr lang="en-US" sz="2400" b="1" dirty="0" smtClean="0">
                <a:solidFill>
                  <a:srgbClr val="C00000"/>
                </a:solidFill>
              </a:rPr>
              <a:t>sample</a:t>
            </a:r>
            <a:r>
              <a:rPr lang="en-US" sz="2400" dirty="0" smtClean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sample measurement is called a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“statistic”. </a:t>
            </a:r>
            <a:r>
              <a:rPr lang="en-US" sz="2400" dirty="0" smtClean="0"/>
              <a:t>Examples:</a:t>
            </a:r>
          </a:p>
          <a:p>
            <a:r>
              <a:rPr lang="en-US" sz="2400" dirty="0" smtClean="0"/>
              <a:t>Sample min, max, mean, std. deviation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7894" y="2751515"/>
            <a:ext cx="196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Data Cleaning</a:t>
            </a:r>
            <a:endParaRPr lang="en-US" sz="4000" dirty="0"/>
          </a:p>
        </p:txBody>
      </p:sp>
      <p:sp>
        <p:nvSpPr>
          <p:cNvPr id="7" name="Curved Down Arrow 6"/>
          <p:cNvSpPr/>
          <p:nvPr/>
        </p:nvSpPr>
        <p:spPr>
          <a:xfrm>
            <a:off x="2701106" y="849443"/>
            <a:ext cx="3281100" cy="1499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701106" y="4509541"/>
            <a:ext cx="3281100" cy="1499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2207" y="6457136"/>
            <a:ext cx="344517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r>
              <a:rPr lang="en-US" dirty="0"/>
              <a:t> the infinite loop of data science.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B8632A-B74A-5345-9AD1-03A064CABCD6}"/>
              </a:ext>
            </a:extLst>
          </p:cNvPr>
          <p:cNvSpPr txBox="1"/>
          <p:nvPr/>
        </p:nvSpPr>
        <p:spPr>
          <a:xfrm>
            <a:off x="3918858" y="2737525"/>
            <a:ext cx="3789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78709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datasets are </a:t>
            </a:r>
            <a:r>
              <a:rPr lang="en-US" sz="2400" b="1" dirty="0" smtClean="0">
                <a:solidFill>
                  <a:srgbClr val="C00000"/>
                </a:solidFill>
              </a:rPr>
              <a:t>samples</a:t>
            </a:r>
            <a:r>
              <a:rPr lang="en-US" sz="2400" dirty="0" smtClean="0"/>
              <a:t> from an </a:t>
            </a:r>
            <a:r>
              <a:rPr lang="en-US" sz="2400" b="1" dirty="0" smtClean="0">
                <a:solidFill>
                  <a:srgbClr val="C00000"/>
                </a:solidFill>
              </a:rPr>
              <a:t>infinite population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are most interested in </a:t>
            </a:r>
            <a:r>
              <a:rPr lang="en-US" sz="2400" b="1" dirty="0" smtClean="0">
                <a:solidFill>
                  <a:srgbClr val="C00000"/>
                </a:solidFill>
              </a:rPr>
              <a:t>measures on the population</a:t>
            </a:r>
            <a:r>
              <a:rPr lang="en-US" sz="2400" dirty="0" smtClean="0"/>
              <a:t>, but we have access only to a </a:t>
            </a:r>
            <a:r>
              <a:rPr lang="en-US" sz="2400" b="1" dirty="0" smtClean="0">
                <a:solidFill>
                  <a:srgbClr val="C00000"/>
                </a:solidFill>
              </a:rPr>
              <a:t>sample</a:t>
            </a:r>
            <a:r>
              <a:rPr lang="en-US" sz="2400" dirty="0" smtClean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That makes measurement hard:</a:t>
            </a:r>
          </a:p>
          <a:p>
            <a:r>
              <a:rPr lang="en-US" sz="2400" dirty="0" smtClean="0"/>
              <a:t>Sample measurements are “noisy,”</a:t>
            </a:r>
            <a:br>
              <a:rPr lang="en-US" sz="2400" dirty="0" smtClean="0"/>
            </a:br>
            <a:r>
              <a:rPr lang="en-US" sz="2400" dirty="0" smtClean="0"/>
              <a:t>i.e. vary from one sample to the next</a:t>
            </a:r>
          </a:p>
          <a:p>
            <a:r>
              <a:rPr lang="en-US" sz="2400" dirty="0" smtClean="0"/>
              <a:t>Sample measurements may be biased,</a:t>
            </a:r>
            <a:br>
              <a:rPr lang="en-US" sz="2400" dirty="0" smtClean="0"/>
            </a:br>
            <a:r>
              <a:rPr lang="en-US" sz="2400" dirty="0" smtClean="0"/>
              <a:t>i.e. systematically be different from </a:t>
            </a:r>
            <a:br>
              <a:rPr lang="en-US" sz="2400" dirty="0" smtClean="0"/>
            </a:br>
            <a:r>
              <a:rPr lang="en-US" sz="2400" dirty="0" smtClean="0"/>
              <a:t>the measurement on the population.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datasets are </a:t>
            </a:r>
            <a:r>
              <a:rPr lang="en-US" sz="2400" b="1" dirty="0" smtClean="0">
                <a:solidFill>
                  <a:srgbClr val="C00000"/>
                </a:solidFill>
              </a:rPr>
              <a:t>samples</a:t>
            </a:r>
            <a:r>
              <a:rPr lang="en-US" sz="2400" dirty="0" smtClean="0"/>
              <a:t> from an </a:t>
            </a:r>
            <a:r>
              <a:rPr lang="en-US" sz="2400" b="1" dirty="0" smtClean="0">
                <a:solidFill>
                  <a:srgbClr val="C00000"/>
                </a:solidFill>
              </a:rPr>
              <a:t>infinite population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are most interested in </a:t>
            </a:r>
            <a:r>
              <a:rPr lang="en-US" sz="2400" b="1" dirty="0" smtClean="0">
                <a:solidFill>
                  <a:srgbClr val="C00000"/>
                </a:solidFill>
              </a:rPr>
              <a:t>measures on the population</a:t>
            </a:r>
            <a:r>
              <a:rPr lang="en-US" sz="2400" dirty="0" smtClean="0"/>
              <a:t>, but we have access only to a </a:t>
            </a:r>
            <a:r>
              <a:rPr lang="en-US" sz="2400" b="1" dirty="0" smtClean="0">
                <a:solidFill>
                  <a:srgbClr val="C00000"/>
                </a:solidFill>
              </a:rPr>
              <a:t>sample</a:t>
            </a:r>
            <a:r>
              <a:rPr lang="en-US" sz="2400" dirty="0" smtClean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That makes measurement hard:</a:t>
            </a:r>
          </a:p>
          <a:p>
            <a:r>
              <a:rPr lang="en-US" sz="2400" dirty="0" smtClean="0"/>
              <a:t>Sample measurements have</a:t>
            </a:r>
            <a:r>
              <a:rPr lang="en-US" sz="2400" b="1" dirty="0" smtClean="0">
                <a:solidFill>
                  <a:srgbClr val="0070C0"/>
                </a:solidFill>
              </a:rPr>
              <a:t> variance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variation between samples</a:t>
            </a:r>
          </a:p>
          <a:p>
            <a:r>
              <a:rPr lang="en-US" sz="2400" dirty="0" smtClean="0"/>
              <a:t>Sample measurements have </a:t>
            </a:r>
            <a:r>
              <a:rPr lang="en-US" sz="2400" b="1" dirty="0" smtClean="0">
                <a:solidFill>
                  <a:srgbClr val="0070C0"/>
                </a:solidFill>
              </a:rPr>
              <a:t>bias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systematic variation from the</a:t>
            </a:r>
            <a:br>
              <a:rPr lang="en-US" sz="2400" dirty="0" smtClean="0"/>
            </a:br>
            <a:r>
              <a:rPr lang="en-US" sz="2400" dirty="0" smtClean="0"/>
              <a:t>population value.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5581650" y="2980448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48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00550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 smtClean="0"/>
              <a:t>Examples of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Unbiased:</a:t>
                </a:r>
              </a:p>
              <a:p>
                <a:r>
                  <a:rPr lang="en-US" sz="2400" dirty="0" smtClean="0"/>
                  <a:t>Sample mean (sample of n values)  </a:t>
                </a:r>
                <a14:m/>
                <a:endParaRPr lang="en-US" sz="2400" dirty="0" smtClean="0"/>
              </a:p>
              <a:p>
                <a:r>
                  <a:rPr lang="en-US" sz="2400" dirty="0" smtClean="0"/>
                  <a:t>Sample median (k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largest in 2k-1 values)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Biased:</a:t>
                </a:r>
              </a:p>
              <a:p>
                <a:r>
                  <a:rPr lang="en-US" sz="2400" dirty="0" smtClean="0"/>
                  <a:t>Min</a:t>
                </a:r>
              </a:p>
              <a:p>
                <a:r>
                  <a:rPr lang="en-US" sz="2400" dirty="0" smtClean="0"/>
                  <a:t>Max</a:t>
                </a:r>
              </a:p>
              <a:p>
                <a:r>
                  <a:rPr lang="en-US" sz="2400" dirty="0" smtClean="0"/>
                  <a:t>Sample variance </a:t>
                </a:r>
                <a14:m/>
                <a:endParaRPr lang="en-US" sz="2400" dirty="0" smtClean="0"/>
              </a:p>
              <a:p>
                <a:r>
                  <a:rPr lang="en-US" sz="2400" dirty="0"/>
                  <a:t>(</a:t>
                </a:r>
                <a:r>
                  <a:rPr lang="en-US" sz="2400" dirty="0" smtClean="0"/>
                  <a:t>but this does correctly give population variance in the limit as </a:t>
                </a:r>
                <a14:m/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For biased estimators, the bias is usually worse on small samples. 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6"/>
            <a:ext cx="8229600" cy="952500"/>
          </a:xfrm>
        </p:spPr>
        <p:txBody>
          <a:bodyPr/>
          <a:lstStyle/>
          <a:p>
            <a:r>
              <a:rPr lang="en-US" dirty="0" smtClean="0"/>
              <a:t>Statistical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We’ll use upper case symbols “</a:t>
                </a:r>
                <a14:m>
                  <m:oMath xmlns:m="http://schemas.openxmlformats.org/officeDocument/2006/math" xmlns="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” to represent random variables, which you can think of as draws from the entire population.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Lower case symbols “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” represent particular samples of the population, and subscripted lower case symbols to represent instances of a sample: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9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b="1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4764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want to prove a hypothesis H</a:t>
            </a:r>
            <a:r>
              <a:rPr lang="en-US" sz="2400" baseline="-25000" dirty="0" smtClean="0"/>
              <a:t>A </a:t>
            </a:r>
            <a:r>
              <a:rPr lang="en-US" sz="2400" dirty="0" smtClean="0"/>
              <a:t>but its hard so we try to </a:t>
            </a:r>
            <a:r>
              <a:rPr lang="en-US" sz="2400" b="1" dirty="0" smtClean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test statistic </a:t>
            </a:r>
            <a:r>
              <a:rPr lang="en-US" sz="2400" dirty="0" smtClean="0"/>
              <a:t>is some measurement we can make on the data which is likely to be </a:t>
            </a:r>
            <a:r>
              <a:rPr lang="en-US" sz="2400" b="1" dirty="0" smtClean="0">
                <a:solidFill>
                  <a:srgbClr val="C00000"/>
                </a:solidFill>
              </a:rPr>
              <a:t>big under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A 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5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We suspect that a particular coin isn’t fair.</a:t>
            </a:r>
          </a:p>
          <a:p>
            <a:r>
              <a:rPr lang="en-US" sz="2400" dirty="0" smtClean="0"/>
              <a:t>We toss it 10 times, it comes up heads every time…</a:t>
            </a:r>
          </a:p>
          <a:p>
            <a:r>
              <a:rPr lang="en-US" sz="2400" dirty="0" smtClean="0"/>
              <a:t>We conclude it’s not fair, why? </a:t>
            </a:r>
          </a:p>
          <a:p>
            <a:r>
              <a:rPr lang="en-US" sz="2400" dirty="0" smtClean="0"/>
              <a:t>How sure are we?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Now we toss a coin 4 times, and it comes up heads every time.</a:t>
            </a:r>
          </a:p>
          <a:p>
            <a:r>
              <a:rPr lang="en-US" sz="2400" dirty="0" smtClean="0"/>
              <a:t>What do we conclude? </a:t>
            </a:r>
          </a:p>
        </p:txBody>
      </p:sp>
    </p:spTree>
    <p:extLst>
      <p:ext uri="{BB962C8B-B14F-4D97-AF65-F5344CB8AC3E}">
        <p14:creationId xmlns:p14="http://schemas.microsoft.com/office/powerpoint/2010/main" val="118494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61872"/>
            <a:ext cx="8372475" cy="476402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want to prove a hypothesis H</a:t>
            </a:r>
            <a:r>
              <a:rPr lang="en-US" sz="2400" baseline="-25000" dirty="0" smtClean="0"/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(the coin is biased), </a:t>
            </a:r>
            <a:r>
              <a:rPr lang="en-US" sz="2400" dirty="0" smtClean="0"/>
              <a:t>but its hard so we try to </a:t>
            </a:r>
            <a:r>
              <a:rPr lang="en-US" sz="2400" b="1" dirty="0" smtClean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(the coin is fair)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test statistic </a:t>
            </a:r>
            <a:r>
              <a:rPr lang="en-US" sz="2400" dirty="0" smtClean="0"/>
              <a:t>is some measurement we can make on the data which is likely to be </a:t>
            </a:r>
            <a:r>
              <a:rPr lang="en-US" sz="2400" b="1" dirty="0" smtClean="0">
                <a:solidFill>
                  <a:srgbClr val="C00000"/>
                </a:solidFill>
              </a:rPr>
              <a:t>big under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A 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70C0"/>
                </a:solidFill>
              </a:rPr>
              <a:t>the number of heads after k coin tosses – one sided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>the difference between number of heads and k/2 – two-sided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/>
              <a:t>Note:</a:t>
            </a:r>
            <a:r>
              <a:rPr lang="en-US" sz="2400" dirty="0" smtClean="0"/>
              <a:t> tests can be either one-tailed or two-tailed. Here a two-tailed test is convenient because it checks either very large or very small counts of heads.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6548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64"/>
            <a:ext cx="8229600" cy="5056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example:</a:t>
            </a:r>
          </a:p>
          <a:p>
            <a:pPr lvl="1"/>
            <a:r>
              <a:rPr lang="en-US" sz="2400" dirty="0" smtClean="0"/>
              <a:t>Two samples a and b, normally distributed, from A and B. </a:t>
            </a:r>
          </a:p>
          <a:p>
            <a:pPr lvl="1"/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hypothesis that mean(A) = mean(B)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test statistic is:             </a:t>
            </a:r>
            <a:r>
              <a:rPr lang="en-US" sz="2400" dirty="0" smtClean="0"/>
              <a:t>s = mean(a) – mean(b). </a:t>
            </a:r>
            <a:endParaRPr lang="en-US" sz="2400" dirty="0"/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 has mean zero and is normally distributed* </a:t>
            </a:r>
            <a:r>
              <a:rPr lang="en-US" sz="2400" dirty="0"/>
              <a:t>under H</a:t>
            </a:r>
            <a:r>
              <a:rPr lang="en-US" sz="2400" baseline="-25000" dirty="0"/>
              <a:t>0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But its “large” if the two means are different.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 - We need to use the fact that the sum of two independent, normally-distributed variables is also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00338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9264"/>
            <a:ext cx="8467344" cy="5577840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 = mean(a) – mean(b) is our test statistic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the null hypothesis that mean(A)=mean(B)</a:t>
            </a:r>
          </a:p>
          <a:p>
            <a:pPr lvl="1"/>
            <a:r>
              <a:rPr lang="en-US" sz="2400" dirty="0" smtClean="0"/>
              <a:t>We reject </a:t>
            </a:r>
            <a:r>
              <a:rPr lang="en-US" sz="2400" dirty="0"/>
              <a:t>if </a:t>
            </a:r>
            <a:r>
              <a:rPr lang="en-US" sz="2400" dirty="0" err="1" smtClean="0"/>
              <a:t>Pr</a:t>
            </a:r>
            <a:r>
              <a:rPr lang="en-US" sz="2400" dirty="0" smtClean="0"/>
              <a:t>(x </a:t>
            </a:r>
            <a:r>
              <a:rPr lang="en-US" sz="2400" dirty="0"/>
              <a:t>&gt; </a:t>
            </a:r>
            <a:r>
              <a:rPr lang="en-US" sz="2400" dirty="0" smtClean="0"/>
              <a:t>s </a:t>
            </a:r>
            <a:r>
              <a:rPr lang="en-US" sz="2400" dirty="0"/>
              <a:t>| H</a:t>
            </a:r>
            <a:r>
              <a:rPr lang="en-US" sz="2400" baseline="-25000" dirty="0"/>
              <a:t>0</a:t>
            </a:r>
            <a:r>
              <a:rPr lang="en-US" sz="2400" dirty="0"/>
              <a:t> ) </a:t>
            </a:r>
            <a:r>
              <a:rPr lang="en-US" sz="2400" dirty="0" smtClean="0"/>
              <a:t>&lt; p, i.e. the probability of a statistic value </a:t>
            </a:r>
            <a:r>
              <a:rPr lang="en-US" sz="2400" b="1" dirty="0" smtClean="0">
                <a:solidFill>
                  <a:srgbClr val="C00000"/>
                </a:solidFill>
              </a:rPr>
              <a:t>at least as large as </a:t>
            </a:r>
            <a:r>
              <a:rPr lang="en-US" sz="2400" dirty="0" smtClean="0"/>
              <a:t>s, should be small. </a:t>
            </a:r>
          </a:p>
          <a:p>
            <a:pPr lvl="1"/>
            <a:r>
              <a:rPr lang="en-US" sz="2400" dirty="0" smtClean="0"/>
              <a:t>p is a suitable “small” probability, say 0.05.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This threshold probability is called a p-value.</a:t>
            </a:r>
          </a:p>
          <a:p>
            <a:pPr lvl="1"/>
            <a:r>
              <a:rPr lang="en-US" sz="2400" dirty="0" smtClean="0"/>
              <a:t>P directly controls the false positive rate (rate at which we expect to observe large s even if is </a:t>
            </a:r>
            <a:r>
              <a:rPr lang="en-US" sz="2400" dirty="0"/>
              <a:t>H</a:t>
            </a:r>
            <a:r>
              <a:rPr lang="en-US" sz="2400" baseline="-25000" dirty="0"/>
              <a:t>0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true). </a:t>
            </a:r>
          </a:p>
          <a:p>
            <a:pPr lvl="1"/>
            <a:r>
              <a:rPr lang="en-US" sz="2400" dirty="0" smtClean="0"/>
              <a:t>As we make p smaller, the false negative rate increase – situations where mean(A), mean(B) differ but the test fails.</a:t>
            </a:r>
          </a:p>
          <a:p>
            <a:pPr lvl="1"/>
            <a:r>
              <a:rPr lang="en-US" sz="2400" dirty="0" smtClean="0"/>
              <a:t>Common values 0.05, 0.02, 0.01, 0.005, 0.001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556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7" y="1665885"/>
            <a:ext cx="9244505" cy="4401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process of </a:t>
            </a:r>
            <a:r>
              <a:rPr lang="en-US" b="1" dirty="0"/>
              <a:t>transforming</a:t>
            </a:r>
            <a:r>
              <a:rPr lang="en-US" dirty="0"/>
              <a:t>, </a:t>
            </a:r>
            <a:r>
              <a:rPr lang="en-US" b="1" dirty="0"/>
              <a:t>visualizing</a:t>
            </a:r>
            <a:r>
              <a:rPr lang="en-US" dirty="0"/>
              <a:t>, and </a:t>
            </a:r>
            <a:r>
              <a:rPr lang="en-US" b="1" dirty="0"/>
              <a:t>summarizing</a:t>
            </a:r>
            <a:r>
              <a:rPr lang="en-US" dirty="0"/>
              <a:t> data to: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Build/confirm understanding of the data and its provenance</a:t>
            </a:r>
          </a:p>
          <a:p>
            <a:pPr lvl="1"/>
            <a:r>
              <a:rPr lang="en-US" dirty="0"/>
              <a:t>Identify and address potential issues in the data</a:t>
            </a:r>
          </a:p>
          <a:p>
            <a:pPr lvl="1"/>
            <a:r>
              <a:rPr lang="en-US" dirty="0"/>
              <a:t>Inform the subsequent analysis</a:t>
            </a:r>
          </a:p>
          <a:p>
            <a:pPr lvl="1"/>
            <a:r>
              <a:rPr lang="en-US" dirty="0"/>
              <a:t>discover </a:t>
            </a:r>
            <a:r>
              <a:rPr lang="en-US" i="1" dirty="0"/>
              <a:t>potential</a:t>
            </a:r>
            <a:r>
              <a:rPr lang="en-US" dirty="0"/>
              <a:t> hypothesis </a:t>
            </a:r>
            <a:r>
              <a:rPr lang="mr-IN" dirty="0"/>
              <a:t>…</a:t>
            </a:r>
            <a:r>
              <a:rPr lang="en-US" dirty="0"/>
              <a:t> (be careful)</a:t>
            </a:r>
            <a:endParaRPr lang="en-US" b="1" dirty="0"/>
          </a:p>
          <a:p>
            <a:r>
              <a:rPr lang="en-US" b="1" dirty="0"/>
              <a:t>EDA is an open ended analysis</a:t>
            </a:r>
          </a:p>
          <a:p>
            <a:pPr lvl="1"/>
            <a:r>
              <a:rPr lang="en-US" dirty="0"/>
              <a:t>Be willing to find something surprising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3217" y="158234"/>
            <a:ext cx="731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Exploratory Data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125" y="1081564"/>
            <a:ext cx="423378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i="1" dirty="0"/>
              <a:t>“Getting to know </a:t>
            </a:r>
            <a:r>
              <a:rPr lang="en-US" sz="2800" i="1"/>
              <a:t>the data”</a:t>
            </a:r>
          </a:p>
        </p:txBody>
      </p:sp>
    </p:spTree>
    <p:extLst>
      <p:ext uri="{BB962C8B-B14F-4D97-AF65-F5344CB8AC3E}">
        <p14:creationId xmlns:p14="http://schemas.microsoft.com/office/powerpoint/2010/main" val="118321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09 at 10.0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4500"/>
            <a:ext cx="7414887" cy="61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8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is given the benefit of the doubt (e.g., innocent until proven guilty).</a:t>
            </a:r>
          </a:p>
          <a:p>
            <a:r>
              <a:rPr lang="en-US" dirty="0" smtClean="0"/>
              <a:t>Alternative Hypothesis directly contradicts the Null Hypothesis </a:t>
            </a:r>
          </a:p>
          <a:p>
            <a:r>
              <a:rPr lang="en-US" dirty="0"/>
              <a:t>"Step 1: State the  hypotheses."</a:t>
            </a:r>
          </a:p>
          <a:p>
            <a:r>
              <a:rPr lang="en-US" dirty="0"/>
              <a:t>"Step 2: Set the  criteria for a decision."</a:t>
            </a:r>
          </a:p>
          <a:p>
            <a:r>
              <a:rPr lang="en-US" dirty="0"/>
              <a:t>"Step 3: Compute the  test  statistic."</a:t>
            </a:r>
          </a:p>
          <a:p>
            <a:r>
              <a:rPr lang="en-US" dirty="0"/>
              <a:t>"Step 4: Make a decision."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0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425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685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0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Non-Parametric Tests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All the tests so far are parametric tests that assume the data are </a:t>
            </a:r>
            <a:r>
              <a:rPr lang="en-US" sz="2400" b="1" dirty="0" smtClean="0">
                <a:solidFill>
                  <a:srgbClr val="C00000"/>
                </a:solidFill>
              </a:rPr>
              <a:t>normally distributed</a:t>
            </a:r>
            <a:r>
              <a:rPr lang="en-US" sz="2400" dirty="0" smtClean="0"/>
              <a:t>, and that the samples are </a:t>
            </a:r>
            <a:r>
              <a:rPr lang="en-US" sz="2400" b="1" dirty="0" smtClean="0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 dirty="0" smtClean="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 smtClean="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 dirty="0" smtClean="0"/>
              <a:t>Outliers – will corrupt many tests that use variance estimates.</a:t>
            </a:r>
          </a:p>
          <a:p>
            <a:r>
              <a:rPr lang="en-US" sz="2400" dirty="0" smtClean="0"/>
              <a:t>Correlated values as samples, e.g. if you repeated measurements on the same subject. </a:t>
            </a:r>
          </a:p>
          <a:p>
            <a:r>
              <a:rPr lang="en-US" sz="2400" dirty="0" smtClean="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3775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These tests make no assumption about the distribution of the input data, and can be used on very general datasets:</a:t>
            </a:r>
          </a:p>
          <a:p>
            <a:endParaRPr lang="en-US" sz="2800" dirty="0"/>
          </a:p>
          <a:p>
            <a:r>
              <a:rPr lang="en-US" sz="2800" dirty="0" smtClean="0"/>
              <a:t>K-S test</a:t>
            </a:r>
          </a:p>
          <a:p>
            <a:endParaRPr lang="en-US" sz="2800" dirty="0"/>
          </a:p>
          <a:p>
            <a:r>
              <a:rPr lang="en-US" sz="2800" dirty="0" smtClean="0"/>
              <a:t>Permutation tests</a:t>
            </a:r>
          </a:p>
          <a:p>
            <a:endParaRPr lang="en-US" sz="2800" dirty="0"/>
          </a:p>
          <a:p>
            <a:r>
              <a:rPr lang="en-US" sz="2800" b="1" dirty="0" smtClean="0"/>
              <a:t>Bootstrap confidence intervals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64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4768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you have only one sample of the data, but you would like to know how some measurement would vary across similar samples (i.e. the variance or histogram of a statistics).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get a good approximation to related samples by “resampling your sample”.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called bootstrap sampling (by analogy to lifting yourself up by your bootstraps). </a:t>
            </a:r>
          </a:p>
          <a:p>
            <a:endParaRPr lang="en-US" sz="2400" dirty="0"/>
          </a:p>
          <a:p>
            <a:r>
              <a:rPr lang="en-US" sz="2400" dirty="0" smtClean="0"/>
              <a:t>For a sample S of N values, a bootstrap sample is a set S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of N values drawn with replacement from 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56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Idealized Sampling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2743200" y="1315872"/>
            <a:ext cx="33528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7338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4229" y="4011873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5956" y="368489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05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57700" y="19431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2400" y="2057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0100" y="2095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09700" y="39889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66900" y="41032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43100" y="38951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38400" y="39713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81300" y="40947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62100" y="41413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19300" y="42556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40475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590800" y="41237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33700" y="42471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0900" y="2476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2514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3300" y="26289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2667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65093" y="2400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12793" y="2438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17493" y="25527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1166" y="42200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02801" y="44867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7366" y="46391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59901" y="43996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05093" y="45248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44096" y="435989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43594" y="43615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86400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734937" y="26670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29502" y="28194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92037" y="25799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437229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76232" y="254019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75730" y="25418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33800" y="16724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15435" y="19391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10000" y="20915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76482" y="19812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217727" y="19772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656730" y="181231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6228" y="181401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2432" y="285920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4832" y="30116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40681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62835" y="26550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55593" y="287001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33165" y="2934837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7975" y="292460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56228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696837" y="235651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41509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71265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86384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09900" y="237129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29100" y="159280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98709" y="2653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123328" y="29735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646193" y="23639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00800" y="42205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29400" y="409717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23479" y="42302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34200" y="386914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57331" y="42683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426958" y="39356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353300" y="42586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391400" y="39737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62100" y="2552700"/>
            <a:ext cx="1828800" cy="143628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7"/>
          </p:cNvCxnSpPr>
          <p:nvPr/>
        </p:nvCxnSpPr>
        <p:spPr>
          <a:xfrm flipH="1">
            <a:off x="2008141" y="2705100"/>
            <a:ext cx="1516110" cy="1201218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57500" y="2729553"/>
            <a:ext cx="1333502" cy="136761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698001" y="2748318"/>
            <a:ext cx="60430" cy="161157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4275730" y="2627194"/>
            <a:ext cx="38101" cy="1563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914332" y="2607860"/>
            <a:ext cx="236561" cy="172701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09648" y="2999166"/>
            <a:ext cx="1685783" cy="1069004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3" idx="1"/>
          </p:cNvCxnSpPr>
          <p:nvPr/>
        </p:nvCxnSpPr>
        <p:spPr>
          <a:xfrm>
            <a:off x="5162835" y="3075366"/>
            <a:ext cx="1275282" cy="871466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5709883" y="2432714"/>
            <a:ext cx="1692676" cy="1552218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40177" y="1444684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dealized original population</a:t>
            </a:r>
            <a:br>
              <a:rPr lang="en-US" dirty="0" smtClean="0"/>
            </a:br>
            <a:r>
              <a:rPr lang="en-US" dirty="0" smtClean="0"/>
              <a:t>(through an oracle)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945542" y="3208823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ake samples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196703" y="5297671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819400" y="4715301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635956" y="4710954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335465" y="5006485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77114" y="487445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pply test statistic (e.g. mean)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99965" y="533154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 of statistic values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899965" y="5887336"/>
            <a:ext cx="257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ompare test statistic on</a:t>
            </a:r>
            <a:br>
              <a:rPr lang="en-US" dirty="0" smtClean="0"/>
            </a:br>
            <a:r>
              <a:rPr lang="en-US" dirty="0" smtClean="0"/>
              <a:t>the given data, compute p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252682" y="6324600"/>
            <a:ext cx="157518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18" idx="1"/>
          </p:cNvCxnSpPr>
          <p:nvPr/>
        </p:nvCxnSpPr>
        <p:spPr>
          <a:xfrm flipH="1">
            <a:off x="5410200" y="6210502"/>
            <a:ext cx="489765" cy="1140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Bootstrap Sampling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2741093" y="1154598"/>
            <a:ext cx="2675816" cy="150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4918" y="2656057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5517" y="3063644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95900" y="258881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712787" y="1554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0487" y="15928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65187" y="1707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12887" y="1745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50218" y="29112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07418" y="30255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83618" y="28174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78918" y="28936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21818" y="30170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402618" y="30636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59818" y="31779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36018" y="29698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31318" y="30460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74218" y="31694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3687" y="2126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41387" y="21643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46087" y="22786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3787" y="2316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67880" y="20500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015580" y="2088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20280" y="22024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2454" y="32717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44089" y="35384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38654" y="36908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1189" y="34514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46381" y="35765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85384" y="341166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284882" y="34133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37724" y="23167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340016" y="23548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79019" y="218989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78517" y="219160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18222" y="15888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12787" y="17412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0514" y="16269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59517" y="146201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59015" y="146372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55944" y="29720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959015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599624" y="200622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44296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74052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9171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997417" y="18253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01496" y="230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60744" y="31244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89344" y="300109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683423" y="31341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94144" y="277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717275" y="31722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86902" y="28395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13244" y="31625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51344" y="28776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32" idx="7"/>
          </p:cNvCxnSpPr>
          <p:nvPr/>
        </p:nvCxnSpPr>
        <p:spPr>
          <a:xfrm flipH="1">
            <a:off x="2839259" y="2345500"/>
            <a:ext cx="635855" cy="83507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3" idx="3"/>
            <a:endCxn id="25" idx="7"/>
          </p:cNvCxnSpPr>
          <p:nvPr/>
        </p:nvCxnSpPr>
        <p:spPr>
          <a:xfrm flipH="1">
            <a:off x="1848659" y="2124148"/>
            <a:ext cx="1283003" cy="7044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769938" y="1816325"/>
            <a:ext cx="209549" cy="14378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035215" y="1984125"/>
            <a:ext cx="1682060" cy="1178465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4779019" y="1998261"/>
            <a:ext cx="2283484" cy="890591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27160" y="1154598"/>
            <a:ext cx="2244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data (sample)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80157" y="1917342"/>
            <a:ext cx="251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 samples,</a:t>
            </a:r>
          </a:p>
          <a:p>
            <a:r>
              <a:rPr lang="en-US" dirty="0" smtClean="0"/>
              <a:t>drawn </a:t>
            </a:r>
            <a:r>
              <a:rPr lang="en-US" b="1" dirty="0" smtClean="0">
                <a:solidFill>
                  <a:srgbClr val="C00000"/>
                </a:solidFill>
              </a:rPr>
              <a:t>with replacement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068783" y="4440034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2604700" y="3549103"/>
            <a:ext cx="23367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5703739" y="3489568"/>
            <a:ext cx="21011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4163059" y="4114800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922533" y="3846927"/>
            <a:ext cx="292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pply test statistic (e.g. mean)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816072" y="47244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 of statistic values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68" idx="5"/>
          </p:cNvCxnSpPr>
          <p:nvPr/>
        </p:nvCxnSpPr>
        <p:spPr>
          <a:xfrm>
            <a:off x="4024056" y="1987102"/>
            <a:ext cx="1731319" cy="101399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437271" y="1685511"/>
            <a:ext cx="19052" cy="172785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391024" y="2443680"/>
            <a:ext cx="498691" cy="94980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2"/>
          </p:cNvCxnSpPr>
          <p:nvPr/>
        </p:nvCxnSpPr>
        <p:spPr>
          <a:xfrm flipH="1">
            <a:off x="1326418" y="2097207"/>
            <a:ext cx="1794085" cy="83450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120503" y="205910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 bwMode="auto">
          <a:xfrm>
            <a:off x="3636587" y="47244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5053680" y="4741277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3648359" y="5799638"/>
            <a:ext cx="13672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region containing 95% of the samples is a 95% confidence interval (CI)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95940" y="1176755"/>
            <a:ext cx="1827520" cy="1299606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83068" y="1356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630768" y="13947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135468" y="15090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83168" y="1547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63968" y="19281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211668" y="19662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16368" y="20805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64068" y="21186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638161" y="18519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790561" y="2004391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8005" y="21186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02570" y="22710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65105" y="20316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610297" y="215679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448798" y="199358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88503" y="13908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83068" y="15432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390795" y="1428911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29296" y="1265707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229296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69905" y="180820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14577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544333" y="16478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959452" y="1724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71777" y="2105044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779" y="807423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pop.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9868" y="1665028"/>
            <a:ext cx="419100" cy="333233"/>
          </a:xfrm>
          <a:prstGeom prst="rightArrow">
            <a:avLst/>
          </a:prstGeom>
          <a:solidFill>
            <a:srgbClr val="F9E1A5">
              <a:alpha val="50980"/>
            </a:srgb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Bootstrap Confidence Interval tests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295400"/>
            <a:ext cx="8458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baseline="0" dirty="0" smtClean="0">
                <a:latin typeface="+mn-lt"/>
                <a:cs typeface="+mn-cs"/>
              </a:rPr>
              <a:t>Then a test statistic outside the 95%</a:t>
            </a:r>
            <a:r>
              <a:rPr lang="en-US" sz="2400" kern="0" dirty="0" smtClean="0">
                <a:latin typeface="+mn-lt"/>
                <a:cs typeface="+mn-cs"/>
              </a:rPr>
              <a:t> Confidence Interval (CI) would be considered 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  <a:cs typeface="+mn-cs"/>
              </a:rPr>
              <a:t>significant</a:t>
            </a:r>
            <a:r>
              <a:rPr lang="en-US" sz="2400" kern="0" dirty="0" smtClean="0">
                <a:latin typeface="+mn-lt"/>
                <a:cs typeface="+mn-cs"/>
              </a:rPr>
              <a:t> at 0.05, and probably not drawn from the same population.</a:t>
            </a:r>
          </a:p>
          <a:p>
            <a:pPr fontAlgn="t"/>
            <a:endParaRPr lang="en-US" sz="2400" kern="0" baseline="0" dirty="0">
              <a:latin typeface="+mn-lt"/>
              <a:cs typeface="+mn-cs"/>
            </a:endParaRPr>
          </a:p>
          <a:p>
            <a:pPr fontAlgn="t"/>
            <a:r>
              <a:rPr lang="en-US" sz="2400" kern="0" dirty="0" smtClean="0">
                <a:latin typeface="+mn-lt"/>
                <a:cs typeface="+mn-cs"/>
              </a:rPr>
              <a:t>e.g. Suppose the data are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  <a:cs typeface="+mn-cs"/>
              </a:rPr>
              <a:t>differences</a:t>
            </a:r>
            <a:r>
              <a:rPr lang="en-US" sz="2400" kern="0" dirty="0" smtClean="0">
                <a:latin typeface="+mn-lt"/>
                <a:cs typeface="+mn-cs"/>
              </a:rPr>
              <a:t> in running times between two algorithms. If the 95% bootstrap CI does not contain zero, then original distribution probably has a </a:t>
            </a:r>
            <a:r>
              <a:rPr lang="en-US" sz="2400" kern="0" dirty="0" smtClean="0">
                <a:solidFill>
                  <a:srgbClr val="C00000"/>
                </a:solidFill>
                <a:latin typeface="+mn-lt"/>
                <a:cs typeface="+mn-cs"/>
              </a:rPr>
              <a:t>mean other than zero</a:t>
            </a:r>
            <a:r>
              <a:rPr lang="en-US" sz="2400" kern="0" dirty="0" smtClean="0">
                <a:latin typeface="+mn-lt"/>
                <a:cs typeface="+mn-cs"/>
              </a:rPr>
              <a:t>, i.e. the running times are different.</a:t>
            </a:r>
          </a:p>
          <a:p>
            <a:pPr fontAlgn="t"/>
            <a:endParaRPr lang="en-US" sz="2400" kern="0" baseline="0" dirty="0">
              <a:latin typeface="+mn-lt"/>
              <a:cs typeface="+mn-cs"/>
            </a:endParaRPr>
          </a:p>
          <a:p>
            <a:pPr fontAlgn="t"/>
            <a:r>
              <a:rPr lang="en-US" sz="2400" kern="0" dirty="0" smtClean="0">
                <a:latin typeface="+mn-lt"/>
                <a:cs typeface="+mn-cs"/>
              </a:rPr>
              <a:t>We can also test for values other than zero. If the 95% CI contains only values greater than 2, we conclude that the difference in running times is </a:t>
            </a:r>
            <a:r>
              <a:rPr lang="en-US" sz="2400" kern="0" dirty="0" smtClean="0">
                <a:solidFill>
                  <a:srgbClr val="C00000"/>
                </a:solidFill>
                <a:latin typeface="+mn-lt"/>
                <a:cs typeface="+mn-cs"/>
              </a:rPr>
              <a:t>significantly larger than 2</a:t>
            </a:r>
            <a:r>
              <a:rPr lang="en-US" sz="2400" kern="0" dirty="0" smtClean="0">
                <a:latin typeface="+mn-lt"/>
                <a:cs typeface="+mn-cs"/>
              </a:rPr>
              <a:t>. </a:t>
            </a:r>
            <a:endParaRPr lang="en-US" sz="2400" kern="0" baseline="0" dirty="0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 smtClean="0">
                <a:latin typeface="+mn-lt"/>
                <a:cs typeface="+mn-cs"/>
              </a:rPr>
              <a:t>Suppose we have a single sample of points, to which we fit a regression line?</a:t>
            </a:r>
          </a:p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 smtClean="0"/>
              <a:t>How do we know whether this line is “significant”? And what do we mean by that? </a:t>
            </a:r>
            <a:r>
              <a:rPr lang="en-US" sz="2400" kern="0" dirty="0" smtClean="0">
                <a:latin typeface="+mn-lt"/>
                <a:cs typeface="+mn-cs"/>
              </a:rPr>
              <a:t> </a:t>
            </a: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72499" cy="798427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5319132" y="5754030"/>
            <a:ext cx="3824868" cy="88094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0"/>
          </a:effectLst>
        </p:spPr>
        <p:txBody>
          <a:bodyPr lIns="0" tIns="0" rIns="274320" bIns="0" anchor="ctr" anchorCtr="0">
            <a:noAutofit/>
          </a:bodyPr>
          <a:lstStyle/>
          <a:p>
            <a:pPr marL="39687" indent="-1587" algn="r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>Data Analysis &amp; Statistics, Tukey 1965</a:t>
            </a:r>
          </a:p>
          <a:p>
            <a:pPr marL="39687" indent="-1587" algn="r"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News Gothic MT" charset="0"/>
                <a:ea typeface="News Gothic MT" charset="0"/>
                <a:cs typeface="News Gothic MT" charset="0"/>
                <a:sym typeface="Arial"/>
              </a:rPr>
              <a:t>Image from LIFE Magazine</a:t>
            </a:r>
          </a:p>
        </p:txBody>
      </p:sp>
      <p:sp>
        <p:nvSpPr>
          <p:cNvPr id="5" name="Shape 473"/>
          <p:cNvSpPr txBox="1"/>
          <p:nvPr/>
        </p:nvSpPr>
        <p:spPr>
          <a:xfrm>
            <a:off x="4359729" y="462233"/>
            <a:ext cx="4784272" cy="4795567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>
            <a:softEdge rad="0"/>
          </a:effectLst>
        </p:spPr>
        <p:txBody>
          <a:bodyPr lIns="182880" tIns="0" rIns="274320" bIns="0" anchor="ctr" anchorCtr="0">
            <a:noAutofit/>
          </a:bodyPr>
          <a:lstStyle/>
          <a:p>
            <a:pPr marL="39687" indent="-1587"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John Tukey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  <a:sym typeface="Arial"/>
            </a:endParaRPr>
          </a:p>
          <a:p>
            <a:pPr marL="39687" indent="-1587">
              <a:buClr>
                <a:schemeClr val="dk1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Princeton Mathematician &amp; Statistician</a:t>
            </a:r>
            <a:endParaRPr lang="en-US" sz="24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  <a:sym typeface="Arial"/>
            </a:endParaRPr>
          </a:p>
          <a:p>
            <a:pPr marL="39687" indent="-1587">
              <a:buClr>
                <a:schemeClr val="dk1"/>
              </a:buClr>
              <a:buSzPct val="25000"/>
            </a:pPr>
            <a:endParaRPr lang="en-US" sz="28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  <a:sym typeface="Arial"/>
            </a:endParaRPr>
          </a:p>
          <a:p>
            <a:pPr marL="39687" indent="-1587">
              <a:buClr>
                <a:schemeClr val="dk1"/>
              </a:buClr>
              <a:buSzPct val="25000"/>
            </a:pPr>
            <a:r>
              <a:rPr lang="en-US" sz="28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Introduced </a:t>
            </a:r>
          </a:p>
          <a:p>
            <a:pPr marL="552450" indent="-514350"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en-US" sz="28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Fast Fourier Transform</a:t>
            </a:r>
          </a:p>
          <a:p>
            <a:pPr marL="552450" indent="-514350"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en-US" sz="28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“Bit” : </a:t>
            </a:r>
            <a:r>
              <a:rPr lang="en-US" sz="2800" i="1" u="sng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bi</a:t>
            </a:r>
            <a:r>
              <a:rPr lang="en-US" sz="2800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nary dig</a:t>
            </a:r>
            <a:r>
              <a:rPr lang="en-US" sz="2800" i="1" u="sng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it</a:t>
            </a:r>
          </a:p>
          <a:p>
            <a:pPr marL="552450" indent="-514350"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en-US" sz="2800" b="1" i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Exploratory Data Analysis</a:t>
            </a:r>
            <a:endParaRPr lang="en-US" sz="2800" i="1" u="sng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  <a:sym typeface="Arial"/>
            </a:endParaRPr>
          </a:p>
          <a:p>
            <a:pPr marL="552450" indent="-514350">
              <a:buClr>
                <a:schemeClr val="bg1"/>
              </a:buClr>
              <a:buSzPct val="100000"/>
              <a:buFont typeface="Wingdings" charset="2"/>
              <a:buChar char="Ø"/>
            </a:pPr>
            <a:endParaRPr lang="en-US" sz="2800" i="1" u="sng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  <a:sym typeface="Arial"/>
            </a:endParaRPr>
          </a:p>
          <a:p>
            <a:pPr marL="38100">
              <a:buClr>
                <a:schemeClr val="bg1"/>
              </a:buClr>
              <a:buSzPct val="100000"/>
            </a:pPr>
            <a:r>
              <a:rPr lang="en-US" sz="3600" b="1" i="1" u="sng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rPr>
              <a:t>Early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6322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09">
        <p:fade/>
      </p:transition>
    </mc:Choice>
    <mc:Fallback xmlns="">
      <p:transition spd="med" advTm="23509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81000" y="1060315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dirty="0" smtClean="0">
                <a:latin typeface="+mn-lt"/>
                <a:cs typeface="+mn-cs"/>
              </a:rPr>
              <a:t>ANS: Take bootstrap samples, and fit a line to each sample.</a:t>
            </a:r>
          </a:p>
          <a:p>
            <a:pPr fontAlgn="t"/>
            <a:r>
              <a:rPr lang="en-US" sz="2400" kern="0" dirty="0" smtClean="0">
                <a:latin typeface="+mn-lt"/>
                <a:cs typeface="+mn-cs"/>
              </a:rPr>
              <a:t>The possible regression lines are shown below: </a:t>
            </a:r>
          </a:p>
          <a:p>
            <a:pPr fontAlgn="t"/>
            <a:r>
              <a:rPr lang="en-US" sz="2400" kern="0" dirty="0" smtClean="0"/>
              <a:t>What we really want to know is “how likely is a line with zero or negative slope”. </a:t>
            </a:r>
            <a:endParaRPr lang="en-US" sz="2400" kern="0" dirty="0" smtClean="0">
              <a:latin typeface="+mn-lt"/>
              <a:cs typeface="+mn-cs"/>
            </a:endParaRP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3426101" y="4316331"/>
            <a:ext cx="2660003" cy="1000462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6101" y="3844857"/>
            <a:ext cx="2658024" cy="176623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26101" y="4106883"/>
            <a:ext cx="2658024" cy="1314203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26571" y="1083590"/>
            <a:ext cx="8588829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 smtClean="0">
                <a:latin typeface="+mn-lt"/>
                <a:cs typeface="+mn-cs"/>
              </a:rPr>
              <a:t>ANS: Take bootstrap samples, and fit a line to each sample.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 smtClean="0">
                <a:latin typeface="+mn-lt"/>
                <a:cs typeface="+mn-cs"/>
              </a:rPr>
              <a:t>The possible regression lines are shown below: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 smtClean="0"/>
              <a:t>What we really want to know is “how likely is a line with zero or negative slope”. </a:t>
            </a:r>
            <a:endParaRPr lang="en-US" sz="2400" kern="0" dirty="0" smtClean="0">
              <a:latin typeface="+mn-lt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1771837" y="3448594"/>
            <a:ext cx="4782444" cy="21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16072" y="4724400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 of slope values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748313" y="3043646"/>
            <a:ext cx="0" cy="271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341063" y="4660722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48313" y="5786846"/>
            <a:ext cx="25927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68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region containing 95% of the samples is a 95% confidence interval (CI)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4102" y="3025447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slope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48313" y="3025447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b="1" dirty="0" err="1" smtClean="0"/>
              <a:t>Featurization</a:t>
            </a:r>
            <a:r>
              <a:rPr lang="en-US" b="1" dirty="0" smtClean="0"/>
              <a:t> – train/test/validation sets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 smtClean="0"/>
              <a:t>Train-Test-Validation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measurements on a ML algorithm, we have additional challenges.</a:t>
            </a:r>
          </a:p>
          <a:p>
            <a:r>
              <a:rPr lang="en-US" sz="2400" dirty="0" smtClean="0"/>
              <a:t>With a sample of data, any model fit to it models both: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Structure in the </a:t>
            </a:r>
            <a:r>
              <a:rPr lang="en-US" sz="2400" b="1" dirty="0" smtClean="0">
                <a:solidFill>
                  <a:srgbClr val="0070C0"/>
                </a:solidFill>
              </a:rPr>
              <a:t>entire population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Structure in the </a:t>
            </a:r>
            <a:r>
              <a:rPr lang="en-US" sz="2400" b="1" dirty="0" smtClean="0">
                <a:solidFill>
                  <a:srgbClr val="0070C0"/>
                </a:solidFill>
              </a:rPr>
              <a:t>specific sample not true of the population</a:t>
            </a:r>
          </a:p>
          <a:p>
            <a:pPr marL="0" indent="0">
              <a:buNone/>
            </a:pPr>
            <a:r>
              <a:rPr lang="en-US" sz="2400" dirty="0" smtClean="0"/>
              <a:t>1. is good because it will generalize to other samples.</a:t>
            </a:r>
          </a:p>
          <a:p>
            <a:pPr marL="0" indent="0">
              <a:buNone/>
            </a:pPr>
            <a:r>
              <a:rPr lang="en-US" sz="2400" dirty="0" smtClean="0"/>
              <a:t>2. is bad because it wont. </a:t>
            </a:r>
          </a:p>
          <a:p>
            <a:pPr marL="0" indent="0">
              <a:buNone/>
            </a:pPr>
            <a:r>
              <a:rPr lang="en-US" sz="2400" b="1" dirty="0" smtClean="0"/>
              <a:t>Example: </a:t>
            </a:r>
            <a:r>
              <a:rPr lang="en-US" sz="2400" dirty="0" smtClean="0"/>
              <a:t>a 25-year old man and a 30-year old woman. </a:t>
            </a:r>
          </a:p>
          <a:p>
            <a:r>
              <a:rPr lang="en-US" sz="2400" dirty="0" smtClean="0"/>
              <a:t>Age predicts gender perfectly. (age &lt; 27 =&gt; man else woman)</a:t>
            </a:r>
          </a:p>
          <a:p>
            <a:r>
              <a:rPr lang="en-US" sz="2400" dirty="0" smtClean="0"/>
              <a:t>Gender predicts age perfectly. (gender == man =&gt; 25 else 30)</a:t>
            </a:r>
          </a:p>
          <a:p>
            <a:pPr marL="0" indent="0">
              <a:buNone/>
            </a:pPr>
            <a:r>
              <a:rPr lang="en-US" sz="2400" dirty="0" smtClean="0"/>
              <a:t>Neither result generalizes. This is called </a:t>
            </a:r>
            <a:r>
              <a:rPr lang="en-US" sz="2400" b="1" dirty="0" smtClean="0">
                <a:solidFill>
                  <a:srgbClr val="C00000"/>
                </a:solidFill>
              </a:rPr>
              <a:t>over-fitting</a:t>
            </a:r>
            <a:r>
              <a:rPr lang="en-US" sz="2400" dirty="0" smtClean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5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 smtClean="0"/>
              <a:t>Train-Test-Validation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Train/Test split:</a:t>
            </a:r>
          </a:p>
          <a:p>
            <a:r>
              <a:rPr lang="en-US" sz="2400" dirty="0" smtClean="0"/>
              <a:t>By (randomly) partitioning our data into train and test sets, we can avoid biased measurements of performance. </a:t>
            </a:r>
          </a:p>
          <a:p>
            <a:r>
              <a:rPr lang="en-US" sz="2400" dirty="0" smtClean="0"/>
              <a:t>The model now fits a </a:t>
            </a:r>
            <a:r>
              <a:rPr lang="en-US" sz="2400" b="1" dirty="0" smtClean="0">
                <a:solidFill>
                  <a:srgbClr val="C00000"/>
                </a:solidFill>
              </a:rPr>
              <a:t>different sample </a:t>
            </a:r>
            <a:r>
              <a:rPr lang="en-US" sz="2400" dirty="0" smtClean="0"/>
              <a:t>from the measurement. </a:t>
            </a:r>
          </a:p>
          <a:p>
            <a:r>
              <a:rPr lang="en-US" sz="2400" dirty="0" smtClean="0"/>
              <a:t>ML models are trained only on the training set, and then measured on the test set. 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Build a model of age/gender based on the man/woman above. </a:t>
            </a:r>
          </a:p>
          <a:p>
            <a:r>
              <a:rPr lang="en-US" sz="2400" dirty="0" smtClean="0"/>
              <a:t>Now select a test set of 40 random people (men + women). </a:t>
            </a:r>
          </a:p>
          <a:p>
            <a:r>
              <a:rPr lang="en-US" sz="2400" dirty="0" smtClean="0"/>
              <a:t>The model will fail to make reliable predictions on this test 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3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9"/>
            <a:ext cx="8229600" cy="992777"/>
          </a:xfrm>
        </p:spPr>
        <p:txBody>
          <a:bodyPr/>
          <a:lstStyle/>
          <a:p>
            <a:r>
              <a:rPr lang="en-US" dirty="0" smtClean="0"/>
              <a:t>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Statistical models often include “tunable” parameters that can be adjusted to improve accuracy. </a:t>
            </a:r>
          </a:p>
          <a:p>
            <a:r>
              <a:rPr lang="en-US" sz="2400" dirty="0" smtClean="0"/>
              <a:t>You need a test-train split in order to measure performance for each set of parameters. </a:t>
            </a:r>
          </a:p>
          <a:p>
            <a:r>
              <a:rPr lang="en-US" sz="2400" dirty="0" smtClean="0"/>
              <a:t>But now you’ve used the test set in model-building which means the model might over-fit the test set. </a:t>
            </a:r>
          </a:p>
          <a:p>
            <a:r>
              <a:rPr lang="en-US" sz="2400" dirty="0" smtClean="0"/>
              <a:t>For that reason, its common to use a third set called the </a:t>
            </a:r>
            <a:r>
              <a:rPr lang="en-US" sz="2400" b="1" i="1" dirty="0" smtClean="0">
                <a:solidFill>
                  <a:srgbClr val="0070C0"/>
                </a:solidFill>
              </a:rPr>
              <a:t>validation set </a:t>
            </a:r>
            <a:r>
              <a:rPr lang="en-US" sz="2400" dirty="0" smtClean="0"/>
              <a:t>which</a:t>
            </a:r>
            <a:r>
              <a:rPr lang="en-US" sz="2400" dirty="0"/>
              <a:t> </a:t>
            </a:r>
            <a:r>
              <a:rPr lang="en-US" sz="2400" dirty="0" smtClean="0"/>
              <a:t>is used for parameter tuning.</a:t>
            </a:r>
          </a:p>
          <a:p>
            <a:endParaRPr lang="en-US" sz="2400" dirty="0"/>
          </a:p>
          <a:p>
            <a:r>
              <a:rPr lang="en-US" sz="2400" dirty="0" smtClean="0"/>
              <a:t>A common dataset split is 60-20-20 training/validation/test </a:t>
            </a:r>
          </a:p>
        </p:txBody>
      </p:sp>
    </p:spTree>
    <p:extLst>
      <p:ext uri="{BB962C8B-B14F-4D97-AF65-F5344CB8AC3E}">
        <p14:creationId xmlns:p14="http://schemas.microsoft.com/office/powerpoint/2010/main" val="39757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Model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5675" y="1811893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3842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28256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9315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Validation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172891" y="1514695"/>
            <a:ext cx="1110343" cy="209024"/>
          </a:xfrm>
          <a:custGeom>
            <a:avLst/>
            <a:gdLst>
              <a:gd name="connsiteX0" fmla="*/ 1110343 w 1110343"/>
              <a:gd name="connsiteY0" fmla="*/ 418047 h 418047"/>
              <a:gd name="connsiteX1" fmla="*/ 535578 w 1110343"/>
              <a:gd name="connsiteY1" fmla="*/ 35 h 418047"/>
              <a:gd name="connsiteX2" fmla="*/ 0 w 1110343"/>
              <a:gd name="connsiteY2" fmla="*/ 391921 h 4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3" h="418047">
                <a:moveTo>
                  <a:pt x="1110343" y="418047"/>
                </a:moveTo>
                <a:cubicBezTo>
                  <a:pt x="915489" y="211218"/>
                  <a:pt x="720635" y="4389"/>
                  <a:pt x="535578" y="35"/>
                </a:cubicBezTo>
                <a:cubicBezTo>
                  <a:pt x="350521" y="-4319"/>
                  <a:pt x="0" y="391921"/>
                  <a:pt x="0" y="391921"/>
                </a:cubicBezTo>
              </a:path>
            </a:pathLst>
          </a:custGeom>
          <a:noFill/>
          <a:ln w="25400">
            <a:solidFill>
              <a:schemeClr val="tx2">
                <a:lumMod val="75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88962" y="1330029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Tune Parameters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7182" y="283321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68688" y="2694711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95675" y="414301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82565" y="458116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93155" y="4653678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Model Scores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3927294" y="3415856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2012*: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* </a:t>
            </a:r>
            <a:r>
              <a:rPr lang="en-US" sz="2000" dirty="0" smtClean="0"/>
              <a:t>Before publication of </a:t>
            </a:r>
            <a:r>
              <a:rPr lang="en-US" sz="2000" dirty="0" err="1" smtClean="0"/>
              <a:t>Krizhevsky</a:t>
            </a:r>
            <a:r>
              <a:rPr lang="en-US" sz="2000" dirty="0" smtClean="0"/>
              <a:t> et al.’s ImageNet CNN paper.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Cleverly-Designed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7214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003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38425" y="3743325"/>
            <a:ext cx="374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the “heavy lifting” in here.</a:t>
            </a:r>
          </a:p>
          <a:p>
            <a:r>
              <a:rPr lang="en-US" dirty="0" smtClean="0"/>
              <a:t>Final performance only as good as the</a:t>
            </a:r>
            <a:br>
              <a:rPr lang="en-US" dirty="0" smtClean="0"/>
            </a:br>
            <a:r>
              <a:rPr lang="en-US" dirty="0" smtClean="0"/>
              <a:t>feature set.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070277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2012: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2550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09850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71975" y="1990725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Deep Learning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01335" y="3743325"/>
            <a:ext cx="372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and model learned together,</a:t>
            </a:r>
            <a:br>
              <a:rPr lang="en-US" dirty="0" smtClean="0"/>
            </a:br>
            <a:r>
              <a:rPr lang="en-US" dirty="0" smtClean="0"/>
              <a:t>mutually reinforcing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937271" y="3314700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this (pre-2012) picture is still typical of many pipelines.</a:t>
            </a:r>
          </a:p>
          <a:p>
            <a:r>
              <a:rPr lang="en-US" sz="2400" dirty="0" smtClean="0"/>
              <a:t>We’ll focus on one aspect of feature design: feature selection, i.e. choosing which features from a list of candidates to use for a ML problem.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575" y="3123079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Cleverly-Designed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775" y="312307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1499" y="3123079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11071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91125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16837</TotalTime>
  <Words>6025</Words>
  <Application>Microsoft Macintosh PowerPoint</Application>
  <PresentationFormat>On-screen Show (4:3)</PresentationFormat>
  <Paragraphs>894</Paragraphs>
  <Slides>118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0" baseType="lpstr">
      <vt:lpstr>Default Theme</vt:lpstr>
      <vt:lpstr>Equation</vt:lpstr>
      <vt:lpstr>Exploratory Data Analysis Part 1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we look for?</vt:lpstr>
      <vt:lpstr>Outline</vt:lpstr>
      <vt:lpstr>Descriptive vs. Inferential Statistics</vt:lpstr>
      <vt:lpstr>Examples of Business Questions</vt:lpstr>
      <vt:lpstr>Applying techniques</vt:lpstr>
      <vt:lpstr>Applying techniques</vt:lpstr>
      <vt:lpstr>Exploratory Data Analysis 1977</vt:lpstr>
      <vt:lpstr>The Trouble with Summary Stats</vt:lpstr>
      <vt:lpstr>Looking at Data</vt:lpstr>
      <vt:lpstr>Data Presentation</vt:lpstr>
      <vt:lpstr>The “R” Language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Chart types</vt:lpstr>
      <vt:lpstr>PowerPoint Presentation</vt:lpstr>
      <vt:lpstr>Normal Distributions, Mean, Variance</vt:lpstr>
      <vt:lpstr>Central Limit Theorem</vt:lpstr>
      <vt:lpstr>Correcting distributions</vt:lpstr>
      <vt:lpstr>Correcting distributions</vt:lpstr>
      <vt:lpstr>Distributions</vt:lpstr>
      <vt:lpstr>Rhine Paradox*</vt:lpstr>
      <vt:lpstr>Rhine Paradox</vt:lpstr>
      <vt:lpstr>p Value</vt:lpstr>
      <vt:lpstr>Two-tailed Significance</vt:lpstr>
      <vt:lpstr>Three important tests</vt:lpstr>
      <vt:lpstr>T-test</vt:lpstr>
      <vt:lpstr>T-statistic and T-distribution</vt:lpstr>
      <vt:lpstr>Two sample T-test</vt:lpstr>
      <vt:lpstr>Chi-squared test</vt:lpstr>
      <vt:lpstr>Fisher’s exact test</vt:lpstr>
      <vt:lpstr>One-Way ANOVA</vt:lpstr>
      <vt:lpstr>ANOVA</vt:lpstr>
      <vt:lpstr>Closing Words</vt:lpstr>
      <vt:lpstr>Non-parametric tests</vt:lpstr>
      <vt:lpstr>K-S test</vt:lpstr>
      <vt:lpstr>K-S test</vt:lpstr>
      <vt:lpstr>Non-parametric tests</vt:lpstr>
      <vt:lpstr>The Need for Models</vt:lpstr>
      <vt:lpstr>More on Models</vt:lpstr>
      <vt:lpstr>Probability Distributions</vt:lpstr>
      <vt:lpstr>Note on ML Algos vs. Stat Models</vt:lpstr>
      <vt:lpstr>EDA Part 2 Stats and Featurization</vt:lpstr>
      <vt:lpstr>Outline</vt:lpstr>
      <vt:lpstr>Measurement</vt:lpstr>
      <vt:lpstr>Measurement on Samples</vt:lpstr>
      <vt:lpstr>Measurement on Samples</vt:lpstr>
      <vt:lpstr>Measurement on Samples</vt:lpstr>
      <vt:lpstr>Examples of Statistics</vt:lpstr>
      <vt:lpstr>Statistical Notation</vt:lpstr>
      <vt:lpstr>Measurement</vt:lpstr>
      <vt:lpstr>Hypothesis Testing</vt:lpstr>
      <vt:lpstr>Hypothesis Testing</vt:lpstr>
      <vt:lpstr>Hypothesis Testing</vt:lpstr>
      <vt:lpstr>Hypothesis Testing</vt:lpstr>
      <vt:lpstr>Hypothesis Testing – contd.</vt:lpstr>
      <vt:lpstr>PowerPoint Presentation</vt:lpstr>
      <vt:lpstr>More on Hypothesis Testing</vt:lpstr>
      <vt:lpstr>Hypothesis Testing</vt:lpstr>
      <vt:lpstr>Non-Parametric Tests</vt:lpstr>
      <vt:lpstr>Non-parametric tests</vt:lpstr>
      <vt:lpstr>Bootstrap samples</vt:lpstr>
      <vt:lpstr>Idealized Sampling</vt:lpstr>
      <vt:lpstr>Bootstrap Sampling</vt:lpstr>
      <vt:lpstr>Bootstrap Confidence Interval tests</vt:lpstr>
      <vt:lpstr>Bootstrap Test for Regression</vt:lpstr>
      <vt:lpstr>Bootstrap Test for Regression</vt:lpstr>
      <vt:lpstr>Bootstrap Test for Regression</vt:lpstr>
      <vt:lpstr>Outline</vt:lpstr>
      <vt:lpstr>Train-Test-Validation Sets</vt:lpstr>
      <vt:lpstr>Train-Test-Validation Sets</vt:lpstr>
      <vt:lpstr>Validation Sets</vt:lpstr>
      <vt:lpstr>Model Tuning</vt:lpstr>
      <vt:lpstr>A Brief History of Machine Learning</vt:lpstr>
      <vt:lpstr>A Brief History of Machine Learning</vt:lpstr>
      <vt:lpstr>A Brief History of Machine Learning</vt:lpstr>
      <vt:lpstr>Method 1: Ablation</vt:lpstr>
      <vt:lpstr>Method 1: Ablation</vt:lpstr>
      <vt:lpstr>Method 1: Ablation</vt:lpstr>
      <vt:lpstr>Method 1: Ablation</vt:lpstr>
      <vt:lpstr>Method 2: Mutual Information</vt:lpstr>
      <vt:lpstr>Method 3: CHI-Squared</vt:lpstr>
      <vt:lpstr>Example of Feature Count vs. Accuracy</vt:lpstr>
      <vt:lpstr>Outline</vt:lpstr>
      <vt:lpstr>Feature Hashing</vt:lpstr>
      <vt:lpstr>Feature Hashing</vt:lpstr>
      <vt:lpstr>Feature Hashing</vt:lpstr>
      <vt:lpstr>Feature Hashing and Interactions</vt:lpstr>
      <vt:lpstr>Outline</vt:lpstr>
      <vt:lpstr>Why not to use “accuracy” directly</vt:lpstr>
      <vt:lpstr>ROC plots</vt:lpstr>
      <vt:lpstr>ROC AUC</vt:lpstr>
      <vt:lpstr>Lift Plot</vt:lpstr>
      <vt:lpstr>Lift Plot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Benjamin S. Harvey</cp:lastModifiedBy>
  <cp:revision>264</cp:revision>
  <cp:lastPrinted>2018-10-04T11:34:45Z</cp:lastPrinted>
  <dcterms:created xsi:type="dcterms:W3CDTF">2014-01-27T17:03:34Z</dcterms:created>
  <dcterms:modified xsi:type="dcterms:W3CDTF">2018-10-04T20:08:45Z</dcterms:modified>
</cp:coreProperties>
</file>