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55"/>
  </p:notesMasterIdLst>
  <p:handoutMasterIdLst>
    <p:handoutMasterId r:id="rId56"/>
  </p:handoutMasterIdLst>
  <p:sldIdLst>
    <p:sldId id="256" r:id="rId2"/>
    <p:sldId id="322" r:id="rId3"/>
    <p:sldId id="502" r:id="rId4"/>
    <p:sldId id="457" r:id="rId5"/>
    <p:sldId id="395" r:id="rId6"/>
    <p:sldId id="332" r:id="rId7"/>
    <p:sldId id="333" r:id="rId8"/>
    <p:sldId id="396" r:id="rId9"/>
    <p:sldId id="397" r:id="rId10"/>
    <p:sldId id="334" r:id="rId11"/>
    <p:sldId id="335" r:id="rId12"/>
    <p:sldId id="479" r:id="rId13"/>
    <p:sldId id="478" r:id="rId14"/>
    <p:sldId id="480" r:id="rId15"/>
    <p:sldId id="481" r:id="rId16"/>
    <p:sldId id="501" r:id="rId17"/>
    <p:sldId id="482" r:id="rId18"/>
    <p:sldId id="483" r:id="rId19"/>
    <p:sldId id="484" r:id="rId20"/>
    <p:sldId id="485" r:id="rId21"/>
    <p:sldId id="487" r:id="rId22"/>
    <p:sldId id="489" r:id="rId23"/>
    <p:sldId id="490" r:id="rId24"/>
    <p:sldId id="500" r:id="rId25"/>
    <p:sldId id="460" r:id="rId26"/>
    <p:sldId id="461" r:id="rId27"/>
    <p:sldId id="462" r:id="rId28"/>
    <p:sldId id="463" r:id="rId29"/>
    <p:sldId id="469" r:id="rId30"/>
    <p:sldId id="465" r:id="rId31"/>
    <p:sldId id="466" r:id="rId32"/>
    <p:sldId id="472" r:id="rId33"/>
    <p:sldId id="470" r:id="rId34"/>
    <p:sldId id="467" r:id="rId35"/>
    <p:sldId id="468" r:id="rId36"/>
    <p:sldId id="473" r:id="rId37"/>
    <p:sldId id="475" r:id="rId38"/>
    <p:sldId id="476" r:id="rId39"/>
    <p:sldId id="474" r:id="rId40"/>
    <p:sldId id="471" r:id="rId41"/>
    <p:sldId id="477" r:id="rId42"/>
    <p:sldId id="491" r:id="rId43"/>
    <p:sldId id="488" r:id="rId44"/>
    <p:sldId id="492" r:id="rId45"/>
    <p:sldId id="494" r:id="rId46"/>
    <p:sldId id="495" r:id="rId47"/>
    <p:sldId id="497" r:id="rId48"/>
    <p:sldId id="498" r:id="rId49"/>
    <p:sldId id="499" r:id="rId50"/>
    <p:sldId id="403" r:id="rId51"/>
    <p:sldId id="404" r:id="rId52"/>
    <p:sldId id="405" r:id="rId53"/>
    <p:sldId id="33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537"/>
    <a:srgbClr val="E9C6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62"/>
  </p:normalViewPr>
  <p:slideViewPr>
    <p:cSldViewPr snapToGrid="0" snapToObjects="1">
      <p:cViewPr varScale="1">
        <p:scale>
          <a:sx n="96" d="100"/>
          <a:sy n="96" d="100"/>
        </p:scale>
        <p:origin x="-2080"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526C3D-4FF7-F148-949A-3F4C958B9104}" type="datetimeFigureOut">
              <a:rPr lang="en-US" smtClean="0"/>
              <a:t>11/28/18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9E3195-BC06-F842-AC22-B0C4D812D335}" type="slidenum">
              <a:rPr lang="en-US" smtClean="0"/>
              <a:t>‹#›</a:t>
            </a:fld>
            <a:endParaRPr lang="en-US"/>
          </a:p>
        </p:txBody>
      </p:sp>
    </p:spTree>
    <p:extLst>
      <p:ext uri="{BB962C8B-B14F-4D97-AF65-F5344CB8AC3E}">
        <p14:creationId xmlns:p14="http://schemas.microsoft.com/office/powerpoint/2010/main" val="363486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C528A-2840-4D44-B555-676416309C72}" type="datetimeFigureOut">
              <a:rPr lang="en-US" smtClean="0"/>
              <a:t>11/28/18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3057-5528-3549-89E2-97C5373A791C}" type="slidenum">
              <a:rPr lang="en-US" smtClean="0"/>
              <a:t>‹#›</a:t>
            </a:fld>
            <a:endParaRPr lang="en-US"/>
          </a:p>
        </p:txBody>
      </p:sp>
    </p:spTree>
    <p:extLst>
      <p:ext uri="{BB962C8B-B14F-4D97-AF65-F5344CB8AC3E}">
        <p14:creationId xmlns:p14="http://schemas.microsoft.com/office/powerpoint/2010/main" val="1230557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a:defRPr/>
            </a:pPr>
            <a:endParaRPr lang="en-US">
              <a:latin typeface="Arial" charset="0"/>
              <a:cs typeface="+mn-cs"/>
            </a:endParaRPr>
          </a:p>
        </p:txBody>
      </p:sp>
      <p:sp>
        <p:nvSpPr>
          <p:cNvPr id="7172"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fld id="{26268A05-1705-3E42-97B8-363C1B48987F}" type="slidenum">
              <a:rPr lang="en-US" smtClean="0"/>
              <a:pPr>
                <a:defRPr/>
              </a:pPr>
              <a:t>6</a:t>
            </a:fld>
            <a:endParaRPr lang="en-US"/>
          </a:p>
        </p:txBody>
      </p:sp>
    </p:spTree>
    <p:extLst>
      <p:ext uri="{BB962C8B-B14F-4D97-AF65-F5344CB8AC3E}">
        <p14:creationId xmlns:p14="http://schemas.microsoft.com/office/powerpoint/2010/main" val="3789975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missing?</a:t>
            </a:r>
            <a:r>
              <a:rPr lang="en-US" baseline="0" dirty="0"/>
              <a:t> </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25</a:t>
            </a:fld>
            <a:endParaRPr lang="en-US"/>
          </a:p>
        </p:txBody>
      </p:sp>
    </p:spTree>
    <p:extLst>
      <p:ext uri="{BB962C8B-B14F-4D97-AF65-F5344CB8AC3E}">
        <p14:creationId xmlns:p14="http://schemas.microsoft.com/office/powerpoint/2010/main" val="306912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labels you’ll see in constituency parsers these days</a:t>
            </a:r>
          </a:p>
        </p:txBody>
      </p:sp>
      <p:sp>
        <p:nvSpPr>
          <p:cNvPr id="4" name="Slide Number Placeholder 3"/>
          <p:cNvSpPr>
            <a:spLocks noGrp="1"/>
          </p:cNvSpPr>
          <p:nvPr>
            <p:ph type="sldNum" sz="quarter" idx="10"/>
          </p:nvPr>
        </p:nvSpPr>
        <p:spPr/>
        <p:txBody>
          <a:bodyPr/>
          <a:lstStyle/>
          <a:p>
            <a:fld id="{BE993057-5528-3549-89E2-97C5373A791C}" type="slidenum">
              <a:rPr lang="en-US" smtClean="0"/>
              <a:t>27</a:t>
            </a:fld>
            <a:endParaRPr lang="en-US"/>
          </a:p>
        </p:txBody>
      </p:sp>
    </p:spTree>
    <p:extLst>
      <p:ext uri="{BB962C8B-B14F-4D97-AF65-F5344CB8AC3E}">
        <p14:creationId xmlns:p14="http://schemas.microsoft.com/office/powerpoint/2010/main" val="7037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Buffalo bison that other Buffalo bison bully, themselves bully Buffalo bison</a:t>
            </a:r>
          </a:p>
        </p:txBody>
      </p:sp>
      <p:sp>
        <p:nvSpPr>
          <p:cNvPr id="4" name="Slide Number Placeholder 3"/>
          <p:cNvSpPr>
            <a:spLocks noGrp="1"/>
          </p:cNvSpPr>
          <p:nvPr>
            <p:ph type="sldNum" sz="quarter" idx="10"/>
          </p:nvPr>
        </p:nvSpPr>
        <p:spPr/>
        <p:txBody>
          <a:bodyPr/>
          <a:lstStyle/>
          <a:p>
            <a:fld id="{BE993057-5528-3549-89E2-97C5373A791C}" type="slidenum">
              <a:rPr lang="en-US" smtClean="0"/>
              <a:t>37</a:t>
            </a:fld>
            <a:endParaRPr lang="en-US"/>
          </a:p>
        </p:txBody>
      </p:sp>
    </p:spTree>
    <p:extLst>
      <p:ext uri="{BB962C8B-B14F-4D97-AF65-F5344CB8AC3E}">
        <p14:creationId xmlns:p14="http://schemas.microsoft.com/office/powerpoint/2010/main" val="566867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7BA4D-BDFF-F24E-907E-043511FE760B}"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623687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10245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69661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9131794"/>
      </p:ext>
    </p:extLst>
  </p:cSld>
  <p:clrMapOvr>
    <a:masterClrMapping/>
  </p:clrMapOvr>
  <p:transition xmlns:p14="http://schemas.microsoft.com/office/powerpoint/2010/mai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1326388"/>
      </p:ext>
    </p:extLst>
  </p:cSld>
  <p:clrMapOvr>
    <a:masterClrMapping/>
  </p:clrMapOvr>
  <p:transition xmlns:p14="http://schemas.microsoft.com/office/powerpoint/2010/mai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1 column - no image">
    <p:bg>
      <p:bgPr>
        <a:blipFill rotWithShape="1">
          <a:blip r:embed="rId2">
            <a:alphaModFix/>
          </a:blip>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077200" y="6400800"/>
            <a:ext cx="1066800" cy="380999"/>
          </a:xfrm>
          <a:prstGeom prst="rect">
            <a:avLst/>
          </a:prstGeom>
          <a:noFill/>
          <a:ln>
            <a:noFill/>
          </a:ln>
        </p:spPr>
        <p:txBody>
          <a:bodyPr wrap="square" lIns="0" tIns="0" rIns="0" bIns="0" anchor="ctr" anchorCtr="0">
            <a:noAutofit/>
          </a:bodyPr>
          <a:lstStyle>
            <a:lvl1pPr algn="ctr">
              <a:defRPr sz="1100">
                <a:solidFill>
                  <a:srgbClr val="17375E"/>
                </a:solidFill>
              </a:defRPr>
            </a:lvl1pPr>
          </a:lstStyle>
          <a:p>
            <a:pPr>
              <a:buClr>
                <a:schemeClr val="lt1"/>
              </a:buClr>
              <a:buSzPct val="25000"/>
            </a:pPr>
            <a:fld id="{00000000-1234-1234-1234-123412341234}" type="slidenum">
              <a:rPr lang="en-US" smtClean="0">
                <a:ea typeface="Calibri"/>
                <a:cs typeface="Calibri"/>
                <a:sym typeface="Calibri"/>
              </a:rPr>
              <a:pPr>
                <a:buClr>
                  <a:schemeClr val="lt1"/>
                </a:buClr>
                <a:buSzPct val="25000"/>
              </a:pPr>
              <a:t>‹#›</a:t>
            </a:fld>
            <a:endParaRPr lang="en-US" dirty="0">
              <a:ea typeface="Calibri"/>
              <a:cs typeface="Calibri"/>
              <a:sym typeface="Calibri"/>
            </a:endParaRPr>
          </a:p>
        </p:txBody>
      </p:sp>
      <p:sp>
        <p:nvSpPr>
          <p:cNvPr id="31" name="Shape 31"/>
          <p:cNvSpPr txBox="1">
            <a:spLocks noGrp="1"/>
          </p:cNvSpPr>
          <p:nvPr>
            <p:ph type="dt" idx="10"/>
          </p:nvPr>
        </p:nvSpPr>
        <p:spPr>
          <a:xfrm>
            <a:off x="-4662" y="6400800"/>
            <a:ext cx="1223861" cy="380998"/>
          </a:xfrm>
          <a:prstGeom prst="rect">
            <a:avLst/>
          </a:prstGeom>
          <a:solidFill>
            <a:schemeClr val="lt1">
              <a:alpha val="69411"/>
            </a:schemeClr>
          </a:solid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5"/>
              </a:buClr>
              <a:buFont typeface="Calibri"/>
              <a:buNone/>
              <a:defRPr sz="1100" b="0" i="0" u="none" strike="noStrike" cap="none">
                <a:solidFill>
                  <a:schemeClr val="tx2">
                    <a:lumMod val="75000"/>
                  </a:schemeClr>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9pPr>
          </a:lstStyle>
          <a:p>
            <a:endParaRPr lang="en-US" dirty="0"/>
          </a:p>
        </p:txBody>
      </p:sp>
      <p:sp>
        <p:nvSpPr>
          <p:cNvPr id="32" name="Shape 32"/>
          <p:cNvSpPr txBox="1">
            <a:spLocks noGrp="1"/>
          </p:cNvSpPr>
          <p:nvPr>
            <p:ph type="ftr" idx="11"/>
          </p:nvPr>
        </p:nvSpPr>
        <p:spPr>
          <a:xfrm>
            <a:off x="1219200" y="6400800"/>
            <a:ext cx="6858000" cy="380997"/>
          </a:xfrm>
          <a:prstGeom prst="rect">
            <a:avLst/>
          </a:prstGeom>
          <a:gradFill>
            <a:gsLst>
              <a:gs pos="0">
                <a:srgbClr val="FFFFFF">
                  <a:alpha val="69411"/>
                </a:srgbClr>
              </a:gs>
              <a:gs pos="40000">
                <a:srgbClr val="FFFFFF">
                  <a:alpha val="0"/>
                </a:srgbClr>
              </a:gs>
              <a:gs pos="90000">
                <a:srgbClr val="FFFFFF">
                  <a:alpha val="0"/>
                </a:srgbClr>
              </a:gs>
              <a:gs pos="100000">
                <a:srgbClr val="FFFFFF">
                  <a:alpha val="69411"/>
                </a:srgbClr>
              </a:gs>
            </a:gsLst>
            <a:lin ang="0" scaled="0"/>
          </a:grad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accent5"/>
              </a:buClr>
              <a:buFont typeface="Calibri"/>
              <a:buNone/>
              <a:defRPr sz="1400" b="0" i="0" u="none" strike="noStrike" cap="none">
                <a:solidFill>
                  <a:srgbClr val="17375E"/>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Font typeface="Calibri"/>
              <a:buNone/>
              <a:defRPr sz="1350" b="0" i="0" u="none" strike="noStrike" cap="none">
                <a:solidFill>
                  <a:schemeClr val="dk1"/>
                </a:solidFill>
                <a:latin typeface="Calibri"/>
                <a:ea typeface="Calibri"/>
                <a:cs typeface="Calibri"/>
                <a:sym typeface="Calibri"/>
              </a:defRPr>
            </a:lvl9pPr>
          </a:lstStyle>
          <a:p>
            <a:r>
              <a:rPr lang="en-US" dirty="0"/>
              <a:t>CS3907-80/CSCI 6444-10: Big Data and Analytics</a:t>
            </a:r>
          </a:p>
          <a:p>
            <a:endParaRPr lang="en-US" dirty="0"/>
          </a:p>
        </p:txBody>
      </p:sp>
      <p:sp>
        <p:nvSpPr>
          <p:cNvPr id="7" name="Title Placeholder 1"/>
          <p:cNvSpPr>
            <a:spLocks noGrp="1"/>
          </p:cNvSpPr>
          <p:nvPr>
            <p:ph type="title"/>
          </p:nvPr>
        </p:nvSpPr>
        <p:spPr>
          <a:xfrm>
            <a:off x="152400" y="152400"/>
            <a:ext cx="7315200" cy="1143000"/>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826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14175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7BA4D-BDFF-F24E-907E-043511FE760B}"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51441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7BA4D-BDFF-F24E-907E-043511FE760B}"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83634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7BA4D-BDFF-F24E-907E-043511FE760B}" type="datetimeFigureOut">
              <a:rPr lang="en-US" smtClean="0"/>
              <a:t>11/28/18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48717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7BA4D-BDFF-F24E-907E-043511FE760B}" type="datetimeFigureOut">
              <a:rPr lang="en-US" smtClean="0"/>
              <a:t>11/28/18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42652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7BA4D-BDFF-F24E-907E-043511FE760B}" type="datetimeFigureOut">
              <a:rPr lang="en-US" smtClean="0"/>
              <a:t>11/28/18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66656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48924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186970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7BA4D-BDFF-F24E-907E-043511FE760B}" type="datetimeFigureOut">
              <a:rPr lang="en-US" smtClean="0"/>
              <a:t>11/28/18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26B24-75D0-AA44-8B70-EF5687818251}" type="slidenum">
              <a:rPr lang="en-US" smtClean="0"/>
              <a:t>‹#›</a:t>
            </a:fld>
            <a:endParaRPr lang="en-US"/>
          </a:p>
        </p:txBody>
      </p:sp>
    </p:spTree>
    <p:extLst>
      <p:ext uri="{BB962C8B-B14F-4D97-AF65-F5344CB8AC3E}">
        <p14:creationId xmlns:p14="http://schemas.microsoft.com/office/powerpoint/2010/main" val="85788672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 id="2147483676" r:id="rId14"/>
  </p:sldLayoutIdLst>
  <p:txStyles>
    <p:titleStyle>
      <a:lvl1pPr algn="ctr" defTabSz="457200" rtl="0" eaLnBrk="1" latinLnBrk="0" hangingPunct="1">
        <a:spcBef>
          <a:spcPct val="0"/>
        </a:spcBef>
        <a:buNone/>
        <a:defRPr sz="4400" kern="1200">
          <a:solidFill>
            <a:srgbClr val="27335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7335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7335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lumMod val="50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733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rxiv.org/abs/1301.378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ackboard.gwu.edu/webapps/gradebook/do/instructor/viewSpreadsheet2?course_id=_302778_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dlwh/puc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4067"/>
            <a:ext cx="7772400" cy="1470025"/>
          </a:xfrm>
        </p:spPr>
        <p:txBody>
          <a:bodyPr>
            <a:normAutofit fontScale="90000"/>
          </a:bodyPr>
          <a:lstStyle/>
          <a:p>
            <a:r>
              <a:rPr lang="en-US" dirty="0"/>
              <a:t>Introduction to Data Science</a:t>
            </a:r>
            <a:br>
              <a:rPr lang="en-US" dirty="0"/>
            </a:br>
            <a:r>
              <a:rPr lang="en-US"/>
              <a:t>Lecture </a:t>
            </a:r>
            <a:r>
              <a:rPr lang="en-US" smtClean="0"/>
              <a:t>12</a:t>
            </a:r>
            <a:r>
              <a:rPr lang="en-US" dirty="0"/>
              <a:t/>
            </a:r>
            <a:br>
              <a:rPr lang="en-US" dirty="0"/>
            </a:br>
            <a:r>
              <a:rPr lang="en-US" dirty="0"/>
              <a:t>Natural Language Processing</a:t>
            </a:r>
          </a:p>
        </p:txBody>
      </p:sp>
      <p:sp>
        <p:nvSpPr>
          <p:cNvPr id="3" name="Subtitle 2"/>
          <p:cNvSpPr>
            <a:spLocks noGrp="1"/>
          </p:cNvSpPr>
          <p:nvPr>
            <p:ph type="subTitle" idx="1"/>
          </p:nvPr>
        </p:nvSpPr>
        <p:spPr/>
        <p:txBody>
          <a:bodyPr>
            <a:normAutofit/>
          </a:bodyPr>
          <a:lstStyle/>
          <a:p>
            <a:r>
              <a:rPr lang="en-US" dirty="0"/>
              <a:t>EMSE6992</a:t>
            </a:r>
          </a:p>
          <a:p>
            <a:r>
              <a:rPr lang="en-US" dirty="0"/>
              <a:t>Benjamin Harvey</a:t>
            </a:r>
          </a:p>
        </p:txBody>
      </p:sp>
    </p:spTree>
    <p:extLst>
      <p:ext uri="{BB962C8B-B14F-4D97-AF65-F5344CB8AC3E}">
        <p14:creationId xmlns:p14="http://schemas.microsoft.com/office/powerpoint/2010/main" val="108738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2" name="Slide Number Placeholder 5"/>
          <p:cNvSpPr>
            <a:spLocks noGrp="1"/>
          </p:cNvSpPr>
          <p:nvPr>
            <p:ph type="sldNum"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0397829A-01DF-FB4D-B3B6-EC8F11647DF0}" type="slidenum">
              <a:rPr lang="en-US" sz="1400" smtClean="0"/>
              <a:pPr>
                <a:defRPr/>
              </a:pPr>
              <a:t>10</a:t>
            </a:fld>
            <a:endParaRPr lang="en-US" sz="1400"/>
          </a:p>
        </p:txBody>
      </p:sp>
      <p:sp>
        <p:nvSpPr>
          <p:cNvPr id="9220" name="Date Placeholder 3"/>
          <p:cNvSpPr>
            <a:spLocks noGrp="1"/>
          </p:cNvSpPr>
          <p:nvPr>
            <p:ph type="dt"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6F1F419C-7C6A-1B48-8048-D6C73A5C303F}" type="datetime1">
              <a:rPr lang="en-US" sz="1400" smtClean="0"/>
              <a:pPr>
                <a:defRPr/>
              </a:pPr>
              <a:t>11/28/18</a:t>
            </a:fld>
            <a:endParaRPr lang="en-US" sz="1400"/>
          </a:p>
        </p:txBody>
      </p:sp>
      <p:sp>
        <p:nvSpPr>
          <p:cNvPr id="9221" name="Footer Placeholder 4"/>
          <p:cNvSpPr>
            <a:spLocks noGrp="1"/>
          </p:cNvSpPr>
          <p:nvPr>
            <p:ph type="ft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r>
              <a:rPr lang="en-US" sz="1400" dirty="0"/>
              <a:t>CSCI 3907-80/CSCI 6907-81 Big Data and Analytics</a:t>
            </a:r>
          </a:p>
        </p:txBody>
      </p:sp>
      <p:sp>
        <p:nvSpPr>
          <p:cNvPr id="9218" name="Title 1"/>
          <p:cNvSpPr>
            <a:spLocks noGrp="1"/>
          </p:cNvSpPr>
          <p:nvPr>
            <p:ph type="title"/>
          </p:nvPr>
        </p:nvSpPr>
        <p:spPr/>
        <p:txBody>
          <a:bodyPr>
            <a:normAutofit/>
          </a:bodyPr>
          <a:lstStyle/>
          <a:p>
            <a:pPr>
              <a:defRPr/>
            </a:pPr>
            <a:r>
              <a:rPr lang="en-US">
                <a:latin typeface="Arial" charset="0"/>
                <a:cs typeface="+mj-cs"/>
              </a:rPr>
              <a:t>Basic Idea - I</a:t>
            </a:r>
          </a:p>
        </p:txBody>
      </p:sp>
      <p:sp>
        <p:nvSpPr>
          <p:cNvPr id="9219" name="Content Placeholder 2"/>
          <p:cNvSpPr>
            <a:spLocks noGrp="1"/>
          </p:cNvSpPr>
          <p:nvPr>
            <p:ph idx="1"/>
          </p:nvPr>
        </p:nvSpPr>
        <p:spPr/>
        <p:txBody>
          <a:bodyPr>
            <a:normAutofit fontScale="70000" lnSpcReduction="20000"/>
          </a:bodyPr>
          <a:lstStyle/>
          <a:p>
            <a:pPr eaLnBrk="1" hangingPunct="1">
              <a:defRPr/>
            </a:pPr>
            <a:r>
              <a:rPr lang="en-US" dirty="0">
                <a:latin typeface="Arial" charset="0"/>
                <a:cs typeface="+mn-cs"/>
              </a:rPr>
              <a:t>Text is meant to be read by humans, not machines.</a:t>
            </a:r>
          </a:p>
          <a:p>
            <a:pPr eaLnBrk="1" hangingPunct="1">
              <a:defRPr/>
            </a:pPr>
            <a:r>
              <a:rPr lang="en-US" dirty="0">
                <a:latin typeface="Arial" charset="0"/>
                <a:cs typeface="+mn-cs"/>
              </a:rPr>
              <a:t>Much useful information is stored as text</a:t>
            </a:r>
          </a:p>
          <a:p>
            <a:pPr lvl="1" eaLnBrk="1" hangingPunct="1">
              <a:defRPr/>
            </a:pPr>
            <a:r>
              <a:rPr lang="en-US" dirty="0">
                <a:latin typeface="Arial" charset="0"/>
              </a:rPr>
              <a:t>Think of all the libraries and their books and papers</a:t>
            </a:r>
          </a:p>
          <a:p>
            <a:pPr lvl="1" eaLnBrk="1" hangingPunct="1">
              <a:defRPr/>
            </a:pPr>
            <a:r>
              <a:rPr lang="en-US" dirty="0">
                <a:latin typeface="Arial" charset="0"/>
              </a:rPr>
              <a:t>100’s of times more on-line text than on-line databases</a:t>
            </a:r>
          </a:p>
          <a:p>
            <a:pPr lvl="1" eaLnBrk="1" hangingPunct="1">
              <a:defRPr/>
            </a:pPr>
            <a:r>
              <a:rPr lang="en-US" dirty="0">
                <a:latin typeface="Arial" charset="0"/>
              </a:rPr>
              <a:t>Web pages are text files with structure tags (HTML)</a:t>
            </a:r>
          </a:p>
          <a:p>
            <a:pPr eaLnBrk="1" hangingPunct="1">
              <a:defRPr/>
            </a:pPr>
            <a:r>
              <a:rPr lang="en-US" dirty="0">
                <a:latin typeface="Arial" charset="0"/>
                <a:cs typeface="+mn-cs"/>
              </a:rPr>
              <a:t>General Natural Language Understanding is still too hard</a:t>
            </a:r>
          </a:p>
          <a:p>
            <a:pPr lvl="1" eaLnBrk="1" hangingPunct="1">
              <a:defRPr/>
            </a:pPr>
            <a:r>
              <a:rPr lang="en-US" dirty="0">
                <a:latin typeface="Arial" charset="0"/>
              </a:rPr>
              <a:t>But, General Natural Language Processing has had some successes</a:t>
            </a:r>
          </a:p>
          <a:p>
            <a:pPr eaLnBrk="1" hangingPunct="1">
              <a:defRPr/>
            </a:pPr>
            <a:r>
              <a:rPr lang="en-US" dirty="0">
                <a:latin typeface="Arial" charset="0"/>
                <a:cs typeface="+mn-cs"/>
              </a:rPr>
              <a:t>Key Questions:</a:t>
            </a:r>
          </a:p>
          <a:p>
            <a:pPr lvl="1" eaLnBrk="1" hangingPunct="1">
              <a:defRPr/>
            </a:pPr>
            <a:r>
              <a:rPr lang="en-US" dirty="0">
                <a:latin typeface="Arial" charset="0"/>
              </a:rPr>
              <a:t>What data can we extract from text to describe, diagnose, predict or prescribe?</a:t>
            </a:r>
          </a:p>
          <a:p>
            <a:pPr lvl="1" eaLnBrk="1" hangingPunct="1">
              <a:defRPr/>
            </a:pPr>
            <a:r>
              <a:rPr lang="en-US" dirty="0">
                <a:latin typeface="Arial" charset="0"/>
              </a:rPr>
              <a:t>What transformations should we apply to extracted data to organize it?</a:t>
            </a:r>
          </a:p>
        </p:txBody>
      </p:sp>
    </p:spTree>
    <p:extLst>
      <p:ext uri="{BB962C8B-B14F-4D97-AF65-F5344CB8AC3E}">
        <p14:creationId xmlns:p14="http://schemas.microsoft.com/office/powerpoint/2010/main" val="2150521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Slide Number Placeholder 5"/>
          <p:cNvSpPr>
            <a:spLocks noGrp="1"/>
          </p:cNvSpPr>
          <p:nvPr>
            <p:ph type="sldNum"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B592CD6D-2E56-2045-A6C0-FB10BDD628DE}" type="slidenum">
              <a:rPr lang="en-US" sz="1400" smtClean="0"/>
              <a:pPr>
                <a:defRPr/>
              </a:pPr>
              <a:t>11</a:t>
            </a:fld>
            <a:endParaRPr lang="en-US" sz="1400"/>
          </a:p>
        </p:txBody>
      </p:sp>
      <p:sp>
        <p:nvSpPr>
          <p:cNvPr id="10244" name="Date Placeholder 3"/>
          <p:cNvSpPr>
            <a:spLocks noGrp="1"/>
          </p:cNvSpPr>
          <p:nvPr>
            <p:ph type="dt"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358C57A7-7AE0-6849-AF9B-8BB54478CF0E}" type="datetime1">
              <a:rPr lang="en-US" sz="1400" smtClean="0"/>
              <a:pPr>
                <a:defRPr/>
              </a:pPr>
              <a:t>11/28/18</a:t>
            </a:fld>
            <a:endParaRPr lang="en-US" sz="1400"/>
          </a:p>
        </p:txBody>
      </p:sp>
      <p:sp>
        <p:nvSpPr>
          <p:cNvPr id="10245" name="Footer Placeholder 4"/>
          <p:cNvSpPr>
            <a:spLocks noGrp="1"/>
          </p:cNvSpPr>
          <p:nvPr>
            <p:ph type="ft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r>
              <a:rPr lang="en-US" sz="1400" dirty="0"/>
              <a:t>CSCI 3907-80/CSCI 6907-81 Big Data and Analytics</a:t>
            </a:r>
          </a:p>
        </p:txBody>
      </p:sp>
      <p:sp>
        <p:nvSpPr>
          <p:cNvPr id="2" name="Title 1"/>
          <p:cNvSpPr>
            <a:spLocks noGrp="1"/>
          </p:cNvSpPr>
          <p:nvPr>
            <p:ph type="title"/>
          </p:nvPr>
        </p:nvSpPr>
        <p:spPr/>
        <p:txBody>
          <a:bodyPr/>
          <a:lstStyle/>
          <a:p>
            <a:r>
              <a:rPr lang="en-US" dirty="0">
                <a:latin typeface="Arial" charset="0"/>
              </a:rPr>
              <a:t>Seven Practice Areas</a:t>
            </a:r>
            <a:endParaRPr lang="en-US" dirty="0"/>
          </a:p>
        </p:txBody>
      </p:sp>
      <p:sp>
        <p:nvSpPr>
          <p:cNvPr id="3" name="Content Placeholder 2"/>
          <p:cNvSpPr>
            <a:spLocks noGrp="1"/>
          </p:cNvSpPr>
          <p:nvPr>
            <p:ph idx="1"/>
          </p:nvPr>
        </p:nvSpPr>
        <p:spPr/>
        <p:txBody>
          <a:bodyPr/>
          <a:lstStyle/>
          <a:p>
            <a:pPr marL="457200" indent="-457200" eaLnBrk="1" hangingPunct="1">
              <a:lnSpc>
                <a:spcPct val="90000"/>
              </a:lnSpc>
              <a:buFontTx/>
              <a:buAutoNum type="arabicPeriod"/>
              <a:defRPr/>
            </a:pPr>
            <a:r>
              <a:rPr lang="en-US" altLang="en-US" sz="2000" i="1" dirty="0">
                <a:ea typeface="+mn-ea"/>
                <a:cs typeface="+mn-cs"/>
              </a:rPr>
              <a:t>Search and Information Retrieval</a:t>
            </a:r>
            <a:r>
              <a:rPr lang="en-US" altLang="en-US" sz="2000" dirty="0">
                <a:ea typeface="+mn-ea"/>
                <a:cs typeface="+mn-cs"/>
              </a:rPr>
              <a:t>: Storage and retrieval of text, including keyword search, phrase search, etc.</a:t>
            </a:r>
          </a:p>
          <a:p>
            <a:pPr marL="457200" indent="-457200" eaLnBrk="1" hangingPunct="1">
              <a:lnSpc>
                <a:spcPct val="90000"/>
              </a:lnSpc>
              <a:buFontTx/>
              <a:buAutoNum type="arabicPeriod"/>
              <a:defRPr/>
            </a:pPr>
            <a:r>
              <a:rPr lang="en-US" altLang="en-US" sz="2000" i="1" dirty="0">
                <a:ea typeface="+mn-ea"/>
                <a:cs typeface="+mn-cs"/>
              </a:rPr>
              <a:t>Document Clustering</a:t>
            </a:r>
            <a:r>
              <a:rPr lang="en-US" altLang="en-US" sz="2000" dirty="0">
                <a:ea typeface="+mn-ea"/>
                <a:cs typeface="+mn-cs"/>
              </a:rPr>
              <a:t>: Group and categorizing terms, phrases, paragraphs, documents using different techniques, including data mining</a:t>
            </a:r>
          </a:p>
          <a:p>
            <a:pPr marL="457200" indent="-457200" eaLnBrk="1" hangingPunct="1">
              <a:lnSpc>
                <a:spcPct val="90000"/>
              </a:lnSpc>
              <a:buFontTx/>
              <a:buAutoNum type="arabicPeriod"/>
              <a:defRPr/>
            </a:pPr>
            <a:r>
              <a:rPr lang="en-US" altLang="en-US" sz="2000" i="1" dirty="0">
                <a:ea typeface="+mn-ea"/>
                <a:cs typeface="+mn-cs"/>
              </a:rPr>
              <a:t>Document Classification</a:t>
            </a:r>
            <a:r>
              <a:rPr lang="en-US" altLang="en-US" sz="2000" dirty="0">
                <a:ea typeface="+mn-ea"/>
                <a:cs typeface="+mn-cs"/>
              </a:rPr>
              <a:t>: classification of documents and subcomponents using different techniques, including data mining</a:t>
            </a:r>
          </a:p>
          <a:p>
            <a:pPr marL="457200" indent="-457200" eaLnBrk="1" hangingPunct="1">
              <a:lnSpc>
                <a:spcPct val="90000"/>
              </a:lnSpc>
              <a:buFontTx/>
              <a:buAutoNum type="arabicPeriod"/>
              <a:defRPr/>
            </a:pPr>
            <a:r>
              <a:rPr lang="en-US" altLang="en-US" sz="2000" i="1" dirty="0">
                <a:ea typeface="+mn-ea"/>
                <a:cs typeface="+mn-cs"/>
              </a:rPr>
              <a:t>Web Mining</a:t>
            </a:r>
            <a:r>
              <a:rPr lang="en-US" altLang="en-US" sz="2000" dirty="0">
                <a:ea typeface="+mn-ea"/>
                <a:cs typeface="+mn-cs"/>
              </a:rPr>
              <a:t>: Applying (2) and (3) to text on the Web with an emphasis on interconnectedness</a:t>
            </a:r>
          </a:p>
          <a:p>
            <a:pPr marL="457200" indent="-457200" eaLnBrk="1" hangingPunct="1">
              <a:lnSpc>
                <a:spcPct val="90000"/>
              </a:lnSpc>
              <a:buFontTx/>
              <a:buAutoNum type="arabicPeriod"/>
              <a:defRPr/>
            </a:pPr>
            <a:r>
              <a:rPr lang="en-US" altLang="en-US" sz="2000" i="1" dirty="0">
                <a:ea typeface="+mn-ea"/>
                <a:cs typeface="+mn-cs"/>
              </a:rPr>
              <a:t>Information Extraction</a:t>
            </a:r>
            <a:r>
              <a:rPr lang="en-US" altLang="en-US" sz="2000" dirty="0">
                <a:ea typeface="+mn-ea"/>
                <a:cs typeface="+mn-cs"/>
              </a:rPr>
              <a:t>: Identification and extraction of relevant information from unstructured text</a:t>
            </a:r>
          </a:p>
          <a:p>
            <a:pPr marL="457200" indent="-457200" eaLnBrk="1" hangingPunct="1">
              <a:lnSpc>
                <a:spcPct val="90000"/>
              </a:lnSpc>
              <a:buFontTx/>
              <a:buAutoNum type="arabicPeriod"/>
              <a:defRPr/>
            </a:pPr>
            <a:r>
              <a:rPr lang="en-US" altLang="en-US" sz="2000" i="1" dirty="0">
                <a:ea typeface="+mn-ea"/>
                <a:cs typeface="+mn-cs"/>
              </a:rPr>
              <a:t>Natural Language Processing</a:t>
            </a:r>
            <a:r>
              <a:rPr lang="en-US" altLang="en-US" sz="2000" dirty="0">
                <a:ea typeface="+mn-ea"/>
                <a:cs typeface="+mn-cs"/>
              </a:rPr>
              <a:t>: language processing and understanding, including semantics</a:t>
            </a:r>
          </a:p>
          <a:p>
            <a:pPr marL="457200" indent="-457200" eaLnBrk="1" hangingPunct="1">
              <a:lnSpc>
                <a:spcPct val="90000"/>
              </a:lnSpc>
              <a:buFontTx/>
              <a:buAutoNum type="arabicPeriod"/>
              <a:defRPr/>
            </a:pPr>
            <a:r>
              <a:rPr lang="en-US" altLang="en-US" sz="2000" i="1" dirty="0">
                <a:ea typeface="+mn-ea"/>
                <a:cs typeface="+mn-cs"/>
              </a:rPr>
              <a:t>Concept Extraction</a:t>
            </a:r>
            <a:r>
              <a:rPr lang="en-US" altLang="en-US" sz="2000" dirty="0">
                <a:ea typeface="+mn-ea"/>
                <a:cs typeface="+mn-cs"/>
              </a:rPr>
              <a:t>: grouping of words and phrases into semantically similar groups to summarize content</a:t>
            </a:r>
          </a:p>
          <a:p>
            <a:pPr>
              <a:defRPr/>
            </a:pPr>
            <a:endParaRPr lang="en-US" dirty="0">
              <a:ea typeface="+mn-ea"/>
              <a:cs typeface="+mn-cs"/>
            </a:endParaRPr>
          </a:p>
        </p:txBody>
      </p:sp>
    </p:spTree>
    <p:extLst>
      <p:ext uri="{BB962C8B-B14F-4D97-AF65-F5344CB8AC3E}">
        <p14:creationId xmlns:p14="http://schemas.microsoft.com/office/powerpoint/2010/main" val="121588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Natural Language Processing</a:t>
            </a:r>
          </a:p>
        </p:txBody>
      </p:sp>
      <p:sp>
        <p:nvSpPr>
          <p:cNvPr id="3" name="Content Placeholder 2"/>
          <p:cNvSpPr>
            <a:spLocks noGrp="1"/>
          </p:cNvSpPr>
          <p:nvPr>
            <p:ph idx="1"/>
          </p:nvPr>
        </p:nvSpPr>
        <p:spPr>
          <a:xfrm>
            <a:off x="338328" y="1115568"/>
            <a:ext cx="8522208" cy="5062875"/>
          </a:xfrm>
        </p:spPr>
        <p:txBody>
          <a:bodyPr>
            <a:normAutofit/>
          </a:bodyPr>
          <a:lstStyle/>
          <a:p>
            <a:pPr marL="0" indent="0">
              <a:buNone/>
            </a:pPr>
            <a:r>
              <a:rPr lang="en-US" sz="2400" dirty="0"/>
              <a:t>Some basic terms:</a:t>
            </a:r>
          </a:p>
          <a:p>
            <a:r>
              <a:rPr lang="en-US" sz="2400" dirty="0">
                <a:solidFill>
                  <a:srgbClr val="0070C0"/>
                </a:solidFill>
              </a:rPr>
              <a:t>Syntax: </a:t>
            </a:r>
            <a:r>
              <a:rPr lang="en-US" sz="2400" dirty="0"/>
              <a:t>the allowable structures in the language: sentences, phrases, affixes (-</a:t>
            </a:r>
            <a:r>
              <a:rPr lang="en-US" sz="2400" dirty="0" err="1"/>
              <a:t>ing</a:t>
            </a:r>
            <a:r>
              <a:rPr lang="en-US" sz="2400" dirty="0"/>
              <a:t>, -</a:t>
            </a:r>
            <a:r>
              <a:rPr lang="en-US" sz="2400" dirty="0" err="1"/>
              <a:t>ed</a:t>
            </a:r>
            <a:r>
              <a:rPr lang="en-US" sz="2400" dirty="0"/>
              <a:t>, -</a:t>
            </a:r>
            <a:r>
              <a:rPr lang="en-US" sz="2400" dirty="0" err="1"/>
              <a:t>ment</a:t>
            </a:r>
            <a:r>
              <a:rPr lang="en-US" sz="2400" dirty="0"/>
              <a:t>, etc.).</a:t>
            </a:r>
          </a:p>
          <a:p>
            <a:r>
              <a:rPr lang="en-US" sz="2400" dirty="0">
                <a:solidFill>
                  <a:srgbClr val="0070C0"/>
                </a:solidFill>
              </a:rPr>
              <a:t>Semantics: </a:t>
            </a:r>
            <a:r>
              <a:rPr lang="en-US" sz="2400" dirty="0"/>
              <a:t>the meaning(s) of texts in the language. </a:t>
            </a:r>
          </a:p>
          <a:p>
            <a:r>
              <a:rPr lang="en-US" sz="2400" dirty="0">
                <a:solidFill>
                  <a:srgbClr val="0070C0"/>
                </a:solidFill>
              </a:rPr>
              <a:t>Part-of-Speech (POS): </a:t>
            </a:r>
            <a:r>
              <a:rPr lang="en-US" sz="2400" dirty="0"/>
              <a:t>the category of a word (noun, verb, preposition etc.).</a:t>
            </a:r>
          </a:p>
          <a:p>
            <a:r>
              <a:rPr lang="en-US" sz="2400" dirty="0">
                <a:solidFill>
                  <a:srgbClr val="0070C0"/>
                </a:solidFill>
              </a:rPr>
              <a:t>Bag-of-words (</a:t>
            </a:r>
            <a:r>
              <a:rPr lang="en-US" sz="2400" dirty="0" err="1">
                <a:solidFill>
                  <a:srgbClr val="0070C0"/>
                </a:solidFill>
              </a:rPr>
              <a:t>BoW</a:t>
            </a:r>
            <a:r>
              <a:rPr lang="en-US" sz="2400" dirty="0">
                <a:solidFill>
                  <a:srgbClr val="0070C0"/>
                </a:solidFill>
              </a:rPr>
              <a:t>): </a:t>
            </a:r>
            <a:r>
              <a:rPr lang="en-US" sz="2400" dirty="0"/>
              <a:t>a </a:t>
            </a:r>
            <a:r>
              <a:rPr lang="en-US" sz="2400" dirty="0" err="1"/>
              <a:t>featurization</a:t>
            </a:r>
            <a:r>
              <a:rPr lang="en-US" sz="2400" dirty="0"/>
              <a:t> that uses a vector of word counts (or binary) ignoring order. </a:t>
            </a:r>
          </a:p>
          <a:p>
            <a:r>
              <a:rPr lang="en-US" sz="2400" dirty="0">
                <a:solidFill>
                  <a:srgbClr val="0070C0"/>
                </a:solidFill>
              </a:rPr>
              <a:t>N-gram: </a:t>
            </a:r>
            <a:r>
              <a:rPr lang="en-US" sz="2400" dirty="0"/>
              <a:t>for a fixed, small N (2-5 is common), an n-gram is a consecutive sequence of words in a text. </a:t>
            </a:r>
          </a:p>
          <a:p>
            <a:pPr marL="0" indent="0">
              <a:buNone/>
            </a:pPr>
            <a:endParaRPr lang="en-US" sz="2400" dirty="0"/>
          </a:p>
          <a:p>
            <a:endParaRPr lang="en-US" sz="2800" dirty="0"/>
          </a:p>
        </p:txBody>
      </p:sp>
    </p:spTree>
    <p:extLst>
      <p:ext uri="{BB962C8B-B14F-4D97-AF65-F5344CB8AC3E}">
        <p14:creationId xmlns:p14="http://schemas.microsoft.com/office/powerpoint/2010/main" val="281667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Bag of words </a:t>
            </a:r>
            <a:r>
              <a:rPr lang="en-US" dirty="0" err="1"/>
              <a:t>Featurization</a:t>
            </a:r>
            <a:endParaRPr lang="en-US" dirty="0"/>
          </a:p>
        </p:txBody>
      </p:sp>
      <p:sp>
        <p:nvSpPr>
          <p:cNvPr id="3" name="Content Placeholder 2"/>
          <p:cNvSpPr>
            <a:spLocks noGrp="1"/>
          </p:cNvSpPr>
          <p:nvPr>
            <p:ph idx="1"/>
          </p:nvPr>
        </p:nvSpPr>
        <p:spPr>
          <a:xfrm>
            <a:off x="338328" y="1115568"/>
            <a:ext cx="8522208" cy="5198605"/>
          </a:xfrm>
        </p:spPr>
        <p:txBody>
          <a:bodyPr>
            <a:normAutofit/>
          </a:bodyPr>
          <a:lstStyle/>
          <a:p>
            <a:pPr marL="0" indent="0">
              <a:buNone/>
            </a:pPr>
            <a:r>
              <a:rPr lang="en-US" sz="2400" dirty="0"/>
              <a:t>Assuming we have a dictionary mapping words to a unique integer id, a bag-of-words </a:t>
            </a:r>
            <a:r>
              <a:rPr lang="en-US" sz="2400" dirty="0" err="1"/>
              <a:t>featurization</a:t>
            </a:r>
            <a:r>
              <a:rPr lang="en-US" sz="2400" dirty="0"/>
              <a:t> of a sentence could look like this:</a:t>
            </a:r>
          </a:p>
          <a:p>
            <a:pPr marL="0" indent="0">
              <a:buNone/>
            </a:pPr>
            <a:r>
              <a:rPr lang="en-US" sz="2400" dirty="0">
                <a:solidFill>
                  <a:srgbClr val="C00000"/>
                </a:solidFill>
              </a:rPr>
              <a:t>Sentence:                     </a:t>
            </a:r>
            <a:r>
              <a:rPr lang="en-US" sz="2400" dirty="0">
                <a:solidFill>
                  <a:srgbClr val="0070C0"/>
                </a:solidFill>
              </a:rPr>
              <a:t>The   cat   sat   on   the   mat</a:t>
            </a:r>
          </a:p>
          <a:p>
            <a:pPr marL="0" indent="0">
              <a:buNone/>
            </a:pPr>
            <a:r>
              <a:rPr lang="en-US" sz="2400" dirty="0">
                <a:solidFill>
                  <a:srgbClr val="C00000"/>
                </a:solidFill>
              </a:rPr>
              <a:t>word id’s:                         </a:t>
            </a:r>
            <a:r>
              <a:rPr lang="en-US" sz="2400" dirty="0">
                <a:solidFill>
                  <a:srgbClr val="2F7537"/>
                </a:solidFill>
              </a:rPr>
              <a:t>1     12     5      3     1      14</a:t>
            </a:r>
            <a:endParaRPr lang="en-US" sz="2400" dirty="0"/>
          </a:p>
          <a:p>
            <a:pPr marL="0" indent="0">
              <a:buNone/>
            </a:pPr>
            <a:r>
              <a:rPr lang="en-US" sz="2400" dirty="0"/>
              <a:t>The </a:t>
            </a:r>
            <a:r>
              <a:rPr lang="en-US" sz="2400" dirty="0" err="1"/>
              <a:t>BoW</a:t>
            </a:r>
            <a:r>
              <a:rPr lang="en-US" sz="2400" dirty="0"/>
              <a:t> </a:t>
            </a:r>
            <a:r>
              <a:rPr lang="en-US" sz="2400" dirty="0" err="1"/>
              <a:t>featurization</a:t>
            </a:r>
            <a:r>
              <a:rPr lang="en-US" sz="2400" dirty="0"/>
              <a:t> would be the vector:</a:t>
            </a:r>
          </a:p>
          <a:p>
            <a:pPr marL="0" indent="0">
              <a:buNone/>
            </a:pPr>
            <a:r>
              <a:rPr lang="en-US" sz="2400" dirty="0">
                <a:solidFill>
                  <a:srgbClr val="C00000"/>
                </a:solidFill>
              </a:rPr>
              <a:t>Vector</a:t>
            </a:r>
            <a:r>
              <a:rPr lang="en-US" sz="2400" dirty="0"/>
              <a:t>                    </a:t>
            </a:r>
            <a:r>
              <a:rPr lang="en-US" sz="2400" dirty="0">
                <a:solidFill>
                  <a:srgbClr val="0070C0"/>
                </a:solidFill>
              </a:rPr>
              <a:t>2, 0, 1, 0, 1, 0, 0, 0, 0, 0, 0, 1, 0, 1</a:t>
            </a:r>
          </a:p>
          <a:p>
            <a:pPr marL="0" indent="0">
              <a:buNone/>
            </a:pPr>
            <a:r>
              <a:rPr lang="en-US" sz="2400" dirty="0">
                <a:solidFill>
                  <a:srgbClr val="C00000"/>
                </a:solidFill>
              </a:rPr>
              <a:t>position                 </a:t>
            </a:r>
            <a:r>
              <a:rPr lang="en-US" sz="2400" dirty="0">
                <a:solidFill>
                  <a:srgbClr val="2F7537"/>
                </a:solidFill>
              </a:rPr>
              <a:t>1       3       5                           12    14</a:t>
            </a:r>
            <a:r>
              <a:rPr lang="en-US" sz="2400" dirty="0"/>
              <a:t>    </a:t>
            </a:r>
          </a:p>
          <a:p>
            <a:pPr marL="0" indent="0">
              <a:buNone/>
            </a:pPr>
            <a:r>
              <a:rPr lang="en-US" sz="2400" dirty="0"/>
              <a:t>In practice this would be stored as a sparse vector of (id, count)s:</a:t>
            </a:r>
          </a:p>
          <a:p>
            <a:pPr marL="0" indent="0">
              <a:buNone/>
            </a:pPr>
            <a:r>
              <a:rPr lang="en-US" sz="2400" dirty="0"/>
              <a:t>(1,2),(3,1),(5,1),(12,1),(14,1)</a:t>
            </a:r>
          </a:p>
          <a:p>
            <a:pPr marL="0" indent="0">
              <a:buNone/>
            </a:pPr>
            <a:r>
              <a:rPr lang="en-US" sz="2400" dirty="0"/>
              <a:t>Note that the original word order is lost, replaced by the order of id’s.</a:t>
            </a:r>
          </a:p>
        </p:txBody>
      </p:sp>
    </p:spTree>
    <p:extLst>
      <p:ext uri="{BB962C8B-B14F-4D97-AF65-F5344CB8AC3E}">
        <p14:creationId xmlns:p14="http://schemas.microsoft.com/office/powerpoint/2010/main" val="93886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N-grams</a:t>
            </a:r>
          </a:p>
        </p:txBody>
      </p:sp>
      <p:sp>
        <p:nvSpPr>
          <p:cNvPr id="3" name="Content Placeholder 2"/>
          <p:cNvSpPr>
            <a:spLocks noGrp="1"/>
          </p:cNvSpPr>
          <p:nvPr>
            <p:ph idx="1"/>
          </p:nvPr>
        </p:nvSpPr>
        <p:spPr>
          <a:xfrm>
            <a:off x="338328" y="1115568"/>
            <a:ext cx="8522208" cy="5198605"/>
          </a:xfrm>
        </p:spPr>
        <p:txBody>
          <a:bodyPr>
            <a:normAutofit/>
          </a:bodyPr>
          <a:lstStyle/>
          <a:p>
            <a:pPr marL="0" indent="0">
              <a:buNone/>
            </a:pPr>
            <a:r>
              <a:rPr lang="en-US" sz="2400" dirty="0"/>
              <a:t>Because word order is lost, the sentence meaning is weakened. This sentence has quite a different meaning but the same </a:t>
            </a:r>
            <a:r>
              <a:rPr lang="en-US" sz="2400" dirty="0" err="1"/>
              <a:t>BoW</a:t>
            </a:r>
            <a:r>
              <a:rPr lang="en-US" sz="2400" dirty="0"/>
              <a:t> vector:</a:t>
            </a:r>
          </a:p>
          <a:p>
            <a:pPr marL="0" indent="0">
              <a:buNone/>
            </a:pPr>
            <a:r>
              <a:rPr lang="en-US" sz="2400" dirty="0">
                <a:solidFill>
                  <a:srgbClr val="C00000"/>
                </a:solidFill>
              </a:rPr>
              <a:t>Sentence:                     </a:t>
            </a:r>
            <a:r>
              <a:rPr lang="en-US" sz="2400" dirty="0">
                <a:solidFill>
                  <a:srgbClr val="0070C0"/>
                </a:solidFill>
              </a:rPr>
              <a:t>The   mat   sat   on   the   cat</a:t>
            </a:r>
          </a:p>
          <a:p>
            <a:pPr marL="0" indent="0">
              <a:buNone/>
            </a:pPr>
            <a:r>
              <a:rPr lang="en-US" sz="2400" dirty="0">
                <a:solidFill>
                  <a:srgbClr val="C00000"/>
                </a:solidFill>
              </a:rPr>
              <a:t>word id s:                         </a:t>
            </a:r>
            <a:r>
              <a:rPr lang="en-US" sz="2400" dirty="0">
                <a:solidFill>
                  <a:srgbClr val="2F7537"/>
                </a:solidFill>
              </a:rPr>
              <a:t>1     14     5      3      1      12</a:t>
            </a:r>
            <a:endParaRPr lang="en-US" sz="2400" dirty="0"/>
          </a:p>
          <a:p>
            <a:pPr marL="0" indent="0">
              <a:buNone/>
            </a:pPr>
            <a:r>
              <a:rPr lang="en-US" sz="2400" dirty="0" err="1"/>
              <a:t>BoW</a:t>
            </a:r>
            <a:r>
              <a:rPr lang="en-US" sz="2400" dirty="0"/>
              <a:t> </a:t>
            </a:r>
            <a:r>
              <a:rPr lang="en-US" sz="2400" dirty="0" err="1"/>
              <a:t>featurization</a:t>
            </a:r>
            <a:r>
              <a:rPr lang="en-US" sz="2400" dirty="0"/>
              <a:t>:</a:t>
            </a:r>
          </a:p>
          <a:p>
            <a:pPr marL="0" indent="0">
              <a:buNone/>
            </a:pPr>
            <a:r>
              <a:rPr lang="en-US" sz="2400" dirty="0">
                <a:solidFill>
                  <a:srgbClr val="C00000"/>
                </a:solidFill>
              </a:rPr>
              <a:t>Vector</a:t>
            </a:r>
            <a:r>
              <a:rPr lang="en-US" sz="2400" dirty="0"/>
              <a:t>                    </a:t>
            </a:r>
            <a:r>
              <a:rPr lang="en-US" sz="2400" dirty="0">
                <a:solidFill>
                  <a:srgbClr val="0070C0"/>
                </a:solidFill>
              </a:rPr>
              <a:t>2, 0, 1, 0, 1, 0, 0, 0, 0, 0, 0, 1, 0, 1</a:t>
            </a:r>
          </a:p>
          <a:p>
            <a:pPr marL="0" indent="0">
              <a:buNone/>
            </a:pPr>
            <a:endParaRPr lang="en-US" sz="2400" dirty="0"/>
          </a:p>
          <a:p>
            <a:pPr marL="0" indent="0">
              <a:buNone/>
            </a:pPr>
            <a:r>
              <a:rPr lang="en-US" sz="2400" dirty="0"/>
              <a:t>But word order </a:t>
            </a:r>
            <a:r>
              <a:rPr lang="en-US" sz="2400" dirty="0">
                <a:solidFill>
                  <a:srgbClr val="C00000"/>
                </a:solidFill>
              </a:rPr>
              <a:t>is</a:t>
            </a:r>
            <a:r>
              <a:rPr lang="en-US" sz="2400" dirty="0"/>
              <a:t> important, especially the order of </a:t>
            </a:r>
            <a:r>
              <a:rPr lang="en-US" sz="2400" dirty="0">
                <a:solidFill>
                  <a:srgbClr val="C00000"/>
                </a:solidFill>
              </a:rPr>
              <a:t>nearby</a:t>
            </a:r>
            <a:r>
              <a:rPr lang="en-US" sz="2400" dirty="0"/>
              <a:t> words.</a:t>
            </a:r>
          </a:p>
          <a:p>
            <a:pPr marL="0" indent="0">
              <a:buNone/>
            </a:pPr>
            <a:endParaRPr lang="en-US" sz="2400" dirty="0"/>
          </a:p>
          <a:p>
            <a:pPr marL="0" indent="0">
              <a:buNone/>
            </a:pPr>
            <a:r>
              <a:rPr lang="en-US" sz="2400" dirty="0"/>
              <a:t>N-grams capture this, by modeling tuples of consecutive words. </a:t>
            </a:r>
          </a:p>
          <a:p>
            <a:pPr marL="0" indent="0">
              <a:buNone/>
            </a:pPr>
            <a:r>
              <a:rPr lang="en-US" sz="2400" dirty="0"/>
              <a:t>    </a:t>
            </a:r>
          </a:p>
          <a:p>
            <a:pPr marL="0" indent="0">
              <a:buNone/>
            </a:pPr>
            <a:endParaRPr lang="en-US" sz="2400" dirty="0">
              <a:solidFill>
                <a:srgbClr val="0070C0"/>
              </a:solidFill>
            </a:endParaRPr>
          </a:p>
        </p:txBody>
      </p:sp>
    </p:spTree>
    <p:extLst>
      <p:ext uri="{BB962C8B-B14F-4D97-AF65-F5344CB8AC3E}">
        <p14:creationId xmlns:p14="http://schemas.microsoft.com/office/powerpoint/2010/main" val="89082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N-grams</a:t>
            </a:r>
          </a:p>
        </p:txBody>
      </p:sp>
      <p:sp>
        <p:nvSpPr>
          <p:cNvPr id="3" name="Content Placeholder 2"/>
          <p:cNvSpPr>
            <a:spLocks noGrp="1"/>
          </p:cNvSpPr>
          <p:nvPr>
            <p:ph idx="1"/>
          </p:nvPr>
        </p:nvSpPr>
        <p:spPr>
          <a:xfrm>
            <a:off x="338328" y="1115568"/>
            <a:ext cx="8522208" cy="5439236"/>
          </a:xfrm>
        </p:spPr>
        <p:txBody>
          <a:bodyPr>
            <a:normAutofit/>
          </a:bodyPr>
          <a:lstStyle/>
          <a:p>
            <a:pPr marL="0" indent="0">
              <a:buNone/>
            </a:pPr>
            <a:r>
              <a:rPr lang="en-US" sz="2400" dirty="0">
                <a:solidFill>
                  <a:srgbClr val="C00000"/>
                </a:solidFill>
              </a:rPr>
              <a:t>Sentence:            </a:t>
            </a:r>
            <a:r>
              <a:rPr lang="en-US" sz="2400" dirty="0">
                <a:solidFill>
                  <a:srgbClr val="0070C0"/>
                </a:solidFill>
              </a:rPr>
              <a:t>The      cat         sat         on         the      mat</a:t>
            </a:r>
          </a:p>
          <a:p>
            <a:pPr marL="0" indent="0">
              <a:buNone/>
            </a:pPr>
            <a:r>
              <a:rPr lang="en-US" sz="2400" dirty="0">
                <a:solidFill>
                  <a:srgbClr val="C00000"/>
                </a:solidFill>
              </a:rPr>
              <a:t>2-grams:               </a:t>
            </a:r>
            <a:r>
              <a:rPr lang="en-US" sz="2400" dirty="0">
                <a:solidFill>
                  <a:srgbClr val="0070C0"/>
                </a:solidFill>
              </a:rPr>
              <a:t>the-cat,  cat-sat,  sat-on, on-the, the-mat</a:t>
            </a:r>
          </a:p>
          <a:p>
            <a:pPr marL="0" indent="0">
              <a:buNone/>
            </a:pPr>
            <a:r>
              <a:rPr lang="en-US" sz="2400" dirty="0"/>
              <a:t>Notice how even these short n-grams “make sense” as linguistic units. For the other sentence we would have different features:</a:t>
            </a:r>
          </a:p>
          <a:p>
            <a:pPr marL="0" indent="0">
              <a:buNone/>
            </a:pPr>
            <a:r>
              <a:rPr lang="en-US" sz="2400" dirty="0">
                <a:solidFill>
                  <a:srgbClr val="C00000"/>
                </a:solidFill>
              </a:rPr>
              <a:t>Sentence:            </a:t>
            </a:r>
            <a:r>
              <a:rPr lang="en-US" sz="2400" dirty="0">
                <a:solidFill>
                  <a:srgbClr val="0070C0"/>
                </a:solidFill>
              </a:rPr>
              <a:t>The      mat         sat         on         the      cat</a:t>
            </a:r>
          </a:p>
          <a:p>
            <a:pPr marL="0" indent="0">
              <a:buNone/>
            </a:pPr>
            <a:r>
              <a:rPr lang="en-US" sz="2400" dirty="0">
                <a:solidFill>
                  <a:srgbClr val="C00000"/>
                </a:solidFill>
              </a:rPr>
              <a:t>2-grams:               </a:t>
            </a:r>
            <a:r>
              <a:rPr lang="en-US" sz="2400" dirty="0">
                <a:solidFill>
                  <a:srgbClr val="2F7537"/>
                </a:solidFill>
              </a:rPr>
              <a:t>the-mat</a:t>
            </a:r>
            <a:r>
              <a:rPr lang="en-US" sz="2400" dirty="0">
                <a:solidFill>
                  <a:srgbClr val="0070C0"/>
                </a:solidFill>
              </a:rPr>
              <a:t>,  </a:t>
            </a:r>
            <a:r>
              <a:rPr lang="en-US" sz="2400" dirty="0">
                <a:solidFill>
                  <a:srgbClr val="C00000"/>
                </a:solidFill>
              </a:rPr>
              <a:t>mat-sat</a:t>
            </a:r>
            <a:r>
              <a:rPr lang="en-US" sz="2400" dirty="0">
                <a:solidFill>
                  <a:srgbClr val="0070C0"/>
                </a:solidFill>
              </a:rPr>
              <a:t>,  sat-on, on-the, </a:t>
            </a:r>
            <a:r>
              <a:rPr lang="en-US" sz="2400" dirty="0">
                <a:solidFill>
                  <a:srgbClr val="2F7537"/>
                </a:solidFill>
              </a:rPr>
              <a:t>the-cat</a:t>
            </a:r>
          </a:p>
          <a:p>
            <a:pPr marL="0" indent="0">
              <a:buNone/>
            </a:pPr>
            <a:r>
              <a:rPr lang="en-US" sz="2400" dirty="0"/>
              <a:t>We can go still further and construct 3-grams:</a:t>
            </a:r>
          </a:p>
          <a:p>
            <a:pPr marL="0" indent="0">
              <a:buNone/>
            </a:pPr>
            <a:r>
              <a:rPr lang="en-US" sz="2400" dirty="0">
                <a:solidFill>
                  <a:srgbClr val="C00000"/>
                </a:solidFill>
              </a:rPr>
              <a:t>Sentence:       </a:t>
            </a:r>
            <a:r>
              <a:rPr lang="en-US" sz="2400" dirty="0">
                <a:solidFill>
                  <a:srgbClr val="0070C0"/>
                </a:solidFill>
              </a:rPr>
              <a:t>The      cat            sat               on         the        mat</a:t>
            </a:r>
          </a:p>
          <a:p>
            <a:pPr marL="0" indent="0">
              <a:buNone/>
            </a:pPr>
            <a:r>
              <a:rPr lang="en-US" sz="2400" dirty="0">
                <a:solidFill>
                  <a:srgbClr val="C00000"/>
                </a:solidFill>
              </a:rPr>
              <a:t>3-grams:          </a:t>
            </a:r>
            <a:r>
              <a:rPr lang="en-US" sz="2400" dirty="0">
                <a:solidFill>
                  <a:srgbClr val="0070C0"/>
                </a:solidFill>
              </a:rPr>
              <a:t>the-cat-sat,  cat-sat-on,  sat-on-the, on-the-mat</a:t>
            </a:r>
          </a:p>
          <a:p>
            <a:pPr marL="0" indent="0">
              <a:buNone/>
            </a:pPr>
            <a:r>
              <a:rPr lang="en-US" sz="2400" dirty="0"/>
              <a:t>Which capture still more of the meaning:</a:t>
            </a:r>
          </a:p>
          <a:p>
            <a:pPr marL="0" indent="0">
              <a:buNone/>
            </a:pPr>
            <a:r>
              <a:rPr lang="en-US" sz="2400" dirty="0">
                <a:solidFill>
                  <a:srgbClr val="C00000"/>
                </a:solidFill>
              </a:rPr>
              <a:t>Sentence:       </a:t>
            </a:r>
            <a:r>
              <a:rPr lang="en-US" sz="2400" dirty="0">
                <a:solidFill>
                  <a:srgbClr val="0070C0"/>
                </a:solidFill>
              </a:rPr>
              <a:t>The        mat            sat               on          the        cat</a:t>
            </a:r>
          </a:p>
          <a:p>
            <a:pPr marL="0" indent="0">
              <a:buNone/>
            </a:pPr>
            <a:r>
              <a:rPr lang="en-US" sz="2400" dirty="0">
                <a:solidFill>
                  <a:srgbClr val="C00000"/>
                </a:solidFill>
              </a:rPr>
              <a:t>3-grams:          the-mat-sat</a:t>
            </a:r>
            <a:r>
              <a:rPr lang="en-US" sz="2400" dirty="0">
                <a:solidFill>
                  <a:srgbClr val="0070C0"/>
                </a:solidFill>
              </a:rPr>
              <a:t>,  </a:t>
            </a:r>
            <a:r>
              <a:rPr lang="en-US" sz="2400" dirty="0">
                <a:solidFill>
                  <a:srgbClr val="C00000"/>
                </a:solidFill>
              </a:rPr>
              <a:t>mat-sat-on</a:t>
            </a:r>
            <a:r>
              <a:rPr lang="en-US" sz="2400" dirty="0">
                <a:solidFill>
                  <a:srgbClr val="0070C0"/>
                </a:solidFill>
              </a:rPr>
              <a:t>,  sat-on-the, </a:t>
            </a:r>
            <a:r>
              <a:rPr lang="en-US" sz="2400" dirty="0">
                <a:solidFill>
                  <a:srgbClr val="C00000"/>
                </a:solidFill>
              </a:rPr>
              <a:t>on-the-cat</a:t>
            </a:r>
          </a:p>
        </p:txBody>
      </p:sp>
    </p:spTree>
    <p:extLst>
      <p:ext uri="{BB962C8B-B14F-4D97-AF65-F5344CB8AC3E}">
        <p14:creationId xmlns:p14="http://schemas.microsoft.com/office/powerpoint/2010/main" val="2204745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N-grams Features</a:t>
            </a:r>
          </a:p>
        </p:txBody>
      </p:sp>
      <p:sp>
        <p:nvSpPr>
          <p:cNvPr id="3" name="Content Placeholder 2"/>
          <p:cNvSpPr>
            <a:spLocks noGrp="1"/>
          </p:cNvSpPr>
          <p:nvPr>
            <p:ph idx="1"/>
          </p:nvPr>
        </p:nvSpPr>
        <p:spPr>
          <a:xfrm>
            <a:off x="338328" y="1115568"/>
            <a:ext cx="8522208" cy="5439236"/>
          </a:xfrm>
        </p:spPr>
        <p:txBody>
          <a:bodyPr>
            <a:normAutofit/>
          </a:bodyPr>
          <a:lstStyle/>
          <a:p>
            <a:pPr marL="0" indent="0">
              <a:buNone/>
            </a:pPr>
            <a:r>
              <a:rPr lang="en-US" sz="2400" dirty="0"/>
              <a:t>Typically, its advantages to use multiple n-gram features in machine learning models with text, e.g.</a:t>
            </a:r>
          </a:p>
          <a:p>
            <a:pPr marL="0" indent="0">
              <a:buNone/>
            </a:pPr>
            <a:endParaRPr lang="en-US" sz="2400" dirty="0"/>
          </a:p>
          <a:p>
            <a:pPr marL="0" indent="0">
              <a:buNone/>
            </a:pPr>
            <a:r>
              <a:rPr lang="en-US" sz="2400" dirty="0">
                <a:solidFill>
                  <a:srgbClr val="C00000"/>
                </a:solidFill>
              </a:rPr>
              <a:t>unigrams + bigrams (2-grams) + trigrams (3-grams). </a:t>
            </a:r>
          </a:p>
          <a:p>
            <a:pPr marL="0" indent="0">
              <a:buNone/>
            </a:pPr>
            <a:endParaRPr lang="en-US" sz="2400" dirty="0"/>
          </a:p>
          <a:p>
            <a:pPr marL="0" indent="0">
              <a:buNone/>
            </a:pPr>
            <a:r>
              <a:rPr lang="en-US" sz="2400" dirty="0"/>
              <a:t>The unigrams have higher counts and are able to detect influences that are weak, while bigrams and trigrams capture strong influences that are more specific. </a:t>
            </a:r>
          </a:p>
          <a:p>
            <a:pPr marL="0" indent="0">
              <a:buNone/>
            </a:pPr>
            <a:endParaRPr lang="en-US" sz="2400" dirty="0"/>
          </a:p>
          <a:p>
            <a:pPr marL="0" indent="0">
              <a:buNone/>
            </a:pPr>
            <a:r>
              <a:rPr lang="en-US" sz="2400" dirty="0"/>
              <a:t>e.g. “the white house” will generally have very different influences from the sum of influences of “the”, “white”, “house”. </a:t>
            </a:r>
          </a:p>
        </p:txBody>
      </p:sp>
    </p:spTree>
    <p:extLst>
      <p:ext uri="{BB962C8B-B14F-4D97-AF65-F5344CB8AC3E}">
        <p14:creationId xmlns:p14="http://schemas.microsoft.com/office/powerpoint/2010/main" val="122471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N-grams size</a:t>
            </a:r>
          </a:p>
        </p:txBody>
      </p:sp>
      <p:sp>
        <p:nvSpPr>
          <p:cNvPr id="3" name="Content Placeholder 2"/>
          <p:cNvSpPr>
            <a:spLocks noGrp="1"/>
          </p:cNvSpPr>
          <p:nvPr>
            <p:ph idx="1"/>
          </p:nvPr>
        </p:nvSpPr>
        <p:spPr>
          <a:xfrm>
            <a:off x="338328" y="1115568"/>
            <a:ext cx="8522208" cy="5439236"/>
          </a:xfrm>
        </p:spPr>
        <p:txBody>
          <a:bodyPr>
            <a:normAutofit/>
          </a:bodyPr>
          <a:lstStyle/>
          <a:p>
            <a:pPr marL="0" indent="0">
              <a:buNone/>
            </a:pPr>
            <a:r>
              <a:rPr lang="en-US" sz="2400" dirty="0"/>
              <a:t>N-grams pose some challenges in feature set size. </a:t>
            </a:r>
          </a:p>
          <a:p>
            <a:pPr marL="0" indent="0">
              <a:buNone/>
            </a:pPr>
            <a:r>
              <a:rPr lang="en-US" sz="2400" dirty="0"/>
              <a:t>If the original vocabulary size is |V|, the number of 2-grams is |V|</a:t>
            </a:r>
            <a:r>
              <a:rPr lang="en-US" sz="2400" baseline="30000" dirty="0"/>
              <a:t>2</a:t>
            </a:r>
          </a:p>
          <a:p>
            <a:pPr marL="0" indent="0">
              <a:buNone/>
            </a:pPr>
            <a:r>
              <a:rPr lang="en-US" sz="2400" dirty="0"/>
              <a:t>While for 3-grams it is |V|</a:t>
            </a:r>
            <a:r>
              <a:rPr lang="en-US" sz="2400" baseline="30000" dirty="0"/>
              <a:t>3</a:t>
            </a:r>
          </a:p>
          <a:p>
            <a:pPr marL="0" indent="0">
              <a:buNone/>
            </a:pPr>
            <a:endParaRPr lang="en-US" sz="2400" dirty="0"/>
          </a:p>
          <a:p>
            <a:pPr marL="0" indent="0">
              <a:buNone/>
            </a:pPr>
            <a:r>
              <a:rPr lang="en-US" sz="2400" dirty="0"/>
              <a:t>Luckily natural language n-grams (including single words) have a </a:t>
            </a:r>
            <a:r>
              <a:rPr lang="en-US" sz="2400" b="1" dirty="0">
                <a:solidFill>
                  <a:schemeClr val="tx2"/>
                </a:solidFill>
              </a:rPr>
              <a:t>power law </a:t>
            </a:r>
            <a:r>
              <a:rPr lang="en-US" sz="2400" dirty="0"/>
              <a:t>frequency structure. This means that most of the n-grams you see are common. A dictionary that contains the most common n-grams will cover most of the n-grams you see. </a:t>
            </a:r>
          </a:p>
        </p:txBody>
      </p:sp>
    </p:spTree>
    <p:extLst>
      <p:ext uri="{BB962C8B-B14F-4D97-AF65-F5344CB8AC3E}">
        <p14:creationId xmlns:p14="http://schemas.microsoft.com/office/powerpoint/2010/main" val="247528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Power laws for N-grams</a:t>
            </a:r>
          </a:p>
        </p:txBody>
      </p:sp>
      <p:sp>
        <p:nvSpPr>
          <p:cNvPr id="3" name="Content Placeholder 2"/>
          <p:cNvSpPr>
            <a:spLocks noGrp="1"/>
          </p:cNvSpPr>
          <p:nvPr>
            <p:ph idx="1"/>
          </p:nvPr>
        </p:nvSpPr>
        <p:spPr>
          <a:xfrm>
            <a:off x="338328" y="1115568"/>
            <a:ext cx="8522208" cy="5439236"/>
          </a:xfrm>
        </p:spPr>
        <p:txBody>
          <a:bodyPr>
            <a:normAutofit/>
          </a:bodyPr>
          <a:lstStyle/>
          <a:p>
            <a:pPr marL="0" indent="0">
              <a:buNone/>
            </a:pPr>
            <a:r>
              <a:rPr lang="en-US" sz="2400" dirty="0"/>
              <a:t>N-grams follow a power law distribution:</a:t>
            </a:r>
          </a:p>
        </p:txBody>
      </p:sp>
      <p:sp>
        <p:nvSpPr>
          <p:cNvPr id="4" name="AutoShape 4" descr="data:image/jpeg;base64,/9j/4AAQSkZJRgABAQAAAQABAAD/2wCEAAkGBxQTEhUTExITExIXGBwaGRYYFxUcGRwYGhcWFiAbGhggISghJCIlHhkaIj0hJyotLi8uFyEzODMsNygtLisBCgoKDg0OGxAQGywkICQsNDUsNzY0MDQyLDIvNyw0NTUsNiwvLS0uMi0sLDAsLy8sLCwyNCwsNDAsLCwuLC8sLP/AABEIANYA1gMBEQACEQEDEQH/xAAbAAEAAwADAQAAAAAAAAAAAAAABAUGAQIDB//EAEYQAAIBAwICBAoGCAYBBQEAAAECAwAEERIhBTEGEyJBFBUyUVJUYXGTlCMzY9HT4RZCc4GRstLUJDR0obGzB1NikvDxcv/EABoBAQADAQEBAAAAAAAAAAAAAAADBAUCAQb/xAA2EQACAQIEAwUHBAMAAwEAAAAAAQIDEQQhMVESQWEFEyJxoTKBkbHB0fBCUnLhFCPxFSQzBv/aAAwDAQACEQMRAD8A+40BXdIJnS3do2CN2RrIyFBdQzkZGyqSTuNhzHOgKnwnq+G3LwMuEjnaOVAuGIVmEmQNLEnfV3mgLVeGbn6a4GOX0nPYf/n7qA58Vfb3HxPyoB4q+3uPiflQDxV9vcfE/KgHir7e4+J+VAPFX29x8T8qAeKvt7j4n5UA8Vfb3HxPyoB4q+3uPiflQDxV9vcfE/KgHir7e4+J+VAPFX29x8T8qAeKvt7j4n5UA8Vfb3HxPyoB4q+3uPiflQDxV9vcfE/KgHir7e4+J+VAPFX29x8T8qAeKvt7j4n5UA8Vfb3HxPyoB4q+3uPiflQDxV9vcfE/KgHir7e4+J+VARpA0MyKJJHDo5Ic6t1aIDH/AMjQF1QCgKjpf/kLv/Tzf9TUBZzxBlKkkZ7wSCPaCKAqujl25tbTWrM7woWYEsAerU5Zzg755455oCpteN3rlCEt+rkMYBZJU0GQSswB1HrerCpuNCvr2ZcUB68X6QzwrMyrFJojkK9l1XrIo2c5k1NnOPIC7ekedAS7fidx1uiQQ6Fl6o6Q+SXjWZSMnACKQpO+snOI8aSBf0AoBQCgFAKAUAoBQCgFAKAUAoBQCgFAKAp+K/Xxfs5f5oKAuKAUBT9MVzYXfMf4eXl+zY11GXC0wQOj/EZNcnD74xvcImVfshbiBiy6+r3wwxhl3G4I2O01WEWu8ho/R/mh4nyZf+CKqBY1jTSCI+wNKHBGyjG2/IEe+q56VHDujNtHJnCSOuGAZYtSnUdMjYUFmypxI+W2bB3bIFjd8Gt5W1yW8EjnHaeNGbbluRmgORwe3znweHIZWz1aZ1JsrZxzXuPdQE2gFAKAUAoBQCgFAKAUAoBQCgFAKAUAoBQFPxX6+L9nL/NBQFxQEbiU7RxSPHGZpFUlYwQC7AbLqOwyds91AUvGZXbhl0ZHR38HnDFI2jAIjfYozuQRy8qgJnSPgKXSAFjFNGdUM6+XE/nHnB5FeTDY1JSquD3XNbnjVyv4J0jcSrZ3sfU3ZUlGGOpn0kgtC3nAwShwRq7xvUlSiuHjpu69V5/cJ8maVhnG+N/Zv7KrnoRwf3HHIjl76A7UAoBQCgFAKAUAoBQCgFAKAUAoBQCgFAKAUBT8V+vi/Zy/zQUBcUB5zoWUgMUJ5MApI9wYEfxFAVHH7PTYXSLks0MuSebOyMMnA7ye4YFd04OclFas7p03UmoR1bsc2fB7CVA8dtaOh5MIosebzUqU5U5cM1ZntWlOlJwmrNEXj/RqDqGMNnbtKhEioI411lCG6snSR2wCu4/WpTtxeLQiZJsOEWM0aSx2tq0bqGUiGLcEZHdXMouLaZ6ex6N2mc+CW/I7dTHju7sez/c14AnR60IB8DtxkcjDFke/agOf0ctPVLb4MX3UA/Ry09UtvgxfdQD9HLT1S2+DF91AP0ctPVLb4MX3UA/Ry09UtvgxfdQD9HLT1S2+DF91AP0ctPVLb4MX3UA/Ry09UtvgxfdQD9HLT1S2+DF91AP0ctPVLb4MX3UA/Ry09UtvgxfdQD9HLT1S2+DF91AP0ctPVLb4MX3UA/Ry09UtvgxfdQD9HLT1S2+DF91AP0ctPVLb4MX3UA/Ry09UtvgxfdQD9HLT1S2+DF91AQLnhcENxEYoIoiYpQSkaKSNcGxIFAaOgFAVHS//ACF3/p5v+p6A8+I8DOppbWTwedvKOAUffOXTzjJw3t3zyq5DFXh3dVcUeW68v7L9PG3gqVdcUVpvH+L+juis4V0u0LHHdrIs0mrqiq6uuVSe1HoG+wDbAbMDyOa9eEjLxU5xa6tJ++/0PXgYz8VKpFrq1FrzT+hW8I6axRz9RpZo7grNbHrIt+uZlKEEjB6wE4ySOswQMDMNSnO12nda/R/AozhKnLhkrM0PEelUcJkV1JeOJpTGrxGQhE1nsasgY/WOAf3ioDk94uMDWV6mQEyBGJK4DlFYd/oYbbl7zQFxQCgFAKAUAoBQCgFAKAUAoBQCgFAKAUAoCn4r9fF+zl/mgoC4oDpLKFUsxCqoJLEgAADJJJ5ADvoCl49eLLw65kXVoME3NSp7KOCCrDI5EYIzXkldWTsSUpqE1KUeJJ6b9BY3HhCSWtwQJ02kVCy6lzkOvI6W8245g1HTnfwy1RaxmGULVaV+7lp03TtzXqsy2s7URrpDO25OXZmOSc8z/wAVKUT5v0i6Bnq2mbGI/pCI5JdTSgY8IQhR1TgDOO2pwuc6BnRwVRTkqU/c/o91656mhhFTxDWHq5X9lq103vuvXqdeFmAStZ311PKLh2NtP1mmKZJIxG6Bo8KH1lxpO46xQNyKjr4eVuKMbW9pbfHlbmUKlOdKbhUTT6m+HA49WvVLqMiyn6R8a0QRg4zy0gAjkcVSPCa7CMZ7CRqCWJIUKBkk+b35xQHtQCgFAKAUAoBQCgFAKAUAoBQCgFAKAUBT8V+vi/Zy/wA0FAXFAROJ2XXR6NboCQSV0EkA50kMrKQeRBFAUnEbN4uF3aSOXbqbk6jpzhhKw8kAciO6gOnHbpJNMsKzLdRHMbNa3eCO9Gwg7LDb2c6iqQbzjqi9g8TGnenVu6cvaS9Guq/olcL6VxSoGMdyjjZ4zb3BZGwDpbCeYg+4g13CXErkGIodzPhTuuTzs1ur/lyU3G4SCClwQdiDa3X4ddp2zRCm07oxXTCIdWOoa7jgEsUrRpazhkMTq2uJmj0rsud9sjPea1MNXhVfDVXis0nvfk7Zv3GpSqUsYu7rZT/TLfZSXPPJWzz6Hrw7po9pJ1V0lzJZsdUd/JHKMK24SfMaqGzkAr3MgxzNVJ04zV4+1zVn6f2ZTTi3F8jZePYvRuPlbr8OqoOg47HqO0+nAwPBLvOd8knRuOW2NsHc52A7+PYvRuPlbr8OgHj2L0bj5W6/DoB49i9G4+Vuvw6AePYvRuPlbr8OgHj2L0bj5W6/DoB49i9G4+Vuvw6AePYvRuPlbr8OgHj2L0bj5W6/DoB49i9G4+Vuvw6AePYvRuPlbr8OgHj2L0bj5W6/DoB49i9G4+Vuvw6AePYvRuPlbr8OgHj2L0bj5W6/DoB49i9G4+Vuvw6AePYvRuPlbr8OgK+54iktxEFEoxFKe3DNGPLg5F1APuoC6jv4jI0IkQyoAWjyNQBxg6eeN+fKgJNAVHS//IXf+nm/6moCzncqpIUse5RjJ/jtQFBJZPM3hVs/UT+Q4ca45AjHZgD3HOHU95HuhnTd+KDs/maGHxlNU+4xEeKGqtk4t7Prs8iHw3pfpm6i6ktC5/XglQqhCszJIhcspXQ3a5e4ikZzTtNa7HdfDYWdN1MNN+HVS11smmlbO+mvmaGW/t3Do0sLAR6nUum0TDymGdlIPM7YqeMnFqS1RnRk4SUo5NaGYubqKArDJcw3FlOzRdW5VmTHZYFs7qhAU58ktvWnFxxSbhG1RK+X6rdN/I1lGnj4S4YWqpXy0lvlvnfI8eBNPw6eG1nuEnsJRotpnIWRZNysLHk2pdgds6cDGwNeoo1YuUVaS1X16GNZxdmbuqZ6ea5Bx2jnJztgb8tvf/tQHoTQFV48jdUa2khuA0qx5SUFRka27ShhkR9rScZ23Gc0BJPFIB1hM8WIiBJ207BPIPv2c+2gOzcShEZlM0QiUkNIXXQCraSC2cAhtvftQEhHBAIIIIyCORB7waA8JLvEqxaSSys2cjAClRuOe+ru81ASaAUAoBQCgFAKAUAoCn4r9fF+zl/mgoDL9Jrix8LlN9PtB1cscDywohfQRrjjyJHdRkZOx1AAEjIA2fCLJoUKNIZe25U4xpRnJVOZzpUhc9+M0BD6ZyBbC7J5eDyjkTuY2AGB7SK8bSV2eNpK7OZ+ktrpOi7tC3cGuIwP3kZI/hXHfU/3L4kff0v3L4o78JsAqIdQABZlWJz1QD7hRjAZQOWw58qkJb3MhbcDkuFSPQ8bRtAetcMpiS3YlY4w0QUsNb4YGTv1ORpzzOPErXsTYeqqVRTcVK18npmmvr/wi9Iba5TMN20Jhl62JLl3KITJDgF4QGUEEsdeRnSc45mLvHTsp/E0P8KOLUp4XVK7hm2s3plnbLLXP3LVLwd2cuEtijzRSbMT9GsIi0+Rg4xqHd2jyqxGTWaZl+KEtmin6S8FaOB4pWaS0JzHIAzTW0m2iRW1A4Q77b7Ad5rYpVIYmScUo1PSf9s17Uu0VZJRq/BS+zPfof0pk63wC/0reBdUcg2S5jxkSJ/7sDdfYfaBSr4dJd5T05r9r2Zi5xfDLVG1NUz0jTK/VuqadYUhDJkqTp2L43xnn37GgKd+CTFERXjiwsoyoLFGZOrj08tWhdtTYPZHn2Ar+KcLc9VAYkCuBGsMazdQkEZEjo84QqBJojXSyqCupRzLUBLuujbl0kR1DamZxyXW0ccIdcKWGiOMIFVk1AnLbmgL2WxUqqguirjARmXYDAG3d7KAj2ltILiWV9GllVI9LMSFXUd1K+UWYkkHGAgx2ckCxoBQCgFAKAUAoBQCgKfiv18X7OX+aCgMb0+4jKJ5dLToIYwVaHh3hBHY6zV15OEYE8tgMAnnQH0qgKnpaSLG6x/6Evfjbq2yc4PdXqs3noexUW/FoZni/G1gjcXHDjBJsFljiWaEaiQHDhRkrgHQwBJwORzXfcRfsWfoyT/FjL2LP4Jkbotw+F7eKTh0kkLlnGoOHjGCQBPGXPaKlN8atgTVedBxfhyfoVZ4Zwfh8L9PhoRuF/8AkKdmVLg21u5MakSRTIFaTrcsr9YyyKAsZDDSrBz2gBmvO9SylkzzvorKbsy34x0kLRT6fBbqJYpcbfR9ZFEZCGYOxOfR0jGfKPOu/DNbosUazi1OnLNc0Rra5u7J5AgjuLVZur8HQMJE1xLP9ESTkKCRo/WPLTsKi4XTT4c1tt5Gl31PGyiqrUJ6OXKW3Fts3nfV2NlYXsV1AHTDxSAgg/vUqR/EVNSq3tODKlejVwlbhllKL/4/qYDpxwua0jjeBzphZpIHZS7RyacdUTkDRICV3Bxt763cPKGMvdePnyUlv5rXkaLiu0ouUUlWXuUv796Nr0T48l7bJOhGSMSKOaSADUjDmCM8j3EHvrIr0ZUpuMjFaadnqWzoDsfOD+8EEf7iogEJxvgH2HNAdqAUAoBQCgFAKAUAoBQCgFAKAp+K/Xxfs5f5oKAwn/kK4iju5HN3awv1WGLwXDzpG0bKRG6MFx+uBth980B9PuIwylWzpPPBI294oDM3ufFl4G5rFcAgElRhH2Uncge2gLnwyf1Y/ESgKK/6PLIda2ZgmGMTQSxxyDHtAwR7CCPZUkasllqiWNaUVbVbMo47a5scvcWfh0PZVTGsXWhjtl4gMOSdI1liwyfSNeqMZ5LLz0PVCFTKOT6vI84lS7k63h0dqJAirJDIISCEwV1LjWuNRUsNuQByKr1MPUg7xy+RWq4WrTd45fJlkOk0cTaLrh4t5QQdbKgjZ0wNUT4OcZGD3A1x30Y5Sy/ORF/kRjlPL5e49rzhkj5ubGMQzuQ3WLMhikwf11GVIO+4Gf4muZUk/FTdn6M3cN2peEaWIXeU0stLr+L/ALsSrfpG0rNaz2mibTgo7oFkzkExZ8tdjUtKvwzXKS/MiOphKlKKxNF3jfJrWP8AK2jKDhdu/CbhiYnFrceeVcLIoB1OANOo7jIwSBvnG23Vk8fC8Irjjr1XTnkWKkf/ACMe8pQSqL2kv1X5pbrn/wANyt9MRkW2QeREsdZDVsmY7TTszrNcTkbWwDgHSxdDgkc8ZBx7MjPnrw8OIuJStq02+Sp0sOsTIOAcEe4g+0EHkRQHp4ZP6sfiJQDwyf1Y/ESgHhk/qx+IlAPDJ/Vj8RKAeGT+rH4iUA8Mn9WPxEoB4ZP6sfiJQDwyf1Y/ESgHhk/qx+IlAPDJ/Vj8RKAeGT+rH4iUA8Mn9WPxEoCvup5GuItcXVjqpd9atntweagM5021dbOx8YSWypmZLeW0ji0CPLq4fEpJTclSNmAByKA2XDLhriEme2aHLMpil0McA4BOMqc89iR7aA8OlMSrw+6VVCqLabAAAA+ifkBQFzQCgFAUXSLgHXaZIGWC7RtSTafdqVwPKVgMYOe6pKdS2Us0TU6nDlLNEHhvSZWYWt+iQ3WdOkq3VS55NEzDBBPZwTz23rqdG64o5r81PalC64oZx+XmeUnD7mwYvaL19nnLW366AlmYwnv3OdJyTyHdVFxlTzhmtvsZrhOi7wzjtt5fYkTva8UiKB9EyHIHkzQyDG+k4Iwdj3bc8jZLgrRtz9UafZvabw9Tip5rSUXzWzRVcSleaA8PvsRXL/UXGB1cjqco2e5tQAKbEhtsahU2ExcsPVi56r1NSthIv/3MA7xjm1zg+u8eu109GQug/SyZI9F2pCxP1UufrIJNtIffeNhyf3jJxW9icNSxDcqOUmr25S3t13R5KnR7RTnRXDUWseUt+Hr0PpKsCAQQQdwRyxWI007MxWmnZnjMsmtCrIIxnWpQlm220vrAXB86tn2V4eHpDJqUNgjI5MCCPeDQHegFAKAUAoBQCgFAKAUAoCn4r9fF+zl/mgoDG9N7ZjfBzYm4cJiHFkJVLhSyGS4/VHW9kqdICnVkc6A+lUBUdL/8hd/6eb/qagJ3Ervqonl0PJoUtojUs7EDyVUbknlQDh1wXjDtoyc+SWI547wCD5wQMHIoCtPSy0BwZSpJULqjlXWX1aBESuJNehtOjOrScZoCRPx+3QOzyGNUXWzOkiqABkjUVALDvQHUO8UBEvLmyvAbeTEobI0lXGMcu1gadWNSnI1hdSagM11GTi7o6hOUHeLKiI3vDmCkScQsiQAwBa5jyW3KgEyAbb/8VM+Cp0fo/sWX3dVXXhl6P7EnwK04nGtzbuY5lPZmjAWVHXPZcfvyVPMHnvmqtbD2eeT3KOIwlpeLKW5CnvyqpacWhUo50rdA5jZsEAt3xtgjfz5OwFVnLLgrL3/mgwuPr4OopXs91o/P8sZ/iPCJeFXQuCWubGYLFPqz5GyjUBsWUcmxvuNiQas0sTOglCb8K9l84vr0/Oh9NGFLtC9XDrgrrOyeUv47P8e61NjeeBaO2ZeHSYMcvMxauQY+h7e7/nXahj48ULd4tdpdV1IqtJY9N24a8dVpxe7k90a9WBAIIIO4I5YrLaadmYTTTsyNIjqzyBpJAQMRfRBRjmVOkNk88MxHurw8JVAKAUAoBQCgFAKAUAoBQFPxX6+L9nL/ADQUBhbvpkzCae24hwu21xg9VcyapkYReThJNIwe4KxyTnJ7IA+nTy6VLYZsdyjJPdgD/wCjz4FAUvSK6EnDrxgCpEEwKtjIYRtkHBI/gTQFzcq5UiNlV+4spZQfaoZSf4igI1tw1V0lu1ICzatx2n8ogZ2Hs32HfzoDOcE4PcBkDBIwhQlmQklY9QESkTEFcO5DaUCnknawoEvjfRiSdnKzoodXXtRO7hZEKMAwlVcAHbs7Y3zQEvxPL1hfro950lI6lv1YhCyg9Z3hQQe452agLugMhx7o1LHI95w9zHcnBeE46qfTk4YdzHOM5H7iS1WIVU0oVNPkWqdaLSp1dN+aJfC+L2vE4GicANgrLbvtIjDY5XY7Hkw7/MQQIq1C2Us0yDEYay4ZK6fqVssNzw9SMNfWAG6tgzRqFGPMGXI5Y2xnbeqbU6S/dH1RSUquHzi20vijHvx4cOdRG3hXCJ/PhgjN5URP6rgFWw2Mg+cE1PQpTS73Cu9ndx5rqvsfU0O0cP2ik60uCqkuGfJvaW3n8lkazhHFFgRbi3ZpuHtgOhJZ7dsAe/A229x7xnVpVafaMOSqcuXF0fUmxOFlXm6FdKNZaPRTX36m1tblJFDxuroeTKQR/Gs+dOUJcMlZnztSlOnLhmmn1POKEocLqZWYlizsSMj9XOdsjlsBmuDgk0AoBQCgFAKAUAoBQCgKfiv18X7OX+aCgKni3ELFJZ4prNiCrNJL4Nqib6LWVaUDAYqMYJGdvOKAuLLirXFr10EYEjKCEc7AkA7kc8A5wDvyyOdAQeLQsnDLtXXS3UT57QYnKOdTEADJ54AwM4G1AT+ovPWLX5WX+4oB1F56xa/Ky/3FAOovPWLX5WX+4oB1F56xa/Ky/wBxQDqLz1i1+Vl/uKAdReesWvysv9xQDqLz1i1+Vl/uKApOM9DpLh1laeCKdGDLNFbOsgxnbUZiCNzsQakhVlFW5E1OtKCtqtnoVsvH7+zlMV9LAIST1d34M7IRzxJomXSdwB2e48+ddqlxq8NdjtUVUV6bz2+25xxzoHLcJM8Vzbjro8GNICIZCAcMQZWwd9mHIgHnnNWMZUp95TdpfmpnTw9m5Run6fJmL6LrdwzmCSYWl0ezGZY30TsdhHMC+jvCqVXBzzJIzy3CpLvIeGpzWi92t9/U0sH21KcY4bErJaXWa/i04+rNJwye9jmkVJLeC71MWtGhkEMmFzqiYy7kjBxkfwq9Sx8cRajicmsk7Xfxurr3G9iKHeUoynJTpWVppeKOeklxfR/E1PCuIT3SFfCLYPjEkTWswZc5BBHhH+4r3E4SdB55p6PkzDxeBqYZ55xejWjJ6Wt2mALizWMDG9tLnO2N/CPNmqpTPbqLz1i1+Vl/uKAdReesWvysv9xQDqLz1i1+Vl/uKAdReesWvysv9xQDqLz1i1+Vl/uKAdReesWvysv9xQDqLz1i1+Vl/uKAdReesWvysv8AcUA6i89YtflZf7igIFxHOLiLrpYXHVS4CQuhzrg5kyvn3YoDM9Or63S5k6yK3YiLDq9+8EsilDnqrcbOxU6A+QScrkYoD6Bw3h8cEaxRAqijABLMdhjdiSTsBuTQELpf/kLv/Tzf9TUBb0AoBQCgFAKAUAoDyubdZEZHUOjDDKRkEHuIr1Np3R6m07oyB4HdWDF7DE1szFms3IXSTjeFzy330nap+ONRWnk9/uWu8hVVqmT3+52kvLTi0XU62guk7Sow0zxODzCnBI2GcdxG4OCIa2G/errdfRlXE4N28WnJr6GPTpB9K/DeKoZOr8mcKdca4AEinTll2B1e/OoVXr4eUIJz8UHo+a89iPA9pYns+rdPLfk1tJbFveRyKqTNJ4VANOi+gCmaPBC4kUHtrjOe/JOfNU2Fx9XDLhl46b1/PqfW4LFYbFRaoWi3e8G/BL+L/S7lzw7pKrBVujDNCzAJcqFMRYKpxIpzoffvA9wAzWh3FHEw7zCO9tY815b/ADKWK7Jvd0U1JK7g9dXnH9y8r+fI08d0qsEaZC0hJiUlQxXAYhRntY33A5YznGTQaayZhtNOzJdeHgoBQCgFAKAUAoCn4r9fF+zl/mgoCiueit+6ZbigM2jAbwS32bHNWxqADb7b0BtaAqOl/wDkLv8A083/AFNQFvQCgFAKAUAoBQCgFAKApOkXRmK60tlobiM6o548B1bGN/OOWQfN3VJTquHVEtKs4Zap6o+c9NJ7y36qW4jLXNu30VzED1c8PYMkU6Z2yMnfA2OO8m7QVOV4rSWqfJ8miSVCNXxUtdjR8NtmeLw/hL4WXUz2sgxGzjsEAbaWBB3zgkDfTWTWw06M3w67cmZtTDzpSbp5PmnoR1jguJSISbG9YsslvKpMcmAFOV8g7ZwV33Jx31DCVp8VJuEzbwPb2So4hOSWnKUbbS5kOHj11w10jnhcQEbgtqUdpgepkB2HI6W3HI9xrXjjKOJ8OJ/11P3fpfnt6bn0U8Bhe04SnRmuNe56L2l9Y5bbG66PcdhuF0xO7lFXUWRhzHIvpCk+4moa9CdGVpLyfJ+R8pisJVw03CorfJ+RcVCVhQCgFAKAUAoCn4r9fF+zl/mgoC4oDrK4UFjnABOwJO2+yjJJ9g3oCk6Q3Sy8MuJUzoktJHXPPDQswz+40Be0AoBQCgFAKAUAoBQCgFAdXQEEEAgjBB5EHuIoD5bdcPuLHinU2cywRXSmSCNlBgaVBl4WA3XKgEMMbHGSRV9ONSjxSV2td7cmWViFK0aqv15lrxbi8cqiHilpNayK2EnQM0Ycg4eOZeX6ux7yARtVSphY1F4Xf5ojq4KNaPhd/RolF7q3UxXMR4jaHsiVFDSBcBSHjG7d/aGTscncYpPjgrTXEvUp0q1fDSUld20a1Rnk6MiQG44VOww31LlkZWUK2kMd/Nz23G9WMNi6lODhDxw5xl9HqntyPrsJ/wDocPjKXdY2N1o391ytuvcaXo/021uLe7he1uM6QGB0ueyMjHLJPux31Mu7q37pu6V2nql56P8AMiniuyGqbr4Z8UPNXS9zf0fQ2ANRGIc0AoBQCgFAU/Ffr4v2cv8ANBQFxQHWQkA4GTjYZxk+bNAZu+tni4PJFIAJI7JkbByMrAVODgZG3moCz8SR+nc/M3P9dAPEcfp3PzNz/XQDxHH6dz8zc/10A8Rx+nc/M3P9dAPEcfp3PzNz/XQDxHH6dz8zc/10A8Rx+nc/M3P9dAPEcfp3PzNz/XQDxHH6dz8zc/10A8Rx+nc/M3P9dAPEcfp3PzNz/XQDxHH6dz8zc/10BnOn/RRZbOR4xPJcQ4liBuLkkOhDHQNR7RUMBtzIqfDStUSbsnkzx6E+y4VbX9ojt4Q0M6KxRrm5xg4bB7fcf+K4kpU5tc0dRk07oq+JdAOqVW4bNNbOoI6vr5zG4LKSCWZtOwbyRzNdRqJv/ZmTQqxb/wBuZTrweCSdo5oLuxvZJGVLhZ7t420qJCRI7KpyFYYx3Co6mFjbjg19SKpg4OLnTa6vK/wO19wuMYTicNxchATHdJNcsn0kjIA2kqiEAKCN+6qbdsqiv1/NCPD4/EYR2u11XPVZ+5kiy4LcWOQXnu7bKACO4uBIgIAdhGnMDfbPcPPUkqtVLxeLrzt5Jep9FOWC7QSafd1LO93eL2V3L1sa3h9lBNGkiSXOl1DDNzcZwRncdZUkZKSTRi16E6NSUJrNOxJ8Rx+nc/M3P9ddEI8Rx+nc/M3P9dAPEcfp3PzNz/XQDxHH6dz8zc/10BAueHrHcRFWlOYpR25ZXHlwcg7ED30BoqAUBUdL/wDIXf8Ap5v+pqAt6AUAoBQCgFAKAUAoBQCgFAcEUBjOgSvay3PDnQhI3aeA/RhfB5nbCgKc7SCXyt8Y7sVbxFpxjUXPJ+a/qxytjaVUOiHxLhcNwAs8Ucqg5AdQwB5ZANdRk46M6jOUfZdjI3nRi5t4Vjgfwm2EwLWZitgpiaUysAz+YnbfzVK5U6t1UXLXMnc6Va6qpaa568iuitJ455ktoZLCSWFpEi0WboxiCJpBDHTqLDngdomqs8NwxlKnL3W+6KU8I6cZVKM/clztlqjxuraaOeNrW1a0uWTqQq+BlGYL1zagGODpGeQ5Dz1xShBzjGXg1zST5fdepuYPtrveHDY+LlBu/E27qyf7Xf8A6ajgnSOUvFbXEEiz7I8haIr1ghMx2U94Gdhjeul3sVDvI24tHlnbXTyOsZ2dSUJ4ihNOGqVpXtxcPNcmampDFFAKAp+K/Xxfs5f5oKAuKAUBUdL/APIXf+nm/wCpqAt6AUAoBQCgFAKAUAoBQCgFAKAxXTMw217Y3rl07ZhlkBlI6sxT6FZFyMda43xzPOrdDinTlTXmtOn0OXrc2tVDoUAoCr4vwCC5ZHlVyyAhSskqEBsEjKMM50jn5q7jUlHJEkKsoKyMfx7hFnbXdv1vhAgMUpOJLyT6TVEFIKszDsl+WAcnNduDrQs+T6LfyJHB4im07XTWy38io49NYZja1Nzq+kLHF/nPUSCPdxny9I2/ftmo4YJSq0+P2U8/Fy+N/gd4GjUoYmlP9Kfiu7q3PJt/LXPUtuGcdsoriOSOWfqhE6ylheOBLqiwCHBwfK5fdVerTVCtbO1nu/Lcs43Hp0ZUq1uPiTjaK9nxXzirbas0sfTSzPKVuYX6mcAMSBgnRgbkc/PXn+RT39GVMJg62LpupRV0r80nlm8m0/Q0FTlYp+K/Xxfs5f5oKAuKAj390IkLkZ3UAedmYIBn3kb0BT8fuus4feErpZYJ1YZzhhG2cHvFAXvXLt2hvy3G/uoDgzrgnUuAcE5Gx81AcmVckahkDJGRsPOaA4WdTyZTgZ5jl5/dQHImXbtDfluN/d56A4M64J1LgHBORjPm99AHnUbFlBHPJFAcmVdxqGQMncbDzmgAmXbtDfluN/d56A469cZ1LgHGcjn5vfQDr1xnUuAcZyOfm99AcmVdxqGQMncbDzmgAmXbtDfluN/d56Ay3/kq5TxdN218qP8AWHdPFn+FWMLnVXv+TPJaGkgvonQSJJG8bcnVlKnPmYHFQNWdmenqZV3GoZG53Gw85rwHVrhBgl1APLJG/uoDt1ozjIzjOMjOPP7qA4E67HUuDsNxufZQHnJMq63zkgYI1DuzgYJCgnPsztnlQHz+bjFukN9G88KSG+1BGkQNp6y3OdJOcbHf2GtLC/8A1jLlwv5M18ErV4S5cL+Uji74xb+DXieEQ62vQ6r1iainXW51AZyRgE55bGsGr4YyjLJ8X1RT7FkqeN4J5O8lZ63cWkvNvJLc3tnxWCUZinikGcZR1bfzbHnVqMoy0ZDVoVKVu8i1fS6sQeJuDPFgg4jlBweR1Qc66Ii6oCLxK1MkZUHByrDPLKOrgH2Erj99AVnFLB/AbtOy0ssc2ACANbowChmIHPAycUB7LYT9kiW27Pk4tjtn0fpdv3UBweGz4I6y2wTkjwY4J85HW8/bQHY2FxknrbfJGCfBmyR5j9LyoCNa2NzqkBe1VQQqkW/lJoQnOJfSLLg+jQEgcPn7P0tt2fJ/wx2z5vpdqA4PDZ8EdZbYJyR4McE+cjreftoDwvrO4BDF7VgWAdmt+SgHcky74OkfvoCR4DOcnrrY6hgnwY7jzE9buKADh8/Z+ltuz5P+GO3u+l2oDjxbPgjrLbBOSPBjgnz463n7aAj2dncMmGktA2csgt8gNnmcSnfAFASjYTkk9bb5YYY+DHccsH6XcUBwOHz9n6W27Pk/4Y7e76XagI0nDp9YBa06vBJY2365KgDHW94zv7BQHuOGTY09Zbac5x4McZ8+Ot50B2NhPknrbfLDDHwY7jlg/S70BG4hw+50LoNrIQyLpNtsEMiK5GZf1U1Njv09/KgJEdpMTqWe2JA05FuSQPRz1v8AtQAcNnAA622wpyo8GOx55H0u1ADw6c6gZbbDbt/hjufb9LvQEW1sLhs9Y1or6n7Pg2SUEjKjH6U+UoB/f3cqAkeKpv8A1LX5U/i0eY53OV4ZMMYkthg5H+FOx84+loOViG9u4nVmlt2ASQNoRYzrZoSNWZCTsrd3dQGloBQFZx7GmMtjqxKpcnyQu+7d2M450B24AMQL73I//kyOVx7NOMezFAWNAKAqejhTTMExgXEucecuWP8Azn99AW1AKAgcbuY449Uiqw1AANjTqPLUTsB7T+7JwCBzwML1EeltY0+UAQD5yAdwM5x7MUBOoBQFHw7QbtzEyMnVkHQAAjBxkOR5TOSTvyEe3NiQLygFAZjphDMxiKxq8SzWzDtkHrPC4skrpIwoCkHP6zebcDT0AoDwvsdW+XMY0tlxpyowe0NQI257gjagIHRsYjZQMxq2mOTCgyoET6QgADOrUucDVo1DZhQFtQCgM30YZtban6x2XVJlVBSTVgISN/J7mJ5bBRhQBpKAUBnuJcBt7iURSW8TxImoho1Kl2OFO45gK+//ALj59wNDQCgFAKAUAoBQCgFAKAUAoDODpSqT3Uc4EaQNAqMutmdpx2VCAEls4GFzmgPa46X2iRLM0p0MsjDEUzMFi+sLoqllCHY6gMHY77UBIu+kNvHFDNI7JHMyLGxil8qTyQw05TPnfFAeEfS21LBQ8mohiAYLgFiidYyKCm7hd+rGW2IxkGgK/ifTmDwZp7VlnKrE+lhImYppREGUld99Q5bFSDg0Bo7S+SQuE1dhipJSRRkEg6WYANggjKkigJNAKAUAoBQCgFAKAUAoBQCgFAKAUAoBQCgFAKAUBl77ogJJppjMQ0ktvKo0DCvbMCnfuD3jb2EUBlOnPCRaQwLrV4ybkOWSQszXD9a64jmiPVnLjSWYHs5BIyANjc8Ja7trXUyxGN4Z8IuV1REOqgEjC5A2822e+gPG76IlrgXAuDqErSrrTWVLQeDlA2odgKSwXuZicmgK6T/x2DEIvCTp8GitiTGCSkEzTIefPJwe4gd1AaXgXCmtwydaXh1ExoV+rB30K2SSgOcA5IzjOAAALSgFAKAUAoBQCgFAKA//2Q=="/>
          <p:cNvSpPr>
            <a:spLocks noChangeAspect="1" noChangeArrowheads="1"/>
          </p:cNvSpPr>
          <p:nvPr/>
        </p:nvSpPr>
        <p:spPr bwMode="auto">
          <a:xfrm>
            <a:off x="155575" y="-1219200"/>
            <a:ext cx="2552700" cy="255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TEhUTExITExIXGBwaGRYYFxUcGRwYGhcWFiAbGhggISghJCIlHhkaIj0hJyotLi8uFyEzODMsNygtLisBCgoKDg0OGxAQGywkICQsNDUsNzY0MDQyLDIvNyw0NTUsNiwvLS0uMi0sLDAsLy8sLCwyNCwsNDAsLCwuLC8sLP/AABEIANYA1gMBEQACEQEDEQH/xAAbAAEAAwADAQAAAAAAAAAAAAAABAUGAQIDB//EAEYQAAIBAwICBAoGCAYBBQEAAAECAwAEERIhBTEGEyJBFBUyUVJUYXGTlCMzY9HT4RZCc4GRstLUJDR0obGzB1NikvDxcv/EABoBAQADAQEBAAAAAAAAAAAAAAADBAUCAQb/xAA2EQACAQIEAwUHBAMAAwEAAAAAAQIDEQQhMVESQWEFEyJxoTKBkbHB0fBCUnLhFCPxFSQzBv/aAAwDAQACEQMRAD8A+40BXdIJnS3do2CN2RrIyFBdQzkZGyqSTuNhzHOgKnwnq+G3LwMuEjnaOVAuGIVmEmQNLEnfV3mgLVeGbn6a4GOX0nPYf/n7qA58Vfb3HxPyoB4q+3uPiflQDxV9vcfE/KgHir7e4+J+VAPFX29x8T8qAeKvt7j4n5UA8Vfb3HxPyoB4q+3uPiflQDxV9vcfE/KgHir7e4+J+VAPFX29x8T8qAeKvt7j4n5UA8Vfb3HxPyoB4q+3uPiflQDxV9vcfE/KgHir7e4+J+VAPFX29x8T8qAeKvt7j4n5UA8Vfb3HxPyoB4q+3uPiflQDxV9vcfE/KgHir7e4+J+VARpA0MyKJJHDo5Ic6t1aIDH/AMjQF1QCgKjpf/kLv/Tzf9TUBZzxBlKkkZ7wSCPaCKAqujl25tbTWrM7woWYEsAerU5Zzg755455oCpteN3rlCEt+rkMYBZJU0GQSswB1HrerCpuNCvr2ZcUB68X6QzwrMyrFJojkK9l1XrIo2c5k1NnOPIC7ekedAS7fidx1uiQQ6Fl6o6Q+SXjWZSMnACKQpO+snOI8aSBf0AoBQCgFAKAUAoBQCgFAKAUAoBQCgFAKAp+K/Xxfs5f5oKAuKAUBT9MVzYXfMf4eXl+zY11GXC0wQOj/EZNcnD74xvcImVfshbiBiy6+r3wwxhl3G4I2O01WEWu8ho/R/mh4nyZf+CKqBY1jTSCI+wNKHBGyjG2/IEe+q56VHDujNtHJnCSOuGAZYtSnUdMjYUFmypxI+W2bB3bIFjd8Gt5W1yW8EjnHaeNGbbluRmgORwe3znweHIZWz1aZ1JsrZxzXuPdQE2gFAKAUAoBQCgFAKAUAoBQCgFAKAUAoBQFPxX6+L9nL/NBQFxQEbiU7RxSPHGZpFUlYwQC7AbLqOwyds91AUvGZXbhl0ZHR38HnDFI2jAIjfYozuQRy8qgJnSPgKXSAFjFNGdUM6+XE/nHnB5FeTDY1JSquD3XNbnjVyv4J0jcSrZ3sfU3ZUlGGOpn0kgtC3nAwShwRq7xvUlSiuHjpu69V5/cJ8maVhnG+N/Zv7KrnoRwf3HHIjl76A7UAoBQCgFAKAUAoBQCgFAKAUAoBQCgFAKAUBT8V+vi/Zy/zQUBcUB5zoWUgMUJ5MApI9wYEfxFAVHH7PTYXSLks0MuSebOyMMnA7ye4YFd04OclFas7p03UmoR1bsc2fB7CVA8dtaOh5MIosebzUqU5U5cM1ZntWlOlJwmrNEXj/RqDqGMNnbtKhEioI411lCG6snSR2wCu4/WpTtxeLQiZJsOEWM0aSx2tq0bqGUiGLcEZHdXMouLaZ6ex6N2mc+CW/I7dTHju7sez/c14AnR60IB8DtxkcjDFke/agOf0ctPVLb4MX3UA/Ry09UtvgxfdQD9HLT1S2+DF91AP0ctPVLb4MX3UA/Ry09UtvgxfdQD9HLT1S2+DF91AP0ctPVLb4MX3UA/Ry09UtvgxfdQD9HLT1S2+DF91AP0ctPVLb4MX3UA/Ry09UtvgxfdQD9HLT1S2+DF91AP0ctPVLb4MX3UA/Ry09UtvgxfdQD9HLT1S2+DF91AP0ctPVLb4MX3UA/Ry09UtvgxfdQD9HLT1S2+DF91AQLnhcENxEYoIoiYpQSkaKSNcGxIFAaOgFAVHS//ACF3/p5v+p6A8+I8DOppbWTwedvKOAUffOXTzjJw3t3zyq5DFXh3dVcUeW68v7L9PG3gqVdcUVpvH+L+juis4V0u0LHHdrIs0mrqiq6uuVSe1HoG+wDbAbMDyOa9eEjLxU5xa6tJ++/0PXgYz8VKpFrq1FrzT+hW8I6axRz9RpZo7grNbHrIt+uZlKEEjB6wE4ySOswQMDMNSnO12nda/R/AozhKnLhkrM0PEelUcJkV1JeOJpTGrxGQhE1nsasgY/WOAf3ioDk94uMDWV6mQEyBGJK4DlFYd/oYbbl7zQFxQCgFAKAUAoBQCgFAKAUAoBQCgFAKAUAoCn4r9fF+zl/mgoC4oDpLKFUsxCqoJLEgAADJJJ5ADvoCl49eLLw65kXVoME3NSp7KOCCrDI5EYIzXkldWTsSUpqE1KUeJJ6b9BY3HhCSWtwQJ02kVCy6lzkOvI6W8245g1HTnfwy1RaxmGULVaV+7lp03TtzXqsy2s7URrpDO25OXZmOSc8z/wAVKUT5v0i6Bnq2mbGI/pCI5JdTSgY8IQhR1TgDOO2pwuc6BnRwVRTkqU/c/o91656mhhFTxDWHq5X9lq103vuvXqdeFmAStZ311PKLh2NtP1mmKZJIxG6Bo8KH1lxpO46xQNyKjr4eVuKMbW9pbfHlbmUKlOdKbhUTT6m+HA49WvVLqMiyn6R8a0QRg4zy0gAjkcVSPCa7CMZ7CRqCWJIUKBkk+b35xQHtQCgFAKAUAoBQCgFAKAUAoBQCgFAKAUBT8V+vi/Zy/wA0FAXFAROJ2XXR6NboCQSV0EkA50kMrKQeRBFAUnEbN4uF3aSOXbqbk6jpzhhKw8kAciO6gOnHbpJNMsKzLdRHMbNa3eCO9Gwg7LDb2c6iqQbzjqi9g8TGnenVu6cvaS9Guq/olcL6VxSoGMdyjjZ4zb3BZGwDpbCeYg+4g13CXErkGIodzPhTuuTzs1ur/lyU3G4SCClwQdiDa3X4ddp2zRCm07oxXTCIdWOoa7jgEsUrRpazhkMTq2uJmj0rsud9sjPea1MNXhVfDVXis0nvfk7Zv3GpSqUsYu7rZT/TLfZSXPPJWzz6Hrw7po9pJ1V0lzJZsdUd/JHKMK24SfMaqGzkAr3MgxzNVJ04zV4+1zVn6f2ZTTi3F8jZePYvRuPlbr8OqoOg47HqO0+nAwPBLvOd8knRuOW2NsHc52A7+PYvRuPlbr8OgHj2L0bj5W6/DoB49i9G4+Vuvw6AePYvRuPlbr8OgHj2L0bj5W6/DoB49i9G4+Vuvw6AePYvRuPlbr8OgHj2L0bj5W6/DoB49i9G4+Vuvw6AePYvRuPlbr8OgHj2L0bj5W6/DoB49i9G4+Vuvw6AePYvRuPlbr8OgHj2L0bj5W6/DoB49i9G4+Vuvw6AePYvRuPlbr8OgK+54iktxEFEoxFKe3DNGPLg5F1APuoC6jv4jI0IkQyoAWjyNQBxg6eeN+fKgJNAVHS//IXf+nm/6moCzncqpIUse5RjJ/jtQFBJZPM3hVs/UT+Q4ca45AjHZgD3HOHU95HuhnTd+KDs/maGHxlNU+4xEeKGqtk4t7Prs8iHw3pfpm6i6ktC5/XglQqhCszJIhcspXQ3a5e4ikZzTtNa7HdfDYWdN1MNN+HVS11smmlbO+mvmaGW/t3Do0sLAR6nUum0TDymGdlIPM7YqeMnFqS1RnRk4SUo5NaGYubqKArDJcw3FlOzRdW5VmTHZYFs7qhAU58ktvWnFxxSbhG1RK+X6rdN/I1lGnj4S4YWqpXy0lvlvnfI8eBNPw6eG1nuEnsJRotpnIWRZNysLHk2pdgds6cDGwNeoo1YuUVaS1X16GNZxdmbuqZ6ea5Bx2jnJztgb8tvf/tQHoTQFV48jdUa2khuA0qx5SUFRka27ShhkR9rScZ23Gc0BJPFIB1hM8WIiBJ207BPIPv2c+2gOzcShEZlM0QiUkNIXXQCraSC2cAhtvftQEhHBAIIIIyCORB7waA8JLvEqxaSSys2cjAClRuOe+ru81ASaAUAoBQCgFAKAUAoCn4r9fF+zl/mgoDL9Jrix8LlN9PtB1cscDywohfQRrjjyJHdRkZOx1AAEjIA2fCLJoUKNIZe25U4xpRnJVOZzpUhc9+M0BD6ZyBbC7J5eDyjkTuY2AGB7SK8bSV2eNpK7OZ+ktrpOi7tC3cGuIwP3kZI/hXHfU/3L4kff0v3L4o78JsAqIdQABZlWJz1QD7hRjAZQOWw58qkJb3MhbcDkuFSPQ8bRtAetcMpiS3YlY4w0QUsNb4YGTv1ORpzzOPErXsTYeqqVRTcVK18npmmvr/wi9Iba5TMN20Jhl62JLl3KITJDgF4QGUEEsdeRnSc45mLvHTsp/E0P8KOLUp4XVK7hm2s3plnbLLXP3LVLwd2cuEtijzRSbMT9GsIi0+Rg4xqHd2jyqxGTWaZl+KEtmin6S8FaOB4pWaS0JzHIAzTW0m2iRW1A4Q77b7Ad5rYpVIYmScUo1PSf9s17Uu0VZJRq/BS+zPfof0pk63wC/0reBdUcg2S5jxkSJ/7sDdfYfaBSr4dJd5T05r9r2Zi5xfDLVG1NUz0jTK/VuqadYUhDJkqTp2L43xnn37GgKd+CTFERXjiwsoyoLFGZOrj08tWhdtTYPZHn2Ar+KcLc9VAYkCuBGsMazdQkEZEjo84QqBJojXSyqCupRzLUBLuujbl0kR1DamZxyXW0ccIdcKWGiOMIFVk1AnLbmgL2WxUqqguirjARmXYDAG3d7KAj2ltILiWV9GllVI9LMSFXUd1K+UWYkkHGAgx2ckCxoBQCgFAKAUAoBQCgKfiv18X7OX+aCgMb0+4jKJ5dLToIYwVaHh3hBHY6zV15OEYE8tgMAnnQH0qgKnpaSLG6x/6Evfjbq2yc4PdXqs3noexUW/FoZni/G1gjcXHDjBJsFljiWaEaiQHDhRkrgHQwBJwORzXfcRfsWfoyT/FjL2LP4Jkbotw+F7eKTh0kkLlnGoOHjGCQBPGXPaKlN8atgTVedBxfhyfoVZ4Zwfh8L9PhoRuF/8AkKdmVLg21u5MakSRTIFaTrcsr9YyyKAsZDDSrBz2gBmvO9SylkzzvorKbsy34x0kLRT6fBbqJYpcbfR9ZFEZCGYOxOfR0jGfKPOu/DNbosUazi1OnLNc0Rra5u7J5AgjuLVZur8HQMJE1xLP9ESTkKCRo/WPLTsKi4XTT4c1tt5Gl31PGyiqrUJ6OXKW3Fts3nfV2NlYXsV1AHTDxSAgg/vUqR/EVNSq3tODKlejVwlbhllKL/4/qYDpxwua0jjeBzphZpIHZS7RyacdUTkDRICV3Bxt763cPKGMvdePnyUlv5rXkaLiu0ouUUlWXuUv796Nr0T48l7bJOhGSMSKOaSADUjDmCM8j3EHvrIr0ZUpuMjFaadnqWzoDsfOD+8EEf7iogEJxvgH2HNAdqAUAoBQCgFAKAUAoBQCgFAKAp+K/Xxfs5f5oKAwn/kK4iju5HN3awv1WGLwXDzpG0bKRG6MFx+uBth980B9PuIwylWzpPPBI294oDM3ufFl4G5rFcAgElRhH2Uncge2gLnwyf1Y/ESgKK/6PLIda2ZgmGMTQSxxyDHtAwR7CCPZUkasllqiWNaUVbVbMo47a5scvcWfh0PZVTGsXWhjtl4gMOSdI1liwyfSNeqMZ5LLz0PVCFTKOT6vI84lS7k63h0dqJAirJDIISCEwV1LjWuNRUsNuQByKr1MPUg7xy+RWq4WrTd45fJlkOk0cTaLrh4t5QQdbKgjZ0wNUT4OcZGD3A1x30Y5Sy/ORF/kRjlPL5e49rzhkj5ubGMQzuQ3WLMhikwf11GVIO+4Gf4muZUk/FTdn6M3cN2peEaWIXeU0stLr+L/ALsSrfpG0rNaz2mibTgo7oFkzkExZ8tdjUtKvwzXKS/MiOphKlKKxNF3jfJrWP8AK2jKDhdu/CbhiYnFrceeVcLIoB1OANOo7jIwSBvnG23Vk8fC8Irjjr1XTnkWKkf/ACMe8pQSqL2kv1X5pbrn/wANyt9MRkW2QeREsdZDVsmY7TTszrNcTkbWwDgHSxdDgkc8ZBx7MjPnrw8OIuJStq02+Sp0sOsTIOAcEe4g+0EHkRQHp4ZP6sfiJQDwyf1Y/ESgHhk/qx+IlAPDJ/Vj8RKAeGT+rH4iUA8Mn9WPxEoB4ZP6sfiJQDwyf1Y/ESgHhk/qx+IlAPDJ/Vj8RKAeGT+rH4iUA8Mn9WPxEoCvup5GuItcXVjqpd9atntweagM5021dbOx8YSWypmZLeW0ji0CPLq4fEpJTclSNmAByKA2XDLhriEme2aHLMpil0McA4BOMqc89iR7aA8OlMSrw+6VVCqLabAAAA+ifkBQFzQCgFAUXSLgHXaZIGWC7RtSTafdqVwPKVgMYOe6pKdS2Us0TU6nDlLNEHhvSZWYWt+iQ3WdOkq3VS55NEzDBBPZwTz23rqdG64o5r81PalC64oZx+XmeUnD7mwYvaL19nnLW366AlmYwnv3OdJyTyHdVFxlTzhmtvsZrhOi7wzjtt5fYkTva8UiKB9EyHIHkzQyDG+k4Iwdj3bc8jZLgrRtz9UafZvabw9Tip5rSUXzWzRVcSleaA8PvsRXL/UXGB1cjqco2e5tQAKbEhtsahU2ExcsPVi56r1NSthIv/3MA7xjm1zg+u8eu109GQug/SyZI9F2pCxP1UufrIJNtIffeNhyf3jJxW9icNSxDcqOUmr25S3t13R5KnR7RTnRXDUWseUt+Hr0PpKsCAQQQdwRyxWI007MxWmnZnjMsmtCrIIxnWpQlm220vrAXB86tn2V4eHpDJqUNgjI5MCCPeDQHegFAKAUAoBQCgFAKAUAoCn4r9fF+zl/mgoDG9N7ZjfBzYm4cJiHFkJVLhSyGS4/VHW9kqdICnVkc6A+lUBUdL/8hd/6eb/qagJ3Ervqonl0PJoUtojUs7EDyVUbknlQDh1wXjDtoyc+SWI547wCD5wQMHIoCtPSy0BwZSpJULqjlXWX1aBESuJNehtOjOrScZoCRPx+3QOzyGNUXWzOkiqABkjUVALDvQHUO8UBEvLmyvAbeTEobI0lXGMcu1gadWNSnI1hdSagM11GTi7o6hOUHeLKiI3vDmCkScQsiQAwBa5jyW3KgEyAbb/8VM+Cp0fo/sWX3dVXXhl6P7EnwK04nGtzbuY5lPZmjAWVHXPZcfvyVPMHnvmqtbD2eeT3KOIwlpeLKW5CnvyqpacWhUo50rdA5jZsEAt3xtgjfz5OwFVnLLgrL3/mgwuPr4OopXs91o/P8sZ/iPCJeFXQuCWubGYLFPqz5GyjUBsWUcmxvuNiQas0sTOglCb8K9l84vr0/Oh9NGFLtC9XDrgrrOyeUv47P8e61NjeeBaO2ZeHSYMcvMxauQY+h7e7/nXahj48ULd4tdpdV1IqtJY9N24a8dVpxe7k90a9WBAIIIO4I5YrLaadmYTTTsyNIjqzyBpJAQMRfRBRjmVOkNk88MxHurw8JVAKAUAoBQCgFAKAUAoBQFPxX6+L9nL/ADQUBhbvpkzCae24hwu21xg9VcyapkYReThJNIwe4KxyTnJ7IA+nTy6VLYZsdyjJPdgD/wCjz4FAUvSK6EnDrxgCpEEwKtjIYRtkHBI/gTQFzcq5UiNlV+4spZQfaoZSf4igI1tw1V0lu1ICzatx2n8ogZ2Hs32HfzoDOcE4PcBkDBIwhQlmQklY9QESkTEFcO5DaUCnknawoEvjfRiSdnKzoodXXtRO7hZEKMAwlVcAHbs7Y3zQEvxPL1hfro950lI6lv1YhCyg9Z3hQQe452agLugMhx7o1LHI95w9zHcnBeE46qfTk4YdzHOM5H7iS1WIVU0oVNPkWqdaLSp1dN+aJfC+L2vE4GicANgrLbvtIjDY5XY7Hkw7/MQQIq1C2Us0yDEYay4ZK6fqVssNzw9SMNfWAG6tgzRqFGPMGXI5Y2xnbeqbU6S/dH1RSUquHzi20vijHvx4cOdRG3hXCJ/PhgjN5URP6rgFWw2Mg+cE1PQpTS73Cu9ndx5rqvsfU0O0cP2ik60uCqkuGfJvaW3n8lkazhHFFgRbi3ZpuHtgOhJZ7dsAe/A229x7xnVpVafaMOSqcuXF0fUmxOFlXm6FdKNZaPRTX36m1tblJFDxuroeTKQR/Gs+dOUJcMlZnztSlOnLhmmn1POKEocLqZWYlizsSMj9XOdsjlsBmuDgk0AoBQCgFAKAUAoBQCgKfiv18X7OX+aCgKni3ELFJZ4prNiCrNJL4Nqib6LWVaUDAYqMYJGdvOKAuLLirXFr10EYEjKCEc7AkA7kc8A5wDvyyOdAQeLQsnDLtXXS3UT57QYnKOdTEADJ54AwM4G1AT+ovPWLX5WX+4oB1F56xa/Ky/3FAOovPWLX5WX+4oB1F56xa/Ky/wBxQDqLz1i1+Vl/uKAdReesWvysv9xQDqLz1i1+Vl/uKApOM9DpLh1laeCKdGDLNFbOsgxnbUZiCNzsQakhVlFW5E1OtKCtqtnoVsvH7+zlMV9LAIST1d34M7IRzxJomXSdwB2e48+ddqlxq8NdjtUVUV6bz2+25xxzoHLcJM8Vzbjro8GNICIZCAcMQZWwd9mHIgHnnNWMZUp95TdpfmpnTw9m5Run6fJmL6LrdwzmCSYWl0ezGZY30TsdhHMC+jvCqVXBzzJIzy3CpLvIeGpzWi92t9/U0sH21KcY4bErJaXWa/i04+rNJwye9jmkVJLeC71MWtGhkEMmFzqiYy7kjBxkfwq9Sx8cRajicmsk7Xfxurr3G9iKHeUoynJTpWVppeKOeklxfR/E1PCuIT3SFfCLYPjEkTWswZc5BBHhH+4r3E4SdB55p6PkzDxeBqYZ55xejWjJ6Wt2mALizWMDG9tLnO2N/CPNmqpTPbqLz1i1+Vl/uKAdReesWvysv9xQDqLz1i1+Vl/uKAdReesWvysv9xQDqLz1i1+Vl/uKAdReesWvysv9xQDqLz1i1+Vl/uKAdReesWvysv8AcUA6i89YtflZf7igIFxHOLiLrpYXHVS4CQuhzrg5kyvn3YoDM9Or63S5k6yK3YiLDq9+8EsilDnqrcbOxU6A+QScrkYoD6Bw3h8cEaxRAqijABLMdhjdiSTsBuTQELpf/kLv/Tzf9TUBb0AoBQCgFAKAUAoDyubdZEZHUOjDDKRkEHuIr1Np3R6m07oyB4HdWDF7DE1szFms3IXSTjeFzy330nap+ONRWnk9/uWu8hVVqmT3+52kvLTi0XU62guk7Sow0zxODzCnBI2GcdxG4OCIa2G/errdfRlXE4N28WnJr6GPTpB9K/DeKoZOr8mcKdca4AEinTll2B1e/OoVXr4eUIJz8UHo+a89iPA9pYns+rdPLfk1tJbFveRyKqTNJ4VANOi+gCmaPBC4kUHtrjOe/JOfNU2Fx9XDLhl46b1/PqfW4LFYbFRaoWi3e8G/BL+L/S7lzw7pKrBVujDNCzAJcqFMRYKpxIpzoffvA9wAzWh3FHEw7zCO9tY815b/ADKWK7Jvd0U1JK7g9dXnH9y8r+fI08d0qsEaZC0hJiUlQxXAYhRntY33A5YznGTQaayZhtNOzJdeHgoBQCgFAKAUAoCn4r9fF+zl/mgoCiueit+6ZbigM2jAbwS32bHNWxqADb7b0BtaAqOl/wDkLv8A083/AFNQFvQCgFAKAUAoBQCgFAKApOkXRmK60tlobiM6o548B1bGN/OOWQfN3VJTquHVEtKs4Zap6o+c9NJ7y36qW4jLXNu30VzED1c8PYMkU6Z2yMnfA2OO8m7QVOV4rSWqfJ8miSVCNXxUtdjR8NtmeLw/hL4WXUz2sgxGzjsEAbaWBB3zgkDfTWTWw06M3w67cmZtTDzpSbp5PmnoR1jguJSISbG9YsslvKpMcmAFOV8g7ZwV33Jx31DCVp8VJuEzbwPb2So4hOSWnKUbbS5kOHj11w10jnhcQEbgtqUdpgepkB2HI6W3HI9xrXjjKOJ8OJ/11P3fpfnt6bn0U8Bhe04SnRmuNe56L2l9Y5bbG66PcdhuF0xO7lFXUWRhzHIvpCk+4moa9CdGVpLyfJ+R8pisJVw03CorfJ+RcVCVhQCgFAKAUAoCn4r9fF+zl/mgoC4oDrK4UFjnABOwJO2+yjJJ9g3oCk6Q3Sy8MuJUzoktJHXPPDQswz+40Be0AoBQCgFAKAUAoBQCgFAdXQEEEAgjBB5EHuIoD5bdcPuLHinU2cywRXSmSCNlBgaVBl4WA3XKgEMMbHGSRV9ONSjxSV2td7cmWViFK0aqv15lrxbi8cqiHilpNayK2EnQM0Ycg4eOZeX6ux7yARtVSphY1F4Xf5ojq4KNaPhd/RolF7q3UxXMR4jaHsiVFDSBcBSHjG7d/aGTscncYpPjgrTXEvUp0q1fDSUld20a1Rnk6MiQG44VOww31LlkZWUK2kMd/Nz23G9WMNi6lODhDxw5xl9HqntyPrsJ/wDocPjKXdY2N1o391ytuvcaXo/021uLe7he1uM6QGB0ueyMjHLJPux31Mu7q37pu6V2nql56P8AMiniuyGqbr4Z8UPNXS9zf0fQ2ANRGIc0AoBQCgFAU/Ffr4v2cv8ANBQFxQHWQkA4GTjYZxk+bNAZu+tni4PJFIAJI7JkbByMrAVODgZG3moCz8SR+nc/M3P9dAPEcfp3PzNz/XQDxHH6dz8zc/10A8Rx+nc/M3P9dAPEcfp3PzNz/XQDxHH6dz8zc/10A8Rx+nc/M3P9dAPEcfp3PzNz/XQDxHH6dz8zc/10A8Rx+nc/M3P9dAPEcfp3PzNz/XQDxHH6dz8zc/10BnOn/RRZbOR4xPJcQ4liBuLkkOhDHQNR7RUMBtzIqfDStUSbsnkzx6E+y4VbX9ojt4Q0M6KxRrm5xg4bB7fcf+K4kpU5tc0dRk07oq+JdAOqVW4bNNbOoI6vr5zG4LKSCWZtOwbyRzNdRqJv/ZmTQqxb/wBuZTrweCSdo5oLuxvZJGVLhZ7t420qJCRI7KpyFYYx3Co6mFjbjg19SKpg4OLnTa6vK/wO19wuMYTicNxchATHdJNcsn0kjIA2kqiEAKCN+6qbdsqiv1/NCPD4/EYR2u11XPVZ+5kiy4LcWOQXnu7bKACO4uBIgIAdhGnMDfbPcPPUkqtVLxeLrzt5Jep9FOWC7QSafd1LO93eL2V3L1sa3h9lBNGkiSXOl1DDNzcZwRncdZUkZKSTRi16E6NSUJrNOxJ8Rx+nc/M3P9ddEI8Rx+nc/M3P9dAPEcfp3PzNz/XQDxHH6dz8zc/10BAueHrHcRFWlOYpR25ZXHlwcg7ED30BoqAUBUdL/wDIXf8Ap5v+pqAt6AUAoBQCgFAKAUAoBQCgFAcEUBjOgSvay3PDnQhI3aeA/RhfB5nbCgKc7SCXyt8Y7sVbxFpxjUXPJ+a/qxytjaVUOiHxLhcNwAs8Ucqg5AdQwB5ZANdRk46M6jOUfZdjI3nRi5t4Vjgfwm2EwLWZitgpiaUysAz+YnbfzVK5U6t1UXLXMnc6Va6qpaa568iuitJ455ktoZLCSWFpEi0WboxiCJpBDHTqLDngdomqs8NwxlKnL3W+6KU8I6cZVKM/clztlqjxuraaOeNrW1a0uWTqQq+BlGYL1zagGODpGeQ5Dz1xShBzjGXg1zST5fdepuYPtrveHDY+LlBu/E27qyf7Xf8A6ajgnSOUvFbXEEiz7I8haIr1ghMx2U94Gdhjeul3sVDvI24tHlnbXTyOsZ2dSUJ4ihNOGqVpXtxcPNcmampDFFAKAp+K/Xxfs5f5oKAuKAUBUdL/APIXf+nm/wCpqAt6AUAoBQCgFAKAUAoBQCgFAKAxXTMw217Y3rl07ZhlkBlI6sxT6FZFyMda43xzPOrdDinTlTXmtOn0OXrc2tVDoUAoCr4vwCC5ZHlVyyAhSskqEBsEjKMM50jn5q7jUlHJEkKsoKyMfx7hFnbXdv1vhAgMUpOJLyT6TVEFIKszDsl+WAcnNduDrQs+T6LfyJHB4im07XTWy38io49NYZja1Nzq+kLHF/nPUSCPdxny9I2/ftmo4YJSq0+P2U8/Fy+N/gd4GjUoYmlP9Kfiu7q3PJt/LXPUtuGcdsoriOSOWfqhE6ylheOBLqiwCHBwfK5fdVerTVCtbO1nu/Lcs43Hp0ZUq1uPiTjaK9nxXzirbas0sfTSzPKVuYX6mcAMSBgnRgbkc/PXn+RT39GVMJg62LpupRV0r80nlm8m0/Q0FTlYp+K/Xxfs5f5oKAuKAj390IkLkZ3UAedmYIBn3kb0BT8fuus4feErpZYJ1YZzhhG2cHvFAXvXLt2hvy3G/uoDgzrgnUuAcE5Gx81AcmVckahkDJGRsPOaA4WdTyZTgZ5jl5/dQHImXbtDfluN/d56A4M64J1LgHBORjPm99AHnUbFlBHPJFAcmVdxqGQMncbDzmgAmXbtDfluN/d56A469cZ1LgHGcjn5vfQDr1xnUuAcZyOfm99AcmVdxqGQMncbDzmgAmXbtDfluN/d56Ay3/kq5TxdN218qP8AWHdPFn+FWMLnVXv+TPJaGkgvonQSJJG8bcnVlKnPmYHFQNWdmenqZV3GoZG53Gw85rwHVrhBgl1APLJG/uoDt1ozjIzjOMjOPP7qA4E67HUuDsNxufZQHnJMq63zkgYI1DuzgYJCgnPsztnlQHz+bjFukN9G88KSG+1BGkQNp6y3OdJOcbHf2GtLC/8A1jLlwv5M18ErV4S5cL+Uji74xb+DXieEQ62vQ6r1iainXW51AZyRgE55bGsGr4YyjLJ8X1RT7FkqeN4J5O8lZ63cWkvNvJLc3tnxWCUZinikGcZR1bfzbHnVqMoy0ZDVoVKVu8i1fS6sQeJuDPFgg4jlBweR1Qc66Ii6oCLxK1MkZUHByrDPLKOrgH2Erj99AVnFLB/AbtOy0ssc2ACANbowChmIHPAycUB7LYT9kiW27Pk4tjtn0fpdv3UBweGz4I6y2wTkjwY4J85HW8/bQHY2FxknrbfJGCfBmyR5j9LyoCNa2NzqkBe1VQQqkW/lJoQnOJfSLLg+jQEgcPn7P0tt2fJ/wx2z5vpdqA4PDZ8EdZbYJyR4McE+cjreftoDwvrO4BDF7VgWAdmt+SgHcky74OkfvoCR4DOcnrrY6hgnwY7jzE9buKADh8/Z+ltuz5P+GO3u+l2oDjxbPgjrLbBOSPBjgnz463n7aAj2dncMmGktA2csgt8gNnmcSnfAFASjYTkk9bb5YYY+DHccsH6XcUBwOHz9n6W27Pk/4Y7e76XagI0nDp9YBa06vBJY2365KgDHW94zv7BQHuOGTY09Zbac5x4McZ8+Ot50B2NhPknrbfLDDHwY7jlg/S70BG4hw+50LoNrIQyLpNtsEMiK5GZf1U1Njv09/KgJEdpMTqWe2JA05FuSQPRz1v8AtQAcNnAA622wpyo8GOx55H0u1ADw6c6gZbbDbt/hjufb9LvQEW1sLhs9Y1or6n7Pg2SUEjKjH6U+UoB/f3cqAkeKpv8A1LX5U/i0eY53OV4ZMMYkthg5H+FOx84+loOViG9u4nVmlt2ASQNoRYzrZoSNWZCTsrd3dQGloBQFZx7GmMtjqxKpcnyQu+7d2M450B24AMQL73I//kyOVx7NOMezFAWNAKAqejhTTMExgXEucecuWP8Azn99AW1AKAgcbuY449Uiqw1AANjTqPLUTsB7T+7JwCBzwML1EeltY0+UAQD5yAdwM5x7MUBOoBQFHw7QbtzEyMnVkHQAAjBxkOR5TOSTvyEe3NiQLygFAZjphDMxiKxq8SzWzDtkHrPC4skrpIwoCkHP6zebcDT0AoDwvsdW+XMY0tlxpyowe0NQI257gjagIHRsYjZQMxq2mOTCgyoET6QgADOrUucDVo1DZhQFtQCgM30YZtban6x2XVJlVBSTVgISN/J7mJ5bBRhQBpKAUBnuJcBt7iURSW8TxImoho1Kl2OFO45gK+//ALj59wNDQCgFAKAUAoBQCgFAKAUAoDODpSqT3Uc4EaQNAqMutmdpx2VCAEls4GFzmgPa46X2iRLM0p0MsjDEUzMFi+sLoqllCHY6gMHY77UBIu+kNvHFDNI7JHMyLGxil8qTyQw05TPnfFAeEfS21LBQ8mohiAYLgFiidYyKCm7hd+rGW2IxkGgK/ifTmDwZp7VlnKrE+lhImYppREGUld99Q5bFSDg0Bo7S+SQuE1dhipJSRRkEg6WYANggjKkigJNAKAUAoBQCgFAKAUAoBQCgFAKAUAoBQCgFAKAUBl77ogJJppjMQ0ktvKo0DCvbMCnfuD3jb2EUBlOnPCRaQwLrV4ybkOWSQszXD9a64jmiPVnLjSWYHs5BIyANjc8Ja7trXUyxGN4Z8IuV1REOqgEjC5A2822e+gPG76IlrgXAuDqErSrrTWVLQeDlA2odgKSwXuZicmgK6T/x2DEIvCTp8GitiTGCSkEzTIefPJwe4gd1AaXgXCmtwydaXh1ExoV+rB30K2SSgOcA5IzjOAAALSgFAKAUAoBQCgFAKA//2Q=="/>
          <p:cNvSpPr>
            <a:spLocks noChangeAspect="1" noChangeArrowheads="1"/>
          </p:cNvSpPr>
          <p:nvPr/>
        </p:nvSpPr>
        <p:spPr bwMode="auto">
          <a:xfrm>
            <a:off x="307975" y="-1066800"/>
            <a:ext cx="2552700" cy="255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royalsocietypublishing.org/content/royinterface/9/77/3323/F1.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828226"/>
            <a:ext cx="6205287" cy="445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33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N-grams size</a:t>
            </a:r>
          </a:p>
        </p:txBody>
      </p:sp>
      <p:sp>
        <p:nvSpPr>
          <p:cNvPr id="3" name="Content Placeholder 2"/>
          <p:cNvSpPr>
            <a:spLocks noGrp="1"/>
          </p:cNvSpPr>
          <p:nvPr>
            <p:ph idx="1"/>
          </p:nvPr>
        </p:nvSpPr>
        <p:spPr>
          <a:xfrm>
            <a:off x="338328" y="1232034"/>
            <a:ext cx="8522208" cy="5322770"/>
          </a:xfrm>
        </p:spPr>
        <p:txBody>
          <a:bodyPr>
            <a:normAutofit/>
          </a:bodyPr>
          <a:lstStyle/>
          <a:p>
            <a:pPr marL="0" indent="0">
              <a:buNone/>
            </a:pPr>
            <a:r>
              <a:rPr lang="en-US" sz="2400" dirty="0"/>
              <a:t>Because of this you may see values like this:</a:t>
            </a:r>
          </a:p>
          <a:p>
            <a:pPr marL="0" indent="0">
              <a:buNone/>
            </a:pPr>
            <a:endParaRPr lang="en-US" sz="2400" dirty="0"/>
          </a:p>
          <a:p>
            <a:r>
              <a:rPr lang="en-US" sz="2400" dirty="0"/>
              <a:t>Unigram dictionary size: 40,000</a:t>
            </a:r>
          </a:p>
          <a:p>
            <a:r>
              <a:rPr lang="en-US" sz="2400" dirty="0"/>
              <a:t>Bigram dictionary size:  100,000</a:t>
            </a:r>
          </a:p>
          <a:p>
            <a:r>
              <a:rPr lang="en-US" sz="2400" dirty="0"/>
              <a:t>Trigram dictionary size: 300,000</a:t>
            </a:r>
          </a:p>
          <a:p>
            <a:endParaRPr lang="en-US" sz="2400" dirty="0"/>
          </a:p>
          <a:p>
            <a:pPr marL="0" indent="0">
              <a:buNone/>
            </a:pPr>
            <a:r>
              <a:rPr lang="en-US" sz="2400" dirty="0"/>
              <a:t>With coverage of &gt; 80% of the features occurring in the text. </a:t>
            </a:r>
          </a:p>
        </p:txBody>
      </p:sp>
    </p:spTree>
    <p:extLst>
      <p:ext uri="{BB962C8B-B14F-4D97-AF65-F5344CB8AC3E}">
        <p14:creationId xmlns:p14="http://schemas.microsoft.com/office/powerpoint/2010/main" val="95451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Outline for this Evening</a:t>
            </a:r>
          </a:p>
        </p:txBody>
      </p:sp>
      <p:sp>
        <p:nvSpPr>
          <p:cNvPr id="3" name="Content Placeholder 2"/>
          <p:cNvSpPr>
            <a:spLocks noGrp="1"/>
          </p:cNvSpPr>
          <p:nvPr>
            <p:ph idx="1"/>
          </p:nvPr>
        </p:nvSpPr>
        <p:spPr>
          <a:xfrm>
            <a:off x="457200" y="1417638"/>
            <a:ext cx="8229600" cy="4760805"/>
          </a:xfrm>
        </p:spPr>
        <p:txBody>
          <a:bodyPr>
            <a:normAutofit/>
          </a:bodyPr>
          <a:lstStyle/>
          <a:p>
            <a:r>
              <a:rPr lang="en-US" dirty="0"/>
              <a:t>Project Presentation Schedule</a:t>
            </a:r>
          </a:p>
          <a:p>
            <a:r>
              <a:rPr lang="en-US" dirty="0"/>
              <a:t>N-grams</a:t>
            </a:r>
          </a:p>
          <a:p>
            <a:r>
              <a:rPr lang="en-US" dirty="0"/>
              <a:t>Grammars</a:t>
            </a:r>
          </a:p>
          <a:p>
            <a:r>
              <a:rPr lang="en-US" dirty="0"/>
              <a:t>Parsing</a:t>
            </a:r>
          </a:p>
          <a:p>
            <a:r>
              <a:rPr lang="en-US" dirty="0"/>
              <a:t>Dependencies</a:t>
            </a:r>
          </a:p>
          <a:p>
            <a:endParaRPr lang="en-US" dirty="0"/>
          </a:p>
        </p:txBody>
      </p:sp>
    </p:spTree>
    <p:extLst>
      <p:ext uri="{BB962C8B-B14F-4D97-AF65-F5344CB8AC3E}">
        <p14:creationId xmlns:p14="http://schemas.microsoft.com/office/powerpoint/2010/main" val="321720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N-gram Language Models</a:t>
            </a:r>
          </a:p>
        </p:txBody>
      </p:sp>
      <p:sp>
        <p:nvSpPr>
          <p:cNvPr id="3" name="Content Placeholder 2"/>
          <p:cNvSpPr>
            <a:spLocks noGrp="1"/>
          </p:cNvSpPr>
          <p:nvPr>
            <p:ph idx="1"/>
          </p:nvPr>
        </p:nvSpPr>
        <p:spPr>
          <a:xfrm>
            <a:off x="338328" y="1232034"/>
            <a:ext cx="8522208" cy="5322770"/>
          </a:xfrm>
        </p:spPr>
        <p:txBody>
          <a:bodyPr>
            <a:normAutofit/>
          </a:bodyPr>
          <a:lstStyle/>
          <a:p>
            <a:pPr marL="0" indent="0">
              <a:buNone/>
            </a:pPr>
            <a:r>
              <a:rPr lang="en-US" sz="2400" dirty="0"/>
              <a:t>N-grams can be used to build statistical models of texts. </a:t>
            </a:r>
          </a:p>
          <a:p>
            <a:pPr marL="0" indent="0">
              <a:buNone/>
            </a:pPr>
            <a:endParaRPr lang="en-US" sz="2400" dirty="0"/>
          </a:p>
          <a:p>
            <a:pPr marL="0" indent="0">
              <a:buNone/>
            </a:pPr>
            <a:r>
              <a:rPr lang="en-US" sz="2400" dirty="0"/>
              <a:t>When this is done, they are called </a:t>
            </a:r>
            <a:r>
              <a:rPr lang="en-US" sz="2400" dirty="0">
                <a:solidFill>
                  <a:srgbClr val="0070C0"/>
                </a:solidFill>
              </a:rPr>
              <a:t>n-gram language models</a:t>
            </a:r>
            <a:r>
              <a:rPr lang="en-US" sz="2400" dirty="0"/>
              <a:t>. </a:t>
            </a:r>
          </a:p>
          <a:p>
            <a:pPr marL="0" indent="0">
              <a:buNone/>
            </a:pPr>
            <a:endParaRPr lang="en-US" sz="2400" dirty="0"/>
          </a:p>
          <a:p>
            <a:pPr marL="0" indent="0">
              <a:buNone/>
            </a:pPr>
            <a:r>
              <a:rPr lang="en-US" sz="2400" dirty="0"/>
              <a:t>An n-gram language model </a:t>
            </a:r>
            <a:r>
              <a:rPr lang="en-US" sz="2400" dirty="0">
                <a:solidFill>
                  <a:srgbClr val="C00000"/>
                </a:solidFill>
              </a:rPr>
              <a:t>associates a probability with each n-gram</a:t>
            </a:r>
            <a:r>
              <a:rPr lang="en-US" sz="2400" dirty="0"/>
              <a:t>, such that the sum over all n-grams (for fixed n) is 1.</a:t>
            </a:r>
          </a:p>
          <a:p>
            <a:pPr marL="0" indent="0">
              <a:buNone/>
            </a:pPr>
            <a:endParaRPr lang="en-US" sz="2400" dirty="0"/>
          </a:p>
          <a:p>
            <a:pPr marL="0" indent="0">
              <a:buNone/>
            </a:pPr>
            <a:r>
              <a:rPr lang="en-US" sz="2400" dirty="0"/>
              <a:t>You can then determine the overall likelihood of a particular sentence: </a:t>
            </a:r>
          </a:p>
          <a:p>
            <a:pPr marL="0" indent="0">
              <a:buNone/>
            </a:pPr>
            <a:r>
              <a:rPr lang="en-US" sz="2400" dirty="0">
                <a:solidFill>
                  <a:srgbClr val="0070C0"/>
                </a:solidFill>
              </a:rPr>
              <a:t>                                   The cat sat on the mat</a:t>
            </a:r>
          </a:p>
          <a:p>
            <a:pPr marL="0" indent="0">
              <a:buNone/>
            </a:pPr>
            <a:r>
              <a:rPr lang="en-US" sz="2400" dirty="0"/>
              <a:t>Is much more likely than</a:t>
            </a:r>
            <a:endParaRPr lang="en-US" sz="2400" dirty="0">
              <a:solidFill>
                <a:srgbClr val="0070C0"/>
              </a:solidFill>
            </a:endParaRPr>
          </a:p>
          <a:p>
            <a:pPr marL="0" indent="0">
              <a:buNone/>
            </a:pPr>
            <a:r>
              <a:rPr lang="en-US" sz="2400" dirty="0">
                <a:solidFill>
                  <a:srgbClr val="0070C0"/>
                </a:solidFill>
              </a:rPr>
              <a:t>                                   The mat sat on the cat</a:t>
            </a:r>
            <a:endParaRPr lang="en-US" sz="2400" dirty="0"/>
          </a:p>
        </p:txBody>
      </p:sp>
    </p:spTree>
    <p:extLst>
      <p:ext uri="{BB962C8B-B14F-4D97-AF65-F5344CB8AC3E}">
        <p14:creationId xmlns:p14="http://schemas.microsoft.com/office/powerpoint/2010/main" val="176454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Skip-grams</a:t>
            </a:r>
          </a:p>
        </p:txBody>
      </p:sp>
      <p:sp>
        <p:nvSpPr>
          <p:cNvPr id="3" name="Content Placeholder 2"/>
          <p:cNvSpPr>
            <a:spLocks noGrp="1"/>
          </p:cNvSpPr>
          <p:nvPr>
            <p:ph idx="1"/>
          </p:nvPr>
        </p:nvSpPr>
        <p:spPr>
          <a:xfrm>
            <a:off x="338328" y="1232034"/>
            <a:ext cx="8522208" cy="5322770"/>
          </a:xfrm>
        </p:spPr>
        <p:txBody>
          <a:bodyPr>
            <a:normAutofit/>
          </a:bodyPr>
          <a:lstStyle/>
          <a:p>
            <a:pPr marL="0" indent="0">
              <a:buNone/>
            </a:pPr>
            <a:r>
              <a:rPr lang="en-US" sz="2400" dirty="0"/>
              <a:t>We can also analyze the meaning of a particular word by looking at the </a:t>
            </a:r>
            <a:r>
              <a:rPr lang="en-US" sz="2400" dirty="0">
                <a:solidFill>
                  <a:srgbClr val="C00000"/>
                </a:solidFill>
              </a:rPr>
              <a:t>contexts</a:t>
            </a:r>
            <a:r>
              <a:rPr lang="en-US" sz="2400" dirty="0"/>
              <a:t> in which it occurs. </a:t>
            </a:r>
          </a:p>
          <a:p>
            <a:pPr marL="0" indent="0">
              <a:buNone/>
            </a:pPr>
            <a:endParaRPr lang="en-US" sz="2400" dirty="0"/>
          </a:p>
          <a:p>
            <a:pPr marL="0" indent="0">
              <a:buNone/>
            </a:pPr>
            <a:r>
              <a:rPr lang="en-US" sz="2400" dirty="0"/>
              <a:t>The context is the set of words that occur near the word, i.e. at displacements of …,-3,-2,-1,+1,+2,+3,… in each sentence where the word occurs. </a:t>
            </a:r>
          </a:p>
          <a:p>
            <a:pPr marL="0" indent="0">
              <a:buNone/>
            </a:pPr>
            <a:endParaRPr lang="en-US" sz="2400" dirty="0"/>
          </a:p>
          <a:p>
            <a:pPr marL="0" indent="0">
              <a:buNone/>
            </a:pPr>
            <a:r>
              <a:rPr lang="en-US" sz="2400" dirty="0"/>
              <a:t>A</a:t>
            </a:r>
            <a:r>
              <a:rPr lang="en-US" sz="2400" dirty="0">
                <a:solidFill>
                  <a:srgbClr val="C00000"/>
                </a:solidFill>
              </a:rPr>
              <a:t> skip-gram </a:t>
            </a:r>
            <a:r>
              <a:rPr lang="en-US" sz="2400" dirty="0"/>
              <a:t>is a set of non-consecutive words (with specified offset), that occur in some sentence. </a:t>
            </a:r>
          </a:p>
          <a:p>
            <a:pPr marL="0" indent="0">
              <a:buNone/>
            </a:pPr>
            <a:endParaRPr lang="en-US" sz="2400" dirty="0"/>
          </a:p>
          <a:p>
            <a:pPr marL="0" indent="0">
              <a:buNone/>
            </a:pPr>
            <a:r>
              <a:rPr lang="en-US" sz="2400" dirty="0"/>
              <a:t>We can construct a </a:t>
            </a:r>
            <a:r>
              <a:rPr lang="en-US" sz="2400" dirty="0" err="1"/>
              <a:t>BoSG</a:t>
            </a:r>
            <a:r>
              <a:rPr lang="en-US" sz="2400" dirty="0"/>
              <a:t> (bag of skip-gram) representation for each word from the skip-gram table. </a:t>
            </a:r>
          </a:p>
        </p:txBody>
      </p:sp>
    </p:spTree>
    <p:extLst>
      <p:ext uri="{BB962C8B-B14F-4D97-AF65-F5344CB8AC3E}">
        <p14:creationId xmlns:p14="http://schemas.microsoft.com/office/powerpoint/2010/main" val="115543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Skip-grams</a:t>
            </a:r>
          </a:p>
        </p:txBody>
      </p:sp>
      <p:sp>
        <p:nvSpPr>
          <p:cNvPr id="3" name="Content Placeholder 2"/>
          <p:cNvSpPr>
            <a:spLocks noGrp="1"/>
          </p:cNvSpPr>
          <p:nvPr>
            <p:ph idx="1"/>
          </p:nvPr>
        </p:nvSpPr>
        <p:spPr>
          <a:xfrm>
            <a:off x="338328" y="1079579"/>
            <a:ext cx="8522208" cy="5625966"/>
          </a:xfrm>
        </p:spPr>
        <p:txBody>
          <a:bodyPr>
            <a:normAutofit/>
          </a:bodyPr>
          <a:lstStyle/>
          <a:p>
            <a:pPr marL="0" indent="0">
              <a:buNone/>
            </a:pPr>
            <a:r>
              <a:rPr lang="en-US" sz="2400" dirty="0"/>
              <a:t>Then with a suitable embedding (DNN or linear projection) of the skip-gram features, we find that word meaning has an algebraic structure: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solidFill>
                  <a:srgbClr val="0070C0"/>
                </a:solidFill>
              </a:rPr>
              <a:t>Man + (King – Man) + (Woman – Man) = Queen</a:t>
            </a:r>
          </a:p>
          <a:p>
            <a:pPr marL="0" indent="0">
              <a:buNone/>
            </a:pPr>
            <a:endParaRPr lang="en-US" sz="2000" dirty="0"/>
          </a:p>
          <a:p>
            <a:pPr marL="0" indent="0">
              <a:buNone/>
            </a:pPr>
            <a:r>
              <a:rPr lang="en-US" sz="2000" dirty="0" err="1"/>
              <a:t>Tomáš</a:t>
            </a:r>
            <a:r>
              <a:rPr lang="en-US" sz="2000" dirty="0"/>
              <a:t> </a:t>
            </a:r>
            <a:r>
              <a:rPr lang="en-US" sz="2000" dirty="0" err="1"/>
              <a:t>Mikolov</a:t>
            </a:r>
            <a:r>
              <a:rPr lang="en-US" sz="2000" dirty="0"/>
              <a:t> et al. (2013). </a:t>
            </a:r>
            <a:r>
              <a:rPr lang="en-US" sz="2000" dirty="0">
                <a:hlinkClick r:id="rId2"/>
              </a:rPr>
              <a:t>"Efficient Estimation of Word Representations in Vector Space"</a:t>
            </a:r>
            <a:endParaRPr lang="en-US" sz="2000" dirty="0">
              <a:solidFill>
                <a:srgbClr val="0070C0"/>
              </a:solidFill>
            </a:endParaRPr>
          </a:p>
        </p:txBody>
      </p:sp>
      <p:cxnSp>
        <p:nvCxnSpPr>
          <p:cNvPr id="5" name="Straight Arrow Connector 4"/>
          <p:cNvCxnSpPr/>
          <p:nvPr/>
        </p:nvCxnSpPr>
        <p:spPr>
          <a:xfrm flipH="1">
            <a:off x="3004106" y="2577004"/>
            <a:ext cx="294494"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220206" y="3491404"/>
            <a:ext cx="1162369" cy="461665"/>
          </a:xfrm>
          <a:prstGeom prst="rect">
            <a:avLst/>
          </a:prstGeom>
          <a:noFill/>
        </p:spPr>
        <p:txBody>
          <a:bodyPr wrap="none" rtlCol="0">
            <a:spAutoFit/>
          </a:bodyPr>
          <a:lstStyle/>
          <a:p>
            <a:r>
              <a:rPr lang="en-US" sz="2400" dirty="0"/>
              <a:t>Woman</a:t>
            </a:r>
          </a:p>
        </p:txBody>
      </p:sp>
      <p:sp>
        <p:nvSpPr>
          <p:cNvPr id="7" name="TextBox 6"/>
          <p:cNvSpPr txBox="1"/>
          <p:nvPr/>
        </p:nvSpPr>
        <p:spPr>
          <a:xfrm>
            <a:off x="3004106" y="2115339"/>
            <a:ext cx="756938" cy="461665"/>
          </a:xfrm>
          <a:prstGeom prst="rect">
            <a:avLst/>
          </a:prstGeom>
          <a:noFill/>
        </p:spPr>
        <p:txBody>
          <a:bodyPr wrap="none" rtlCol="0">
            <a:spAutoFit/>
          </a:bodyPr>
          <a:lstStyle/>
          <a:p>
            <a:r>
              <a:rPr lang="en-US" sz="2400" dirty="0"/>
              <a:t>Man</a:t>
            </a:r>
          </a:p>
        </p:txBody>
      </p:sp>
      <p:cxnSp>
        <p:nvCxnSpPr>
          <p:cNvPr id="8" name="Straight Arrow Connector 7"/>
          <p:cNvCxnSpPr/>
          <p:nvPr/>
        </p:nvCxnSpPr>
        <p:spPr>
          <a:xfrm>
            <a:off x="3761044" y="2469522"/>
            <a:ext cx="740713" cy="281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298600" y="3883633"/>
            <a:ext cx="808521" cy="2622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01757" y="2629434"/>
            <a:ext cx="721672" cy="461665"/>
          </a:xfrm>
          <a:prstGeom prst="rect">
            <a:avLst/>
          </a:prstGeom>
          <a:noFill/>
        </p:spPr>
        <p:txBody>
          <a:bodyPr wrap="none" rtlCol="0">
            <a:spAutoFit/>
          </a:bodyPr>
          <a:lstStyle/>
          <a:p>
            <a:r>
              <a:rPr lang="en-US" sz="2400" dirty="0"/>
              <a:t>King</a:t>
            </a:r>
          </a:p>
        </p:txBody>
      </p:sp>
      <p:sp>
        <p:nvSpPr>
          <p:cNvPr id="12" name="TextBox 11"/>
          <p:cNvSpPr txBox="1"/>
          <p:nvPr/>
        </p:nvSpPr>
        <p:spPr>
          <a:xfrm>
            <a:off x="4115141" y="4014777"/>
            <a:ext cx="1023037" cy="461665"/>
          </a:xfrm>
          <a:prstGeom prst="rect">
            <a:avLst/>
          </a:prstGeom>
          <a:noFill/>
        </p:spPr>
        <p:txBody>
          <a:bodyPr wrap="none" rtlCol="0">
            <a:spAutoFit/>
          </a:bodyPr>
          <a:lstStyle/>
          <a:p>
            <a:r>
              <a:rPr lang="en-US" sz="2400" dirty="0"/>
              <a:t>Queen</a:t>
            </a:r>
          </a:p>
        </p:txBody>
      </p:sp>
      <p:cxnSp>
        <p:nvCxnSpPr>
          <p:cNvPr id="14" name="Straight Arrow Connector 13"/>
          <p:cNvCxnSpPr>
            <a:stCxn id="11" idx="2"/>
            <a:endCxn id="12" idx="0"/>
          </p:cNvCxnSpPr>
          <p:nvPr/>
        </p:nvCxnSpPr>
        <p:spPr>
          <a:xfrm flipH="1">
            <a:off x="4626660" y="3091099"/>
            <a:ext cx="235933" cy="9236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42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760805"/>
          </a:xfrm>
        </p:spPr>
        <p:txBody>
          <a:bodyPr>
            <a:normAutofit/>
          </a:bodyPr>
          <a:lstStyle/>
          <a:p>
            <a:pPr marL="0" indent="0" algn="ctr">
              <a:buNone/>
            </a:pPr>
            <a:r>
              <a:rPr lang="en-US" sz="3600" dirty="0"/>
              <a:t>5-min break</a:t>
            </a:r>
          </a:p>
          <a:p>
            <a:pPr marL="0" indent="0">
              <a:buNone/>
            </a:pPr>
            <a:endParaRPr lang="en-US" sz="3600" dirty="0"/>
          </a:p>
        </p:txBody>
      </p:sp>
    </p:spTree>
    <p:extLst>
      <p:ext uri="{BB962C8B-B14F-4D97-AF65-F5344CB8AC3E}">
        <p14:creationId xmlns:p14="http://schemas.microsoft.com/office/powerpoint/2010/main" val="597876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Outline for this Evening</a:t>
            </a:r>
          </a:p>
        </p:txBody>
      </p:sp>
      <p:sp>
        <p:nvSpPr>
          <p:cNvPr id="3" name="Content Placeholder 2"/>
          <p:cNvSpPr>
            <a:spLocks noGrp="1"/>
          </p:cNvSpPr>
          <p:nvPr>
            <p:ph idx="1"/>
          </p:nvPr>
        </p:nvSpPr>
        <p:spPr>
          <a:xfrm>
            <a:off x="457200" y="1417638"/>
            <a:ext cx="8229600" cy="4760805"/>
          </a:xfrm>
        </p:spPr>
        <p:txBody>
          <a:bodyPr>
            <a:normAutofit/>
          </a:bodyPr>
          <a:lstStyle/>
          <a:p>
            <a:r>
              <a:rPr lang="en-US" dirty="0"/>
              <a:t>Project Presentation Schedule</a:t>
            </a:r>
          </a:p>
          <a:p>
            <a:r>
              <a:rPr lang="en-US" dirty="0"/>
              <a:t>N-grams</a:t>
            </a:r>
          </a:p>
          <a:p>
            <a:r>
              <a:rPr lang="en-US" dirty="0"/>
              <a:t>Grammars</a:t>
            </a:r>
          </a:p>
          <a:p>
            <a:r>
              <a:rPr lang="en-US" dirty="0"/>
              <a:t>Parsing</a:t>
            </a:r>
          </a:p>
          <a:p>
            <a:r>
              <a:rPr lang="en-US" dirty="0"/>
              <a:t>Dependencies</a:t>
            </a:r>
          </a:p>
          <a:p>
            <a:endParaRPr lang="en-US" dirty="0"/>
          </a:p>
        </p:txBody>
      </p:sp>
    </p:spTree>
    <p:extLst>
      <p:ext uri="{BB962C8B-B14F-4D97-AF65-F5344CB8AC3E}">
        <p14:creationId xmlns:p14="http://schemas.microsoft.com/office/powerpoint/2010/main" val="77729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Parts of Speech</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800" dirty="0"/>
              <a:t>Thrax’s original list (c. 100 B.C):</a:t>
            </a:r>
          </a:p>
          <a:p>
            <a:r>
              <a:rPr lang="en-US" sz="2800" dirty="0"/>
              <a:t>Noun</a:t>
            </a:r>
          </a:p>
          <a:p>
            <a:r>
              <a:rPr lang="en-US" sz="2800" dirty="0"/>
              <a:t>Verb</a:t>
            </a:r>
          </a:p>
          <a:p>
            <a:r>
              <a:rPr lang="en-US" sz="2800" dirty="0"/>
              <a:t>Pronoun</a:t>
            </a:r>
          </a:p>
          <a:p>
            <a:r>
              <a:rPr lang="en-US" sz="2800" dirty="0"/>
              <a:t>Preposition</a:t>
            </a:r>
          </a:p>
          <a:p>
            <a:r>
              <a:rPr lang="en-US" sz="2800" dirty="0"/>
              <a:t>Adverb</a:t>
            </a:r>
          </a:p>
          <a:p>
            <a:r>
              <a:rPr lang="en-US" sz="2800" dirty="0"/>
              <a:t>Conjunction</a:t>
            </a:r>
          </a:p>
          <a:p>
            <a:r>
              <a:rPr lang="en-US" sz="2800" dirty="0"/>
              <a:t>Participle</a:t>
            </a:r>
          </a:p>
          <a:p>
            <a:r>
              <a:rPr lang="en-US" sz="2800" dirty="0"/>
              <a:t>Article</a:t>
            </a:r>
          </a:p>
        </p:txBody>
      </p:sp>
    </p:spTree>
    <p:extLst>
      <p:ext uri="{BB962C8B-B14F-4D97-AF65-F5344CB8AC3E}">
        <p14:creationId xmlns:p14="http://schemas.microsoft.com/office/powerpoint/2010/main" val="357816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Parts of Speech</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800" dirty="0"/>
              <a:t>Thrax’s original list (c. 100 B.C):</a:t>
            </a:r>
          </a:p>
          <a:p>
            <a:r>
              <a:rPr lang="en-US" sz="2800" dirty="0"/>
              <a:t>Noun (boat, plane, Obama)</a:t>
            </a:r>
          </a:p>
          <a:p>
            <a:r>
              <a:rPr lang="en-US" sz="2800" dirty="0"/>
              <a:t>Verb (goes, spun, hunted)</a:t>
            </a:r>
          </a:p>
          <a:p>
            <a:r>
              <a:rPr lang="en-US" sz="2800" dirty="0"/>
              <a:t>Pronoun (She, Her)</a:t>
            </a:r>
          </a:p>
          <a:p>
            <a:r>
              <a:rPr lang="en-US" sz="2800" dirty="0"/>
              <a:t>Preposition (in, on)</a:t>
            </a:r>
          </a:p>
          <a:p>
            <a:r>
              <a:rPr lang="en-US" sz="2800" dirty="0"/>
              <a:t>Adverb (quietly, then)</a:t>
            </a:r>
          </a:p>
          <a:p>
            <a:r>
              <a:rPr lang="en-US" sz="2800" dirty="0"/>
              <a:t>Conjunction (and, but)</a:t>
            </a:r>
          </a:p>
          <a:p>
            <a:r>
              <a:rPr lang="en-US" sz="2800" dirty="0"/>
              <a:t>Participle (eaten, running)</a:t>
            </a:r>
          </a:p>
          <a:p>
            <a:r>
              <a:rPr lang="en-US" sz="2800" dirty="0"/>
              <a:t>Article (the, a)</a:t>
            </a:r>
          </a:p>
        </p:txBody>
      </p:sp>
    </p:spTree>
    <p:extLst>
      <p:ext uri="{BB962C8B-B14F-4D97-AF65-F5344CB8AC3E}">
        <p14:creationId xmlns:p14="http://schemas.microsoft.com/office/powerpoint/2010/main" val="620664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normAutofit/>
          </a:bodyPr>
          <a:lstStyle/>
          <a:p>
            <a:r>
              <a:rPr lang="en-US" sz="4000" dirty="0"/>
              <a:t>Parts of Speech (Penn Treebank 2014)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9082813"/>
              </p:ext>
            </p:extLst>
          </p:nvPr>
        </p:nvGraphicFramePr>
        <p:xfrm>
          <a:off x="457200" y="1225296"/>
          <a:ext cx="3831525" cy="4892772"/>
        </p:xfrm>
        <a:graphic>
          <a:graphicData uri="http://schemas.openxmlformats.org/drawingml/2006/table">
            <a:tbl>
              <a:tblPr/>
              <a:tblGrid>
                <a:gridCol w="528375">
                  <a:extLst>
                    <a:ext uri="{9D8B030D-6E8A-4147-A177-3AD203B41FA5}">
                      <a16:colId xmlns:a16="http://schemas.microsoft.com/office/drawing/2014/main" xmlns="" val="20000"/>
                    </a:ext>
                  </a:extLst>
                </a:gridCol>
                <a:gridCol w="658737">
                  <a:extLst>
                    <a:ext uri="{9D8B030D-6E8A-4147-A177-3AD203B41FA5}">
                      <a16:colId xmlns:a16="http://schemas.microsoft.com/office/drawing/2014/main" xmlns="" val="20001"/>
                    </a:ext>
                  </a:extLst>
                </a:gridCol>
                <a:gridCol w="2644413">
                  <a:extLst>
                    <a:ext uri="{9D8B030D-6E8A-4147-A177-3AD203B41FA5}">
                      <a16:colId xmlns:a16="http://schemas.microsoft.com/office/drawing/2014/main" xmlns="" val="20002"/>
                    </a:ext>
                  </a:extLst>
                </a:gridCol>
              </a:tblGrid>
              <a:tr h="253907">
                <a:tc>
                  <a:txBody>
                    <a:bodyPr/>
                    <a:lstStyle/>
                    <a:p>
                      <a:r>
                        <a:rPr lang="en-US" sz="1600" dirty="0"/>
                        <a:t>1. </a:t>
                      </a:r>
                    </a:p>
                  </a:txBody>
                  <a:tcPr marL="7217" marR="7217" marT="7217" marB="7217" anchor="ctr">
                    <a:lnL>
                      <a:noFill/>
                    </a:lnL>
                    <a:lnR>
                      <a:noFill/>
                    </a:lnR>
                    <a:lnT>
                      <a:noFill/>
                    </a:lnT>
                    <a:lnB>
                      <a:noFill/>
                    </a:lnB>
                    <a:solidFill>
                      <a:srgbClr val="FFFFCA"/>
                    </a:solidFill>
                  </a:tcPr>
                </a:tc>
                <a:tc>
                  <a:txBody>
                    <a:bodyPr/>
                    <a:lstStyle/>
                    <a:p>
                      <a:r>
                        <a:rPr lang="en-US" sz="1600"/>
                        <a:t>CC </a:t>
                      </a:r>
                    </a:p>
                  </a:txBody>
                  <a:tcPr marL="7217" marR="7217" marT="7217" marB="7217" anchor="ctr">
                    <a:lnL>
                      <a:noFill/>
                    </a:lnL>
                    <a:lnR>
                      <a:noFill/>
                    </a:lnR>
                    <a:lnT>
                      <a:noFill/>
                    </a:lnT>
                    <a:lnB>
                      <a:noFill/>
                    </a:lnB>
                    <a:solidFill>
                      <a:srgbClr val="FFFFCA"/>
                    </a:solidFill>
                  </a:tcPr>
                </a:tc>
                <a:tc>
                  <a:txBody>
                    <a:bodyPr/>
                    <a:lstStyle/>
                    <a:p>
                      <a:r>
                        <a:rPr lang="en-US" sz="1600"/>
                        <a:t>Coordinating conjunction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0"/>
                  </a:ext>
                </a:extLst>
              </a:tr>
              <a:tr h="253907">
                <a:tc>
                  <a:txBody>
                    <a:bodyPr/>
                    <a:lstStyle/>
                    <a:p>
                      <a:r>
                        <a:rPr lang="en-US" sz="1600"/>
                        <a:t>2. </a:t>
                      </a:r>
                    </a:p>
                  </a:txBody>
                  <a:tcPr marL="7217" marR="7217" marT="7217" marB="7217" anchor="ctr">
                    <a:lnL>
                      <a:noFill/>
                    </a:lnL>
                    <a:lnR>
                      <a:noFill/>
                    </a:lnR>
                    <a:lnT>
                      <a:noFill/>
                    </a:lnT>
                    <a:lnB>
                      <a:noFill/>
                    </a:lnB>
                    <a:solidFill>
                      <a:srgbClr val="FFFFCA"/>
                    </a:solidFill>
                  </a:tcPr>
                </a:tc>
                <a:tc>
                  <a:txBody>
                    <a:bodyPr/>
                    <a:lstStyle/>
                    <a:p>
                      <a:r>
                        <a:rPr lang="en-US" sz="1600"/>
                        <a:t>CD </a:t>
                      </a:r>
                    </a:p>
                  </a:txBody>
                  <a:tcPr marL="7217" marR="7217" marT="7217" marB="7217" anchor="ctr">
                    <a:lnL>
                      <a:noFill/>
                    </a:lnL>
                    <a:lnR>
                      <a:noFill/>
                    </a:lnR>
                    <a:lnT>
                      <a:noFill/>
                    </a:lnT>
                    <a:lnB>
                      <a:noFill/>
                    </a:lnB>
                    <a:solidFill>
                      <a:srgbClr val="FFFFCA"/>
                    </a:solidFill>
                  </a:tcPr>
                </a:tc>
                <a:tc>
                  <a:txBody>
                    <a:bodyPr/>
                    <a:lstStyle/>
                    <a:p>
                      <a:r>
                        <a:rPr lang="en-US" sz="1600"/>
                        <a:t>Cardinal number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1"/>
                  </a:ext>
                </a:extLst>
              </a:tr>
              <a:tr h="253907">
                <a:tc>
                  <a:txBody>
                    <a:bodyPr/>
                    <a:lstStyle/>
                    <a:p>
                      <a:r>
                        <a:rPr lang="en-US" sz="1600"/>
                        <a:t>3. </a:t>
                      </a:r>
                    </a:p>
                  </a:txBody>
                  <a:tcPr marL="7217" marR="7217" marT="7217" marB="7217" anchor="ctr">
                    <a:lnL>
                      <a:noFill/>
                    </a:lnL>
                    <a:lnR>
                      <a:noFill/>
                    </a:lnR>
                    <a:lnT>
                      <a:noFill/>
                    </a:lnT>
                    <a:lnB>
                      <a:noFill/>
                    </a:lnB>
                    <a:solidFill>
                      <a:srgbClr val="FFFFCA"/>
                    </a:solidFill>
                  </a:tcPr>
                </a:tc>
                <a:tc>
                  <a:txBody>
                    <a:bodyPr/>
                    <a:lstStyle/>
                    <a:p>
                      <a:r>
                        <a:rPr lang="en-US" sz="1600" dirty="0"/>
                        <a:t>DT </a:t>
                      </a:r>
                    </a:p>
                  </a:txBody>
                  <a:tcPr marL="7217" marR="7217" marT="7217" marB="7217" anchor="ctr">
                    <a:lnL>
                      <a:noFill/>
                    </a:lnL>
                    <a:lnR>
                      <a:noFill/>
                    </a:lnR>
                    <a:lnT>
                      <a:noFill/>
                    </a:lnT>
                    <a:lnB>
                      <a:noFill/>
                    </a:lnB>
                    <a:solidFill>
                      <a:srgbClr val="FFFFCA"/>
                    </a:solidFill>
                  </a:tcPr>
                </a:tc>
                <a:tc>
                  <a:txBody>
                    <a:bodyPr/>
                    <a:lstStyle/>
                    <a:p>
                      <a:r>
                        <a:rPr lang="en-US" sz="1600"/>
                        <a:t>Determiner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2"/>
                  </a:ext>
                </a:extLst>
              </a:tr>
              <a:tr h="253907">
                <a:tc>
                  <a:txBody>
                    <a:bodyPr/>
                    <a:lstStyle/>
                    <a:p>
                      <a:r>
                        <a:rPr lang="en-US" sz="1600"/>
                        <a:t>4. </a:t>
                      </a:r>
                    </a:p>
                  </a:txBody>
                  <a:tcPr marL="7217" marR="7217" marT="7217" marB="7217" anchor="ctr">
                    <a:lnL>
                      <a:noFill/>
                    </a:lnL>
                    <a:lnR>
                      <a:noFill/>
                    </a:lnR>
                    <a:lnT>
                      <a:noFill/>
                    </a:lnT>
                    <a:lnB>
                      <a:noFill/>
                    </a:lnB>
                    <a:solidFill>
                      <a:srgbClr val="FFFFCA"/>
                    </a:solidFill>
                  </a:tcPr>
                </a:tc>
                <a:tc>
                  <a:txBody>
                    <a:bodyPr/>
                    <a:lstStyle/>
                    <a:p>
                      <a:r>
                        <a:rPr lang="en-US" sz="1600" dirty="0"/>
                        <a:t>EX </a:t>
                      </a:r>
                    </a:p>
                  </a:txBody>
                  <a:tcPr marL="7217" marR="7217" marT="7217" marB="7217" anchor="ctr">
                    <a:lnL>
                      <a:noFill/>
                    </a:lnL>
                    <a:lnR>
                      <a:noFill/>
                    </a:lnR>
                    <a:lnT>
                      <a:noFill/>
                    </a:lnT>
                    <a:lnB>
                      <a:noFill/>
                    </a:lnB>
                    <a:solidFill>
                      <a:srgbClr val="FFFFCA"/>
                    </a:solidFill>
                  </a:tcPr>
                </a:tc>
                <a:tc>
                  <a:txBody>
                    <a:bodyPr/>
                    <a:lstStyle/>
                    <a:p>
                      <a:r>
                        <a:rPr lang="en-US" sz="1600"/>
                        <a:t>Existential </a:t>
                      </a:r>
                      <a:r>
                        <a:rPr lang="en-US" sz="1600" i="1"/>
                        <a:t>there </a:t>
                      </a:r>
                      <a:endParaRPr lang="en-US" sz="1600"/>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3"/>
                  </a:ext>
                </a:extLst>
              </a:tr>
              <a:tr h="253907">
                <a:tc>
                  <a:txBody>
                    <a:bodyPr/>
                    <a:lstStyle/>
                    <a:p>
                      <a:r>
                        <a:rPr lang="en-US" sz="1600"/>
                        <a:t>5. </a:t>
                      </a:r>
                    </a:p>
                  </a:txBody>
                  <a:tcPr marL="7217" marR="7217" marT="7217" marB="7217" anchor="ctr">
                    <a:lnL>
                      <a:noFill/>
                    </a:lnL>
                    <a:lnR>
                      <a:noFill/>
                    </a:lnR>
                    <a:lnT>
                      <a:noFill/>
                    </a:lnT>
                    <a:lnB>
                      <a:noFill/>
                    </a:lnB>
                    <a:solidFill>
                      <a:srgbClr val="FFFFCA"/>
                    </a:solidFill>
                  </a:tcPr>
                </a:tc>
                <a:tc>
                  <a:txBody>
                    <a:bodyPr/>
                    <a:lstStyle/>
                    <a:p>
                      <a:r>
                        <a:rPr lang="en-US" sz="1600"/>
                        <a:t>FW </a:t>
                      </a:r>
                    </a:p>
                  </a:txBody>
                  <a:tcPr marL="7217" marR="7217" marT="7217" marB="7217" anchor="ctr">
                    <a:lnL>
                      <a:noFill/>
                    </a:lnL>
                    <a:lnR>
                      <a:noFill/>
                    </a:lnR>
                    <a:lnT>
                      <a:noFill/>
                    </a:lnT>
                    <a:lnB>
                      <a:noFill/>
                    </a:lnB>
                    <a:solidFill>
                      <a:srgbClr val="FFFFCA"/>
                    </a:solidFill>
                  </a:tcPr>
                </a:tc>
                <a:tc>
                  <a:txBody>
                    <a:bodyPr/>
                    <a:lstStyle/>
                    <a:p>
                      <a:r>
                        <a:rPr lang="en-US" sz="1600"/>
                        <a:t>Foreign word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4"/>
                  </a:ext>
                </a:extLst>
              </a:tr>
              <a:tr h="477555">
                <a:tc>
                  <a:txBody>
                    <a:bodyPr/>
                    <a:lstStyle/>
                    <a:p>
                      <a:r>
                        <a:rPr lang="en-US" sz="1600" dirty="0"/>
                        <a:t>6. </a:t>
                      </a:r>
                    </a:p>
                  </a:txBody>
                  <a:tcPr marL="7217" marR="7217" marT="7217" marB="7217" anchor="ctr">
                    <a:lnL>
                      <a:noFill/>
                    </a:lnL>
                    <a:lnR>
                      <a:noFill/>
                    </a:lnR>
                    <a:lnT>
                      <a:noFill/>
                    </a:lnT>
                    <a:lnB>
                      <a:noFill/>
                    </a:lnB>
                    <a:solidFill>
                      <a:srgbClr val="FFFFCA"/>
                    </a:solidFill>
                  </a:tcPr>
                </a:tc>
                <a:tc>
                  <a:txBody>
                    <a:bodyPr/>
                    <a:lstStyle/>
                    <a:p>
                      <a:r>
                        <a:rPr lang="en-US" sz="1600"/>
                        <a:t>IN </a:t>
                      </a:r>
                    </a:p>
                  </a:txBody>
                  <a:tcPr marL="7217" marR="7217" marT="7217" marB="7217" anchor="ctr">
                    <a:lnL>
                      <a:noFill/>
                    </a:lnL>
                    <a:lnR>
                      <a:noFill/>
                    </a:lnR>
                    <a:lnT>
                      <a:noFill/>
                    </a:lnT>
                    <a:lnB>
                      <a:noFill/>
                    </a:lnB>
                    <a:solidFill>
                      <a:srgbClr val="FFFFCA"/>
                    </a:solidFill>
                  </a:tcPr>
                </a:tc>
                <a:tc>
                  <a:txBody>
                    <a:bodyPr/>
                    <a:lstStyle/>
                    <a:p>
                      <a:r>
                        <a:rPr lang="en-US" sz="1600" dirty="0"/>
                        <a:t>Preposition or subordinating conjunction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5"/>
                  </a:ext>
                </a:extLst>
              </a:tr>
              <a:tr h="253907">
                <a:tc>
                  <a:txBody>
                    <a:bodyPr/>
                    <a:lstStyle/>
                    <a:p>
                      <a:r>
                        <a:rPr lang="en-US" sz="1600"/>
                        <a:t>7. </a:t>
                      </a:r>
                    </a:p>
                  </a:txBody>
                  <a:tcPr marL="7217" marR="7217" marT="7217" marB="7217" anchor="ctr">
                    <a:lnL>
                      <a:noFill/>
                    </a:lnL>
                    <a:lnR>
                      <a:noFill/>
                    </a:lnR>
                    <a:lnT>
                      <a:noFill/>
                    </a:lnT>
                    <a:lnB>
                      <a:noFill/>
                    </a:lnB>
                    <a:solidFill>
                      <a:srgbClr val="FFFFCA"/>
                    </a:solidFill>
                  </a:tcPr>
                </a:tc>
                <a:tc>
                  <a:txBody>
                    <a:bodyPr/>
                    <a:lstStyle/>
                    <a:p>
                      <a:r>
                        <a:rPr lang="en-US" sz="1600"/>
                        <a:t>JJ </a:t>
                      </a:r>
                    </a:p>
                  </a:txBody>
                  <a:tcPr marL="7217" marR="7217" marT="7217" marB="7217" anchor="ctr">
                    <a:lnL>
                      <a:noFill/>
                    </a:lnL>
                    <a:lnR>
                      <a:noFill/>
                    </a:lnR>
                    <a:lnT>
                      <a:noFill/>
                    </a:lnT>
                    <a:lnB>
                      <a:noFill/>
                    </a:lnB>
                    <a:solidFill>
                      <a:srgbClr val="FFFFCA"/>
                    </a:solidFill>
                  </a:tcPr>
                </a:tc>
                <a:tc>
                  <a:txBody>
                    <a:bodyPr/>
                    <a:lstStyle/>
                    <a:p>
                      <a:r>
                        <a:rPr lang="en-US" sz="1600"/>
                        <a:t>Adjective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6"/>
                  </a:ext>
                </a:extLst>
              </a:tr>
              <a:tr h="253907">
                <a:tc>
                  <a:txBody>
                    <a:bodyPr/>
                    <a:lstStyle/>
                    <a:p>
                      <a:r>
                        <a:rPr lang="en-US" sz="1600"/>
                        <a:t>8. </a:t>
                      </a:r>
                    </a:p>
                  </a:txBody>
                  <a:tcPr marL="7217" marR="7217" marT="7217" marB="7217" anchor="ctr">
                    <a:lnL>
                      <a:noFill/>
                    </a:lnL>
                    <a:lnR>
                      <a:noFill/>
                    </a:lnR>
                    <a:lnT>
                      <a:noFill/>
                    </a:lnT>
                    <a:lnB>
                      <a:noFill/>
                    </a:lnB>
                    <a:solidFill>
                      <a:srgbClr val="FFFFCA"/>
                    </a:solidFill>
                  </a:tcPr>
                </a:tc>
                <a:tc>
                  <a:txBody>
                    <a:bodyPr/>
                    <a:lstStyle/>
                    <a:p>
                      <a:r>
                        <a:rPr lang="en-US" sz="1600"/>
                        <a:t>JJR </a:t>
                      </a:r>
                    </a:p>
                  </a:txBody>
                  <a:tcPr marL="7217" marR="7217" marT="7217" marB="7217" anchor="ctr">
                    <a:lnL>
                      <a:noFill/>
                    </a:lnL>
                    <a:lnR>
                      <a:noFill/>
                    </a:lnR>
                    <a:lnT>
                      <a:noFill/>
                    </a:lnT>
                    <a:lnB>
                      <a:noFill/>
                    </a:lnB>
                    <a:solidFill>
                      <a:srgbClr val="FFFFCA"/>
                    </a:solidFill>
                  </a:tcPr>
                </a:tc>
                <a:tc>
                  <a:txBody>
                    <a:bodyPr/>
                    <a:lstStyle/>
                    <a:p>
                      <a:r>
                        <a:rPr lang="en-US" sz="1600" dirty="0"/>
                        <a:t>Adjective, comparative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7"/>
                  </a:ext>
                </a:extLst>
              </a:tr>
              <a:tr h="253907">
                <a:tc>
                  <a:txBody>
                    <a:bodyPr/>
                    <a:lstStyle/>
                    <a:p>
                      <a:r>
                        <a:rPr lang="en-US" sz="1600"/>
                        <a:t>9. </a:t>
                      </a:r>
                    </a:p>
                  </a:txBody>
                  <a:tcPr marL="7217" marR="7217" marT="7217" marB="7217" anchor="ctr">
                    <a:lnL>
                      <a:noFill/>
                    </a:lnL>
                    <a:lnR>
                      <a:noFill/>
                    </a:lnR>
                    <a:lnT>
                      <a:noFill/>
                    </a:lnT>
                    <a:lnB>
                      <a:noFill/>
                    </a:lnB>
                    <a:solidFill>
                      <a:srgbClr val="FFFFCA"/>
                    </a:solidFill>
                  </a:tcPr>
                </a:tc>
                <a:tc>
                  <a:txBody>
                    <a:bodyPr/>
                    <a:lstStyle/>
                    <a:p>
                      <a:r>
                        <a:rPr lang="en-US" sz="1600"/>
                        <a:t>JJS </a:t>
                      </a:r>
                    </a:p>
                  </a:txBody>
                  <a:tcPr marL="7217" marR="7217" marT="7217" marB="7217" anchor="ctr">
                    <a:lnL>
                      <a:noFill/>
                    </a:lnL>
                    <a:lnR>
                      <a:noFill/>
                    </a:lnR>
                    <a:lnT>
                      <a:noFill/>
                    </a:lnT>
                    <a:lnB>
                      <a:noFill/>
                    </a:lnB>
                    <a:solidFill>
                      <a:srgbClr val="FFFFCA"/>
                    </a:solidFill>
                  </a:tcPr>
                </a:tc>
                <a:tc>
                  <a:txBody>
                    <a:bodyPr/>
                    <a:lstStyle/>
                    <a:p>
                      <a:r>
                        <a:rPr lang="en-US" sz="1600" dirty="0"/>
                        <a:t>Adjective, superlative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8"/>
                  </a:ext>
                </a:extLst>
              </a:tr>
              <a:tr h="253907">
                <a:tc>
                  <a:txBody>
                    <a:bodyPr/>
                    <a:lstStyle/>
                    <a:p>
                      <a:r>
                        <a:rPr lang="en-US" sz="1600"/>
                        <a:t>10. </a:t>
                      </a:r>
                    </a:p>
                  </a:txBody>
                  <a:tcPr marL="7217" marR="7217" marT="7217" marB="7217" anchor="ctr">
                    <a:lnL>
                      <a:noFill/>
                    </a:lnL>
                    <a:lnR>
                      <a:noFill/>
                    </a:lnR>
                    <a:lnT>
                      <a:noFill/>
                    </a:lnT>
                    <a:lnB>
                      <a:noFill/>
                    </a:lnB>
                    <a:solidFill>
                      <a:srgbClr val="FFFFCA"/>
                    </a:solidFill>
                  </a:tcPr>
                </a:tc>
                <a:tc>
                  <a:txBody>
                    <a:bodyPr/>
                    <a:lstStyle/>
                    <a:p>
                      <a:r>
                        <a:rPr lang="en-US" sz="1600"/>
                        <a:t>LS </a:t>
                      </a:r>
                    </a:p>
                  </a:txBody>
                  <a:tcPr marL="7217" marR="7217" marT="7217" marB="7217" anchor="ctr">
                    <a:lnL>
                      <a:noFill/>
                    </a:lnL>
                    <a:lnR>
                      <a:noFill/>
                    </a:lnR>
                    <a:lnT>
                      <a:noFill/>
                    </a:lnT>
                    <a:lnB>
                      <a:noFill/>
                    </a:lnB>
                    <a:solidFill>
                      <a:srgbClr val="FFFFCA"/>
                    </a:solidFill>
                  </a:tcPr>
                </a:tc>
                <a:tc>
                  <a:txBody>
                    <a:bodyPr/>
                    <a:lstStyle/>
                    <a:p>
                      <a:r>
                        <a:rPr lang="en-US" sz="1600"/>
                        <a:t>List item marker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9"/>
                  </a:ext>
                </a:extLst>
              </a:tr>
              <a:tr h="253907">
                <a:tc>
                  <a:txBody>
                    <a:bodyPr/>
                    <a:lstStyle/>
                    <a:p>
                      <a:r>
                        <a:rPr lang="en-US" sz="1600"/>
                        <a:t>11. </a:t>
                      </a:r>
                    </a:p>
                  </a:txBody>
                  <a:tcPr marL="7217" marR="7217" marT="7217" marB="7217" anchor="ctr">
                    <a:lnL>
                      <a:noFill/>
                    </a:lnL>
                    <a:lnR>
                      <a:noFill/>
                    </a:lnR>
                    <a:lnT>
                      <a:noFill/>
                    </a:lnT>
                    <a:lnB>
                      <a:noFill/>
                    </a:lnB>
                    <a:solidFill>
                      <a:srgbClr val="FFFFCA"/>
                    </a:solidFill>
                  </a:tcPr>
                </a:tc>
                <a:tc>
                  <a:txBody>
                    <a:bodyPr/>
                    <a:lstStyle/>
                    <a:p>
                      <a:r>
                        <a:rPr lang="en-US" sz="1600"/>
                        <a:t>MD </a:t>
                      </a:r>
                    </a:p>
                  </a:txBody>
                  <a:tcPr marL="7217" marR="7217" marT="7217" marB="7217" anchor="ctr">
                    <a:lnL>
                      <a:noFill/>
                    </a:lnL>
                    <a:lnR>
                      <a:noFill/>
                    </a:lnR>
                    <a:lnT>
                      <a:noFill/>
                    </a:lnT>
                    <a:lnB>
                      <a:noFill/>
                    </a:lnB>
                    <a:solidFill>
                      <a:srgbClr val="FFFFCA"/>
                    </a:solidFill>
                  </a:tcPr>
                </a:tc>
                <a:tc>
                  <a:txBody>
                    <a:bodyPr/>
                    <a:lstStyle/>
                    <a:p>
                      <a:r>
                        <a:rPr lang="en-US" sz="1600"/>
                        <a:t>Modal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0"/>
                  </a:ext>
                </a:extLst>
              </a:tr>
              <a:tr h="253907">
                <a:tc>
                  <a:txBody>
                    <a:bodyPr/>
                    <a:lstStyle/>
                    <a:p>
                      <a:r>
                        <a:rPr lang="en-US" sz="1600"/>
                        <a:t>12. </a:t>
                      </a:r>
                    </a:p>
                  </a:txBody>
                  <a:tcPr marL="7217" marR="7217" marT="7217" marB="7217" anchor="ctr">
                    <a:lnL>
                      <a:noFill/>
                    </a:lnL>
                    <a:lnR>
                      <a:noFill/>
                    </a:lnR>
                    <a:lnT>
                      <a:noFill/>
                    </a:lnT>
                    <a:lnB>
                      <a:noFill/>
                    </a:lnB>
                    <a:solidFill>
                      <a:srgbClr val="FFFFCA"/>
                    </a:solidFill>
                  </a:tcPr>
                </a:tc>
                <a:tc>
                  <a:txBody>
                    <a:bodyPr/>
                    <a:lstStyle/>
                    <a:p>
                      <a:r>
                        <a:rPr lang="en-US" sz="1600"/>
                        <a:t>NN </a:t>
                      </a:r>
                    </a:p>
                  </a:txBody>
                  <a:tcPr marL="7217" marR="7217" marT="7217" marB="7217" anchor="ctr">
                    <a:lnL>
                      <a:noFill/>
                    </a:lnL>
                    <a:lnR>
                      <a:noFill/>
                    </a:lnR>
                    <a:lnT>
                      <a:noFill/>
                    </a:lnT>
                    <a:lnB>
                      <a:noFill/>
                    </a:lnB>
                    <a:solidFill>
                      <a:srgbClr val="FFFFCA"/>
                    </a:solidFill>
                  </a:tcPr>
                </a:tc>
                <a:tc>
                  <a:txBody>
                    <a:bodyPr/>
                    <a:lstStyle/>
                    <a:p>
                      <a:r>
                        <a:rPr lang="en-US" sz="1600"/>
                        <a:t>Noun, singular or mass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1"/>
                  </a:ext>
                </a:extLst>
              </a:tr>
              <a:tr h="253907">
                <a:tc>
                  <a:txBody>
                    <a:bodyPr/>
                    <a:lstStyle/>
                    <a:p>
                      <a:r>
                        <a:rPr lang="en-US" sz="1600"/>
                        <a:t>13. </a:t>
                      </a:r>
                    </a:p>
                  </a:txBody>
                  <a:tcPr marL="7217" marR="7217" marT="7217" marB="7217" anchor="ctr">
                    <a:lnL>
                      <a:noFill/>
                    </a:lnL>
                    <a:lnR>
                      <a:noFill/>
                    </a:lnR>
                    <a:lnT>
                      <a:noFill/>
                    </a:lnT>
                    <a:lnB>
                      <a:noFill/>
                    </a:lnB>
                    <a:solidFill>
                      <a:srgbClr val="FFFFCA"/>
                    </a:solidFill>
                  </a:tcPr>
                </a:tc>
                <a:tc>
                  <a:txBody>
                    <a:bodyPr/>
                    <a:lstStyle/>
                    <a:p>
                      <a:r>
                        <a:rPr lang="en-US" sz="1600"/>
                        <a:t>NNS </a:t>
                      </a:r>
                    </a:p>
                  </a:txBody>
                  <a:tcPr marL="7217" marR="7217" marT="7217" marB="7217" anchor="ctr">
                    <a:lnL>
                      <a:noFill/>
                    </a:lnL>
                    <a:lnR>
                      <a:noFill/>
                    </a:lnR>
                    <a:lnT>
                      <a:noFill/>
                    </a:lnT>
                    <a:lnB>
                      <a:noFill/>
                    </a:lnB>
                    <a:solidFill>
                      <a:srgbClr val="FFFFCA"/>
                    </a:solidFill>
                  </a:tcPr>
                </a:tc>
                <a:tc>
                  <a:txBody>
                    <a:bodyPr/>
                    <a:lstStyle/>
                    <a:p>
                      <a:r>
                        <a:rPr lang="en-US" sz="1600"/>
                        <a:t>Noun, plural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2"/>
                  </a:ext>
                </a:extLst>
              </a:tr>
              <a:tr h="253907">
                <a:tc>
                  <a:txBody>
                    <a:bodyPr/>
                    <a:lstStyle/>
                    <a:p>
                      <a:r>
                        <a:rPr lang="en-US" sz="1600"/>
                        <a:t>14. </a:t>
                      </a:r>
                    </a:p>
                  </a:txBody>
                  <a:tcPr marL="7217" marR="7217" marT="7217" marB="7217" anchor="ctr">
                    <a:lnL>
                      <a:noFill/>
                    </a:lnL>
                    <a:lnR>
                      <a:noFill/>
                    </a:lnR>
                    <a:lnT>
                      <a:noFill/>
                    </a:lnT>
                    <a:lnB>
                      <a:noFill/>
                    </a:lnB>
                    <a:solidFill>
                      <a:srgbClr val="FFFFCA"/>
                    </a:solidFill>
                  </a:tcPr>
                </a:tc>
                <a:tc>
                  <a:txBody>
                    <a:bodyPr/>
                    <a:lstStyle/>
                    <a:p>
                      <a:r>
                        <a:rPr lang="en-US" sz="1600"/>
                        <a:t>NNP </a:t>
                      </a:r>
                    </a:p>
                  </a:txBody>
                  <a:tcPr marL="7217" marR="7217" marT="7217" marB="7217" anchor="ctr">
                    <a:lnL>
                      <a:noFill/>
                    </a:lnL>
                    <a:lnR>
                      <a:noFill/>
                    </a:lnR>
                    <a:lnT>
                      <a:noFill/>
                    </a:lnT>
                    <a:lnB>
                      <a:noFill/>
                    </a:lnB>
                    <a:solidFill>
                      <a:srgbClr val="FFFFCA"/>
                    </a:solidFill>
                  </a:tcPr>
                </a:tc>
                <a:tc>
                  <a:txBody>
                    <a:bodyPr/>
                    <a:lstStyle/>
                    <a:p>
                      <a:r>
                        <a:rPr lang="en-US" sz="1600"/>
                        <a:t>Proper noun, singular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3"/>
                  </a:ext>
                </a:extLst>
              </a:tr>
              <a:tr h="253907">
                <a:tc>
                  <a:txBody>
                    <a:bodyPr/>
                    <a:lstStyle/>
                    <a:p>
                      <a:r>
                        <a:rPr lang="en-US" sz="1600"/>
                        <a:t>15. </a:t>
                      </a:r>
                    </a:p>
                  </a:txBody>
                  <a:tcPr marL="7217" marR="7217" marT="7217" marB="7217" anchor="ctr">
                    <a:lnL>
                      <a:noFill/>
                    </a:lnL>
                    <a:lnR>
                      <a:noFill/>
                    </a:lnR>
                    <a:lnT>
                      <a:noFill/>
                    </a:lnT>
                    <a:lnB>
                      <a:noFill/>
                    </a:lnB>
                    <a:solidFill>
                      <a:srgbClr val="FFFFCA"/>
                    </a:solidFill>
                  </a:tcPr>
                </a:tc>
                <a:tc>
                  <a:txBody>
                    <a:bodyPr/>
                    <a:lstStyle/>
                    <a:p>
                      <a:r>
                        <a:rPr lang="en-US" sz="1600"/>
                        <a:t>NNPS </a:t>
                      </a:r>
                    </a:p>
                  </a:txBody>
                  <a:tcPr marL="7217" marR="7217" marT="7217" marB="7217" anchor="ctr">
                    <a:lnL>
                      <a:noFill/>
                    </a:lnL>
                    <a:lnR>
                      <a:noFill/>
                    </a:lnR>
                    <a:lnT>
                      <a:noFill/>
                    </a:lnT>
                    <a:lnB>
                      <a:noFill/>
                    </a:lnB>
                    <a:solidFill>
                      <a:srgbClr val="FFFFCA"/>
                    </a:solidFill>
                  </a:tcPr>
                </a:tc>
                <a:tc>
                  <a:txBody>
                    <a:bodyPr/>
                    <a:lstStyle/>
                    <a:p>
                      <a:r>
                        <a:rPr lang="en-US" sz="1600"/>
                        <a:t>Proper noun, plural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4"/>
                  </a:ext>
                </a:extLst>
              </a:tr>
              <a:tr h="253907">
                <a:tc>
                  <a:txBody>
                    <a:bodyPr/>
                    <a:lstStyle/>
                    <a:p>
                      <a:r>
                        <a:rPr lang="en-US" sz="1600"/>
                        <a:t>16. </a:t>
                      </a:r>
                    </a:p>
                  </a:txBody>
                  <a:tcPr marL="7217" marR="7217" marT="7217" marB="7217" anchor="ctr">
                    <a:lnL>
                      <a:noFill/>
                    </a:lnL>
                    <a:lnR>
                      <a:noFill/>
                    </a:lnR>
                    <a:lnT>
                      <a:noFill/>
                    </a:lnT>
                    <a:lnB>
                      <a:noFill/>
                    </a:lnB>
                    <a:solidFill>
                      <a:srgbClr val="FFFFCA"/>
                    </a:solidFill>
                  </a:tcPr>
                </a:tc>
                <a:tc>
                  <a:txBody>
                    <a:bodyPr/>
                    <a:lstStyle/>
                    <a:p>
                      <a:r>
                        <a:rPr lang="en-US" sz="1600"/>
                        <a:t>PDT </a:t>
                      </a:r>
                    </a:p>
                  </a:txBody>
                  <a:tcPr marL="7217" marR="7217" marT="7217" marB="7217" anchor="ctr">
                    <a:lnL>
                      <a:noFill/>
                    </a:lnL>
                    <a:lnR>
                      <a:noFill/>
                    </a:lnR>
                    <a:lnT>
                      <a:noFill/>
                    </a:lnT>
                    <a:lnB>
                      <a:noFill/>
                    </a:lnB>
                    <a:solidFill>
                      <a:srgbClr val="FFFFCA"/>
                    </a:solidFill>
                  </a:tcPr>
                </a:tc>
                <a:tc>
                  <a:txBody>
                    <a:bodyPr/>
                    <a:lstStyle/>
                    <a:p>
                      <a:r>
                        <a:rPr lang="en-US" sz="1600"/>
                        <a:t>Predeterminer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5"/>
                  </a:ext>
                </a:extLst>
              </a:tr>
              <a:tr h="253907">
                <a:tc>
                  <a:txBody>
                    <a:bodyPr/>
                    <a:lstStyle/>
                    <a:p>
                      <a:r>
                        <a:rPr lang="en-US" sz="1600"/>
                        <a:t>17. </a:t>
                      </a:r>
                    </a:p>
                  </a:txBody>
                  <a:tcPr marL="7217" marR="7217" marT="7217" marB="7217" anchor="ctr">
                    <a:lnL>
                      <a:noFill/>
                    </a:lnL>
                    <a:lnR>
                      <a:noFill/>
                    </a:lnR>
                    <a:lnT>
                      <a:noFill/>
                    </a:lnT>
                    <a:lnB>
                      <a:noFill/>
                    </a:lnB>
                    <a:solidFill>
                      <a:srgbClr val="FFFFCA"/>
                    </a:solidFill>
                  </a:tcPr>
                </a:tc>
                <a:tc>
                  <a:txBody>
                    <a:bodyPr/>
                    <a:lstStyle/>
                    <a:p>
                      <a:r>
                        <a:rPr lang="en-US" sz="1600"/>
                        <a:t>POS </a:t>
                      </a:r>
                    </a:p>
                  </a:txBody>
                  <a:tcPr marL="7217" marR="7217" marT="7217" marB="7217" anchor="ctr">
                    <a:lnL>
                      <a:noFill/>
                    </a:lnL>
                    <a:lnR>
                      <a:noFill/>
                    </a:lnR>
                    <a:lnT>
                      <a:noFill/>
                    </a:lnT>
                    <a:lnB>
                      <a:noFill/>
                    </a:lnB>
                    <a:solidFill>
                      <a:srgbClr val="FFFFCA"/>
                    </a:solidFill>
                  </a:tcPr>
                </a:tc>
                <a:tc>
                  <a:txBody>
                    <a:bodyPr/>
                    <a:lstStyle/>
                    <a:p>
                      <a:r>
                        <a:rPr lang="en-US" sz="1600"/>
                        <a:t>Possessive ending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6"/>
                  </a:ext>
                </a:extLst>
              </a:tr>
              <a:tr h="253907">
                <a:tc>
                  <a:txBody>
                    <a:bodyPr/>
                    <a:lstStyle/>
                    <a:p>
                      <a:r>
                        <a:rPr lang="en-US" sz="1600"/>
                        <a:t>18. </a:t>
                      </a:r>
                    </a:p>
                  </a:txBody>
                  <a:tcPr marL="7217" marR="7217" marT="7217" marB="7217" anchor="ctr">
                    <a:lnL>
                      <a:noFill/>
                    </a:lnL>
                    <a:lnR>
                      <a:noFill/>
                    </a:lnR>
                    <a:lnT>
                      <a:noFill/>
                    </a:lnT>
                    <a:lnB>
                      <a:noFill/>
                    </a:lnB>
                    <a:solidFill>
                      <a:srgbClr val="FFFFCA"/>
                    </a:solidFill>
                  </a:tcPr>
                </a:tc>
                <a:tc>
                  <a:txBody>
                    <a:bodyPr/>
                    <a:lstStyle/>
                    <a:p>
                      <a:r>
                        <a:rPr lang="en-US" sz="1600"/>
                        <a:t>PRP </a:t>
                      </a:r>
                    </a:p>
                  </a:txBody>
                  <a:tcPr marL="7217" marR="7217" marT="7217" marB="7217" anchor="ctr">
                    <a:lnL>
                      <a:noFill/>
                    </a:lnL>
                    <a:lnR>
                      <a:noFill/>
                    </a:lnR>
                    <a:lnT>
                      <a:noFill/>
                    </a:lnT>
                    <a:lnB>
                      <a:noFill/>
                    </a:lnB>
                    <a:solidFill>
                      <a:srgbClr val="FFFFCA"/>
                    </a:solidFill>
                  </a:tcPr>
                </a:tc>
                <a:tc>
                  <a:txBody>
                    <a:bodyPr/>
                    <a:lstStyle/>
                    <a:p>
                      <a:r>
                        <a:rPr lang="en-US" sz="1600" dirty="0"/>
                        <a:t>Personal pronoun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2841937"/>
              </p:ext>
            </p:extLst>
          </p:nvPr>
        </p:nvGraphicFramePr>
        <p:xfrm>
          <a:off x="4577906" y="1234530"/>
          <a:ext cx="4209478" cy="4892772"/>
        </p:xfrm>
        <a:graphic>
          <a:graphicData uri="http://schemas.openxmlformats.org/drawingml/2006/table">
            <a:tbl>
              <a:tblPr/>
              <a:tblGrid>
                <a:gridCol w="596957">
                  <a:extLst>
                    <a:ext uri="{9D8B030D-6E8A-4147-A177-3AD203B41FA5}">
                      <a16:colId xmlns:a16="http://schemas.microsoft.com/office/drawing/2014/main" xmlns="" val="20000"/>
                    </a:ext>
                  </a:extLst>
                </a:gridCol>
                <a:gridCol w="654313">
                  <a:extLst>
                    <a:ext uri="{9D8B030D-6E8A-4147-A177-3AD203B41FA5}">
                      <a16:colId xmlns:a16="http://schemas.microsoft.com/office/drawing/2014/main" xmlns="" val="20001"/>
                    </a:ext>
                  </a:extLst>
                </a:gridCol>
                <a:gridCol w="2958208">
                  <a:extLst>
                    <a:ext uri="{9D8B030D-6E8A-4147-A177-3AD203B41FA5}">
                      <a16:colId xmlns:a16="http://schemas.microsoft.com/office/drawing/2014/main" xmlns="" val="20002"/>
                    </a:ext>
                  </a:extLst>
                </a:gridCol>
              </a:tblGrid>
              <a:tr h="118363">
                <a:tc>
                  <a:txBody>
                    <a:bodyPr/>
                    <a:lstStyle/>
                    <a:p>
                      <a:r>
                        <a:rPr lang="en-US" sz="1600" dirty="0"/>
                        <a:t>19. </a:t>
                      </a:r>
                    </a:p>
                  </a:txBody>
                  <a:tcPr marL="7217" marR="7217" marT="7217" marB="7217" anchor="ctr">
                    <a:lnL>
                      <a:noFill/>
                    </a:lnL>
                    <a:lnR>
                      <a:noFill/>
                    </a:lnR>
                    <a:lnT>
                      <a:noFill/>
                    </a:lnT>
                    <a:lnB>
                      <a:noFill/>
                    </a:lnB>
                    <a:solidFill>
                      <a:srgbClr val="FFFFCA"/>
                    </a:solidFill>
                  </a:tcPr>
                </a:tc>
                <a:tc>
                  <a:txBody>
                    <a:bodyPr/>
                    <a:lstStyle/>
                    <a:p>
                      <a:r>
                        <a:rPr lang="en-US" sz="1600"/>
                        <a:t>PRP$ </a:t>
                      </a:r>
                    </a:p>
                  </a:txBody>
                  <a:tcPr marL="7217" marR="7217" marT="7217" marB="7217" anchor="ctr">
                    <a:lnL>
                      <a:noFill/>
                    </a:lnL>
                    <a:lnR>
                      <a:noFill/>
                    </a:lnR>
                    <a:lnT>
                      <a:noFill/>
                    </a:lnT>
                    <a:lnB>
                      <a:noFill/>
                    </a:lnB>
                    <a:solidFill>
                      <a:srgbClr val="FFFFCA"/>
                    </a:solidFill>
                  </a:tcPr>
                </a:tc>
                <a:tc>
                  <a:txBody>
                    <a:bodyPr/>
                    <a:lstStyle/>
                    <a:p>
                      <a:r>
                        <a:rPr lang="en-US" sz="1600"/>
                        <a:t>Possessive pronoun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0"/>
                  </a:ext>
                </a:extLst>
              </a:tr>
              <a:tr h="118363">
                <a:tc>
                  <a:txBody>
                    <a:bodyPr/>
                    <a:lstStyle/>
                    <a:p>
                      <a:r>
                        <a:rPr lang="en-US" sz="1600"/>
                        <a:t>20. </a:t>
                      </a:r>
                    </a:p>
                  </a:txBody>
                  <a:tcPr marL="7217" marR="7217" marT="7217" marB="7217" anchor="ctr">
                    <a:lnL>
                      <a:noFill/>
                    </a:lnL>
                    <a:lnR>
                      <a:noFill/>
                    </a:lnR>
                    <a:lnT>
                      <a:noFill/>
                    </a:lnT>
                    <a:lnB>
                      <a:noFill/>
                    </a:lnB>
                    <a:solidFill>
                      <a:srgbClr val="FFFFCA"/>
                    </a:solidFill>
                  </a:tcPr>
                </a:tc>
                <a:tc>
                  <a:txBody>
                    <a:bodyPr/>
                    <a:lstStyle/>
                    <a:p>
                      <a:r>
                        <a:rPr lang="en-US" sz="1600"/>
                        <a:t>RB </a:t>
                      </a:r>
                    </a:p>
                  </a:txBody>
                  <a:tcPr marL="7217" marR="7217" marT="7217" marB="7217" anchor="ctr">
                    <a:lnL>
                      <a:noFill/>
                    </a:lnL>
                    <a:lnR>
                      <a:noFill/>
                    </a:lnR>
                    <a:lnT>
                      <a:noFill/>
                    </a:lnT>
                    <a:lnB>
                      <a:noFill/>
                    </a:lnB>
                    <a:solidFill>
                      <a:srgbClr val="FFFFCA"/>
                    </a:solidFill>
                  </a:tcPr>
                </a:tc>
                <a:tc>
                  <a:txBody>
                    <a:bodyPr/>
                    <a:lstStyle/>
                    <a:p>
                      <a:r>
                        <a:rPr lang="en-US" sz="1600"/>
                        <a:t>Adverb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1"/>
                  </a:ext>
                </a:extLst>
              </a:tr>
              <a:tr h="118363">
                <a:tc>
                  <a:txBody>
                    <a:bodyPr/>
                    <a:lstStyle/>
                    <a:p>
                      <a:r>
                        <a:rPr lang="en-US" sz="1600"/>
                        <a:t>21. </a:t>
                      </a:r>
                    </a:p>
                  </a:txBody>
                  <a:tcPr marL="7217" marR="7217" marT="7217" marB="7217" anchor="ctr">
                    <a:lnL>
                      <a:noFill/>
                    </a:lnL>
                    <a:lnR>
                      <a:noFill/>
                    </a:lnR>
                    <a:lnT>
                      <a:noFill/>
                    </a:lnT>
                    <a:lnB>
                      <a:noFill/>
                    </a:lnB>
                    <a:solidFill>
                      <a:srgbClr val="FFFFCA"/>
                    </a:solidFill>
                  </a:tcPr>
                </a:tc>
                <a:tc>
                  <a:txBody>
                    <a:bodyPr/>
                    <a:lstStyle/>
                    <a:p>
                      <a:r>
                        <a:rPr lang="en-US" sz="1600"/>
                        <a:t>RBR </a:t>
                      </a:r>
                    </a:p>
                  </a:txBody>
                  <a:tcPr marL="7217" marR="7217" marT="7217" marB="7217" anchor="ctr">
                    <a:lnL>
                      <a:noFill/>
                    </a:lnL>
                    <a:lnR>
                      <a:noFill/>
                    </a:lnR>
                    <a:lnT>
                      <a:noFill/>
                    </a:lnT>
                    <a:lnB>
                      <a:noFill/>
                    </a:lnB>
                    <a:solidFill>
                      <a:srgbClr val="FFFFCA"/>
                    </a:solidFill>
                  </a:tcPr>
                </a:tc>
                <a:tc>
                  <a:txBody>
                    <a:bodyPr/>
                    <a:lstStyle/>
                    <a:p>
                      <a:r>
                        <a:rPr lang="en-US" sz="1600"/>
                        <a:t>Adverb, comparative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2"/>
                  </a:ext>
                </a:extLst>
              </a:tr>
              <a:tr h="118363">
                <a:tc>
                  <a:txBody>
                    <a:bodyPr/>
                    <a:lstStyle/>
                    <a:p>
                      <a:r>
                        <a:rPr lang="en-US" sz="1600"/>
                        <a:t>22. </a:t>
                      </a:r>
                    </a:p>
                  </a:txBody>
                  <a:tcPr marL="7217" marR="7217" marT="7217" marB="7217" anchor="ctr">
                    <a:lnL>
                      <a:noFill/>
                    </a:lnL>
                    <a:lnR>
                      <a:noFill/>
                    </a:lnR>
                    <a:lnT>
                      <a:noFill/>
                    </a:lnT>
                    <a:lnB>
                      <a:noFill/>
                    </a:lnB>
                    <a:solidFill>
                      <a:srgbClr val="FFFFCA"/>
                    </a:solidFill>
                  </a:tcPr>
                </a:tc>
                <a:tc>
                  <a:txBody>
                    <a:bodyPr/>
                    <a:lstStyle/>
                    <a:p>
                      <a:r>
                        <a:rPr lang="en-US" sz="1600"/>
                        <a:t>RBS </a:t>
                      </a:r>
                    </a:p>
                  </a:txBody>
                  <a:tcPr marL="7217" marR="7217" marT="7217" marB="7217" anchor="ctr">
                    <a:lnL>
                      <a:noFill/>
                    </a:lnL>
                    <a:lnR>
                      <a:noFill/>
                    </a:lnR>
                    <a:lnT>
                      <a:noFill/>
                    </a:lnT>
                    <a:lnB>
                      <a:noFill/>
                    </a:lnB>
                    <a:solidFill>
                      <a:srgbClr val="FFFFCA"/>
                    </a:solidFill>
                  </a:tcPr>
                </a:tc>
                <a:tc>
                  <a:txBody>
                    <a:bodyPr/>
                    <a:lstStyle/>
                    <a:p>
                      <a:r>
                        <a:rPr lang="en-US" sz="1600"/>
                        <a:t>Adverb, superlative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3"/>
                  </a:ext>
                </a:extLst>
              </a:tr>
              <a:tr h="118363">
                <a:tc>
                  <a:txBody>
                    <a:bodyPr/>
                    <a:lstStyle/>
                    <a:p>
                      <a:r>
                        <a:rPr lang="en-US" sz="1600"/>
                        <a:t>23. </a:t>
                      </a:r>
                    </a:p>
                  </a:txBody>
                  <a:tcPr marL="7217" marR="7217" marT="7217" marB="7217" anchor="ctr">
                    <a:lnL>
                      <a:noFill/>
                    </a:lnL>
                    <a:lnR>
                      <a:noFill/>
                    </a:lnR>
                    <a:lnT>
                      <a:noFill/>
                    </a:lnT>
                    <a:lnB>
                      <a:noFill/>
                    </a:lnB>
                    <a:solidFill>
                      <a:srgbClr val="FFFFCA"/>
                    </a:solidFill>
                  </a:tcPr>
                </a:tc>
                <a:tc>
                  <a:txBody>
                    <a:bodyPr/>
                    <a:lstStyle/>
                    <a:p>
                      <a:r>
                        <a:rPr lang="en-US" sz="1600"/>
                        <a:t>RP </a:t>
                      </a:r>
                    </a:p>
                  </a:txBody>
                  <a:tcPr marL="7217" marR="7217" marT="7217" marB="7217" anchor="ctr">
                    <a:lnL>
                      <a:noFill/>
                    </a:lnL>
                    <a:lnR>
                      <a:noFill/>
                    </a:lnR>
                    <a:lnT>
                      <a:noFill/>
                    </a:lnT>
                    <a:lnB>
                      <a:noFill/>
                    </a:lnB>
                    <a:solidFill>
                      <a:srgbClr val="FFFFCA"/>
                    </a:solidFill>
                  </a:tcPr>
                </a:tc>
                <a:tc>
                  <a:txBody>
                    <a:bodyPr/>
                    <a:lstStyle/>
                    <a:p>
                      <a:r>
                        <a:rPr lang="en-US" sz="1600" dirty="0"/>
                        <a:t>Particle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4"/>
                  </a:ext>
                </a:extLst>
              </a:tr>
              <a:tr h="118363">
                <a:tc>
                  <a:txBody>
                    <a:bodyPr/>
                    <a:lstStyle/>
                    <a:p>
                      <a:r>
                        <a:rPr lang="en-US" sz="1600"/>
                        <a:t>24. </a:t>
                      </a:r>
                    </a:p>
                  </a:txBody>
                  <a:tcPr marL="7217" marR="7217" marT="7217" marB="7217" anchor="ctr">
                    <a:lnL>
                      <a:noFill/>
                    </a:lnL>
                    <a:lnR>
                      <a:noFill/>
                    </a:lnR>
                    <a:lnT>
                      <a:noFill/>
                    </a:lnT>
                    <a:lnB>
                      <a:noFill/>
                    </a:lnB>
                    <a:solidFill>
                      <a:srgbClr val="FFFFCA"/>
                    </a:solidFill>
                  </a:tcPr>
                </a:tc>
                <a:tc>
                  <a:txBody>
                    <a:bodyPr/>
                    <a:lstStyle/>
                    <a:p>
                      <a:r>
                        <a:rPr lang="en-US" sz="1600" dirty="0"/>
                        <a:t>SYM </a:t>
                      </a:r>
                    </a:p>
                  </a:txBody>
                  <a:tcPr marL="7217" marR="7217" marT="7217" marB="7217" anchor="ctr">
                    <a:lnL>
                      <a:noFill/>
                    </a:lnL>
                    <a:lnR>
                      <a:noFill/>
                    </a:lnR>
                    <a:lnT>
                      <a:noFill/>
                    </a:lnT>
                    <a:lnB>
                      <a:noFill/>
                    </a:lnB>
                    <a:solidFill>
                      <a:srgbClr val="FFFFCA"/>
                    </a:solidFill>
                  </a:tcPr>
                </a:tc>
                <a:tc>
                  <a:txBody>
                    <a:bodyPr/>
                    <a:lstStyle/>
                    <a:p>
                      <a:r>
                        <a:rPr lang="en-US" sz="1600"/>
                        <a:t>Symbol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5"/>
                  </a:ext>
                </a:extLst>
              </a:tr>
              <a:tr h="118363">
                <a:tc>
                  <a:txBody>
                    <a:bodyPr/>
                    <a:lstStyle/>
                    <a:p>
                      <a:r>
                        <a:rPr lang="en-US" sz="1600"/>
                        <a:t>25. </a:t>
                      </a:r>
                    </a:p>
                  </a:txBody>
                  <a:tcPr marL="7217" marR="7217" marT="7217" marB="7217" anchor="ctr">
                    <a:lnL>
                      <a:noFill/>
                    </a:lnL>
                    <a:lnR>
                      <a:noFill/>
                    </a:lnR>
                    <a:lnT>
                      <a:noFill/>
                    </a:lnT>
                    <a:lnB>
                      <a:noFill/>
                    </a:lnB>
                    <a:solidFill>
                      <a:srgbClr val="FFFFCA"/>
                    </a:solidFill>
                  </a:tcPr>
                </a:tc>
                <a:tc>
                  <a:txBody>
                    <a:bodyPr/>
                    <a:lstStyle/>
                    <a:p>
                      <a:r>
                        <a:rPr lang="en-US" sz="1600"/>
                        <a:t>TO </a:t>
                      </a:r>
                    </a:p>
                  </a:txBody>
                  <a:tcPr marL="7217" marR="7217" marT="7217" marB="7217" anchor="ctr">
                    <a:lnL>
                      <a:noFill/>
                    </a:lnL>
                    <a:lnR>
                      <a:noFill/>
                    </a:lnR>
                    <a:lnT>
                      <a:noFill/>
                    </a:lnT>
                    <a:lnB>
                      <a:noFill/>
                    </a:lnB>
                    <a:solidFill>
                      <a:srgbClr val="FFFFCA"/>
                    </a:solidFill>
                  </a:tcPr>
                </a:tc>
                <a:tc>
                  <a:txBody>
                    <a:bodyPr/>
                    <a:lstStyle/>
                    <a:p>
                      <a:r>
                        <a:rPr lang="en-US" sz="1600" i="1"/>
                        <a:t>to</a:t>
                      </a:r>
                      <a:r>
                        <a:rPr lang="en-US" sz="1600"/>
                        <a:t>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6"/>
                  </a:ext>
                </a:extLst>
              </a:tr>
              <a:tr h="118363">
                <a:tc>
                  <a:txBody>
                    <a:bodyPr/>
                    <a:lstStyle/>
                    <a:p>
                      <a:r>
                        <a:rPr lang="en-US" sz="1600"/>
                        <a:t>26. </a:t>
                      </a:r>
                    </a:p>
                  </a:txBody>
                  <a:tcPr marL="7217" marR="7217" marT="7217" marB="7217" anchor="ctr">
                    <a:lnL>
                      <a:noFill/>
                    </a:lnL>
                    <a:lnR>
                      <a:noFill/>
                    </a:lnR>
                    <a:lnT>
                      <a:noFill/>
                    </a:lnT>
                    <a:lnB>
                      <a:noFill/>
                    </a:lnB>
                    <a:solidFill>
                      <a:srgbClr val="FFFFCA"/>
                    </a:solidFill>
                  </a:tcPr>
                </a:tc>
                <a:tc>
                  <a:txBody>
                    <a:bodyPr/>
                    <a:lstStyle/>
                    <a:p>
                      <a:r>
                        <a:rPr lang="en-US" sz="1600"/>
                        <a:t>UH </a:t>
                      </a:r>
                    </a:p>
                  </a:txBody>
                  <a:tcPr marL="7217" marR="7217" marT="7217" marB="7217" anchor="ctr">
                    <a:lnL>
                      <a:noFill/>
                    </a:lnL>
                    <a:lnR>
                      <a:noFill/>
                    </a:lnR>
                    <a:lnT>
                      <a:noFill/>
                    </a:lnT>
                    <a:lnB>
                      <a:noFill/>
                    </a:lnB>
                    <a:solidFill>
                      <a:srgbClr val="FFFFCA"/>
                    </a:solidFill>
                  </a:tcPr>
                </a:tc>
                <a:tc>
                  <a:txBody>
                    <a:bodyPr/>
                    <a:lstStyle/>
                    <a:p>
                      <a:r>
                        <a:rPr lang="en-US" sz="1600"/>
                        <a:t>Interjection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7"/>
                  </a:ext>
                </a:extLst>
              </a:tr>
              <a:tr h="118363">
                <a:tc>
                  <a:txBody>
                    <a:bodyPr/>
                    <a:lstStyle/>
                    <a:p>
                      <a:r>
                        <a:rPr lang="en-US" sz="1600"/>
                        <a:t>27. </a:t>
                      </a:r>
                    </a:p>
                  </a:txBody>
                  <a:tcPr marL="7217" marR="7217" marT="7217" marB="7217" anchor="ctr">
                    <a:lnL>
                      <a:noFill/>
                    </a:lnL>
                    <a:lnR>
                      <a:noFill/>
                    </a:lnR>
                    <a:lnT>
                      <a:noFill/>
                    </a:lnT>
                    <a:lnB>
                      <a:noFill/>
                    </a:lnB>
                    <a:solidFill>
                      <a:srgbClr val="FFFFCA"/>
                    </a:solidFill>
                  </a:tcPr>
                </a:tc>
                <a:tc>
                  <a:txBody>
                    <a:bodyPr/>
                    <a:lstStyle/>
                    <a:p>
                      <a:r>
                        <a:rPr lang="en-US" sz="1600"/>
                        <a:t>VB </a:t>
                      </a:r>
                    </a:p>
                  </a:txBody>
                  <a:tcPr marL="7217" marR="7217" marT="7217" marB="7217" anchor="ctr">
                    <a:lnL>
                      <a:noFill/>
                    </a:lnL>
                    <a:lnR>
                      <a:noFill/>
                    </a:lnR>
                    <a:lnT>
                      <a:noFill/>
                    </a:lnT>
                    <a:lnB>
                      <a:noFill/>
                    </a:lnB>
                    <a:solidFill>
                      <a:srgbClr val="FFFFCA"/>
                    </a:solidFill>
                  </a:tcPr>
                </a:tc>
                <a:tc>
                  <a:txBody>
                    <a:bodyPr/>
                    <a:lstStyle/>
                    <a:p>
                      <a:r>
                        <a:rPr lang="en-US" sz="1600"/>
                        <a:t>Verb, base form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8"/>
                  </a:ext>
                </a:extLst>
              </a:tr>
              <a:tr h="118363">
                <a:tc>
                  <a:txBody>
                    <a:bodyPr/>
                    <a:lstStyle/>
                    <a:p>
                      <a:r>
                        <a:rPr lang="en-US" sz="1600"/>
                        <a:t>28. </a:t>
                      </a:r>
                    </a:p>
                  </a:txBody>
                  <a:tcPr marL="7217" marR="7217" marT="7217" marB="7217" anchor="ctr">
                    <a:lnL>
                      <a:noFill/>
                    </a:lnL>
                    <a:lnR>
                      <a:noFill/>
                    </a:lnR>
                    <a:lnT>
                      <a:noFill/>
                    </a:lnT>
                    <a:lnB>
                      <a:noFill/>
                    </a:lnB>
                    <a:solidFill>
                      <a:srgbClr val="FFFFCA"/>
                    </a:solidFill>
                  </a:tcPr>
                </a:tc>
                <a:tc>
                  <a:txBody>
                    <a:bodyPr/>
                    <a:lstStyle/>
                    <a:p>
                      <a:r>
                        <a:rPr lang="en-US" sz="1600"/>
                        <a:t>VBD </a:t>
                      </a:r>
                    </a:p>
                  </a:txBody>
                  <a:tcPr marL="7217" marR="7217" marT="7217" marB="7217" anchor="ctr">
                    <a:lnL>
                      <a:noFill/>
                    </a:lnL>
                    <a:lnR>
                      <a:noFill/>
                    </a:lnR>
                    <a:lnT>
                      <a:noFill/>
                    </a:lnT>
                    <a:lnB>
                      <a:noFill/>
                    </a:lnB>
                    <a:solidFill>
                      <a:srgbClr val="FFFFCA"/>
                    </a:solidFill>
                  </a:tcPr>
                </a:tc>
                <a:tc>
                  <a:txBody>
                    <a:bodyPr/>
                    <a:lstStyle/>
                    <a:p>
                      <a:r>
                        <a:rPr lang="en-US" sz="1600"/>
                        <a:t>Verb, past tense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09"/>
                  </a:ext>
                </a:extLst>
              </a:tr>
              <a:tr h="222291">
                <a:tc>
                  <a:txBody>
                    <a:bodyPr/>
                    <a:lstStyle/>
                    <a:p>
                      <a:r>
                        <a:rPr lang="en-US" sz="1600"/>
                        <a:t>29. </a:t>
                      </a:r>
                    </a:p>
                  </a:txBody>
                  <a:tcPr marL="7217" marR="7217" marT="7217" marB="7217" anchor="ctr">
                    <a:lnL>
                      <a:noFill/>
                    </a:lnL>
                    <a:lnR>
                      <a:noFill/>
                    </a:lnR>
                    <a:lnT>
                      <a:noFill/>
                    </a:lnT>
                    <a:lnB>
                      <a:noFill/>
                    </a:lnB>
                    <a:solidFill>
                      <a:srgbClr val="FFFFCA"/>
                    </a:solidFill>
                  </a:tcPr>
                </a:tc>
                <a:tc>
                  <a:txBody>
                    <a:bodyPr/>
                    <a:lstStyle/>
                    <a:p>
                      <a:r>
                        <a:rPr lang="en-US" sz="1600"/>
                        <a:t>VBG </a:t>
                      </a:r>
                    </a:p>
                  </a:txBody>
                  <a:tcPr marL="7217" marR="7217" marT="7217" marB="7217" anchor="ctr">
                    <a:lnL>
                      <a:noFill/>
                    </a:lnL>
                    <a:lnR>
                      <a:noFill/>
                    </a:lnR>
                    <a:lnT>
                      <a:noFill/>
                    </a:lnT>
                    <a:lnB>
                      <a:noFill/>
                    </a:lnB>
                    <a:solidFill>
                      <a:srgbClr val="FFFFCA"/>
                    </a:solidFill>
                  </a:tcPr>
                </a:tc>
                <a:tc>
                  <a:txBody>
                    <a:bodyPr/>
                    <a:lstStyle/>
                    <a:p>
                      <a:r>
                        <a:rPr lang="en-US" sz="1600"/>
                        <a:t>Verb, gerund or present participle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0"/>
                  </a:ext>
                </a:extLst>
              </a:tr>
              <a:tr h="118363">
                <a:tc>
                  <a:txBody>
                    <a:bodyPr/>
                    <a:lstStyle/>
                    <a:p>
                      <a:r>
                        <a:rPr lang="en-US" sz="1600"/>
                        <a:t>30. </a:t>
                      </a:r>
                    </a:p>
                  </a:txBody>
                  <a:tcPr marL="7217" marR="7217" marT="7217" marB="7217" anchor="ctr">
                    <a:lnL>
                      <a:noFill/>
                    </a:lnL>
                    <a:lnR>
                      <a:noFill/>
                    </a:lnR>
                    <a:lnT>
                      <a:noFill/>
                    </a:lnT>
                    <a:lnB>
                      <a:noFill/>
                    </a:lnB>
                    <a:solidFill>
                      <a:srgbClr val="FFFFCA"/>
                    </a:solidFill>
                  </a:tcPr>
                </a:tc>
                <a:tc>
                  <a:txBody>
                    <a:bodyPr/>
                    <a:lstStyle/>
                    <a:p>
                      <a:r>
                        <a:rPr lang="en-US" sz="1600"/>
                        <a:t>VBN </a:t>
                      </a:r>
                    </a:p>
                  </a:txBody>
                  <a:tcPr marL="7217" marR="7217" marT="7217" marB="7217" anchor="ctr">
                    <a:lnL>
                      <a:noFill/>
                    </a:lnL>
                    <a:lnR>
                      <a:noFill/>
                    </a:lnR>
                    <a:lnT>
                      <a:noFill/>
                    </a:lnT>
                    <a:lnB>
                      <a:noFill/>
                    </a:lnB>
                    <a:solidFill>
                      <a:srgbClr val="FFFFCA"/>
                    </a:solidFill>
                  </a:tcPr>
                </a:tc>
                <a:tc>
                  <a:txBody>
                    <a:bodyPr/>
                    <a:lstStyle/>
                    <a:p>
                      <a:r>
                        <a:rPr lang="en-US" sz="1600"/>
                        <a:t>Verb, past participle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1"/>
                  </a:ext>
                </a:extLst>
              </a:tr>
              <a:tr h="222291">
                <a:tc>
                  <a:txBody>
                    <a:bodyPr/>
                    <a:lstStyle/>
                    <a:p>
                      <a:r>
                        <a:rPr lang="en-US" sz="1600"/>
                        <a:t>31. </a:t>
                      </a:r>
                    </a:p>
                  </a:txBody>
                  <a:tcPr marL="7217" marR="7217" marT="7217" marB="7217" anchor="ctr">
                    <a:lnL>
                      <a:noFill/>
                    </a:lnL>
                    <a:lnR>
                      <a:noFill/>
                    </a:lnR>
                    <a:lnT>
                      <a:noFill/>
                    </a:lnT>
                    <a:lnB>
                      <a:noFill/>
                    </a:lnB>
                    <a:solidFill>
                      <a:srgbClr val="FFFFCA"/>
                    </a:solidFill>
                  </a:tcPr>
                </a:tc>
                <a:tc>
                  <a:txBody>
                    <a:bodyPr/>
                    <a:lstStyle/>
                    <a:p>
                      <a:r>
                        <a:rPr lang="en-US" sz="1600"/>
                        <a:t>VBP </a:t>
                      </a:r>
                    </a:p>
                  </a:txBody>
                  <a:tcPr marL="7217" marR="7217" marT="7217" marB="7217" anchor="ctr">
                    <a:lnL>
                      <a:noFill/>
                    </a:lnL>
                    <a:lnR>
                      <a:noFill/>
                    </a:lnR>
                    <a:lnT>
                      <a:noFill/>
                    </a:lnT>
                    <a:lnB>
                      <a:noFill/>
                    </a:lnB>
                    <a:solidFill>
                      <a:srgbClr val="FFFFCA"/>
                    </a:solidFill>
                  </a:tcPr>
                </a:tc>
                <a:tc>
                  <a:txBody>
                    <a:bodyPr/>
                    <a:lstStyle/>
                    <a:p>
                      <a:r>
                        <a:rPr lang="it-IT" sz="1600"/>
                        <a:t>Verb, non-3rd person singular present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2"/>
                  </a:ext>
                </a:extLst>
              </a:tr>
              <a:tr h="222291">
                <a:tc>
                  <a:txBody>
                    <a:bodyPr/>
                    <a:lstStyle/>
                    <a:p>
                      <a:r>
                        <a:rPr lang="en-US" sz="1600"/>
                        <a:t>32. </a:t>
                      </a:r>
                    </a:p>
                  </a:txBody>
                  <a:tcPr marL="7217" marR="7217" marT="7217" marB="7217" anchor="ctr">
                    <a:lnL>
                      <a:noFill/>
                    </a:lnL>
                    <a:lnR>
                      <a:noFill/>
                    </a:lnR>
                    <a:lnT>
                      <a:noFill/>
                    </a:lnT>
                    <a:lnB>
                      <a:noFill/>
                    </a:lnB>
                    <a:solidFill>
                      <a:srgbClr val="FFFFCA"/>
                    </a:solidFill>
                  </a:tcPr>
                </a:tc>
                <a:tc>
                  <a:txBody>
                    <a:bodyPr/>
                    <a:lstStyle/>
                    <a:p>
                      <a:r>
                        <a:rPr lang="en-US" sz="1600"/>
                        <a:t>VBZ </a:t>
                      </a:r>
                    </a:p>
                  </a:txBody>
                  <a:tcPr marL="7217" marR="7217" marT="7217" marB="7217" anchor="ctr">
                    <a:lnL>
                      <a:noFill/>
                    </a:lnL>
                    <a:lnR>
                      <a:noFill/>
                    </a:lnR>
                    <a:lnT>
                      <a:noFill/>
                    </a:lnT>
                    <a:lnB>
                      <a:noFill/>
                    </a:lnB>
                    <a:solidFill>
                      <a:srgbClr val="FFFFCA"/>
                    </a:solidFill>
                  </a:tcPr>
                </a:tc>
                <a:tc>
                  <a:txBody>
                    <a:bodyPr/>
                    <a:lstStyle/>
                    <a:p>
                      <a:r>
                        <a:rPr lang="en-US" sz="1600"/>
                        <a:t>Verb, 3rd person singular present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3"/>
                  </a:ext>
                </a:extLst>
              </a:tr>
              <a:tr h="118363">
                <a:tc>
                  <a:txBody>
                    <a:bodyPr/>
                    <a:lstStyle/>
                    <a:p>
                      <a:r>
                        <a:rPr lang="en-US" sz="1600"/>
                        <a:t>33. </a:t>
                      </a:r>
                    </a:p>
                  </a:txBody>
                  <a:tcPr marL="7217" marR="7217" marT="7217" marB="7217" anchor="ctr">
                    <a:lnL>
                      <a:noFill/>
                    </a:lnL>
                    <a:lnR>
                      <a:noFill/>
                    </a:lnR>
                    <a:lnT>
                      <a:noFill/>
                    </a:lnT>
                    <a:lnB>
                      <a:noFill/>
                    </a:lnB>
                    <a:solidFill>
                      <a:srgbClr val="FFFFCA"/>
                    </a:solidFill>
                  </a:tcPr>
                </a:tc>
                <a:tc>
                  <a:txBody>
                    <a:bodyPr/>
                    <a:lstStyle/>
                    <a:p>
                      <a:r>
                        <a:rPr lang="en-US" sz="1600"/>
                        <a:t>WDT </a:t>
                      </a:r>
                    </a:p>
                  </a:txBody>
                  <a:tcPr marL="7217" marR="7217" marT="7217" marB="7217" anchor="ctr">
                    <a:lnL>
                      <a:noFill/>
                    </a:lnL>
                    <a:lnR>
                      <a:noFill/>
                    </a:lnR>
                    <a:lnT>
                      <a:noFill/>
                    </a:lnT>
                    <a:lnB>
                      <a:noFill/>
                    </a:lnB>
                    <a:solidFill>
                      <a:srgbClr val="FFFFCA"/>
                    </a:solidFill>
                  </a:tcPr>
                </a:tc>
                <a:tc>
                  <a:txBody>
                    <a:bodyPr/>
                    <a:lstStyle/>
                    <a:p>
                      <a:r>
                        <a:rPr lang="en-US" sz="1600"/>
                        <a:t>Wh-determiner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4"/>
                  </a:ext>
                </a:extLst>
              </a:tr>
              <a:tr h="118363">
                <a:tc>
                  <a:txBody>
                    <a:bodyPr/>
                    <a:lstStyle/>
                    <a:p>
                      <a:r>
                        <a:rPr lang="en-US" sz="1600"/>
                        <a:t>34. </a:t>
                      </a:r>
                    </a:p>
                  </a:txBody>
                  <a:tcPr marL="7217" marR="7217" marT="7217" marB="7217" anchor="ctr">
                    <a:lnL>
                      <a:noFill/>
                    </a:lnL>
                    <a:lnR>
                      <a:noFill/>
                    </a:lnR>
                    <a:lnT>
                      <a:noFill/>
                    </a:lnT>
                    <a:lnB>
                      <a:noFill/>
                    </a:lnB>
                    <a:solidFill>
                      <a:srgbClr val="FFFFCA"/>
                    </a:solidFill>
                  </a:tcPr>
                </a:tc>
                <a:tc>
                  <a:txBody>
                    <a:bodyPr/>
                    <a:lstStyle/>
                    <a:p>
                      <a:r>
                        <a:rPr lang="en-US" sz="1600"/>
                        <a:t>WP </a:t>
                      </a:r>
                    </a:p>
                  </a:txBody>
                  <a:tcPr marL="7217" marR="7217" marT="7217" marB="7217" anchor="ctr">
                    <a:lnL>
                      <a:noFill/>
                    </a:lnL>
                    <a:lnR>
                      <a:noFill/>
                    </a:lnR>
                    <a:lnT>
                      <a:noFill/>
                    </a:lnT>
                    <a:lnB>
                      <a:noFill/>
                    </a:lnB>
                    <a:solidFill>
                      <a:srgbClr val="FFFFCA"/>
                    </a:solidFill>
                  </a:tcPr>
                </a:tc>
                <a:tc>
                  <a:txBody>
                    <a:bodyPr/>
                    <a:lstStyle/>
                    <a:p>
                      <a:r>
                        <a:rPr lang="en-US" sz="1600" dirty="0" err="1"/>
                        <a:t>Wh</a:t>
                      </a:r>
                      <a:r>
                        <a:rPr lang="en-US" sz="1600" dirty="0"/>
                        <a:t>-pronoun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5"/>
                  </a:ext>
                </a:extLst>
              </a:tr>
              <a:tr h="118363">
                <a:tc>
                  <a:txBody>
                    <a:bodyPr/>
                    <a:lstStyle/>
                    <a:p>
                      <a:r>
                        <a:rPr lang="en-US" sz="1600"/>
                        <a:t>35. </a:t>
                      </a:r>
                    </a:p>
                  </a:txBody>
                  <a:tcPr marL="7217" marR="7217" marT="7217" marB="7217" anchor="ctr">
                    <a:lnL>
                      <a:noFill/>
                    </a:lnL>
                    <a:lnR>
                      <a:noFill/>
                    </a:lnR>
                    <a:lnT>
                      <a:noFill/>
                    </a:lnT>
                    <a:lnB>
                      <a:noFill/>
                    </a:lnB>
                    <a:solidFill>
                      <a:srgbClr val="FFFFCA"/>
                    </a:solidFill>
                  </a:tcPr>
                </a:tc>
                <a:tc>
                  <a:txBody>
                    <a:bodyPr/>
                    <a:lstStyle/>
                    <a:p>
                      <a:r>
                        <a:rPr lang="en-US" sz="1600"/>
                        <a:t>WP$ </a:t>
                      </a:r>
                    </a:p>
                  </a:txBody>
                  <a:tcPr marL="7217" marR="7217" marT="7217" marB="7217" anchor="ctr">
                    <a:lnL>
                      <a:noFill/>
                    </a:lnL>
                    <a:lnR>
                      <a:noFill/>
                    </a:lnR>
                    <a:lnT>
                      <a:noFill/>
                    </a:lnT>
                    <a:lnB>
                      <a:noFill/>
                    </a:lnB>
                    <a:solidFill>
                      <a:srgbClr val="FFFFCA"/>
                    </a:solidFill>
                  </a:tcPr>
                </a:tc>
                <a:tc>
                  <a:txBody>
                    <a:bodyPr/>
                    <a:lstStyle/>
                    <a:p>
                      <a:r>
                        <a:rPr lang="en-US" sz="1600"/>
                        <a:t>Possessive wh-pronoun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6"/>
                  </a:ext>
                </a:extLst>
              </a:tr>
              <a:tr h="118363">
                <a:tc>
                  <a:txBody>
                    <a:bodyPr/>
                    <a:lstStyle/>
                    <a:p>
                      <a:r>
                        <a:rPr lang="en-US" sz="1600"/>
                        <a:t>36. </a:t>
                      </a:r>
                    </a:p>
                  </a:txBody>
                  <a:tcPr marL="7217" marR="7217" marT="7217" marB="7217" anchor="ctr">
                    <a:lnL>
                      <a:noFill/>
                    </a:lnL>
                    <a:lnR>
                      <a:noFill/>
                    </a:lnR>
                    <a:lnT>
                      <a:noFill/>
                    </a:lnT>
                    <a:lnB>
                      <a:noFill/>
                    </a:lnB>
                    <a:solidFill>
                      <a:srgbClr val="FFFFCA"/>
                    </a:solidFill>
                  </a:tcPr>
                </a:tc>
                <a:tc>
                  <a:txBody>
                    <a:bodyPr/>
                    <a:lstStyle/>
                    <a:p>
                      <a:r>
                        <a:rPr lang="en-US" sz="1600"/>
                        <a:t>WRB </a:t>
                      </a:r>
                    </a:p>
                  </a:txBody>
                  <a:tcPr marL="7217" marR="7217" marT="7217" marB="7217" anchor="ctr">
                    <a:lnL>
                      <a:noFill/>
                    </a:lnL>
                    <a:lnR>
                      <a:noFill/>
                    </a:lnR>
                    <a:lnT>
                      <a:noFill/>
                    </a:lnT>
                    <a:lnB>
                      <a:noFill/>
                    </a:lnB>
                    <a:solidFill>
                      <a:srgbClr val="FFFFCA"/>
                    </a:solidFill>
                  </a:tcPr>
                </a:tc>
                <a:tc>
                  <a:txBody>
                    <a:bodyPr/>
                    <a:lstStyle/>
                    <a:p>
                      <a:r>
                        <a:rPr lang="en-US" sz="1600" dirty="0" err="1"/>
                        <a:t>Wh</a:t>
                      </a:r>
                      <a:r>
                        <a:rPr lang="en-US" sz="1600" dirty="0"/>
                        <a:t>-adverb </a:t>
                      </a:r>
                    </a:p>
                  </a:txBody>
                  <a:tcPr marL="7217" marR="7217" marT="7217" marB="7217" anchor="ctr">
                    <a:lnL>
                      <a:noFill/>
                    </a:lnL>
                    <a:lnR>
                      <a:noFill/>
                    </a:lnR>
                    <a:lnT>
                      <a:noFill/>
                    </a:lnT>
                    <a:lnB>
                      <a:noFill/>
                    </a:lnB>
                    <a:solidFill>
                      <a:srgbClr val="FFFFCA"/>
                    </a:solidFill>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1714506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Grammars</a:t>
            </a:r>
          </a:p>
        </p:txBody>
      </p:sp>
      <p:sp>
        <p:nvSpPr>
          <p:cNvPr id="3" name="Content Placeholder 2"/>
          <p:cNvSpPr>
            <a:spLocks noGrp="1"/>
          </p:cNvSpPr>
          <p:nvPr>
            <p:ph idx="1"/>
          </p:nvPr>
        </p:nvSpPr>
        <p:spPr>
          <a:xfrm>
            <a:off x="338328" y="1225296"/>
            <a:ext cx="8522208" cy="4953147"/>
          </a:xfrm>
        </p:spPr>
        <p:txBody>
          <a:bodyPr>
            <a:normAutofit lnSpcReduction="10000"/>
          </a:bodyPr>
          <a:lstStyle/>
          <a:p>
            <a:pPr marL="0" indent="0">
              <a:buNone/>
            </a:pPr>
            <a:r>
              <a:rPr lang="en-US" sz="2400" dirty="0"/>
              <a:t>Grammars comprise rules that specify acceptable sentences in the language: (S is the sentence or root node)</a:t>
            </a:r>
          </a:p>
          <a:p>
            <a:r>
              <a:rPr lang="en-US" sz="2400" dirty="0"/>
              <a:t>S </a:t>
            </a:r>
            <a:r>
              <a:rPr lang="en-US" sz="2400" dirty="0">
                <a:sym typeface="Wingdings" panose="05000000000000000000" pitchFamily="2" charset="2"/>
              </a:rPr>
              <a:t> NP VP </a:t>
            </a:r>
          </a:p>
          <a:p>
            <a:r>
              <a:rPr lang="en-US" sz="2400" dirty="0">
                <a:sym typeface="Wingdings" panose="05000000000000000000" pitchFamily="2" charset="2"/>
              </a:rPr>
              <a:t>S  NP VP PP</a:t>
            </a:r>
          </a:p>
          <a:p>
            <a:r>
              <a:rPr lang="en-US" sz="2400" dirty="0">
                <a:sym typeface="Wingdings" panose="05000000000000000000" pitchFamily="2" charset="2"/>
              </a:rPr>
              <a:t>NP  DT NN</a:t>
            </a:r>
          </a:p>
          <a:p>
            <a:r>
              <a:rPr lang="en-US" sz="2400" dirty="0">
                <a:sym typeface="Wingdings" panose="05000000000000000000" pitchFamily="2" charset="2"/>
              </a:rPr>
              <a:t>VP  VB NP</a:t>
            </a:r>
          </a:p>
          <a:p>
            <a:r>
              <a:rPr lang="en-US" sz="2400" dirty="0">
                <a:sym typeface="Wingdings" panose="05000000000000000000" pitchFamily="2" charset="2"/>
              </a:rPr>
              <a:t>VP  VBD</a:t>
            </a:r>
          </a:p>
          <a:p>
            <a:r>
              <a:rPr lang="en-US" sz="2400" dirty="0">
                <a:sym typeface="Wingdings" panose="05000000000000000000" pitchFamily="2" charset="2"/>
              </a:rPr>
              <a:t>PP  IN NP</a:t>
            </a:r>
          </a:p>
          <a:p>
            <a:r>
              <a:rPr lang="en-US" sz="2400" dirty="0">
                <a:sym typeface="Wingdings" panose="05000000000000000000" pitchFamily="2" charset="2"/>
              </a:rPr>
              <a:t>DT   “the”</a:t>
            </a:r>
          </a:p>
          <a:p>
            <a:r>
              <a:rPr lang="en-US" sz="2400" dirty="0">
                <a:sym typeface="Wingdings" panose="05000000000000000000" pitchFamily="2" charset="2"/>
              </a:rPr>
              <a:t>NN  “mat”, “cat”</a:t>
            </a:r>
          </a:p>
          <a:p>
            <a:r>
              <a:rPr lang="en-US" sz="2400" dirty="0">
                <a:sym typeface="Wingdings" panose="05000000000000000000" pitchFamily="2" charset="2"/>
              </a:rPr>
              <a:t>VBD  “sat”</a:t>
            </a:r>
          </a:p>
          <a:p>
            <a:r>
              <a:rPr lang="en-US" sz="2400" dirty="0">
                <a:sym typeface="Wingdings" panose="05000000000000000000" pitchFamily="2" charset="2"/>
              </a:rPr>
              <a:t>IN  “on”</a:t>
            </a:r>
          </a:p>
          <a:p>
            <a:endParaRPr lang="en-US" sz="2400" dirty="0"/>
          </a:p>
        </p:txBody>
      </p:sp>
    </p:spTree>
    <p:extLst>
      <p:ext uri="{BB962C8B-B14F-4D97-AF65-F5344CB8AC3E}">
        <p14:creationId xmlns:p14="http://schemas.microsoft.com/office/powerpoint/2010/main" val="389184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Grammars</a:t>
            </a:r>
          </a:p>
        </p:txBody>
      </p:sp>
      <p:sp>
        <p:nvSpPr>
          <p:cNvPr id="3" name="Content Placeholder 2"/>
          <p:cNvSpPr>
            <a:spLocks noGrp="1"/>
          </p:cNvSpPr>
          <p:nvPr>
            <p:ph idx="1"/>
          </p:nvPr>
        </p:nvSpPr>
        <p:spPr>
          <a:xfrm>
            <a:off x="338328" y="1225296"/>
            <a:ext cx="8522208" cy="4953147"/>
          </a:xfrm>
        </p:spPr>
        <p:txBody>
          <a:bodyPr>
            <a:normAutofit lnSpcReduction="10000"/>
          </a:bodyPr>
          <a:lstStyle/>
          <a:p>
            <a:pPr marL="0" indent="0">
              <a:buNone/>
            </a:pPr>
            <a:r>
              <a:rPr lang="en-US" sz="2400" dirty="0"/>
              <a:t>Grammars comprise rules that specify acceptable sentences in the language: (S is the sentence or root node) </a:t>
            </a:r>
            <a:r>
              <a:rPr lang="en-US" sz="2400" dirty="0">
                <a:solidFill>
                  <a:srgbClr val="0070C0"/>
                </a:solidFill>
              </a:rPr>
              <a:t>“the cat sat on the mat”</a:t>
            </a:r>
          </a:p>
          <a:p>
            <a:r>
              <a:rPr lang="en-US" sz="2400" dirty="0"/>
              <a:t>S </a:t>
            </a:r>
            <a:r>
              <a:rPr lang="en-US" sz="2400" dirty="0">
                <a:sym typeface="Wingdings" panose="05000000000000000000" pitchFamily="2" charset="2"/>
              </a:rPr>
              <a:t> NP VP </a:t>
            </a:r>
          </a:p>
          <a:p>
            <a:r>
              <a:rPr lang="en-US" sz="2400" dirty="0">
                <a:sym typeface="Wingdings" panose="05000000000000000000" pitchFamily="2" charset="2"/>
              </a:rPr>
              <a:t>S  NP VP PP </a:t>
            </a:r>
            <a:r>
              <a:rPr lang="en-US" sz="2400" dirty="0">
                <a:solidFill>
                  <a:srgbClr val="0070C0"/>
                </a:solidFill>
                <a:sym typeface="Wingdings" panose="05000000000000000000" pitchFamily="2" charset="2"/>
              </a:rPr>
              <a:t>(the cat) (sat) (on the mat)</a:t>
            </a:r>
          </a:p>
          <a:p>
            <a:r>
              <a:rPr lang="en-US" sz="2400" dirty="0">
                <a:sym typeface="Wingdings" panose="05000000000000000000" pitchFamily="2" charset="2"/>
              </a:rPr>
              <a:t>NP  DT NN </a:t>
            </a:r>
            <a:r>
              <a:rPr lang="en-US" sz="2400" dirty="0">
                <a:solidFill>
                  <a:srgbClr val="0070C0"/>
                </a:solidFill>
                <a:sym typeface="Wingdings" panose="05000000000000000000" pitchFamily="2" charset="2"/>
              </a:rPr>
              <a:t>(the cat), (the mat)</a:t>
            </a:r>
          </a:p>
          <a:p>
            <a:r>
              <a:rPr lang="en-US" sz="2400" dirty="0">
                <a:sym typeface="Wingdings" panose="05000000000000000000" pitchFamily="2" charset="2"/>
              </a:rPr>
              <a:t>VP  VB NP</a:t>
            </a:r>
          </a:p>
          <a:p>
            <a:r>
              <a:rPr lang="en-US" sz="2400" dirty="0">
                <a:sym typeface="Wingdings" panose="05000000000000000000" pitchFamily="2" charset="2"/>
              </a:rPr>
              <a:t>VP  VBD </a:t>
            </a:r>
          </a:p>
          <a:p>
            <a:r>
              <a:rPr lang="en-US" sz="2400" dirty="0">
                <a:sym typeface="Wingdings" panose="05000000000000000000" pitchFamily="2" charset="2"/>
              </a:rPr>
              <a:t>PP  IN NP</a:t>
            </a:r>
          </a:p>
          <a:p>
            <a:r>
              <a:rPr lang="en-US" sz="2400" dirty="0">
                <a:sym typeface="Wingdings" panose="05000000000000000000" pitchFamily="2" charset="2"/>
              </a:rPr>
              <a:t>DT   </a:t>
            </a:r>
            <a:r>
              <a:rPr lang="en-US" sz="2400" dirty="0">
                <a:solidFill>
                  <a:srgbClr val="0070C0"/>
                </a:solidFill>
                <a:sym typeface="Wingdings" panose="05000000000000000000" pitchFamily="2" charset="2"/>
              </a:rPr>
              <a:t>“the”</a:t>
            </a:r>
          </a:p>
          <a:p>
            <a:r>
              <a:rPr lang="en-US" sz="2400" dirty="0">
                <a:sym typeface="Wingdings" panose="05000000000000000000" pitchFamily="2" charset="2"/>
              </a:rPr>
              <a:t>NN  </a:t>
            </a:r>
            <a:r>
              <a:rPr lang="en-US" sz="2400" dirty="0">
                <a:solidFill>
                  <a:srgbClr val="0070C0"/>
                </a:solidFill>
                <a:sym typeface="Wingdings" panose="05000000000000000000" pitchFamily="2" charset="2"/>
              </a:rPr>
              <a:t>“mat”, “cat”</a:t>
            </a:r>
          </a:p>
          <a:p>
            <a:r>
              <a:rPr lang="en-US" sz="2400" dirty="0">
                <a:sym typeface="Wingdings" panose="05000000000000000000" pitchFamily="2" charset="2"/>
              </a:rPr>
              <a:t>VBD  </a:t>
            </a:r>
            <a:r>
              <a:rPr lang="en-US" sz="2400" dirty="0">
                <a:solidFill>
                  <a:srgbClr val="0070C0"/>
                </a:solidFill>
                <a:sym typeface="Wingdings" panose="05000000000000000000" pitchFamily="2" charset="2"/>
              </a:rPr>
              <a:t>“sat”</a:t>
            </a:r>
          </a:p>
          <a:p>
            <a:r>
              <a:rPr lang="en-US" sz="2400" dirty="0">
                <a:sym typeface="Wingdings" panose="05000000000000000000" pitchFamily="2" charset="2"/>
              </a:rPr>
              <a:t>IN  </a:t>
            </a:r>
            <a:r>
              <a:rPr lang="en-US" sz="2400" dirty="0">
                <a:solidFill>
                  <a:srgbClr val="0070C0"/>
                </a:solidFill>
                <a:sym typeface="Wingdings" panose="05000000000000000000" pitchFamily="2" charset="2"/>
              </a:rPr>
              <a:t>“on”</a:t>
            </a:r>
          </a:p>
          <a:p>
            <a:endParaRPr lang="en-US" sz="2400" dirty="0"/>
          </a:p>
        </p:txBody>
      </p:sp>
    </p:spTree>
    <p:extLst>
      <p:ext uri="{BB962C8B-B14F-4D97-AF65-F5344CB8AC3E}">
        <p14:creationId xmlns:p14="http://schemas.microsoft.com/office/powerpoint/2010/main" val="17312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F68C63-42A8-A14E-A1A3-03058416D8E7}"/>
              </a:ext>
            </a:extLst>
          </p:cNvPr>
          <p:cNvSpPr>
            <a:spLocks noGrp="1"/>
          </p:cNvSpPr>
          <p:nvPr>
            <p:ph type="title"/>
          </p:nvPr>
        </p:nvSpPr>
        <p:spPr/>
        <p:txBody>
          <a:bodyPr/>
          <a:lstStyle/>
          <a:p>
            <a:r>
              <a:rPr lang="en-US" dirty="0"/>
              <a:t>Project Presentations</a:t>
            </a:r>
          </a:p>
        </p:txBody>
      </p:sp>
      <p:graphicFrame>
        <p:nvGraphicFramePr>
          <p:cNvPr id="4" name="Table 3">
            <a:extLst>
              <a:ext uri="{FF2B5EF4-FFF2-40B4-BE49-F238E27FC236}">
                <a16:creationId xmlns:a16="http://schemas.microsoft.com/office/drawing/2014/main" xmlns="" id="{BA67A8C1-8606-3C4E-A7E8-DAC1219958D4}"/>
              </a:ext>
            </a:extLst>
          </p:cNvPr>
          <p:cNvGraphicFramePr>
            <a:graphicFrameLocks noGrp="1"/>
          </p:cNvGraphicFramePr>
          <p:nvPr>
            <p:extLst>
              <p:ext uri="{D42A27DB-BD31-4B8C-83A1-F6EECF244321}">
                <p14:modId xmlns:p14="http://schemas.microsoft.com/office/powerpoint/2010/main" val="286390456"/>
              </p:ext>
            </p:extLst>
          </p:nvPr>
        </p:nvGraphicFramePr>
        <p:xfrm>
          <a:off x="505838" y="1417638"/>
          <a:ext cx="8229600" cy="4710784"/>
        </p:xfrm>
        <a:graphic>
          <a:graphicData uri="http://schemas.openxmlformats.org/drawingml/2006/table">
            <a:tbl>
              <a:tblPr>
                <a:tableStyleId>{5C22544A-7EE6-4342-B048-85BDC9FD1C3A}</a:tableStyleId>
              </a:tblPr>
              <a:tblGrid>
                <a:gridCol w="1665058">
                  <a:extLst>
                    <a:ext uri="{9D8B030D-6E8A-4147-A177-3AD203B41FA5}">
                      <a16:colId xmlns:a16="http://schemas.microsoft.com/office/drawing/2014/main" xmlns="" val="3068184294"/>
                    </a:ext>
                  </a:extLst>
                </a:gridCol>
                <a:gridCol w="1665058">
                  <a:extLst>
                    <a:ext uri="{9D8B030D-6E8A-4147-A177-3AD203B41FA5}">
                      <a16:colId xmlns:a16="http://schemas.microsoft.com/office/drawing/2014/main" xmlns="" val="1502469312"/>
                    </a:ext>
                  </a:extLst>
                </a:gridCol>
                <a:gridCol w="2526297">
                  <a:extLst>
                    <a:ext uri="{9D8B030D-6E8A-4147-A177-3AD203B41FA5}">
                      <a16:colId xmlns:a16="http://schemas.microsoft.com/office/drawing/2014/main" xmlns="" val="1994477326"/>
                    </a:ext>
                  </a:extLst>
                </a:gridCol>
                <a:gridCol w="2373187">
                  <a:extLst>
                    <a:ext uri="{9D8B030D-6E8A-4147-A177-3AD203B41FA5}">
                      <a16:colId xmlns:a16="http://schemas.microsoft.com/office/drawing/2014/main" xmlns="" val="2786033379"/>
                    </a:ext>
                  </a:extLst>
                </a:gridCol>
              </a:tblGrid>
              <a:tr h="294424">
                <a:tc>
                  <a:txBody>
                    <a:bodyPr/>
                    <a:lstStyle/>
                    <a:p>
                      <a:pPr algn="l" fontAlgn="b"/>
                      <a:r>
                        <a:rPr lang="en-US" sz="1200" u="none" strike="noStrike">
                          <a:effectLst/>
                        </a:rPr>
                        <a:t>Last_Name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First_Name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Time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471215897"/>
                  </a:ext>
                </a:extLst>
              </a:tr>
              <a:tr h="294424">
                <a:tc>
                  <a:txBody>
                    <a:bodyPr/>
                    <a:lstStyle/>
                    <a:p>
                      <a:pPr algn="l" fontAlgn="b"/>
                      <a:r>
                        <a:rPr lang="en-US" sz="1200" u="sng" strike="noStrike">
                          <a:effectLst/>
                          <a:hlinkClick r:id="rId2" tooltip="Akinbule"/>
                        </a:rPr>
                        <a:t>Akinbule</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Olatunji"/>
                        </a:rPr>
                        <a:t>Olatunji</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akinbule_ola"/>
                        </a:rPr>
                        <a:t>akinbule_ola</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6:00 - 6:12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75097185"/>
                  </a:ext>
                </a:extLst>
              </a:tr>
              <a:tr h="294424">
                <a:tc>
                  <a:txBody>
                    <a:bodyPr/>
                    <a:lstStyle/>
                    <a:p>
                      <a:pPr algn="l" fontAlgn="b"/>
                      <a:r>
                        <a:rPr lang="en-US" sz="1200" u="sng" strike="noStrike">
                          <a:effectLst/>
                          <a:hlinkClick r:id="rId2" tooltip="Alshamrani"/>
                        </a:rPr>
                        <a:t>Alshamrani</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Amirah"/>
                        </a:rPr>
                        <a:t>Amirah</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amirah_shumrani"/>
                        </a:rPr>
                        <a:t>amirah_shumrani</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6:12 - 6:24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834324322"/>
                  </a:ext>
                </a:extLst>
              </a:tr>
              <a:tr h="294424">
                <a:tc>
                  <a:txBody>
                    <a:bodyPr/>
                    <a:lstStyle/>
                    <a:p>
                      <a:pPr algn="l" fontAlgn="b"/>
                      <a:r>
                        <a:rPr lang="en-US" sz="1200" u="sng" strike="noStrike">
                          <a:effectLst/>
                          <a:hlinkClick r:id="rId2" tooltip="Han"/>
                        </a:rPr>
                        <a:t>Han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Xiao"/>
                        </a:rPr>
                        <a:t>Xiao</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hanxiao"/>
                        </a:rPr>
                        <a:t>hanxiao</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6:24 - 6:36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349906241"/>
                  </a:ext>
                </a:extLst>
              </a:tr>
              <a:tr h="294424">
                <a:tc>
                  <a:txBody>
                    <a:bodyPr/>
                    <a:lstStyle/>
                    <a:p>
                      <a:pPr algn="l" fontAlgn="b"/>
                      <a:r>
                        <a:rPr lang="en-US" sz="1200" u="sng" strike="noStrike">
                          <a:effectLst/>
                          <a:hlinkClick r:id="rId2" tooltip="He"/>
                        </a:rPr>
                        <a:t>He</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Yanjie"/>
                        </a:rPr>
                        <a:t>Yanjie</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heyanjie"/>
                        </a:rPr>
                        <a:t>heyanjie</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6:36 - 6:48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711429784"/>
                  </a:ext>
                </a:extLst>
              </a:tr>
              <a:tr h="294424">
                <a:tc>
                  <a:txBody>
                    <a:bodyPr/>
                    <a:lstStyle/>
                    <a:p>
                      <a:pPr algn="l" fontAlgn="b"/>
                      <a:r>
                        <a:rPr lang="en-US" sz="1200" u="sng" strike="noStrike">
                          <a:effectLst/>
                          <a:hlinkClick r:id="rId2" tooltip="Pei"/>
                        </a:rPr>
                        <a:t>Pei</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Lihua"/>
                        </a:rPr>
                        <a:t>Lihua</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lihuapei"/>
                        </a:rPr>
                        <a:t>lihuapei</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6:48 - 7:00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65132083"/>
                  </a:ext>
                </a:extLst>
              </a:tr>
              <a:tr h="294424">
                <a:tc>
                  <a:txBody>
                    <a:bodyPr/>
                    <a:lstStyle/>
                    <a:p>
                      <a:pPr algn="l" fontAlgn="b"/>
                      <a:r>
                        <a:rPr lang="en-US" sz="1200" u="sng" strike="noStrike">
                          <a:effectLst/>
                          <a:hlinkClick r:id="rId2" tooltip="Ren"/>
                        </a:rPr>
                        <a:t>Ren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Zhijie"/>
                        </a:rPr>
                        <a:t>Zhijie</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zren88"/>
                        </a:rPr>
                        <a:t>zren88</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7:00 - 7:12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41687577"/>
                  </a:ext>
                </a:extLst>
              </a:tr>
              <a:tr h="294424">
                <a:tc>
                  <a:txBody>
                    <a:bodyPr/>
                    <a:lstStyle/>
                    <a:p>
                      <a:pPr algn="l" fontAlgn="b"/>
                      <a:r>
                        <a:rPr lang="en-US" sz="1200" u="sng" strike="noStrike">
                          <a:effectLst/>
                          <a:hlinkClick r:id="rId2" tooltip="Stumpf"/>
                        </a:rPr>
                        <a:t>Stumpf</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Jonathan"/>
                        </a:rPr>
                        <a:t>Jonathan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jcstumpf"/>
                        </a:rPr>
                        <a:t>jcstumpf</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7:12 - 7:24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399020706"/>
                  </a:ext>
                </a:extLst>
              </a:tr>
              <a:tr h="294424">
                <a:tc>
                  <a:txBody>
                    <a:bodyPr/>
                    <a:lstStyle/>
                    <a:p>
                      <a:pPr algn="l" fontAlgn="b"/>
                      <a:r>
                        <a:rPr lang="en-US" sz="1200" u="sng" strike="noStrike">
                          <a:effectLst/>
                          <a:hlinkClick r:id="rId2" tooltip="Tarar"/>
                        </a:rPr>
                        <a:t>Tarar</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Sadiqa"/>
                        </a:rPr>
                        <a:t>Sadiqa</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sadiqatarar"/>
                        </a:rPr>
                        <a:t>sadiqatarar</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7:24 - 7:36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82224614"/>
                  </a:ext>
                </a:extLst>
              </a:tr>
              <a:tr h="294424">
                <a:tc>
                  <a:txBody>
                    <a:bodyPr/>
                    <a:lstStyle/>
                    <a:p>
                      <a:pPr algn="l" fontAlgn="b"/>
                      <a:r>
                        <a:rPr lang="en-US" sz="1200" u="sng" strike="noStrike">
                          <a:effectLst/>
                          <a:hlinkClick r:id="rId2" tooltip="Tu"/>
                        </a:rPr>
                        <a:t>Tu</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Ping"/>
                        </a:rPr>
                        <a:t>Ping</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ptu16"/>
                        </a:rPr>
                        <a:t>ptu16</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7:36 - 7:48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53350049"/>
                  </a:ext>
                </a:extLst>
              </a:tr>
              <a:tr h="294424">
                <a:tc>
                  <a:txBody>
                    <a:bodyPr/>
                    <a:lstStyle/>
                    <a:p>
                      <a:pPr algn="l" fontAlgn="b"/>
                      <a:r>
                        <a:rPr lang="en-US" sz="1200" u="sng" strike="noStrike">
                          <a:effectLst/>
                          <a:hlinkClick r:id="rId2" tooltip="Turano"/>
                        </a:rPr>
                        <a:t>Turano</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Madison"/>
                        </a:rPr>
                        <a:t>Madison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madly9"/>
                        </a:rPr>
                        <a:t>madly9</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7:48 - 8:00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61767662"/>
                  </a:ext>
                </a:extLst>
              </a:tr>
              <a:tr h="294424">
                <a:tc>
                  <a:txBody>
                    <a:bodyPr/>
                    <a:lstStyle/>
                    <a:p>
                      <a:pPr algn="l" fontAlgn="b"/>
                      <a:r>
                        <a:rPr lang="en-US" sz="1200" u="sng" strike="noStrike">
                          <a:effectLst/>
                          <a:hlinkClick r:id="rId2" tooltip="Wang"/>
                        </a:rPr>
                        <a:t>Wang</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Peiyu"/>
                        </a:rPr>
                        <a:t>Peiyu</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oliviawpy"/>
                        </a:rPr>
                        <a:t>oliviawpy</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8:00 - 8:12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267481012"/>
                  </a:ext>
                </a:extLst>
              </a:tr>
              <a:tr h="294424">
                <a:tc>
                  <a:txBody>
                    <a:bodyPr/>
                    <a:lstStyle/>
                    <a:p>
                      <a:pPr algn="l" fontAlgn="b"/>
                      <a:r>
                        <a:rPr lang="en-US" sz="1200" u="sng" strike="noStrike">
                          <a:effectLst/>
                          <a:hlinkClick r:id="rId2" tooltip="Warndorf"/>
                        </a:rPr>
                        <a:t>Warndorf</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Maddie"/>
                        </a:rPr>
                        <a:t>Maddie</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mwarndorf65"/>
                        </a:rPr>
                        <a:t>mwarndorf65</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8:12 - 8:24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732733602"/>
                  </a:ext>
                </a:extLst>
              </a:tr>
              <a:tr h="294424">
                <a:tc>
                  <a:txBody>
                    <a:bodyPr/>
                    <a:lstStyle/>
                    <a:p>
                      <a:pPr algn="l" fontAlgn="b"/>
                      <a:r>
                        <a:rPr lang="en-US" sz="1200" u="sng" strike="noStrike">
                          <a:effectLst/>
                          <a:hlinkClick r:id="rId2" tooltip="Yu"/>
                        </a:rPr>
                        <a:t>Yu</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Haotian"/>
                        </a:rPr>
                        <a:t>Haotian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yuxx6789"/>
                        </a:rPr>
                        <a:t>yuxx6789</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8:24 - 8:36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972593482"/>
                  </a:ext>
                </a:extLst>
              </a:tr>
              <a:tr h="294424">
                <a:tc>
                  <a:txBody>
                    <a:bodyPr/>
                    <a:lstStyle/>
                    <a:p>
                      <a:pPr algn="l" fontAlgn="b"/>
                      <a:r>
                        <a:rPr lang="en-US" sz="1200" u="sng" strike="noStrike">
                          <a:effectLst/>
                          <a:hlinkClick r:id="rId2" tooltip="Zhao"/>
                        </a:rPr>
                        <a:t>Zhao</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Lujin"/>
                        </a:rPr>
                        <a:t>Lujin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lujin"/>
                        </a:rPr>
                        <a:t>lujin</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8:36 - 8:48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868704798"/>
                  </a:ext>
                </a:extLst>
              </a:tr>
              <a:tr h="294424">
                <a:tc>
                  <a:txBody>
                    <a:bodyPr/>
                    <a:lstStyle/>
                    <a:p>
                      <a:pPr algn="l" fontAlgn="b"/>
                      <a:r>
                        <a:rPr lang="en-US" sz="1200" u="sng" strike="noStrike">
                          <a:effectLst/>
                          <a:hlinkClick r:id="rId2" tooltip="Zhu"/>
                        </a:rPr>
                        <a:t>Zhu</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Ziqiu"/>
                        </a:rPr>
                        <a:t>Ziqiu</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sng" strike="noStrike">
                          <a:effectLst/>
                          <a:hlinkClick r:id="rId2" tooltip="zzhu158"/>
                        </a:rPr>
                        <a:t>zzhu158</a:t>
                      </a:r>
                      <a:endParaRPr lang="en-US" sz="1200" b="0" i="0" u="sng" strike="noStrike">
                        <a:solidFill>
                          <a:srgbClr val="0563C1"/>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8:48 - 9:00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990798499"/>
                  </a:ext>
                </a:extLst>
              </a:tr>
            </a:tbl>
          </a:graphicData>
        </a:graphic>
      </p:graphicFrame>
    </p:spTree>
    <p:extLst>
      <p:ext uri="{BB962C8B-B14F-4D97-AF65-F5344CB8AC3E}">
        <p14:creationId xmlns:p14="http://schemas.microsoft.com/office/powerpoint/2010/main" val="3760089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Grammars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400" dirty="0"/>
              <a:t>English Grammars are </a:t>
            </a:r>
            <a:r>
              <a:rPr lang="en-US" sz="2400" dirty="0">
                <a:solidFill>
                  <a:srgbClr val="C00000"/>
                </a:solidFill>
              </a:rPr>
              <a:t>context-free</a:t>
            </a:r>
            <a:r>
              <a:rPr lang="en-US" sz="2400" dirty="0"/>
              <a:t>: the productions do not depend on any words before or after the production.</a:t>
            </a:r>
          </a:p>
          <a:p>
            <a:pPr marL="0" indent="0">
              <a:buNone/>
            </a:pPr>
            <a:endParaRPr lang="en-US" sz="2400" dirty="0">
              <a:sym typeface="Wingdings" panose="05000000000000000000" pitchFamily="2" charset="2"/>
            </a:endParaRPr>
          </a:p>
          <a:p>
            <a:pPr marL="0" indent="0">
              <a:buNone/>
            </a:pPr>
            <a:r>
              <a:rPr lang="en-US" sz="2400" dirty="0"/>
              <a:t>The reconstruction of a sequence of grammar productions from a sentence is called “parsing” the sentence. </a:t>
            </a:r>
          </a:p>
          <a:p>
            <a:pPr marL="0" indent="0">
              <a:buNone/>
            </a:pPr>
            <a:endParaRPr lang="en-US" sz="2400" dirty="0"/>
          </a:p>
          <a:p>
            <a:pPr marL="0" indent="0">
              <a:buNone/>
            </a:pPr>
            <a:r>
              <a:rPr lang="en-US" sz="2400" dirty="0"/>
              <a:t>It is most conveniently represented as a tree:</a:t>
            </a:r>
          </a:p>
        </p:txBody>
      </p:sp>
    </p:spTree>
    <p:extLst>
      <p:ext uri="{BB962C8B-B14F-4D97-AF65-F5344CB8AC3E}">
        <p14:creationId xmlns:p14="http://schemas.microsoft.com/office/powerpoint/2010/main" val="4037402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Parse Trees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400" dirty="0"/>
              <a:t>“The cat sat on the mat”</a:t>
            </a:r>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3275" t="35974" r="32347" b="4580"/>
          <a:stretch/>
        </p:blipFill>
        <p:spPr bwMode="auto">
          <a:xfrm>
            <a:off x="2664481" y="1776260"/>
            <a:ext cx="3901284" cy="4402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224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Parse Trees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400"/>
              <a:t>In bracket </a:t>
            </a:r>
            <a:r>
              <a:rPr lang="en-US" sz="2400" dirty="0"/>
              <a:t>notation:</a:t>
            </a:r>
          </a:p>
          <a:p>
            <a:pPr marL="0" indent="0">
              <a:buNone/>
            </a:pPr>
            <a:endParaRPr lang="en-US" sz="2400" dirty="0"/>
          </a:p>
          <a:p>
            <a:pPr marL="0" indent="0">
              <a:buNone/>
            </a:pPr>
            <a:r>
              <a:rPr lang="en-US" sz="2400" dirty="0"/>
              <a:t>(ROOT</a:t>
            </a:r>
          </a:p>
          <a:p>
            <a:pPr marL="0" indent="0">
              <a:buNone/>
            </a:pPr>
            <a:r>
              <a:rPr lang="en-US" sz="2400" dirty="0"/>
              <a:t>  (S</a:t>
            </a:r>
          </a:p>
          <a:p>
            <a:pPr marL="0" indent="0">
              <a:buNone/>
            </a:pPr>
            <a:r>
              <a:rPr lang="en-US" sz="2400" dirty="0"/>
              <a:t>    (NP (DT the) (NN cat))</a:t>
            </a:r>
          </a:p>
          <a:p>
            <a:pPr marL="0" indent="0">
              <a:buNone/>
            </a:pPr>
            <a:r>
              <a:rPr lang="en-US" sz="2400" dirty="0"/>
              <a:t>    (VP (VBD sat)</a:t>
            </a:r>
          </a:p>
          <a:p>
            <a:pPr marL="0" indent="0">
              <a:buNone/>
            </a:pPr>
            <a:r>
              <a:rPr lang="en-US" sz="2400" dirty="0"/>
              <a:t>      (PP (IN on)</a:t>
            </a:r>
          </a:p>
          <a:p>
            <a:pPr marL="0" indent="0">
              <a:buNone/>
            </a:pPr>
            <a:r>
              <a:rPr lang="en-US" sz="2400" dirty="0"/>
              <a:t>        (NP (DT the) (NN mat))))))</a:t>
            </a:r>
          </a:p>
          <a:p>
            <a:pPr marL="0" indent="0">
              <a:buNone/>
            </a:pPr>
            <a:endParaRPr lang="en-US" sz="2400" dirty="0"/>
          </a:p>
        </p:txBody>
      </p:sp>
    </p:spTree>
    <p:extLst>
      <p:ext uri="{BB962C8B-B14F-4D97-AF65-F5344CB8AC3E}">
        <p14:creationId xmlns:p14="http://schemas.microsoft.com/office/powerpoint/2010/main" val="3552077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Grammars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There are typically multiple ways to produce the same sentence. Consider the statement by Groucho Marx:</a:t>
            </a:r>
          </a:p>
          <a:p>
            <a:pPr marL="0" indent="0">
              <a:buNone/>
            </a:pPr>
            <a:endParaRPr lang="en-US" sz="2400" dirty="0">
              <a:sym typeface="Wingdings" panose="05000000000000000000" pitchFamily="2" charset="2"/>
            </a:endParaRPr>
          </a:p>
          <a:p>
            <a:pPr marL="0" indent="0" algn="ctr">
              <a:buNone/>
            </a:pPr>
            <a:r>
              <a:rPr lang="en-US" sz="2400" dirty="0">
                <a:solidFill>
                  <a:srgbClr val="0070C0"/>
                </a:solidFill>
                <a:sym typeface="Wingdings" panose="05000000000000000000" pitchFamily="2" charset="2"/>
              </a:rPr>
              <a:t>“While I was in Africa, I shot an elephant in my pajamas”</a:t>
            </a:r>
          </a:p>
          <a:p>
            <a:pPr marL="0" indent="0" algn="ctr">
              <a:buNone/>
            </a:pPr>
            <a:r>
              <a:rPr lang="en-US" sz="2400" dirty="0">
                <a:solidFill>
                  <a:srgbClr val="0070C0"/>
                </a:solidFill>
                <a:sym typeface="Wingdings" panose="05000000000000000000" pitchFamily="2" charset="2"/>
              </a:rPr>
              <a:t>“How he got into my pajamas, I don’t know”</a:t>
            </a:r>
          </a:p>
          <a:p>
            <a:endParaRPr lang="en-US" sz="2400" dirty="0"/>
          </a:p>
        </p:txBody>
      </p:sp>
    </p:spTree>
    <p:extLst>
      <p:ext uri="{BB962C8B-B14F-4D97-AF65-F5344CB8AC3E}">
        <p14:creationId xmlns:p14="http://schemas.microsoft.com/office/powerpoint/2010/main" val="1462311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9536"/>
          </a:xfrm>
        </p:spPr>
        <p:txBody>
          <a:bodyPr/>
          <a:lstStyle/>
          <a:p>
            <a:r>
              <a:rPr lang="en-US" dirty="0"/>
              <a:t>Parse Trees</a:t>
            </a:r>
          </a:p>
        </p:txBody>
      </p:sp>
      <p:sp>
        <p:nvSpPr>
          <p:cNvPr id="3" name="Content Placeholder 2"/>
          <p:cNvSpPr>
            <a:spLocks noGrp="1"/>
          </p:cNvSpPr>
          <p:nvPr>
            <p:ph idx="1"/>
          </p:nvPr>
        </p:nvSpPr>
        <p:spPr>
          <a:xfrm>
            <a:off x="338328" y="1005840"/>
            <a:ext cx="8522208" cy="5172603"/>
          </a:xfrm>
        </p:spPr>
        <p:txBody>
          <a:bodyPr>
            <a:normAutofit/>
          </a:bodyPr>
          <a:lstStyle/>
          <a:p>
            <a:pPr marL="0" indent="0">
              <a:buNone/>
            </a:pPr>
            <a:r>
              <a:rPr lang="en-US" sz="2400" dirty="0">
                <a:solidFill>
                  <a:srgbClr val="0070C0"/>
                </a:solidFill>
                <a:sym typeface="Wingdings" panose="05000000000000000000" pitchFamily="2" charset="2"/>
              </a:rPr>
              <a:t>“…,I shot an elephant in my pajamas” </a:t>
            </a:r>
            <a:r>
              <a:rPr lang="en-US" sz="2400" dirty="0"/>
              <a:t>-what people hear first</a:t>
            </a:r>
          </a:p>
        </p:txBody>
      </p:sp>
      <p:pic>
        <p:nvPicPr>
          <p:cNvPr id="5122" name="Picture 2" descr="tree_images/ch08-tre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351" y="1833372"/>
            <a:ext cx="5505054" cy="357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207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Parse Trees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400" dirty="0"/>
              <a:t>Groucho’s version</a:t>
            </a:r>
          </a:p>
        </p:txBody>
      </p:sp>
      <p:pic>
        <p:nvPicPr>
          <p:cNvPr id="2050" name="Picture 2" descr="http://www.nltk.org/book_1ed/tree_images/ch08-tre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166" y="2087561"/>
            <a:ext cx="6247635" cy="409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30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Grammars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r>
              <a:rPr lang="en-US" sz="2400" dirty="0">
                <a:sym typeface="Wingdings" panose="05000000000000000000" pitchFamily="2" charset="2"/>
              </a:rPr>
              <a:t>Recursion is common in grammar rules, e.g.</a:t>
            </a:r>
          </a:p>
          <a:p>
            <a:pPr marL="0" indent="0">
              <a:buNone/>
            </a:pPr>
            <a:r>
              <a:rPr lang="en-US" sz="2400" dirty="0">
                <a:solidFill>
                  <a:srgbClr val="0070C0"/>
                </a:solidFill>
                <a:sym typeface="Wingdings" panose="05000000000000000000" pitchFamily="2" charset="2"/>
              </a:rPr>
              <a:t>NP  NP RC</a:t>
            </a:r>
          </a:p>
          <a:p>
            <a:pPr marL="0" indent="0">
              <a:buNone/>
            </a:pPr>
            <a:r>
              <a:rPr lang="en-US" sz="2400" dirty="0">
                <a:sym typeface="Wingdings" panose="05000000000000000000" pitchFamily="2" charset="2"/>
              </a:rPr>
              <a:t>Because of this, sentences of arbitrary length are possible. </a:t>
            </a:r>
          </a:p>
          <a:p>
            <a:pPr marL="0" indent="0">
              <a:buNone/>
            </a:pPr>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4053851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795528"/>
          </a:xfrm>
        </p:spPr>
        <p:txBody>
          <a:bodyPr/>
          <a:lstStyle/>
          <a:p>
            <a:r>
              <a:rPr lang="en-US" dirty="0"/>
              <a:t>Recursion in Grammars</a:t>
            </a:r>
          </a:p>
        </p:txBody>
      </p:sp>
      <p:sp>
        <p:nvSpPr>
          <p:cNvPr id="3" name="Content Placeholder 2"/>
          <p:cNvSpPr>
            <a:spLocks noGrp="1"/>
          </p:cNvSpPr>
          <p:nvPr>
            <p:ph idx="1"/>
          </p:nvPr>
        </p:nvSpPr>
        <p:spPr>
          <a:xfrm>
            <a:off x="338328" y="1014984"/>
            <a:ext cx="8522208" cy="5163459"/>
          </a:xfrm>
        </p:spPr>
        <p:txBody>
          <a:bodyPr>
            <a:normAutofit/>
          </a:bodyPr>
          <a:lstStyle/>
          <a:p>
            <a:pPr marL="0" indent="0">
              <a:buNone/>
            </a:pPr>
            <a:r>
              <a:rPr lang="en-US" sz="2400" dirty="0">
                <a:solidFill>
                  <a:srgbClr val="0070C0"/>
                </a:solidFill>
              </a:rPr>
              <a:t>“Buffalo </a:t>
            </a:r>
            <a:r>
              <a:rPr lang="en-US" sz="2400" dirty="0" err="1">
                <a:solidFill>
                  <a:srgbClr val="0070C0"/>
                </a:solidFill>
              </a:rPr>
              <a:t>buffalo</a:t>
            </a:r>
            <a:r>
              <a:rPr lang="en-US" sz="2400" dirty="0">
                <a:solidFill>
                  <a:srgbClr val="0070C0"/>
                </a:solidFill>
              </a:rPr>
              <a:t> </a:t>
            </a:r>
            <a:r>
              <a:rPr lang="en-US" sz="2400" dirty="0" err="1">
                <a:solidFill>
                  <a:srgbClr val="0070C0"/>
                </a:solidFill>
              </a:rPr>
              <a:t>Buffalo</a:t>
            </a:r>
            <a:r>
              <a:rPr lang="en-US" sz="2400" dirty="0">
                <a:solidFill>
                  <a:srgbClr val="0070C0"/>
                </a:solidFill>
              </a:rPr>
              <a:t> buffalo </a:t>
            </a:r>
            <a:r>
              <a:rPr lang="en-US" sz="2400" dirty="0" err="1">
                <a:solidFill>
                  <a:srgbClr val="0070C0"/>
                </a:solidFill>
              </a:rPr>
              <a:t>buffalo</a:t>
            </a:r>
            <a:r>
              <a:rPr lang="en-US" sz="2400" dirty="0">
                <a:solidFill>
                  <a:srgbClr val="0070C0"/>
                </a:solidFill>
              </a:rPr>
              <a:t> </a:t>
            </a:r>
            <a:r>
              <a:rPr lang="en-US" sz="2400" dirty="0" err="1">
                <a:solidFill>
                  <a:srgbClr val="0070C0"/>
                </a:solidFill>
              </a:rPr>
              <a:t>buffalo</a:t>
            </a:r>
            <a:r>
              <a:rPr lang="en-US" sz="2400" dirty="0">
                <a:solidFill>
                  <a:srgbClr val="0070C0"/>
                </a:solidFill>
              </a:rPr>
              <a:t> </a:t>
            </a:r>
            <a:r>
              <a:rPr lang="en-US" sz="2400" dirty="0" err="1">
                <a:solidFill>
                  <a:srgbClr val="0070C0"/>
                </a:solidFill>
              </a:rPr>
              <a:t>Buffalo</a:t>
            </a:r>
            <a:r>
              <a:rPr lang="en-US" sz="2400" dirty="0">
                <a:solidFill>
                  <a:srgbClr val="0070C0"/>
                </a:solidFill>
              </a:rPr>
              <a:t> </a:t>
            </a:r>
            <a:r>
              <a:rPr lang="en-US" sz="2400" dirty="0" err="1">
                <a:solidFill>
                  <a:srgbClr val="0070C0"/>
                </a:solidFill>
              </a:rPr>
              <a:t>buffalo</a:t>
            </a:r>
            <a:r>
              <a:rPr lang="en-US" sz="2400" dirty="0">
                <a:solidFill>
                  <a:srgbClr val="0070C0"/>
                </a:solidFill>
              </a:rPr>
              <a:t>”.</a:t>
            </a:r>
          </a:p>
        </p:txBody>
      </p:sp>
      <p:pic>
        <p:nvPicPr>
          <p:cNvPr id="7170" name="Picture 2" descr="http://upload.wikimedia.org/wikipedia/commons/thumb/2/2c/Buffalo_sentence_1_parse_tree.svg/720px-Buffalo_sentence_1_parse_tre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4" y="1627632"/>
            <a:ext cx="7300305" cy="401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897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Grammars</a:t>
            </a:r>
          </a:p>
        </p:txBody>
      </p:sp>
      <p:sp>
        <p:nvSpPr>
          <p:cNvPr id="3" name="Content Placeholder 2"/>
          <p:cNvSpPr>
            <a:spLocks noGrp="1"/>
          </p:cNvSpPr>
          <p:nvPr>
            <p:ph idx="1"/>
          </p:nvPr>
        </p:nvSpPr>
        <p:spPr>
          <a:xfrm>
            <a:off x="338328" y="1225296"/>
            <a:ext cx="8522208" cy="4953147"/>
          </a:xfrm>
        </p:spPr>
        <p:txBody>
          <a:bodyPr>
            <a:normAutofit/>
          </a:bodyPr>
          <a:lstStyle/>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Its also possible to have “sentences” inside other sentences…</a:t>
            </a:r>
          </a:p>
          <a:p>
            <a:pPr marL="0" indent="0">
              <a:buNone/>
            </a:pPr>
            <a:endParaRPr lang="en-US" sz="2400" dirty="0"/>
          </a:p>
          <a:p>
            <a:pPr marL="0" indent="0">
              <a:buNone/>
            </a:pPr>
            <a:r>
              <a:rPr lang="en-US" sz="2400" dirty="0">
                <a:solidFill>
                  <a:srgbClr val="0070C0"/>
                </a:solidFill>
                <a:sym typeface="Wingdings" panose="05000000000000000000" pitchFamily="2" charset="2"/>
              </a:rPr>
              <a:t>S  NP VP</a:t>
            </a:r>
          </a:p>
          <a:p>
            <a:pPr marL="0" indent="0">
              <a:buNone/>
            </a:pPr>
            <a:r>
              <a:rPr lang="en-US" sz="2400" dirty="0">
                <a:solidFill>
                  <a:srgbClr val="0070C0"/>
                </a:solidFill>
                <a:sym typeface="Wingdings" panose="05000000000000000000" pitchFamily="2" charset="2"/>
              </a:rPr>
              <a:t>VP  VB NP SBAR</a:t>
            </a:r>
          </a:p>
          <a:p>
            <a:pPr marL="0" indent="0">
              <a:buNone/>
            </a:pPr>
            <a:r>
              <a:rPr lang="en-US" sz="2400" dirty="0">
                <a:solidFill>
                  <a:srgbClr val="0070C0"/>
                </a:solidFill>
                <a:sym typeface="Wingdings" panose="05000000000000000000" pitchFamily="2" charset="2"/>
              </a:rPr>
              <a:t>SBAR  IN S</a:t>
            </a:r>
          </a:p>
          <a:p>
            <a:pPr marL="0" indent="0">
              <a:buNone/>
            </a:pPr>
            <a:endParaRPr lang="en-US" sz="2400" dirty="0"/>
          </a:p>
        </p:txBody>
      </p:sp>
    </p:spTree>
    <p:extLst>
      <p:ext uri="{BB962C8B-B14F-4D97-AF65-F5344CB8AC3E}">
        <p14:creationId xmlns:p14="http://schemas.microsoft.com/office/powerpoint/2010/main" val="3534742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795528"/>
          </a:xfrm>
        </p:spPr>
        <p:txBody>
          <a:bodyPr/>
          <a:lstStyle/>
          <a:p>
            <a:r>
              <a:rPr lang="en-US" dirty="0"/>
              <a:t>Recursion in Grammars</a:t>
            </a:r>
          </a:p>
        </p:txBody>
      </p:sp>
      <p:sp>
        <p:nvSpPr>
          <p:cNvPr id="3" name="Content Placeholder 2"/>
          <p:cNvSpPr>
            <a:spLocks noGrp="1"/>
          </p:cNvSpPr>
          <p:nvPr>
            <p:ph idx="1"/>
          </p:nvPr>
        </p:nvSpPr>
        <p:spPr>
          <a:xfrm>
            <a:off x="338328" y="1014984"/>
            <a:ext cx="8522208" cy="5163459"/>
          </a:xfrm>
        </p:spPr>
        <p:txBody>
          <a:bodyPr>
            <a:normAutofit/>
          </a:bodyPr>
          <a:lstStyle/>
          <a:p>
            <a:pPr marL="0" indent="0">
              <a:buNone/>
            </a:pPr>
            <a:r>
              <a:rPr lang="en-US" sz="2400" dirty="0">
                <a:solidFill>
                  <a:srgbClr val="0070C0"/>
                </a:solidFill>
              </a:rPr>
              <a:t>“Nero played his lyre while Rome burned”.</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477" t="36602" r="28711" b="4856"/>
          <a:stretch/>
        </p:blipFill>
        <p:spPr bwMode="auto">
          <a:xfrm>
            <a:off x="1809206" y="1698732"/>
            <a:ext cx="5149378" cy="4379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770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Reminders</a:t>
            </a:r>
          </a:p>
        </p:txBody>
      </p:sp>
      <p:sp>
        <p:nvSpPr>
          <p:cNvPr id="3" name="Content Placeholder 2"/>
          <p:cNvSpPr>
            <a:spLocks noGrp="1"/>
          </p:cNvSpPr>
          <p:nvPr>
            <p:ph idx="1"/>
          </p:nvPr>
        </p:nvSpPr>
        <p:spPr>
          <a:xfrm>
            <a:off x="338328" y="1417638"/>
            <a:ext cx="8522208" cy="4760805"/>
          </a:xfrm>
        </p:spPr>
        <p:txBody>
          <a:bodyPr>
            <a:normAutofit/>
          </a:bodyPr>
          <a:lstStyle/>
          <a:p>
            <a:r>
              <a:rPr lang="en-US" sz="2800" dirty="0"/>
              <a:t>Assignment 3 Due 11/29</a:t>
            </a:r>
          </a:p>
          <a:p>
            <a:endParaRPr lang="en-US" sz="2800" dirty="0"/>
          </a:p>
          <a:p>
            <a:r>
              <a:rPr lang="en-US" sz="2800" dirty="0"/>
              <a:t>Assignment 4 Due 12/7</a:t>
            </a:r>
          </a:p>
          <a:p>
            <a:endParaRPr lang="en-US" sz="2800" dirty="0"/>
          </a:p>
          <a:p>
            <a:r>
              <a:rPr lang="en-US" sz="2800" dirty="0"/>
              <a:t>We will have project and portfolio presentations on 12/6</a:t>
            </a:r>
          </a:p>
          <a:p>
            <a:pPr lvl="1"/>
            <a:r>
              <a:rPr lang="en-US" sz="2400" dirty="0"/>
              <a:t>Go over rubrics</a:t>
            </a:r>
          </a:p>
          <a:p>
            <a:endParaRPr lang="en-US" dirty="0"/>
          </a:p>
        </p:txBody>
      </p:sp>
    </p:spTree>
    <p:extLst>
      <p:ext uri="{BB962C8B-B14F-4D97-AF65-F5344CB8AC3E}">
        <p14:creationId xmlns:p14="http://schemas.microsoft.com/office/powerpoint/2010/main" val="2430514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PCFGs</a:t>
            </a:r>
          </a:p>
        </p:txBody>
      </p:sp>
      <p:sp>
        <p:nvSpPr>
          <p:cNvPr id="3" name="Content Placeholder 2"/>
          <p:cNvSpPr>
            <a:spLocks noGrp="1"/>
          </p:cNvSpPr>
          <p:nvPr>
            <p:ph idx="1"/>
          </p:nvPr>
        </p:nvSpPr>
        <p:spPr>
          <a:xfrm>
            <a:off x="338328" y="1069848"/>
            <a:ext cx="8631936" cy="4953147"/>
          </a:xfrm>
        </p:spPr>
        <p:txBody>
          <a:bodyPr>
            <a:normAutofit lnSpcReduction="10000"/>
          </a:bodyPr>
          <a:lstStyle/>
          <a:p>
            <a:pPr marL="0" indent="0">
              <a:buNone/>
            </a:pPr>
            <a:r>
              <a:rPr lang="en-US" sz="2400" dirty="0">
                <a:sym typeface="Wingdings" panose="05000000000000000000" pitchFamily="2" charset="2"/>
              </a:rPr>
              <a:t>Complex sentences can be parsed in many ways, most of which make no sense or are extremely improbable (like Groucho’s example).</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Probabilistic Context-Free Grammars (PCFGs) associate and learn probabilities for each rule:</a:t>
            </a:r>
          </a:p>
          <a:p>
            <a:pPr marL="0" indent="0">
              <a:buNone/>
            </a:pPr>
            <a:r>
              <a:rPr lang="en-US" sz="2400" dirty="0">
                <a:sym typeface="Wingdings" panose="05000000000000000000" pitchFamily="2" charset="2"/>
              </a:rPr>
              <a:t>S  NP VP        </a:t>
            </a:r>
            <a:r>
              <a:rPr lang="en-US" sz="2400" dirty="0">
                <a:solidFill>
                  <a:srgbClr val="C00000"/>
                </a:solidFill>
                <a:sym typeface="Wingdings" panose="05000000000000000000" pitchFamily="2" charset="2"/>
              </a:rPr>
              <a:t>0.3</a:t>
            </a:r>
          </a:p>
          <a:p>
            <a:pPr marL="0" indent="0">
              <a:buNone/>
            </a:pPr>
            <a:r>
              <a:rPr lang="en-US" sz="2400" dirty="0">
                <a:sym typeface="Wingdings" panose="05000000000000000000" pitchFamily="2" charset="2"/>
              </a:rPr>
              <a:t>S  NP VP PP  </a:t>
            </a:r>
            <a:r>
              <a:rPr lang="en-US" sz="2400" dirty="0">
                <a:solidFill>
                  <a:srgbClr val="C00000"/>
                </a:solidFill>
                <a:sym typeface="Wingdings" panose="05000000000000000000" pitchFamily="2" charset="2"/>
              </a:rPr>
              <a:t>0.7</a:t>
            </a: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The parser then tries to find the </a:t>
            </a:r>
            <a:r>
              <a:rPr lang="en-US" sz="2400" dirty="0">
                <a:solidFill>
                  <a:srgbClr val="C00000"/>
                </a:solidFill>
                <a:sym typeface="Wingdings" panose="05000000000000000000" pitchFamily="2" charset="2"/>
              </a:rPr>
              <a:t>most likely </a:t>
            </a:r>
            <a:r>
              <a:rPr lang="en-US" sz="2400" dirty="0">
                <a:sym typeface="Wingdings" panose="05000000000000000000" pitchFamily="2" charset="2"/>
              </a:rPr>
              <a:t>sequence of productions that generate the given sentence. This adds more realistic “world knowledge” and generally gives much better results.</a:t>
            </a:r>
          </a:p>
          <a:p>
            <a:pPr marL="0" indent="0">
              <a:buNone/>
            </a:pPr>
            <a:r>
              <a:rPr lang="en-US" sz="2400" dirty="0">
                <a:sym typeface="Wingdings" panose="05000000000000000000" pitchFamily="2" charset="2"/>
              </a:rPr>
              <a:t>Most state-of-the-art parsers these days use PCFGs. </a:t>
            </a:r>
            <a:r>
              <a:rPr lang="en-US" sz="2400" dirty="0">
                <a:solidFill>
                  <a:srgbClr val="C00000"/>
                </a:solidFill>
                <a:sym typeface="Wingdings" panose="05000000000000000000" pitchFamily="2" charset="2"/>
              </a:rPr>
              <a:t> </a:t>
            </a:r>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2713106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Systems</a:t>
            </a:r>
          </a:p>
        </p:txBody>
      </p:sp>
      <p:sp>
        <p:nvSpPr>
          <p:cNvPr id="3" name="Content Placeholder 2"/>
          <p:cNvSpPr>
            <a:spLocks noGrp="1"/>
          </p:cNvSpPr>
          <p:nvPr>
            <p:ph idx="1"/>
          </p:nvPr>
        </p:nvSpPr>
        <p:spPr>
          <a:xfrm>
            <a:off x="338328" y="1069848"/>
            <a:ext cx="8631936" cy="4953147"/>
          </a:xfrm>
        </p:spPr>
        <p:txBody>
          <a:bodyPr>
            <a:normAutofit/>
          </a:bodyPr>
          <a:lstStyle/>
          <a:p>
            <a:r>
              <a:rPr lang="en-US" sz="2400" b="1" dirty="0">
                <a:solidFill>
                  <a:schemeClr val="tx2"/>
                </a:solidFill>
                <a:sym typeface="Wingdings" panose="05000000000000000000" pitchFamily="2" charset="2"/>
              </a:rPr>
              <a:t>NLTK: </a:t>
            </a:r>
            <a:r>
              <a:rPr lang="en-US" sz="2400" dirty="0">
                <a:sym typeface="Wingdings" panose="05000000000000000000" pitchFamily="2" charset="2"/>
              </a:rPr>
              <a:t>Python-based NLP system. Many modules, good visualization tools, but not quite state-of-the-art performance. </a:t>
            </a:r>
          </a:p>
          <a:p>
            <a:endParaRPr lang="en-US" sz="2400" dirty="0">
              <a:sym typeface="Wingdings" panose="05000000000000000000" pitchFamily="2" charset="2"/>
            </a:endParaRPr>
          </a:p>
          <a:p>
            <a:r>
              <a:rPr lang="en-US" sz="2400" b="1" dirty="0">
                <a:solidFill>
                  <a:schemeClr val="tx2"/>
                </a:solidFill>
                <a:sym typeface="Wingdings" panose="05000000000000000000" pitchFamily="2" charset="2"/>
              </a:rPr>
              <a:t>Stanford Parser: </a:t>
            </a:r>
            <a:r>
              <a:rPr lang="en-US" sz="2400" dirty="0">
                <a:sym typeface="Wingdings" panose="05000000000000000000" pitchFamily="2" charset="2"/>
              </a:rPr>
              <a:t>Another comprehensive suite of tools (also POS tagger), and state-of-the-art accuracy. Has the definitive dependency module. </a:t>
            </a:r>
          </a:p>
          <a:p>
            <a:endParaRPr lang="en-US" sz="2400" dirty="0">
              <a:sym typeface="Wingdings" panose="05000000000000000000" pitchFamily="2" charset="2"/>
            </a:endParaRPr>
          </a:p>
          <a:p>
            <a:r>
              <a:rPr lang="en-US" sz="2400" b="1" dirty="0">
                <a:solidFill>
                  <a:schemeClr val="tx2"/>
                </a:solidFill>
                <a:sym typeface="Wingdings" panose="05000000000000000000" pitchFamily="2" charset="2"/>
              </a:rPr>
              <a:t>Berkeley Parser: </a:t>
            </a:r>
            <a:r>
              <a:rPr lang="en-US" sz="2400" dirty="0">
                <a:sym typeface="Wingdings" panose="05000000000000000000" pitchFamily="2" charset="2"/>
              </a:rPr>
              <a:t>Slightly higher parsing accuracy (than Stanford) but not as many modules. </a:t>
            </a:r>
          </a:p>
          <a:p>
            <a:endParaRPr lang="en-US" sz="2400" dirty="0">
              <a:sym typeface="Wingdings" panose="05000000000000000000" pitchFamily="2" charset="2"/>
            </a:endParaRPr>
          </a:p>
          <a:p>
            <a:r>
              <a:rPr lang="en-US" sz="2400" dirty="0">
                <a:sym typeface="Wingdings" panose="05000000000000000000" pitchFamily="2" charset="2"/>
              </a:rPr>
              <a:t>Note: high-quality parsing is usually very slow, but see:</a:t>
            </a:r>
            <a:br>
              <a:rPr lang="en-US" sz="2400" dirty="0">
                <a:sym typeface="Wingdings" panose="05000000000000000000" pitchFamily="2" charset="2"/>
              </a:rPr>
            </a:br>
            <a:r>
              <a:rPr lang="en-US" sz="2400" dirty="0">
                <a:sym typeface="Wingdings" panose="05000000000000000000" pitchFamily="2" charset="2"/>
                <a:hlinkClick r:id="rId2"/>
              </a:rPr>
              <a:t>https://github.com/dlwh/puck</a:t>
            </a:r>
            <a:r>
              <a:rPr lang="en-US" sz="2400" dirty="0">
                <a:sym typeface="Wingdings" panose="05000000000000000000" pitchFamily="2" charset="2"/>
              </a:rPr>
              <a:t> </a:t>
            </a:r>
          </a:p>
          <a:p>
            <a:pPr marL="0" indent="0">
              <a:buNone/>
            </a:pPr>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1734477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Outline for this Evening</a:t>
            </a:r>
          </a:p>
        </p:txBody>
      </p:sp>
      <p:sp>
        <p:nvSpPr>
          <p:cNvPr id="3" name="Content Placeholder 2"/>
          <p:cNvSpPr>
            <a:spLocks noGrp="1"/>
          </p:cNvSpPr>
          <p:nvPr>
            <p:ph idx="1"/>
          </p:nvPr>
        </p:nvSpPr>
        <p:spPr>
          <a:xfrm>
            <a:off x="457200" y="1417638"/>
            <a:ext cx="8229600" cy="4760805"/>
          </a:xfrm>
        </p:spPr>
        <p:txBody>
          <a:bodyPr>
            <a:normAutofit/>
          </a:bodyPr>
          <a:lstStyle/>
          <a:p>
            <a:r>
              <a:rPr lang="en-US" dirty="0"/>
              <a:t>Project Suggestions Overview</a:t>
            </a:r>
          </a:p>
          <a:p>
            <a:r>
              <a:rPr lang="en-US" dirty="0"/>
              <a:t>N-grams</a:t>
            </a:r>
          </a:p>
          <a:p>
            <a:r>
              <a:rPr lang="en-US" dirty="0"/>
              <a:t>Grammars</a:t>
            </a:r>
          </a:p>
          <a:p>
            <a:r>
              <a:rPr lang="en-US" dirty="0"/>
              <a:t>Parsing</a:t>
            </a:r>
          </a:p>
          <a:p>
            <a:r>
              <a:rPr lang="en-US" dirty="0"/>
              <a:t>Dependencies</a:t>
            </a:r>
          </a:p>
          <a:p>
            <a:endParaRPr lang="en-US" dirty="0"/>
          </a:p>
        </p:txBody>
      </p:sp>
    </p:spTree>
    <p:extLst>
      <p:ext uri="{BB962C8B-B14F-4D97-AF65-F5344CB8AC3E}">
        <p14:creationId xmlns:p14="http://schemas.microsoft.com/office/powerpoint/2010/main" val="597876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Dependencies</a:t>
            </a:r>
          </a:p>
        </p:txBody>
      </p:sp>
      <p:sp>
        <p:nvSpPr>
          <p:cNvPr id="3" name="Content Placeholder 2"/>
          <p:cNvSpPr>
            <a:spLocks noGrp="1"/>
          </p:cNvSpPr>
          <p:nvPr>
            <p:ph idx="1"/>
          </p:nvPr>
        </p:nvSpPr>
        <p:spPr>
          <a:xfrm>
            <a:off x="338328" y="1069848"/>
            <a:ext cx="8631936" cy="4953147"/>
          </a:xfrm>
        </p:spPr>
        <p:txBody>
          <a:bodyPr>
            <a:normAutofit/>
          </a:bodyPr>
          <a:lstStyle/>
          <a:p>
            <a:pPr marL="0" indent="0">
              <a:buNone/>
            </a:pPr>
            <a:r>
              <a:rPr lang="en-US" sz="2400" dirty="0">
                <a:sym typeface="Wingdings" panose="05000000000000000000" pitchFamily="2" charset="2"/>
              </a:rPr>
              <a:t>In a constituency parse, there is no direct relation between the constituents and words from the sentence (except for leaf nodes which produce a single word). </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In dependency parsing, the idea is to decompose the sentence into relations </a:t>
            </a:r>
            <a:r>
              <a:rPr lang="en-US" sz="2400" dirty="0">
                <a:solidFill>
                  <a:srgbClr val="C00000"/>
                </a:solidFill>
                <a:sym typeface="Wingdings" panose="05000000000000000000" pitchFamily="2" charset="2"/>
              </a:rPr>
              <a:t>directly between words</a:t>
            </a:r>
            <a:r>
              <a:rPr lang="en-US" sz="2400" dirty="0">
                <a:sym typeface="Wingdings" panose="05000000000000000000" pitchFamily="2" charset="2"/>
              </a:rPr>
              <a:t>. </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This is an older, and some argue more natural, decomposition of the sentence. It also often makes semantic interpretation (based on the meanings of the words) easier. </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Lets look at a simple example:</a:t>
            </a:r>
          </a:p>
          <a:p>
            <a:endParaRPr lang="en-US" sz="2400" dirty="0"/>
          </a:p>
        </p:txBody>
      </p:sp>
    </p:spTree>
    <p:extLst>
      <p:ext uri="{BB962C8B-B14F-4D97-AF65-F5344CB8AC3E}">
        <p14:creationId xmlns:p14="http://schemas.microsoft.com/office/powerpoint/2010/main" val="2326537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3275" t="35974" r="32347" b="4580"/>
          <a:stretch/>
        </p:blipFill>
        <p:spPr bwMode="auto">
          <a:xfrm>
            <a:off x="4974836" y="2164196"/>
            <a:ext cx="3419729" cy="385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46304"/>
            <a:ext cx="8229600" cy="850392"/>
          </a:xfrm>
        </p:spPr>
        <p:txBody>
          <a:bodyPr/>
          <a:lstStyle/>
          <a:p>
            <a:r>
              <a:rPr lang="en-US" dirty="0"/>
              <a:t>Dependencies</a:t>
            </a:r>
          </a:p>
        </p:txBody>
      </p:sp>
      <p:sp>
        <p:nvSpPr>
          <p:cNvPr id="3" name="Content Placeholder 2"/>
          <p:cNvSpPr>
            <a:spLocks noGrp="1"/>
          </p:cNvSpPr>
          <p:nvPr>
            <p:ph idx="1"/>
          </p:nvPr>
        </p:nvSpPr>
        <p:spPr>
          <a:xfrm>
            <a:off x="338328" y="1069848"/>
            <a:ext cx="8631936" cy="4953147"/>
          </a:xfrm>
        </p:spPr>
        <p:txBody>
          <a:bodyPr>
            <a:normAutofit/>
          </a:bodyPr>
          <a:lstStyle/>
          <a:p>
            <a:pPr marL="0" indent="0" algn="ctr">
              <a:buNone/>
            </a:pPr>
            <a:r>
              <a:rPr lang="en-US" sz="2400" dirty="0">
                <a:solidFill>
                  <a:srgbClr val="0070C0"/>
                </a:solidFill>
              </a:rPr>
              <a:t>“The cat sat on the mat”</a:t>
            </a:r>
          </a:p>
          <a:p>
            <a:pPr marL="0" indent="0">
              <a:buNone/>
            </a:pPr>
            <a:r>
              <a:rPr lang="en-US" sz="2400" dirty="0"/>
              <a:t>           dependency tree                                           parse tree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constituency labels of leaf nodes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26" t="6453" r="74319" b="81803"/>
          <a:stretch/>
        </p:blipFill>
        <p:spPr bwMode="auto">
          <a:xfrm>
            <a:off x="582795" y="2164196"/>
            <a:ext cx="4186824" cy="192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8846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Dependencies</a:t>
            </a:r>
          </a:p>
        </p:txBody>
      </p:sp>
      <p:sp>
        <p:nvSpPr>
          <p:cNvPr id="3" name="Content Placeholder 2"/>
          <p:cNvSpPr>
            <a:spLocks noGrp="1"/>
          </p:cNvSpPr>
          <p:nvPr>
            <p:ph idx="1"/>
          </p:nvPr>
        </p:nvSpPr>
        <p:spPr>
          <a:xfrm>
            <a:off x="338328" y="1069848"/>
            <a:ext cx="8631936" cy="4953147"/>
          </a:xfrm>
        </p:spPr>
        <p:txBody>
          <a:bodyPr>
            <a:normAutofit/>
          </a:bodyPr>
          <a:lstStyle/>
          <a:p>
            <a:pPr marL="0" indent="0">
              <a:buNone/>
            </a:pPr>
            <a:r>
              <a:rPr lang="en-US" sz="2400" dirty="0">
                <a:sym typeface="Wingdings" panose="05000000000000000000" pitchFamily="2" charset="2"/>
              </a:rPr>
              <a:t>From the dependency tree, we can obtain a “sketch” of the sentence. i.e. by starting at the root we can look down one level to get:</a:t>
            </a:r>
          </a:p>
          <a:p>
            <a:pPr marL="0" indent="0" algn="ctr">
              <a:buNone/>
            </a:pPr>
            <a:r>
              <a:rPr lang="en-US" sz="2400" dirty="0">
                <a:solidFill>
                  <a:srgbClr val="0070C0"/>
                </a:solidFill>
                <a:sym typeface="Wingdings" panose="05000000000000000000" pitchFamily="2" charset="2"/>
              </a:rPr>
              <a:t>“cat sat on”</a:t>
            </a:r>
          </a:p>
          <a:p>
            <a:pPr marL="0" indent="0">
              <a:buNone/>
            </a:pPr>
            <a:r>
              <a:rPr lang="en-US" sz="2400" dirty="0">
                <a:sym typeface="Wingdings" panose="05000000000000000000" pitchFamily="2" charset="2"/>
              </a:rPr>
              <a:t>And then by looking for the object of the prepositional child, we get:</a:t>
            </a:r>
          </a:p>
          <a:p>
            <a:pPr marL="0" indent="0" algn="ctr">
              <a:buNone/>
            </a:pPr>
            <a:r>
              <a:rPr lang="en-US" sz="2400" dirty="0">
                <a:solidFill>
                  <a:srgbClr val="0070C0"/>
                </a:solidFill>
                <a:sym typeface="Wingdings" panose="05000000000000000000" pitchFamily="2" charset="2"/>
              </a:rPr>
              <a:t>“cat sat on mat”</a:t>
            </a:r>
          </a:p>
          <a:p>
            <a:pPr marL="0" indent="0">
              <a:buNone/>
            </a:pPr>
            <a:r>
              <a:rPr lang="en-US" sz="2400" dirty="0">
                <a:sym typeface="Wingdings" panose="05000000000000000000" pitchFamily="2" charset="2"/>
              </a:rPr>
              <a:t>We can easily ignore determiners “a, the”.</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And importantly, adjectival and adverbial modifiers generally connect to their targets:</a:t>
            </a:r>
          </a:p>
          <a:p>
            <a:endParaRPr lang="en-US" sz="2400" dirty="0"/>
          </a:p>
        </p:txBody>
      </p:sp>
    </p:spTree>
    <p:extLst>
      <p:ext uri="{BB962C8B-B14F-4D97-AF65-F5344CB8AC3E}">
        <p14:creationId xmlns:p14="http://schemas.microsoft.com/office/powerpoint/2010/main" val="2987008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Dependencies</a:t>
            </a:r>
          </a:p>
        </p:txBody>
      </p:sp>
      <p:sp>
        <p:nvSpPr>
          <p:cNvPr id="3" name="Content Placeholder 2"/>
          <p:cNvSpPr>
            <a:spLocks noGrp="1"/>
          </p:cNvSpPr>
          <p:nvPr>
            <p:ph idx="1"/>
          </p:nvPr>
        </p:nvSpPr>
        <p:spPr>
          <a:xfrm>
            <a:off x="338328" y="1069848"/>
            <a:ext cx="8631936" cy="4953147"/>
          </a:xfrm>
        </p:spPr>
        <p:txBody>
          <a:bodyPr>
            <a:normAutofit/>
          </a:bodyPr>
          <a:lstStyle/>
          <a:p>
            <a:pPr marL="0" indent="0">
              <a:buNone/>
            </a:pPr>
            <a:r>
              <a:rPr lang="en-US" sz="2400" dirty="0">
                <a:sym typeface="Wingdings" panose="05000000000000000000" pitchFamily="2" charset="2"/>
              </a:rPr>
              <a:t>“Brave Merida prepared for a long, cold winter”</a:t>
            </a:r>
          </a:p>
          <a:p>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150" t="7018" r="60220" b="77824"/>
          <a:stretch/>
        </p:blipFill>
        <p:spPr>
          <a:xfrm>
            <a:off x="659331" y="1848050"/>
            <a:ext cx="7499672" cy="2646947"/>
          </a:xfrm>
          <a:prstGeom prst="rect">
            <a:avLst/>
          </a:prstGeom>
        </p:spPr>
      </p:pic>
    </p:spTree>
    <p:extLst>
      <p:ext uri="{BB962C8B-B14F-4D97-AF65-F5344CB8AC3E}">
        <p14:creationId xmlns:p14="http://schemas.microsoft.com/office/powerpoint/2010/main" val="3002694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Dependencies</a:t>
            </a:r>
          </a:p>
        </p:txBody>
      </p:sp>
      <p:sp>
        <p:nvSpPr>
          <p:cNvPr id="3" name="Content Placeholder 2"/>
          <p:cNvSpPr>
            <a:spLocks noGrp="1"/>
          </p:cNvSpPr>
          <p:nvPr>
            <p:ph idx="1"/>
          </p:nvPr>
        </p:nvSpPr>
        <p:spPr>
          <a:xfrm>
            <a:off x="338328" y="1069848"/>
            <a:ext cx="8631936" cy="4953147"/>
          </a:xfrm>
        </p:spPr>
        <p:txBody>
          <a:bodyPr>
            <a:normAutofit/>
          </a:bodyPr>
          <a:lstStyle/>
          <a:p>
            <a:pPr marL="0" indent="0">
              <a:buNone/>
            </a:pPr>
            <a:r>
              <a:rPr lang="en-US" sz="2400" dirty="0">
                <a:sym typeface="Wingdings" panose="05000000000000000000" pitchFamily="2" charset="2"/>
              </a:rPr>
              <a:t>“Russell reveals himself here as a supremely gifted director of actors”</a:t>
            </a:r>
          </a:p>
          <a:p>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260" t="6737" r="45934" b="77263"/>
          <a:stretch/>
        </p:blipFill>
        <p:spPr>
          <a:xfrm>
            <a:off x="338328" y="2184934"/>
            <a:ext cx="8373976" cy="2194561"/>
          </a:xfrm>
          <a:prstGeom prst="rect">
            <a:avLst/>
          </a:prstGeom>
        </p:spPr>
      </p:pic>
    </p:spTree>
    <p:extLst>
      <p:ext uri="{BB962C8B-B14F-4D97-AF65-F5344CB8AC3E}">
        <p14:creationId xmlns:p14="http://schemas.microsoft.com/office/powerpoint/2010/main" val="319564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850392"/>
          </a:xfrm>
        </p:spPr>
        <p:txBody>
          <a:bodyPr/>
          <a:lstStyle/>
          <a:p>
            <a:r>
              <a:rPr lang="en-US" dirty="0"/>
              <a:t>Dependencies</a:t>
            </a:r>
          </a:p>
        </p:txBody>
      </p:sp>
      <p:sp>
        <p:nvSpPr>
          <p:cNvPr id="3" name="Content Placeholder 2"/>
          <p:cNvSpPr>
            <a:spLocks noGrp="1"/>
          </p:cNvSpPr>
          <p:nvPr>
            <p:ph idx="1"/>
          </p:nvPr>
        </p:nvSpPr>
        <p:spPr>
          <a:xfrm>
            <a:off x="338328" y="1241659"/>
            <a:ext cx="8631936" cy="4781336"/>
          </a:xfrm>
        </p:spPr>
        <p:txBody>
          <a:bodyPr>
            <a:normAutofit/>
          </a:bodyPr>
          <a:lstStyle/>
          <a:p>
            <a:pPr marL="0" indent="0">
              <a:buNone/>
            </a:pPr>
            <a:r>
              <a:rPr lang="en-US" sz="2400" dirty="0">
                <a:sym typeface="Wingdings" panose="05000000000000000000" pitchFamily="2" charset="2"/>
              </a:rPr>
              <a:t>Stanford dependencies are constructed from the output of a constituency parser (so you can in principle use other parsers).</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The mapping is based on hand-written regular expressions. </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Dependency grammars have been widely used for sentiment analysis and for semantic </a:t>
            </a:r>
            <a:r>
              <a:rPr lang="en-US" sz="2400" dirty="0" err="1">
                <a:sym typeface="Wingdings" panose="05000000000000000000" pitchFamily="2" charset="2"/>
              </a:rPr>
              <a:t>embedings</a:t>
            </a:r>
            <a:r>
              <a:rPr lang="en-US" sz="2400" dirty="0">
                <a:sym typeface="Wingdings" panose="05000000000000000000" pitchFamily="2" charset="2"/>
              </a:rPr>
              <a:t> of sentences. </a:t>
            </a:r>
          </a:p>
          <a:p>
            <a:endParaRPr lang="en-US" sz="2400" dirty="0"/>
          </a:p>
        </p:txBody>
      </p:sp>
    </p:spTree>
    <p:extLst>
      <p:ext uri="{BB962C8B-B14F-4D97-AF65-F5344CB8AC3E}">
        <p14:creationId xmlns:p14="http://schemas.microsoft.com/office/powerpoint/2010/main" val="1728549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Summary</a:t>
            </a:r>
          </a:p>
        </p:txBody>
      </p:sp>
      <p:sp>
        <p:nvSpPr>
          <p:cNvPr id="3" name="Content Placeholder 2"/>
          <p:cNvSpPr>
            <a:spLocks noGrp="1"/>
          </p:cNvSpPr>
          <p:nvPr>
            <p:ph idx="1"/>
          </p:nvPr>
        </p:nvSpPr>
        <p:spPr>
          <a:xfrm>
            <a:off x="457200" y="1417638"/>
            <a:ext cx="8229600" cy="4760805"/>
          </a:xfrm>
        </p:spPr>
        <p:txBody>
          <a:bodyPr>
            <a:normAutofit/>
          </a:bodyPr>
          <a:lstStyle/>
          <a:p>
            <a:r>
              <a:rPr lang="en-US" dirty="0"/>
              <a:t>Project Presentation Schedule</a:t>
            </a:r>
          </a:p>
          <a:p>
            <a:r>
              <a:rPr lang="en-US" dirty="0"/>
              <a:t>N-grams</a:t>
            </a:r>
          </a:p>
          <a:p>
            <a:r>
              <a:rPr lang="en-US" dirty="0"/>
              <a:t>Grammars</a:t>
            </a:r>
          </a:p>
          <a:p>
            <a:r>
              <a:rPr lang="en-US" dirty="0"/>
              <a:t>Parsing</a:t>
            </a:r>
          </a:p>
          <a:p>
            <a:r>
              <a:rPr lang="en-US" dirty="0"/>
              <a:t>Dependencies</a:t>
            </a:r>
          </a:p>
          <a:p>
            <a:endParaRPr lang="en-US" dirty="0"/>
          </a:p>
        </p:txBody>
      </p:sp>
    </p:spTree>
    <p:extLst>
      <p:ext uri="{BB962C8B-B14F-4D97-AF65-F5344CB8AC3E}">
        <p14:creationId xmlns:p14="http://schemas.microsoft.com/office/powerpoint/2010/main" val="129677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Text Analytics</a:t>
            </a:r>
          </a:p>
        </p:txBody>
      </p:sp>
      <p:sp>
        <p:nvSpPr>
          <p:cNvPr id="3" name="Content Placeholder 2"/>
          <p:cNvSpPr>
            <a:spLocks noGrp="1"/>
          </p:cNvSpPr>
          <p:nvPr>
            <p:ph idx="1"/>
          </p:nvPr>
        </p:nvSpPr>
        <p:spPr/>
        <p:txBody>
          <a:bodyPr>
            <a:normAutofit fontScale="77500" lnSpcReduction="20000"/>
          </a:bodyPr>
          <a:lstStyle/>
          <a:p>
            <a:r>
              <a:rPr lang="en-US" dirty="0">
                <a:solidFill>
                  <a:schemeClr val="tx2">
                    <a:lumMod val="50000"/>
                  </a:schemeClr>
                </a:solidFill>
              </a:rPr>
              <a:t>Text analytics, also known as text mining, commonly refers to the techniques of mining text for </a:t>
            </a:r>
            <a:r>
              <a:rPr lang="en-US" dirty="0">
                <a:solidFill>
                  <a:schemeClr val="bg2">
                    <a:lumMod val="50000"/>
                  </a:schemeClr>
                </a:solidFill>
              </a:rPr>
              <a:t>information retrieval </a:t>
            </a:r>
            <a:r>
              <a:rPr lang="en-US" dirty="0">
                <a:solidFill>
                  <a:schemeClr val="tx2">
                    <a:lumMod val="50000"/>
                  </a:schemeClr>
                </a:solidFill>
              </a:rPr>
              <a:t>(semantic search), </a:t>
            </a:r>
            <a:r>
              <a:rPr lang="en-US" dirty="0">
                <a:solidFill>
                  <a:srgbClr val="948A54"/>
                </a:solidFill>
              </a:rPr>
              <a:t>classification of documents </a:t>
            </a:r>
            <a:r>
              <a:rPr lang="en-US" dirty="0">
                <a:solidFill>
                  <a:schemeClr val="tx2">
                    <a:lumMod val="50000"/>
                  </a:schemeClr>
                </a:solidFill>
              </a:rPr>
              <a:t>according to known categories, and finding groups of </a:t>
            </a:r>
            <a:r>
              <a:rPr lang="en-US" dirty="0">
                <a:solidFill>
                  <a:srgbClr val="948A54"/>
                </a:solidFill>
              </a:rPr>
              <a:t>similar documents</a:t>
            </a:r>
            <a:r>
              <a:rPr lang="en-US" dirty="0"/>
              <a:t>.</a:t>
            </a:r>
          </a:p>
          <a:p>
            <a:r>
              <a:rPr lang="en-US" dirty="0">
                <a:solidFill>
                  <a:srgbClr val="948A54"/>
                </a:solidFill>
              </a:rPr>
              <a:t>Another application of text analytics is the derivation of additional features from unstructured data.  </a:t>
            </a:r>
            <a:r>
              <a:rPr lang="en-US" dirty="0"/>
              <a:t>For example, contact or financial information can be extracted from text and can further be used as additional record attributes.</a:t>
            </a:r>
          </a:p>
          <a:p>
            <a:r>
              <a:rPr lang="en-US" dirty="0"/>
              <a:t>Text analytics is also used preform sentiment analysis, which is also known as opinion mining.</a:t>
            </a:r>
          </a:p>
          <a:p>
            <a:r>
              <a:rPr lang="en-US" dirty="0"/>
              <a:t>Mining techniques that apply to structured data are not directly applicable to textual data, as textual data requires pre-processing for representation as a feature vector.</a:t>
            </a:r>
          </a:p>
        </p:txBody>
      </p:sp>
    </p:spTree>
    <p:extLst>
      <p:ext uri="{BB962C8B-B14F-4D97-AF65-F5344CB8AC3E}">
        <p14:creationId xmlns:p14="http://schemas.microsoft.com/office/powerpoint/2010/main" val="972072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Extraction</a:t>
            </a:r>
          </a:p>
        </p:txBody>
      </p:sp>
      <p:sp>
        <p:nvSpPr>
          <p:cNvPr id="3" name="Content Placeholder 2"/>
          <p:cNvSpPr>
            <a:spLocks noGrp="1"/>
          </p:cNvSpPr>
          <p:nvPr>
            <p:ph idx="1"/>
          </p:nvPr>
        </p:nvSpPr>
        <p:spPr/>
        <p:txBody>
          <a:bodyPr>
            <a:normAutofit fontScale="77500" lnSpcReduction="20000"/>
          </a:bodyPr>
          <a:lstStyle/>
          <a:p>
            <a:r>
              <a:rPr lang="en-US" dirty="0"/>
              <a:t>While providing some context to the terms, the n-gram technique still treats each term equally without any differentiation or categorization.</a:t>
            </a:r>
          </a:p>
          <a:p>
            <a:r>
              <a:rPr lang="en-US" dirty="0"/>
              <a:t>In order to mine text based on certain semantics, terms can be extracted through </a:t>
            </a:r>
            <a:r>
              <a:rPr lang="en-US" dirty="0">
                <a:solidFill>
                  <a:srgbClr val="948A54"/>
                </a:solidFill>
              </a:rPr>
              <a:t>named entity extraction, which is a more complex and intelligent technique that uses certain semantic rules for extracting more meaningful terms.</a:t>
            </a:r>
          </a:p>
          <a:p>
            <a:r>
              <a:rPr lang="en-US" dirty="0"/>
              <a:t>Meaningful terms are called </a:t>
            </a:r>
            <a:r>
              <a:rPr lang="en-US" dirty="0">
                <a:solidFill>
                  <a:srgbClr val="948A54"/>
                </a:solidFill>
              </a:rPr>
              <a:t>entities</a:t>
            </a:r>
            <a:r>
              <a:rPr lang="en-US" dirty="0"/>
              <a:t> and are extracted based on some </a:t>
            </a:r>
            <a:r>
              <a:rPr lang="en-US" dirty="0">
                <a:solidFill>
                  <a:srgbClr val="948A54"/>
                </a:solidFill>
              </a:rPr>
              <a:t>classification</a:t>
            </a:r>
            <a:r>
              <a:rPr lang="en-US" dirty="0"/>
              <a:t>, such as </a:t>
            </a:r>
            <a:r>
              <a:rPr lang="en-US" dirty="0">
                <a:solidFill>
                  <a:srgbClr val="948A54"/>
                </a:solidFill>
              </a:rPr>
              <a:t>named entities </a:t>
            </a:r>
            <a:r>
              <a:rPr lang="en-US" dirty="0"/>
              <a:t>(person, group, place, or company), </a:t>
            </a:r>
            <a:r>
              <a:rPr lang="en-US" dirty="0">
                <a:solidFill>
                  <a:srgbClr val="948A54"/>
                </a:solidFill>
              </a:rPr>
              <a:t>pattern-based entities </a:t>
            </a:r>
            <a:r>
              <a:rPr lang="en-US" dirty="0"/>
              <a:t>(coordinates or ZIP code), </a:t>
            </a:r>
            <a:r>
              <a:rPr lang="en-US" dirty="0">
                <a:solidFill>
                  <a:srgbClr val="948A54"/>
                </a:solidFill>
              </a:rPr>
              <a:t>concepts</a:t>
            </a:r>
            <a:r>
              <a:rPr lang="en-US" dirty="0"/>
              <a:t> (abstract entity-like vehicle or human), </a:t>
            </a:r>
            <a:r>
              <a:rPr lang="en-US" dirty="0">
                <a:solidFill>
                  <a:srgbClr val="948A54"/>
                </a:solidFill>
              </a:rPr>
              <a:t>facts</a:t>
            </a:r>
            <a:r>
              <a:rPr lang="en-US" dirty="0"/>
              <a:t> (connections between entities), and </a:t>
            </a:r>
            <a:r>
              <a:rPr lang="en-US" dirty="0">
                <a:solidFill>
                  <a:srgbClr val="948A54"/>
                </a:solidFill>
              </a:rPr>
              <a:t>sentiments</a:t>
            </a:r>
            <a:r>
              <a:rPr lang="en-US" dirty="0"/>
              <a:t> (attitude, bias, or emotion).</a:t>
            </a:r>
          </a:p>
        </p:txBody>
      </p:sp>
    </p:spTree>
    <p:extLst>
      <p:ext uri="{BB962C8B-B14F-4D97-AF65-F5344CB8AC3E}">
        <p14:creationId xmlns:p14="http://schemas.microsoft.com/office/powerpoint/2010/main" val="4119911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Extraction</a:t>
            </a:r>
          </a:p>
        </p:txBody>
      </p:sp>
      <p:sp>
        <p:nvSpPr>
          <p:cNvPr id="3" name="Content Placeholder 2"/>
          <p:cNvSpPr>
            <a:spLocks noGrp="1"/>
          </p:cNvSpPr>
          <p:nvPr>
            <p:ph idx="1"/>
          </p:nvPr>
        </p:nvSpPr>
        <p:spPr>
          <a:xfrm>
            <a:off x="457200" y="1600200"/>
            <a:ext cx="5638800" cy="4525963"/>
          </a:xfrm>
        </p:spPr>
        <p:txBody>
          <a:bodyPr>
            <a:normAutofit fontScale="77500" lnSpcReduction="20000"/>
          </a:bodyPr>
          <a:lstStyle/>
          <a:p>
            <a:r>
              <a:rPr lang="en-US" dirty="0"/>
              <a:t>Named entity extraction is generally automated using an </a:t>
            </a:r>
            <a:r>
              <a:rPr lang="en-US" dirty="0">
                <a:solidFill>
                  <a:srgbClr val="948A54"/>
                </a:solidFill>
              </a:rPr>
              <a:t>entity extractor</a:t>
            </a:r>
            <a:r>
              <a:rPr lang="en-US" dirty="0"/>
              <a:t>, which may provide certain common types of entity extraction features out of the box or an interface for creating rules for complex entity extraction.</a:t>
            </a:r>
          </a:p>
          <a:p>
            <a:r>
              <a:rPr lang="en-US" dirty="0">
                <a:solidFill>
                  <a:srgbClr val="948A54"/>
                </a:solidFill>
              </a:rPr>
              <a:t>Named entity extraction is a resource and time-sensitive approach as the entity extractor may need to be educated</a:t>
            </a:r>
            <a:r>
              <a:rPr lang="en-US" dirty="0"/>
              <a:t>, either by manually specifying the entities or automatically, through machine learning (classification).</a:t>
            </a:r>
          </a:p>
        </p:txBody>
      </p:sp>
      <p:pic>
        <p:nvPicPr>
          <p:cNvPr id="5" name="Picture 4"/>
          <p:cNvPicPr>
            <a:picLocks noChangeAspect="1"/>
          </p:cNvPicPr>
          <p:nvPr/>
        </p:nvPicPr>
        <p:blipFill rotWithShape="1">
          <a:blip r:embed="rId2"/>
          <a:srcRect r="63842"/>
          <a:stretch/>
        </p:blipFill>
        <p:spPr>
          <a:xfrm>
            <a:off x="6400800" y="762000"/>
            <a:ext cx="2250074" cy="3200400"/>
          </a:xfrm>
          <a:prstGeom prst="rect">
            <a:avLst/>
          </a:prstGeom>
        </p:spPr>
      </p:pic>
      <p:pic>
        <p:nvPicPr>
          <p:cNvPr id="6" name="Picture 5"/>
          <p:cNvPicPr>
            <a:picLocks noChangeAspect="1"/>
          </p:cNvPicPr>
          <p:nvPr/>
        </p:nvPicPr>
        <p:blipFill rotWithShape="1">
          <a:blip r:embed="rId2"/>
          <a:srcRect l="46714"/>
          <a:stretch/>
        </p:blipFill>
        <p:spPr>
          <a:xfrm>
            <a:off x="5980397" y="3677046"/>
            <a:ext cx="3316003" cy="3200400"/>
          </a:xfrm>
          <a:prstGeom prst="rect">
            <a:avLst/>
          </a:prstGeom>
        </p:spPr>
      </p:pic>
      <p:sp>
        <p:nvSpPr>
          <p:cNvPr id="7" name="Down Arrow 6"/>
          <p:cNvSpPr/>
          <p:nvPr/>
        </p:nvSpPr>
        <p:spPr>
          <a:xfrm>
            <a:off x="7391400" y="3352800"/>
            <a:ext cx="457200" cy="6858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0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Distance</a:t>
            </a:r>
          </a:p>
        </p:txBody>
      </p:sp>
      <p:sp>
        <p:nvSpPr>
          <p:cNvPr id="3" name="Content Placeholder 2"/>
          <p:cNvSpPr>
            <a:spLocks noGrp="1"/>
          </p:cNvSpPr>
          <p:nvPr>
            <p:ph idx="1"/>
          </p:nvPr>
        </p:nvSpPr>
        <p:spPr>
          <a:xfrm>
            <a:off x="457200" y="1295401"/>
            <a:ext cx="8229600" cy="2819399"/>
          </a:xfrm>
        </p:spPr>
        <p:txBody>
          <a:bodyPr>
            <a:normAutofit fontScale="55000" lnSpcReduction="20000"/>
          </a:bodyPr>
          <a:lstStyle/>
          <a:p>
            <a:r>
              <a:rPr lang="en-US" dirty="0"/>
              <a:t>Document search, classification, and clustering tasks are based on similarity between documents, such as between a search term (a document) and a corpus (multiple documents).</a:t>
            </a:r>
          </a:p>
          <a:p>
            <a:r>
              <a:rPr lang="en-US" dirty="0"/>
              <a:t>This similarity is generally determined via </a:t>
            </a:r>
            <a:r>
              <a:rPr lang="en-US" dirty="0">
                <a:solidFill>
                  <a:srgbClr val="948A54"/>
                </a:solidFill>
              </a:rPr>
              <a:t>cosine similarity, which is based on calculating cosine distance between documents.  </a:t>
            </a:r>
            <a:r>
              <a:rPr lang="en-US" dirty="0"/>
              <a:t>This can be calculated between two documents, or a document and the whole corpus, in order to find out which ones are the closest match.</a:t>
            </a:r>
          </a:p>
          <a:p>
            <a:r>
              <a:rPr lang="en-US" dirty="0"/>
              <a:t>Apart from searching documents, the cosine similarity metric can also be used in classification and clustering algorithms.  For example, the cosine similarity metric can be used to determine the distance between the instances for k-NN and k-means algorithms.</a:t>
            </a:r>
          </a:p>
        </p:txBody>
      </p:sp>
      <p:pic>
        <p:nvPicPr>
          <p:cNvPr id="4" name="Picture 3"/>
          <p:cNvPicPr>
            <a:picLocks noChangeAspect="1"/>
          </p:cNvPicPr>
          <p:nvPr/>
        </p:nvPicPr>
        <p:blipFill rotWithShape="1">
          <a:blip r:embed="rId2"/>
          <a:srcRect t="18625" b="19287"/>
          <a:stretch/>
        </p:blipFill>
        <p:spPr>
          <a:xfrm>
            <a:off x="1219200" y="3868418"/>
            <a:ext cx="6400800" cy="2983703"/>
          </a:xfrm>
          <a:prstGeom prst="rect">
            <a:avLst/>
          </a:prstGeom>
        </p:spPr>
      </p:pic>
    </p:spTree>
    <p:extLst>
      <p:ext uri="{BB962C8B-B14F-4D97-AF65-F5344CB8AC3E}">
        <p14:creationId xmlns:p14="http://schemas.microsoft.com/office/powerpoint/2010/main" val="194580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Types of Text Analytics</a:t>
            </a:r>
            <a:endParaRPr lang="en-US" dirty="0"/>
          </a:p>
        </p:txBody>
      </p:sp>
      <p:sp>
        <p:nvSpPr>
          <p:cNvPr id="13315" name="Content Placeholder 2"/>
          <p:cNvSpPr>
            <a:spLocks noGrp="1"/>
          </p:cNvSpPr>
          <p:nvPr>
            <p:ph idx="1"/>
          </p:nvPr>
        </p:nvSpPr>
        <p:spPr/>
        <p:txBody>
          <a:bodyPr>
            <a:normAutofit fontScale="55000" lnSpcReduction="20000"/>
          </a:bodyPr>
          <a:lstStyle/>
          <a:p>
            <a:pPr eaLnBrk="1" hangingPunct="1">
              <a:defRPr/>
            </a:pPr>
            <a:r>
              <a:rPr lang="en-US" dirty="0">
                <a:latin typeface="Arial" charset="0"/>
                <a:cs typeface="+mn-cs"/>
              </a:rPr>
              <a:t>Text analytics make use of supervised and unsupervised learning techniques for classifying and grouping documents.</a:t>
            </a:r>
          </a:p>
          <a:p>
            <a:pPr eaLnBrk="1" hangingPunct="1">
              <a:defRPr/>
            </a:pPr>
            <a:r>
              <a:rPr lang="en-US" dirty="0">
                <a:solidFill>
                  <a:srgbClr val="948A54"/>
                </a:solidFill>
                <a:latin typeface="Arial" charset="0"/>
              </a:rPr>
              <a:t>Within supervised learning, Naïve Bayes is heavily used for categorizing documents based on the probability of the occurrence of individual terms</a:t>
            </a:r>
            <a:r>
              <a:rPr lang="en-US" dirty="0">
                <a:latin typeface="Arial" charset="0"/>
              </a:rPr>
              <a:t>, such as spam filtering, which makes use of the bag of words and term frequency techniques.</a:t>
            </a:r>
          </a:p>
          <a:p>
            <a:pPr eaLnBrk="1" hangingPunct="1">
              <a:defRPr/>
            </a:pPr>
            <a:r>
              <a:rPr lang="en-US" dirty="0">
                <a:solidFill>
                  <a:srgbClr val="948A54"/>
                </a:solidFill>
                <a:latin typeface="Arial" charset="0"/>
              </a:rPr>
              <a:t>k-NN is used for classifying similar documents using cosine distance</a:t>
            </a:r>
          </a:p>
          <a:p>
            <a:pPr eaLnBrk="1" hangingPunct="1">
              <a:defRPr/>
            </a:pPr>
            <a:r>
              <a:rPr lang="en-US" dirty="0">
                <a:latin typeface="Arial" charset="0"/>
                <a:cs typeface="+mn-cs"/>
              </a:rPr>
              <a:t>Standard Parsing Approach:</a:t>
            </a:r>
          </a:p>
          <a:p>
            <a:pPr lvl="1" eaLnBrk="1" hangingPunct="1">
              <a:defRPr/>
            </a:pPr>
            <a:r>
              <a:rPr lang="en-US" dirty="0">
                <a:latin typeface="Arial" charset="0"/>
              </a:rPr>
              <a:t>Rule-based/Case-based Using grammars</a:t>
            </a:r>
          </a:p>
          <a:p>
            <a:pPr lvl="1" eaLnBrk="1" hangingPunct="1">
              <a:defRPr/>
            </a:pPr>
            <a:r>
              <a:rPr lang="en-US" dirty="0">
                <a:latin typeface="Arial" charset="0"/>
              </a:rPr>
              <a:t>Augmented Transition Networks</a:t>
            </a:r>
          </a:p>
          <a:p>
            <a:pPr eaLnBrk="1" hangingPunct="1">
              <a:defRPr/>
            </a:pPr>
            <a:r>
              <a:rPr lang="en-US" dirty="0">
                <a:latin typeface="Arial" charset="0"/>
                <a:cs typeface="+mn-cs"/>
              </a:rPr>
              <a:t>Statistical:</a:t>
            </a:r>
          </a:p>
          <a:p>
            <a:pPr lvl="1" eaLnBrk="1" hangingPunct="1">
              <a:defRPr/>
            </a:pPr>
            <a:r>
              <a:rPr lang="en-US" dirty="0">
                <a:latin typeface="Arial" charset="0"/>
              </a:rPr>
              <a:t>Naïve Bayes</a:t>
            </a:r>
          </a:p>
          <a:p>
            <a:pPr lvl="1" eaLnBrk="1" hangingPunct="1">
              <a:defRPr/>
            </a:pPr>
            <a:r>
              <a:rPr lang="en-US" dirty="0">
                <a:latin typeface="Arial" charset="0"/>
              </a:rPr>
              <a:t>K Means Clustering</a:t>
            </a:r>
          </a:p>
          <a:p>
            <a:pPr lvl="1" eaLnBrk="1" hangingPunct="1">
              <a:defRPr/>
            </a:pPr>
            <a:r>
              <a:rPr lang="en-US" dirty="0">
                <a:latin typeface="Arial" charset="0"/>
              </a:rPr>
              <a:t>K Nearest Neighbors</a:t>
            </a:r>
          </a:p>
          <a:p>
            <a:pPr lvl="1" eaLnBrk="1" hangingPunct="1">
              <a:defRPr/>
            </a:pPr>
            <a:r>
              <a:rPr lang="en-US" dirty="0">
                <a:latin typeface="Arial" charset="0"/>
              </a:rPr>
              <a:t>Decision tree Induction</a:t>
            </a:r>
          </a:p>
          <a:p>
            <a:pPr lvl="1" eaLnBrk="1" hangingPunct="1">
              <a:defRPr/>
            </a:pPr>
            <a:r>
              <a:rPr lang="en-US" dirty="0">
                <a:latin typeface="Arial" charset="0"/>
              </a:rPr>
              <a:t>Support Vector Machines</a:t>
            </a:r>
          </a:p>
          <a:p>
            <a:pPr lvl="1" eaLnBrk="1" hangingPunct="1">
              <a:defRPr/>
            </a:pPr>
            <a:r>
              <a:rPr lang="en-US" dirty="0">
                <a:latin typeface="Arial" charset="0"/>
              </a:rPr>
              <a:t>Latent Semantic Analysis (albeit, no semantics)</a:t>
            </a:r>
          </a:p>
          <a:p>
            <a:pPr lvl="1">
              <a:defRPr/>
            </a:pPr>
            <a:r>
              <a:rPr lang="en-US" dirty="0" err="1">
                <a:latin typeface="Arial" charset="0"/>
              </a:rPr>
              <a:t>Apriori</a:t>
            </a:r>
            <a:r>
              <a:rPr lang="en-US" dirty="0">
                <a:latin typeface="Arial" charset="0"/>
              </a:rPr>
              <a:t> algorithm (extraction of frequent </a:t>
            </a:r>
            <a:r>
              <a:rPr lang="en-US" dirty="0" err="1">
                <a:latin typeface="Arial" charset="0"/>
              </a:rPr>
              <a:t>itemsets</a:t>
            </a:r>
            <a:r>
              <a:rPr lang="en-US" dirty="0">
                <a:latin typeface="Arial" charset="0"/>
              </a:rPr>
              <a:t> or terms)</a:t>
            </a:r>
          </a:p>
        </p:txBody>
      </p:sp>
    </p:spTree>
    <p:extLst>
      <p:ext uri="{BB962C8B-B14F-4D97-AF65-F5344CB8AC3E}">
        <p14:creationId xmlns:p14="http://schemas.microsoft.com/office/powerpoint/2010/main" val="126480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5"/>
          <p:cNvSpPr>
            <a:spLocks noGrp="1"/>
          </p:cNvSpPr>
          <p:nvPr>
            <p:ph type="sldNum"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945666F9-5234-924D-980E-8520809F2425}" type="slidenum">
              <a:rPr lang="en-US" sz="1400" smtClean="0"/>
              <a:pPr>
                <a:defRPr/>
              </a:pPr>
              <a:t>6</a:t>
            </a:fld>
            <a:endParaRPr lang="en-US" sz="1400"/>
          </a:p>
        </p:txBody>
      </p:sp>
      <p:sp>
        <p:nvSpPr>
          <p:cNvPr id="6146" name="Date Placeholder 3"/>
          <p:cNvSpPr>
            <a:spLocks noGrp="1"/>
          </p:cNvSpPr>
          <p:nvPr>
            <p:ph type="dt"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A38A4A4A-80DA-9440-BC69-26E4CB6251C3}" type="datetime1">
              <a:rPr lang="en-US" sz="1400" smtClean="0"/>
              <a:pPr>
                <a:defRPr/>
              </a:pPr>
              <a:t>11/28/18</a:t>
            </a:fld>
            <a:endParaRPr lang="en-US" sz="1400"/>
          </a:p>
        </p:txBody>
      </p:sp>
      <p:sp>
        <p:nvSpPr>
          <p:cNvPr id="6147" name="Footer Placeholder 4"/>
          <p:cNvSpPr>
            <a:spLocks noGrp="1"/>
          </p:cNvSpPr>
          <p:nvPr>
            <p:ph type="ft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r>
              <a:rPr lang="en-US" sz="1400" dirty="0"/>
              <a:t>CSCI 3907-80/CSCI 6907-81 Big Data and Analytics</a:t>
            </a:r>
          </a:p>
        </p:txBody>
      </p:sp>
      <p:sp>
        <p:nvSpPr>
          <p:cNvPr id="2" name="Title 1"/>
          <p:cNvSpPr>
            <a:spLocks noGrp="1"/>
          </p:cNvSpPr>
          <p:nvPr>
            <p:ph type="title"/>
          </p:nvPr>
        </p:nvSpPr>
        <p:spPr/>
        <p:txBody>
          <a:bodyPr/>
          <a:lstStyle/>
          <a:p>
            <a:r>
              <a:rPr lang="en-US" dirty="0">
                <a:latin typeface="Arial" charset="0"/>
              </a:rPr>
              <a:t>Definition: Text Analytics</a:t>
            </a:r>
            <a:endParaRPr lang="en-US" dirty="0"/>
          </a:p>
        </p:txBody>
      </p:sp>
      <p:sp>
        <p:nvSpPr>
          <p:cNvPr id="6150" name="Rectangle 3"/>
          <p:cNvSpPr>
            <a:spLocks noGrp="1" noChangeArrowheads="1"/>
          </p:cNvSpPr>
          <p:nvPr>
            <p:ph idx="1"/>
          </p:nvPr>
        </p:nvSpPr>
        <p:spPr/>
        <p:txBody>
          <a:bodyPr/>
          <a:lstStyle/>
          <a:p>
            <a:pPr eaLnBrk="1" hangingPunct="1">
              <a:defRPr/>
            </a:pPr>
            <a:r>
              <a:rPr lang="en-US" sz="2000" dirty="0">
                <a:latin typeface="Arial" charset="0"/>
                <a:cs typeface="+mn-cs"/>
              </a:rPr>
              <a:t>The analysis of structured and unstructured text to obtain and organize information:</a:t>
            </a:r>
          </a:p>
          <a:p>
            <a:pPr lvl="1" eaLnBrk="1" hangingPunct="1">
              <a:defRPr/>
            </a:pPr>
            <a:r>
              <a:rPr lang="en-US" sz="1800" dirty="0">
                <a:latin typeface="Arial" charset="0"/>
              </a:rPr>
              <a:t>The extraction of information from structured and unstructured text.</a:t>
            </a:r>
          </a:p>
          <a:p>
            <a:pPr lvl="1" eaLnBrk="1" hangingPunct="1">
              <a:defRPr/>
            </a:pPr>
            <a:r>
              <a:rPr lang="en-US" sz="1800" dirty="0">
                <a:latin typeface="Arial" charset="0"/>
              </a:rPr>
              <a:t>The resolution of entities</a:t>
            </a:r>
          </a:p>
          <a:p>
            <a:pPr lvl="1" eaLnBrk="1" hangingPunct="1">
              <a:defRPr/>
            </a:pPr>
            <a:r>
              <a:rPr lang="en-US" sz="1800" dirty="0">
                <a:latin typeface="Arial" charset="0"/>
              </a:rPr>
              <a:t>Co-reference analysis of pronouns and nouns</a:t>
            </a:r>
          </a:p>
          <a:p>
            <a:pPr lvl="1" eaLnBrk="1" hangingPunct="1">
              <a:defRPr/>
            </a:pPr>
            <a:r>
              <a:rPr lang="en-US" sz="1800" dirty="0">
                <a:latin typeface="Arial" charset="0"/>
              </a:rPr>
              <a:t>Mapping of information to ontological structures</a:t>
            </a:r>
          </a:p>
          <a:p>
            <a:pPr lvl="1" eaLnBrk="1" hangingPunct="1">
              <a:defRPr/>
            </a:pPr>
            <a:r>
              <a:rPr lang="en-US" sz="1800" dirty="0">
                <a:latin typeface="Arial" charset="0"/>
              </a:rPr>
              <a:t>Synthesize the content in a knowledge structure</a:t>
            </a:r>
          </a:p>
          <a:p>
            <a:pPr lvl="1" eaLnBrk="1" hangingPunct="1">
              <a:defRPr/>
            </a:pPr>
            <a:r>
              <a:rPr lang="en-US" sz="1800" dirty="0">
                <a:latin typeface="Arial" charset="0"/>
              </a:rPr>
              <a:t>Understand the content to generate actionable intelligence</a:t>
            </a:r>
          </a:p>
          <a:p>
            <a:pPr eaLnBrk="1" hangingPunct="1">
              <a:defRPr/>
            </a:pPr>
            <a:r>
              <a:rPr lang="en-US" sz="2000" dirty="0">
                <a:latin typeface="Arial" charset="0"/>
                <a:cs typeface="+mn-cs"/>
              </a:rPr>
              <a:t>A loosely organized set of competing technologies</a:t>
            </a:r>
          </a:p>
          <a:p>
            <a:pPr eaLnBrk="1" hangingPunct="1">
              <a:defRPr/>
            </a:pPr>
            <a:r>
              <a:rPr lang="en-US" sz="2000" dirty="0">
                <a:latin typeface="Arial" charset="0"/>
                <a:cs typeface="+mn-cs"/>
              </a:rPr>
              <a:t>One unifying theme behind these technologies is the concept of “turning text into numbers” so that quantitative methods can be applied to extract information.</a:t>
            </a:r>
          </a:p>
          <a:p>
            <a:pPr eaLnBrk="1" hangingPunct="1">
              <a:defRPr/>
            </a:pPr>
            <a:r>
              <a:rPr lang="en-US" sz="2000" i="1" dirty="0">
                <a:latin typeface="Arial" charset="0"/>
                <a:cs typeface="+mn-cs"/>
              </a:rPr>
              <a:t>But, that is not all there is to text analytics!</a:t>
            </a:r>
          </a:p>
          <a:p>
            <a:pPr eaLnBrk="1" hangingPunct="1">
              <a:defRPr/>
            </a:pPr>
            <a:endParaRPr lang="en-US" dirty="0">
              <a:latin typeface="Arial" charset="0"/>
              <a:cs typeface="+mn-cs"/>
            </a:endParaRPr>
          </a:p>
        </p:txBody>
      </p:sp>
    </p:spTree>
    <p:extLst>
      <p:ext uri="{BB962C8B-B14F-4D97-AF65-F5344CB8AC3E}">
        <p14:creationId xmlns:p14="http://schemas.microsoft.com/office/powerpoint/2010/main" val="4227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Slide Number Placeholder 5"/>
          <p:cNvSpPr>
            <a:spLocks noGrp="1"/>
          </p:cNvSpPr>
          <p:nvPr>
            <p:ph type="sldNum"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7C0E2BD8-58D0-4043-B82A-DEFEFE8723AB}" type="slidenum">
              <a:rPr lang="en-US" sz="1400" smtClean="0"/>
              <a:pPr>
                <a:defRPr/>
              </a:pPr>
              <a:t>7</a:t>
            </a:fld>
            <a:endParaRPr lang="en-US" sz="1400"/>
          </a:p>
        </p:txBody>
      </p:sp>
      <p:sp>
        <p:nvSpPr>
          <p:cNvPr id="8196" name="Date Placeholder 3"/>
          <p:cNvSpPr>
            <a:spLocks noGrp="1"/>
          </p:cNvSpPr>
          <p:nvPr>
            <p:ph type="dt"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fld id="{AFFA6FCC-2D01-BF48-94C5-771244110AF0}" type="datetime1">
              <a:rPr lang="en-US" sz="1400" smtClean="0"/>
              <a:pPr>
                <a:defRPr/>
              </a:pPr>
              <a:t>11/28/18</a:t>
            </a:fld>
            <a:endParaRPr lang="en-US" sz="1400"/>
          </a:p>
        </p:txBody>
      </p:sp>
      <p:sp>
        <p:nvSpPr>
          <p:cNvPr id="8197" name="Footer Placeholder 4"/>
          <p:cNvSpPr>
            <a:spLocks noGrp="1"/>
          </p:cNvSpPr>
          <p:nvPr>
            <p:ph type="ft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charset="0"/>
                <a:ea typeface="ＭＳ Ｐゴシック" charset="0"/>
              </a:defRPr>
            </a:lvl1pPr>
            <a:lvl2pPr>
              <a:defRPr sz="2000">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eaLnBrk="0" fontAlgn="base" hangingPunct="0">
              <a:spcBef>
                <a:spcPct val="20000"/>
              </a:spcBef>
              <a:spcAft>
                <a:spcPct val="0"/>
              </a:spcAft>
              <a:buChar char="»"/>
              <a:defRPr sz="1600">
                <a:solidFill>
                  <a:schemeClr val="tx1"/>
                </a:solidFill>
                <a:latin typeface="Arial" charset="0"/>
                <a:ea typeface="ＭＳ Ｐゴシック" charset="0"/>
              </a:defRPr>
            </a:lvl6pPr>
            <a:lvl7pPr eaLnBrk="0" fontAlgn="base" hangingPunct="0">
              <a:spcBef>
                <a:spcPct val="20000"/>
              </a:spcBef>
              <a:spcAft>
                <a:spcPct val="0"/>
              </a:spcAft>
              <a:buChar char="»"/>
              <a:defRPr sz="1600">
                <a:solidFill>
                  <a:schemeClr val="tx1"/>
                </a:solidFill>
                <a:latin typeface="Arial" charset="0"/>
                <a:ea typeface="ＭＳ Ｐゴシック" charset="0"/>
              </a:defRPr>
            </a:lvl7pPr>
            <a:lvl8pPr eaLnBrk="0" fontAlgn="base" hangingPunct="0">
              <a:spcBef>
                <a:spcPct val="20000"/>
              </a:spcBef>
              <a:spcAft>
                <a:spcPct val="0"/>
              </a:spcAft>
              <a:buChar char="»"/>
              <a:defRPr sz="1600">
                <a:solidFill>
                  <a:schemeClr val="tx1"/>
                </a:solidFill>
                <a:latin typeface="Arial" charset="0"/>
                <a:ea typeface="ＭＳ Ｐゴシック" charset="0"/>
              </a:defRPr>
            </a:lvl8pPr>
            <a:lvl9pPr eaLnBrk="0" fontAlgn="base" hangingPunct="0">
              <a:spcBef>
                <a:spcPct val="20000"/>
              </a:spcBef>
              <a:spcAft>
                <a:spcPct val="0"/>
              </a:spcAft>
              <a:buChar char="»"/>
              <a:defRPr sz="1600">
                <a:solidFill>
                  <a:schemeClr val="tx1"/>
                </a:solidFill>
                <a:latin typeface="Arial" charset="0"/>
                <a:ea typeface="ＭＳ Ｐゴシック" charset="0"/>
              </a:defRPr>
            </a:lvl9pPr>
          </a:lstStyle>
          <a:p>
            <a:pPr>
              <a:defRPr/>
            </a:pPr>
            <a:r>
              <a:rPr lang="en-US" sz="1400" dirty="0"/>
              <a:t>CSCI 3907-80/CSCI 6907-81 Big Data and Analytics</a:t>
            </a:r>
          </a:p>
        </p:txBody>
      </p:sp>
      <p:sp>
        <p:nvSpPr>
          <p:cNvPr id="8194" name="Title 1"/>
          <p:cNvSpPr>
            <a:spLocks noGrp="1"/>
          </p:cNvSpPr>
          <p:nvPr>
            <p:ph type="title"/>
          </p:nvPr>
        </p:nvSpPr>
        <p:spPr/>
        <p:txBody>
          <a:bodyPr>
            <a:normAutofit/>
          </a:bodyPr>
          <a:lstStyle/>
          <a:p>
            <a:pPr>
              <a:defRPr/>
            </a:pPr>
            <a:r>
              <a:rPr lang="en-US">
                <a:latin typeface="Arial" charset="0"/>
                <a:cs typeface="+mj-cs"/>
              </a:rPr>
              <a:t>Text Mining</a:t>
            </a:r>
          </a:p>
        </p:txBody>
      </p:sp>
      <p:sp>
        <p:nvSpPr>
          <p:cNvPr id="8195" name="Content Placeholder 2"/>
          <p:cNvSpPr>
            <a:spLocks noGrp="1"/>
          </p:cNvSpPr>
          <p:nvPr>
            <p:ph idx="1"/>
          </p:nvPr>
        </p:nvSpPr>
        <p:spPr>
          <a:xfrm>
            <a:off x="152400" y="1600200"/>
            <a:ext cx="4876800" cy="4525963"/>
          </a:xfrm>
        </p:spPr>
        <p:txBody>
          <a:bodyPr>
            <a:normAutofit fontScale="85000" lnSpcReduction="10000"/>
          </a:bodyPr>
          <a:lstStyle/>
          <a:p>
            <a:pPr>
              <a:defRPr/>
            </a:pPr>
            <a:r>
              <a:rPr lang="en-US" dirty="0">
                <a:latin typeface="Arial" charset="0"/>
                <a:cs typeface="+mn-cs"/>
              </a:rPr>
              <a:t>Text Mining is a subset of Text Analytics that is used for:</a:t>
            </a:r>
          </a:p>
          <a:p>
            <a:pPr lvl="1">
              <a:defRPr/>
            </a:pPr>
            <a:r>
              <a:rPr lang="en-US" sz="1800" dirty="0">
                <a:latin typeface="Arial" charset="0"/>
              </a:rPr>
              <a:t>Content and document management</a:t>
            </a:r>
          </a:p>
          <a:p>
            <a:pPr lvl="1">
              <a:defRPr/>
            </a:pPr>
            <a:r>
              <a:rPr lang="en-US" sz="1800" dirty="0">
                <a:latin typeface="Arial" charset="0"/>
              </a:rPr>
              <a:t>Information search and retrieval</a:t>
            </a:r>
          </a:p>
          <a:p>
            <a:pPr lvl="1">
              <a:defRPr/>
            </a:pPr>
            <a:r>
              <a:rPr lang="en-US" sz="1800" dirty="0">
                <a:latin typeface="Arial" charset="0"/>
              </a:rPr>
              <a:t>Processing XML/RDF databases</a:t>
            </a:r>
          </a:p>
          <a:p>
            <a:pPr lvl="1">
              <a:defRPr/>
            </a:pPr>
            <a:r>
              <a:rPr lang="en-US" sz="1800" dirty="0">
                <a:latin typeface="Arial" charset="0"/>
              </a:rPr>
              <a:t>Categorization, classification, and visualization</a:t>
            </a:r>
          </a:p>
          <a:p>
            <a:pPr>
              <a:defRPr/>
            </a:pPr>
            <a:r>
              <a:rPr lang="en-US" dirty="0">
                <a:latin typeface="Arial" charset="0"/>
                <a:cs typeface="+mn-cs"/>
              </a:rPr>
              <a:t>As a reminder, it has been estimated that 90+% of the information in an organization is represented as unstructured text.</a:t>
            </a:r>
          </a:p>
        </p:txBody>
      </p:sp>
      <p:pic>
        <p:nvPicPr>
          <p:cNvPr id="2" name="Picture 1"/>
          <p:cNvPicPr>
            <a:picLocks noChangeAspect="1"/>
          </p:cNvPicPr>
          <p:nvPr/>
        </p:nvPicPr>
        <p:blipFill>
          <a:blip r:embed="rId2"/>
          <a:stretch>
            <a:fillRect/>
          </a:stretch>
        </p:blipFill>
        <p:spPr>
          <a:xfrm>
            <a:off x="4953000" y="3657600"/>
            <a:ext cx="4097774" cy="2692400"/>
          </a:xfrm>
          <a:prstGeom prst="rect">
            <a:avLst/>
          </a:prstGeom>
        </p:spPr>
      </p:pic>
      <p:pic>
        <p:nvPicPr>
          <p:cNvPr id="3" name="Picture 2"/>
          <p:cNvPicPr>
            <a:picLocks noChangeAspect="1"/>
          </p:cNvPicPr>
          <p:nvPr/>
        </p:nvPicPr>
        <p:blipFill>
          <a:blip r:embed="rId3"/>
          <a:stretch>
            <a:fillRect/>
          </a:stretch>
        </p:blipFill>
        <p:spPr>
          <a:xfrm>
            <a:off x="4800600" y="1143000"/>
            <a:ext cx="4232275" cy="2590800"/>
          </a:xfrm>
          <a:prstGeom prst="rect">
            <a:avLst/>
          </a:prstGeom>
        </p:spPr>
      </p:pic>
    </p:spTree>
    <p:extLst>
      <p:ext uri="{BB962C8B-B14F-4D97-AF65-F5344CB8AC3E}">
        <p14:creationId xmlns:p14="http://schemas.microsoft.com/office/powerpoint/2010/main" val="82384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Representation</a:t>
            </a:r>
          </a:p>
        </p:txBody>
      </p:sp>
      <p:sp>
        <p:nvSpPr>
          <p:cNvPr id="3" name="Content Placeholder 2"/>
          <p:cNvSpPr>
            <a:spLocks noGrp="1"/>
          </p:cNvSpPr>
          <p:nvPr>
            <p:ph idx="1"/>
          </p:nvPr>
        </p:nvSpPr>
        <p:spPr/>
        <p:txBody>
          <a:bodyPr>
            <a:normAutofit lnSpcReduction="10000"/>
          </a:bodyPr>
          <a:lstStyle/>
          <a:p>
            <a:r>
              <a:rPr lang="en-US" dirty="0"/>
              <a:t>A key activity in the pre-processing of textual data, prior to applying text mining algorithms is text representation.</a:t>
            </a:r>
          </a:p>
          <a:p>
            <a:r>
              <a:rPr lang="en-US" dirty="0">
                <a:solidFill>
                  <a:srgbClr val="948A54"/>
                </a:solidFill>
              </a:rPr>
              <a:t>This process involves parsing textual data into its constituent elements and generating certain measures from these elements.</a:t>
            </a:r>
          </a:p>
          <a:p>
            <a:r>
              <a:rPr lang="en-US" dirty="0"/>
              <a:t>There are multiple techniques for text representation, such as </a:t>
            </a:r>
            <a:r>
              <a:rPr lang="en-US" dirty="0">
                <a:solidFill>
                  <a:srgbClr val="948A54"/>
                </a:solidFill>
              </a:rPr>
              <a:t>bag of words, n-grams, and name entity extraction.</a:t>
            </a:r>
          </a:p>
        </p:txBody>
      </p:sp>
    </p:spTree>
    <p:extLst>
      <p:ext uri="{BB962C8B-B14F-4D97-AF65-F5344CB8AC3E}">
        <p14:creationId xmlns:p14="http://schemas.microsoft.com/office/powerpoint/2010/main" val="141043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Representation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Key concepts in text representation:</a:t>
            </a:r>
          </a:p>
          <a:p>
            <a:r>
              <a:rPr lang="en-US" dirty="0"/>
              <a:t>A </a:t>
            </a:r>
            <a:r>
              <a:rPr lang="en-US" dirty="0">
                <a:solidFill>
                  <a:srgbClr val="948A54"/>
                </a:solidFill>
              </a:rPr>
              <a:t>token/term </a:t>
            </a:r>
            <a:r>
              <a:rPr lang="en-US" dirty="0"/>
              <a:t>is a </a:t>
            </a:r>
            <a:r>
              <a:rPr lang="en-US"/>
              <a:t>single word </a:t>
            </a:r>
            <a:r>
              <a:rPr lang="en-US" dirty="0"/>
              <a:t>that can be a noun, verb, pronoun, preposition, adverb, adjective, or article.</a:t>
            </a:r>
          </a:p>
          <a:p>
            <a:r>
              <a:rPr lang="en-US" dirty="0"/>
              <a:t>A </a:t>
            </a:r>
            <a:r>
              <a:rPr lang="en-US" dirty="0">
                <a:solidFill>
                  <a:srgbClr val="948A54"/>
                </a:solidFill>
              </a:rPr>
              <a:t>document</a:t>
            </a:r>
            <a:r>
              <a:rPr lang="en-US" dirty="0"/>
              <a:t> is textual data of arbitrary length that can vary between a single line to multiple pages comprising multiple tokens/terms.</a:t>
            </a:r>
          </a:p>
          <a:p>
            <a:r>
              <a:rPr lang="en-US" dirty="0"/>
              <a:t>A </a:t>
            </a:r>
            <a:r>
              <a:rPr lang="en-US" dirty="0">
                <a:solidFill>
                  <a:srgbClr val="948A54"/>
                </a:solidFill>
              </a:rPr>
              <a:t>single instance </a:t>
            </a:r>
            <a:r>
              <a:rPr lang="en-US" dirty="0"/>
              <a:t>or record within the</a:t>
            </a:r>
          </a:p>
          <a:p>
            <a:pPr marL="0" indent="0">
              <a:buNone/>
            </a:pPr>
            <a:r>
              <a:rPr lang="en-US" dirty="0"/>
              <a:t>    dataset is often equivalent to a document </a:t>
            </a:r>
          </a:p>
          <a:p>
            <a:pPr marL="0" indent="0">
              <a:buNone/>
            </a:pPr>
            <a:r>
              <a:rPr lang="en-US" dirty="0"/>
              <a:t>    that contains multiple tokens/terms.</a:t>
            </a:r>
          </a:p>
          <a:p>
            <a:r>
              <a:rPr lang="en-US" dirty="0"/>
              <a:t>A </a:t>
            </a:r>
            <a:r>
              <a:rPr lang="en-US" dirty="0">
                <a:solidFill>
                  <a:srgbClr val="948A54"/>
                </a:solidFill>
              </a:rPr>
              <a:t>corpus</a:t>
            </a:r>
            <a:r>
              <a:rPr lang="en-US" dirty="0"/>
              <a:t> is a collection of multiple </a:t>
            </a:r>
          </a:p>
          <a:p>
            <a:pPr marL="0" indent="0">
              <a:buNone/>
            </a:pPr>
            <a:r>
              <a:rPr lang="en-US" dirty="0"/>
              <a:t>    documents.</a:t>
            </a:r>
          </a:p>
        </p:txBody>
      </p:sp>
      <p:pic>
        <p:nvPicPr>
          <p:cNvPr id="4" name="Picture 3"/>
          <p:cNvPicPr>
            <a:picLocks noChangeAspect="1"/>
          </p:cNvPicPr>
          <p:nvPr/>
        </p:nvPicPr>
        <p:blipFill rotWithShape="1">
          <a:blip r:embed="rId2"/>
          <a:srcRect l="1293" t="2137" r="15964" b="6469"/>
          <a:stretch/>
        </p:blipFill>
        <p:spPr>
          <a:xfrm>
            <a:off x="6705600" y="4038600"/>
            <a:ext cx="2070459" cy="2002683"/>
          </a:xfrm>
          <a:prstGeom prst="rect">
            <a:avLst/>
          </a:prstGeom>
        </p:spPr>
      </p:pic>
    </p:spTree>
    <p:extLst>
      <p:ext uri="{BB962C8B-B14F-4D97-AF65-F5344CB8AC3E}">
        <p14:creationId xmlns:p14="http://schemas.microsoft.com/office/powerpoint/2010/main" val="3241080876"/>
      </p:ext>
    </p:extLst>
  </p:cSld>
  <p:clrMapOvr>
    <a:masterClrMapping/>
  </p:clrMapOvr>
</p:sld>
</file>

<file path=ppt/theme/theme1.xml><?xml version="1.0" encoding="utf-8"?>
<a:theme xmlns:a="http://schemas.openxmlformats.org/drawingml/2006/main" name="GW_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GW_Theme" id="{CB94CE3B-99F0-1A4F-96BB-6EAEC38F0F6B}" vid="{621FC8D5-9B13-DE47-B402-CD25CC830B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GW_Theme</Template>
  <TotalTime>20520</TotalTime>
  <Words>3749</Words>
  <Application>Microsoft Macintosh PowerPoint</Application>
  <PresentationFormat>On-screen Show (4:3)</PresentationFormat>
  <Paragraphs>545</Paragraphs>
  <Slides>53</Slides>
  <Notes>4</Notes>
  <HiddenSlides>1</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GW_Theme</vt:lpstr>
      <vt:lpstr>Introduction to Data Science Lecture 12 Natural Language Processing</vt:lpstr>
      <vt:lpstr>Outline for this Evening</vt:lpstr>
      <vt:lpstr>Project Presentations</vt:lpstr>
      <vt:lpstr>Reminders</vt:lpstr>
      <vt:lpstr>Introduction to Text Analytics</vt:lpstr>
      <vt:lpstr>Definition: Text Analytics</vt:lpstr>
      <vt:lpstr>Text Mining</vt:lpstr>
      <vt:lpstr>Text Representation</vt:lpstr>
      <vt:lpstr>Text Representation</vt:lpstr>
      <vt:lpstr>Basic Idea - I</vt:lpstr>
      <vt:lpstr>Seven Practice Areas</vt:lpstr>
      <vt:lpstr>Natural Language Processing</vt:lpstr>
      <vt:lpstr>Bag of words Featurization</vt:lpstr>
      <vt:lpstr>N-grams</vt:lpstr>
      <vt:lpstr>N-grams</vt:lpstr>
      <vt:lpstr>N-grams Features</vt:lpstr>
      <vt:lpstr>N-grams size</vt:lpstr>
      <vt:lpstr>Power laws for N-grams</vt:lpstr>
      <vt:lpstr>N-grams size</vt:lpstr>
      <vt:lpstr>N-gram Language Models</vt:lpstr>
      <vt:lpstr>Skip-grams</vt:lpstr>
      <vt:lpstr>Skip-grams</vt:lpstr>
      <vt:lpstr>PowerPoint Presentation</vt:lpstr>
      <vt:lpstr>Outline for this Evening</vt:lpstr>
      <vt:lpstr>Parts of Speech</vt:lpstr>
      <vt:lpstr>Parts of Speech</vt:lpstr>
      <vt:lpstr>Parts of Speech (Penn Treebank 2014)</vt:lpstr>
      <vt:lpstr>Grammars</vt:lpstr>
      <vt:lpstr>Grammars</vt:lpstr>
      <vt:lpstr>Grammars</vt:lpstr>
      <vt:lpstr>Parse Trees</vt:lpstr>
      <vt:lpstr>Parse Trees</vt:lpstr>
      <vt:lpstr>Grammars</vt:lpstr>
      <vt:lpstr>Parse Trees</vt:lpstr>
      <vt:lpstr>Parse Trees</vt:lpstr>
      <vt:lpstr>Grammars</vt:lpstr>
      <vt:lpstr>Recursion in Grammars</vt:lpstr>
      <vt:lpstr>Grammars</vt:lpstr>
      <vt:lpstr>Recursion in Grammars</vt:lpstr>
      <vt:lpstr>PCFGs</vt:lpstr>
      <vt:lpstr>Systems</vt:lpstr>
      <vt:lpstr>Outline for this Evening</vt:lpstr>
      <vt:lpstr>Dependencies</vt:lpstr>
      <vt:lpstr>Dependencies</vt:lpstr>
      <vt:lpstr>Dependencies</vt:lpstr>
      <vt:lpstr>Dependencies</vt:lpstr>
      <vt:lpstr>Dependencies</vt:lpstr>
      <vt:lpstr>Dependencies</vt:lpstr>
      <vt:lpstr>Summary</vt:lpstr>
      <vt:lpstr>Named Entity Extraction</vt:lpstr>
      <vt:lpstr>Named Entity Extraction</vt:lpstr>
      <vt:lpstr>Cosine Distance</vt:lpstr>
      <vt:lpstr>Types of Text Analytics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Franklin</dc:creator>
  <cp:lastModifiedBy>Benjamin S. Harvey</cp:lastModifiedBy>
  <cp:revision>226</cp:revision>
  <cp:lastPrinted>2014-03-03T17:22:36Z</cp:lastPrinted>
  <dcterms:created xsi:type="dcterms:W3CDTF">2014-01-27T17:03:34Z</dcterms:created>
  <dcterms:modified xsi:type="dcterms:W3CDTF">2018-11-28T09:07:14Z</dcterms:modified>
</cp:coreProperties>
</file>