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55"/>
  </p:notesMasterIdLst>
  <p:handoutMasterIdLst>
    <p:handoutMasterId r:id="rId56"/>
  </p:handoutMasterIdLst>
  <p:sldIdLst>
    <p:sldId id="256" r:id="rId2"/>
    <p:sldId id="612" r:id="rId3"/>
    <p:sldId id="554" r:id="rId4"/>
    <p:sldId id="555" r:id="rId5"/>
    <p:sldId id="556" r:id="rId6"/>
    <p:sldId id="557" r:id="rId7"/>
    <p:sldId id="558" r:id="rId8"/>
    <p:sldId id="561" r:id="rId9"/>
    <p:sldId id="562" r:id="rId10"/>
    <p:sldId id="563" r:id="rId11"/>
    <p:sldId id="564" r:id="rId12"/>
    <p:sldId id="565" r:id="rId13"/>
    <p:sldId id="566" r:id="rId14"/>
    <p:sldId id="567" r:id="rId15"/>
    <p:sldId id="568" r:id="rId16"/>
    <p:sldId id="569" r:id="rId17"/>
    <p:sldId id="570" r:id="rId18"/>
    <p:sldId id="571" r:id="rId19"/>
    <p:sldId id="572" r:id="rId20"/>
    <p:sldId id="636" r:id="rId21"/>
    <p:sldId id="637" r:id="rId22"/>
    <p:sldId id="573" r:id="rId23"/>
    <p:sldId id="574" r:id="rId24"/>
    <p:sldId id="617" r:id="rId25"/>
    <p:sldId id="618" r:id="rId26"/>
    <p:sldId id="619" r:id="rId27"/>
    <p:sldId id="621" r:id="rId28"/>
    <p:sldId id="622" r:id="rId29"/>
    <p:sldId id="623" r:id="rId30"/>
    <p:sldId id="624" r:id="rId31"/>
    <p:sldId id="615" r:id="rId32"/>
    <p:sldId id="635" r:id="rId33"/>
    <p:sldId id="575" r:id="rId34"/>
    <p:sldId id="576" r:id="rId35"/>
    <p:sldId id="577" r:id="rId36"/>
    <p:sldId id="578" r:id="rId37"/>
    <p:sldId id="579" r:id="rId38"/>
    <p:sldId id="580" r:id="rId39"/>
    <p:sldId id="596" r:id="rId40"/>
    <p:sldId id="597" r:id="rId41"/>
    <p:sldId id="614" r:id="rId42"/>
    <p:sldId id="598" r:id="rId43"/>
    <p:sldId id="600" r:id="rId44"/>
    <p:sldId id="602" r:id="rId45"/>
    <p:sldId id="603" r:id="rId46"/>
    <p:sldId id="616" r:id="rId47"/>
    <p:sldId id="625" r:id="rId48"/>
    <p:sldId id="626" r:id="rId49"/>
    <p:sldId id="627" r:id="rId50"/>
    <p:sldId id="629" r:id="rId51"/>
    <p:sldId id="630" r:id="rId52"/>
    <p:sldId id="631" r:id="rId53"/>
    <p:sldId id="63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9430"/>
    <a:srgbClr val="47B0C5"/>
    <a:srgbClr val="E9C6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9" autoAdjust="0"/>
    <p:restoredTop sz="94694"/>
  </p:normalViewPr>
  <p:slideViewPr>
    <p:cSldViewPr snapToGrid="0" snapToObjects="1">
      <p:cViewPr>
        <p:scale>
          <a:sx n="10" d="100"/>
          <a:sy n="10" d="100"/>
        </p:scale>
        <p:origin x="5048" y="25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526C3D-4FF7-F148-949A-3F4C958B9104}" type="datetimeFigureOut">
              <a:rPr lang="en-US" smtClean="0"/>
              <a:t>11/19/19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9E3195-BC06-F842-AC22-B0C4D812D335}" type="slidenum">
              <a:rPr lang="en-US" smtClean="0"/>
              <a:t>‹#›</a:t>
            </a:fld>
            <a:endParaRPr lang="en-US"/>
          </a:p>
        </p:txBody>
      </p:sp>
    </p:spTree>
    <p:extLst>
      <p:ext uri="{BB962C8B-B14F-4D97-AF65-F5344CB8AC3E}">
        <p14:creationId xmlns:p14="http://schemas.microsoft.com/office/powerpoint/2010/main" val="363486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C528A-2840-4D44-B555-676416309C72}" type="datetimeFigureOut">
              <a:rPr lang="en-US" smtClean="0"/>
              <a:t>11/19/19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3057-5528-3549-89E2-97C5373A791C}" type="slidenum">
              <a:rPr lang="en-US" smtClean="0"/>
              <a:t>‹#›</a:t>
            </a:fld>
            <a:endParaRPr lang="en-US"/>
          </a:p>
        </p:txBody>
      </p:sp>
    </p:spTree>
    <p:extLst>
      <p:ext uri="{BB962C8B-B14F-4D97-AF65-F5344CB8AC3E}">
        <p14:creationId xmlns:p14="http://schemas.microsoft.com/office/powerpoint/2010/main" val="1230557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15</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all points on the path</a:t>
            </a:r>
            <a:r>
              <a:rPr lang="en-US" baseline="0" dirty="0"/>
              <a:t> p1,…</a:t>
            </a:r>
            <a:r>
              <a:rPr lang="en-US" baseline="0" dirty="0" err="1"/>
              <a:t>pn</a:t>
            </a:r>
            <a:r>
              <a:rPr lang="en-US" baseline="0" dirty="0"/>
              <a:t> must be core points, except possibly </a:t>
            </a:r>
            <a:r>
              <a:rPr lang="en-US" baseline="0" dirty="0" err="1"/>
              <a:t>pn</a:t>
            </a:r>
            <a:r>
              <a:rPr lang="en-US" baseline="0"/>
              <a:t> </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29</a:t>
            </a:fld>
            <a:endParaRPr lang="en-US"/>
          </a:p>
        </p:txBody>
      </p:sp>
    </p:spTree>
    <p:extLst>
      <p:ext uri="{BB962C8B-B14F-4D97-AF65-F5344CB8AC3E}">
        <p14:creationId xmlns:p14="http://schemas.microsoft.com/office/powerpoint/2010/main" val="625529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all points on the path</a:t>
            </a:r>
            <a:r>
              <a:rPr lang="en-US" baseline="0" dirty="0"/>
              <a:t> p1,…</a:t>
            </a:r>
            <a:r>
              <a:rPr lang="en-US" baseline="0" dirty="0" err="1"/>
              <a:t>pn</a:t>
            </a:r>
            <a:r>
              <a:rPr lang="en-US" baseline="0" dirty="0"/>
              <a:t> must be core points, except possibly </a:t>
            </a:r>
            <a:r>
              <a:rPr lang="en-US" baseline="0" dirty="0" err="1"/>
              <a:t>pn</a:t>
            </a:r>
            <a:r>
              <a:rPr lang="en-US" baseline="0"/>
              <a:t> </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30</a:t>
            </a:fld>
            <a:endParaRPr lang="en-US"/>
          </a:p>
        </p:txBody>
      </p:sp>
    </p:spTree>
    <p:extLst>
      <p:ext uri="{BB962C8B-B14F-4D97-AF65-F5344CB8AC3E}">
        <p14:creationId xmlns:p14="http://schemas.microsoft.com/office/powerpoint/2010/main" val="625529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has variation in two</a:t>
            </a:r>
            <a:r>
              <a:rPr lang="en-US" baseline="0" dirty="0"/>
              <a:t> dimensions, but one direction is much stronger. Using a one-dimensional model may well do better than two for this data. </a:t>
            </a:r>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36</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has variation in two</a:t>
            </a:r>
            <a:r>
              <a:rPr lang="en-US" baseline="0" dirty="0"/>
              <a:t> dimensions, but one direction is much stronger. Using a one-dimensional model may well do better than two for this data. </a:t>
            </a:r>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37</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has variation in two</a:t>
            </a:r>
            <a:r>
              <a:rPr lang="en-US" baseline="0" dirty="0"/>
              <a:t> dimensions, but one direction is much stronger. Using a one-dimensional model may well do better than two for this data. </a:t>
            </a:r>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38</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16</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17</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18</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19</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20</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97A3D80-2FD1-42E4-946F-4D6EB1A97E67}" type="slidenum">
              <a:rPr lang="en-US" smtClean="0"/>
              <a:pPr>
                <a:defRPr/>
              </a:pPr>
              <a:t>21</a:t>
            </a:fld>
            <a:endParaRPr lang="en-US"/>
          </a:p>
        </p:txBody>
      </p:sp>
    </p:spTree>
    <p:extLst>
      <p:ext uri="{BB962C8B-B14F-4D97-AF65-F5344CB8AC3E}">
        <p14:creationId xmlns:p14="http://schemas.microsoft.com/office/powerpoint/2010/main" val="150945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all points on the path</a:t>
            </a:r>
            <a:r>
              <a:rPr lang="en-US" baseline="0" dirty="0"/>
              <a:t> p1,…</a:t>
            </a:r>
            <a:r>
              <a:rPr lang="en-US" baseline="0" dirty="0" err="1"/>
              <a:t>pn</a:t>
            </a:r>
            <a:r>
              <a:rPr lang="en-US" baseline="0" dirty="0"/>
              <a:t> must be core points, except possibly </a:t>
            </a:r>
            <a:r>
              <a:rPr lang="en-US" baseline="0" dirty="0" err="1"/>
              <a:t>pn</a:t>
            </a:r>
            <a:r>
              <a:rPr lang="en-US" baseline="0"/>
              <a:t> </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27</a:t>
            </a:fld>
            <a:endParaRPr lang="en-US"/>
          </a:p>
        </p:txBody>
      </p:sp>
    </p:spTree>
    <p:extLst>
      <p:ext uri="{BB962C8B-B14F-4D97-AF65-F5344CB8AC3E}">
        <p14:creationId xmlns:p14="http://schemas.microsoft.com/office/powerpoint/2010/main" val="62552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all points on the path</a:t>
            </a:r>
            <a:r>
              <a:rPr lang="en-US" baseline="0" dirty="0"/>
              <a:t> p1,…</a:t>
            </a:r>
            <a:r>
              <a:rPr lang="en-US" baseline="0" dirty="0" err="1"/>
              <a:t>pn</a:t>
            </a:r>
            <a:r>
              <a:rPr lang="en-US" baseline="0" dirty="0"/>
              <a:t> must be core points, except possibly </a:t>
            </a:r>
            <a:r>
              <a:rPr lang="en-US" baseline="0" dirty="0" err="1"/>
              <a:t>pn</a:t>
            </a:r>
            <a:r>
              <a:rPr lang="en-US" baseline="0"/>
              <a:t> </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28</a:t>
            </a:fld>
            <a:endParaRPr lang="en-US"/>
          </a:p>
        </p:txBody>
      </p:sp>
    </p:spTree>
    <p:extLst>
      <p:ext uri="{BB962C8B-B14F-4D97-AF65-F5344CB8AC3E}">
        <p14:creationId xmlns:p14="http://schemas.microsoft.com/office/powerpoint/2010/main" val="62552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7BA4D-BDFF-F24E-907E-043511FE760B}"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15606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53025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3453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132638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160666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7BA4D-BDFF-F24E-907E-043511FE760B}" type="datetimeFigureOut">
              <a:rPr lang="en-US" smtClean="0"/>
              <a:t>11/19/19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22454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7BA4D-BDFF-F24E-907E-043511FE760B}" type="datetimeFigureOut">
              <a:rPr lang="en-US" smtClean="0"/>
              <a:t>11/19/19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83501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7BA4D-BDFF-F24E-907E-043511FE760B}" type="datetimeFigureOut">
              <a:rPr lang="en-US" smtClean="0"/>
              <a:t>11/19/19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5969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7BA4D-BDFF-F24E-907E-043511FE760B}" type="datetimeFigureOut">
              <a:rPr lang="en-US" smtClean="0"/>
              <a:t>11/19/19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361403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7BA4D-BDFF-F24E-907E-043511FE760B}" type="datetimeFigureOut">
              <a:rPr lang="en-US" smtClean="0"/>
              <a:t>11/19/19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76379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11/19/19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62316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11/19/19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77332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7BA4D-BDFF-F24E-907E-043511FE760B}" type="datetimeFigureOut">
              <a:rPr lang="en-US" smtClean="0"/>
              <a:t>11/19/19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26B24-75D0-AA44-8B70-EF5687818251}" type="slidenum">
              <a:rPr lang="en-US" smtClean="0"/>
              <a:t>‹#›</a:t>
            </a:fld>
            <a:endParaRPr lang="en-US"/>
          </a:p>
        </p:txBody>
      </p:sp>
    </p:spTree>
    <p:extLst>
      <p:ext uri="{BB962C8B-B14F-4D97-AF65-F5344CB8AC3E}">
        <p14:creationId xmlns:p14="http://schemas.microsoft.com/office/powerpoint/2010/main" val="20232040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2" r:id="rId12"/>
  </p:sldLayoutIdLst>
  <p:txStyles>
    <p:titleStyle>
      <a:lvl1pPr algn="ctr" defTabSz="457200" rtl="0" eaLnBrk="1" latinLnBrk="0" hangingPunct="1">
        <a:spcBef>
          <a:spcPct val="0"/>
        </a:spcBef>
        <a:buNone/>
        <a:defRPr sz="4400" kern="1200">
          <a:solidFill>
            <a:srgbClr val="27335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7335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7335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lumMod val="50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733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4067"/>
            <a:ext cx="7772400" cy="1470025"/>
          </a:xfrm>
        </p:spPr>
        <p:txBody>
          <a:bodyPr>
            <a:normAutofit fontScale="90000"/>
          </a:bodyPr>
          <a:lstStyle/>
          <a:p>
            <a:r>
              <a:rPr lang="en-US" dirty="0"/>
              <a:t>Introduction to Data Science</a:t>
            </a:r>
            <a:br>
              <a:rPr lang="en-US" dirty="0"/>
            </a:br>
            <a:r>
              <a:rPr lang="en-US" dirty="0"/>
              <a:t>Lecture 11</a:t>
            </a:r>
            <a:br>
              <a:rPr lang="en-US" dirty="0"/>
            </a:br>
            <a:r>
              <a:rPr lang="en-US" dirty="0"/>
              <a:t>Unsupervised Learning</a:t>
            </a:r>
          </a:p>
        </p:txBody>
      </p:sp>
      <p:sp>
        <p:nvSpPr>
          <p:cNvPr id="3" name="Subtitle 2"/>
          <p:cNvSpPr>
            <a:spLocks noGrp="1"/>
          </p:cNvSpPr>
          <p:nvPr>
            <p:ph type="subTitle" idx="1"/>
          </p:nvPr>
        </p:nvSpPr>
        <p:spPr/>
        <p:txBody>
          <a:bodyPr>
            <a:normAutofit/>
          </a:bodyPr>
          <a:lstStyle/>
          <a:p>
            <a:r>
              <a:rPr lang="en-US" dirty="0"/>
              <a:t>SEAS 6401 Fall 2019</a:t>
            </a:r>
          </a:p>
          <a:p>
            <a:r>
              <a:rPr lang="en-US" dirty="0"/>
              <a:t>Benjamin Harvey</a:t>
            </a:r>
          </a:p>
        </p:txBody>
      </p:sp>
    </p:spTree>
    <p:extLst>
      <p:ext uri="{BB962C8B-B14F-4D97-AF65-F5344CB8AC3E}">
        <p14:creationId xmlns:p14="http://schemas.microsoft.com/office/powerpoint/2010/main" val="108738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73256"/>
            <a:ext cx="8229600" cy="1020278"/>
          </a:xfrm>
        </p:spPr>
        <p:txBody>
          <a:bodyPr>
            <a:normAutofit/>
          </a:bodyPr>
          <a:lstStyle/>
          <a:p>
            <a:pPr>
              <a:defRPr/>
            </a:pPr>
            <a:r>
              <a:rPr lang="en-US" dirty="0"/>
              <a:t>“Cluster Bias”</a:t>
            </a:r>
          </a:p>
        </p:txBody>
      </p:sp>
      <p:sp>
        <p:nvSpPr>
          <p:cNvPr id="3" name="Content Placeholder 2"/>
          <p:cNvSpPr>
            <a:spLocks noGrp="1"/>
          </p:cNvSpPr>
          <p:nvPr>
            <p:ph idx="1"/>
          </p:nvPr>
        </p:nvSpPr>
        <p:spPr>
          <a:xfrm>
            <a:off x="457200" y="1371600"/>
            <a:ext cx="8229600" cy="5105400"/>
          </a:xfrm>
        </p:spPr>
        <p:txBody>
          <a:bodyPr rtlCol="0">
            <a:normAutofit/>
          </a:bodyPr>
          <a:lstStyle/>
          <a:p>
            <a:pPr fontAlgn="auto">
              <a:lnSpc>
                <a:spcPct val="100000"/>
              </a:lnSpc>
              <a:spcAft>
                <a:spcPts val="0"/>
              </a:spcAft>
              <a:defRPr/>
            </a:pPr>
            <a:r>
              <a:rPr lang="en-US" sz="2400" dirty="0"/>
              <a:t>Human beings conceptualize the world through categories represented as </a:t>
            </a:r>
            <a:r>
              <a:rPr lang="en-US" sz="2400" i="1" dirty="0" err="1">
                <a:solidFill>
                  <a:schemeClr val="accent2"/>
                </a:solidFill>
              </a:rPr>
              <a:t>examplars</a:t>
            </a:r>
            <a:r>
              <a:rPr lang="en-US" sz="2400" dirty="0"/>
              <a:t> (</a:t>
            </a:r>
            <a:r>
              <a:rPr lang="en-US" sz="2400" dirty="0" err="1"/>
              <a:t>Rosch</a:t>
            </a:r>
            <a:r>
              <a:rPr lang="en-US" sz="2400" dirty="0"/>
              <a:t> 73, Estes 94).</a:t>
            </a:r>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r>
              <a:rPr lang="en-US" sz="2400" dirty="0"/>
              <a:t>We tend to see cluster structure whether it is there or not.</a:t>
            </a:r>
          </a:p>
          <a:p>
            <a:pPr fontAlgn="auto">
              <a:lnSpc>
                <a:spcPct val="100000"/>
              </a:lnSpc>
              <a:spcAft>
                <a:spcPts val="0"/>
              </a:spcAft>
              <a:defRPr/>
            </a:pPr>
            <a:r>
              <a:rPr lang="en-US" sz="2400" dirty="0"/>
              <a:t>Works well for dogs, but…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30289"/>
            <a:ext cx="2286000"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197" y="2642163"/>
            <a:ext cx="2553938" cy="1702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2642163"/>
            <a:ext cx="1828800" cy="2018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09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020278"/>
          </a:xfrm>
        </p:spPr>
        <p:txBody>
          <a:bodyPr>
            <a:normAutofit/>
          </a:bodyPr>
          <a:lstStyle/>
          <a:p>
            <a:pPr>
              <a:defRPr/>
            </a:pPr>
            <a:r>
              <a:rPr lang="en-US" dirty="0"/>
              <a:t>Cluster Bias</a:t>
            </a:r>
          </a:p>
        </p:txBody>
      </p:sp>
      <p:sp>
        <p:nvSpPr>
          <p:cNvPr id="3" name="Content Placeholder 2"/>
          <p:cNvSpPr>
            <a:spLocks noGrp="1"/>
          </p:cNvSpPr>
          <p:nvPr>
            <p:ph idx="1"/>
          </p:nvPr>
        </p:nvSpPr>
        <p:spPr>
          <a:xfrm>
            <a:off x="457200" y="1600200"/>
            <a:ext cx="8229600" cy="4876800"/>
          </a:xfrm>
        </p:spPr>
        <p:txBody>
          <a:bodyPr rtlCol="0">
            <a:normAutofit/>
          </a:bodyPr>
          <a:lstStyle/>
          <a:p>
            <a:pPr fontAlgn="auto">
              <a:lnSpc>
                <a:spcPct val="100000"/>
              </a:lnSpc>
              <a:spcAft>
                <a:spcPts val="0"/>
              </a:spcAft>
              <a:defRPr/>
            </a:pP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87792"/>
            <a:ext cx="5943600" cy="53978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81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96254"/>
            <a:ext cx="8229600" cy="933650"/>
          </a:xfrm>
        </p:spPr>
        <p:txBody>
          <a:bodyPr>
            <a:normAutofit/>
          </a:bodyPr>
          <a:lstStyle/>
          <a:p>
            <a:pPr>
              <a:defRPr/>
            </a:pPr>
            <a:r>
              <a:rPr lang="en-US" dirty="0"/>
              <a:t>Netflix</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rcRect t="14649" b="14649"/>
          <a:stretch>
            <a:fillRect/>
          </a:stretch>
        </p:blipFill>
        <p:spPr/>
      </p:pic>
      <p:sp>
        <p:nvSpPr>
          <p:cNvPr id="4" name="Content Placeholder 2"/>
          <p:cNvSpPr txBox="1">
            <a:spLocks/>
          </p:cNvSpPr>
          <p:nvPr/>
        </p:nvSpPr>
        <p:spPr>
          <a:xfrm>
            <a:off x="457200" y="1029904"/>
            <a:ext cx="8229600" cy="54470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400" dirty="0"/>
              <a:t>More of a continuum than discrete clusters</a:t>
            </a:r>
          </a:p>
          <a:p>
            <a:pPr>
              <a:defRPr/>
            </a:pPr>
            <a:r>
              <a:rPr lang="en-US" sz="2400" dirty="0"/>
              <a:t>Factor models, </a:t>
            </a:r>
            <a:r>
              <a:rPr lang="en-US" sz="2400" dirty="0" err="1"/>
              <a:t>kNN</a:t>
            </a:r>
            <a:r>
              <a:rPr lang="en-US" sz="2400" dirty="0"/>
              <a:t> do much better than discrete cluster models.</a:t>
            </a:r>
          </a:p>
        </p:txBody>
      </p:sp>
    </p:spTree>
    <p:extLst>
      <p:ext uri="{BB962C8B-B14F-4D97-AF65-F5344CB8AC3E}">
        <p14:creationId xmlns:p14="http://schemas.microsoft.com/office/powerpoint/2010/main" val="173873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73256"/>
            <a:ext cx="8229600" cy="1020278"/>
          </a:xfrm>
        </p:spPr>
        <p:txBody>
          <a:bodyPr>
            <a:normAutofit/>
          </a:bodyPr>
          <a:lstStyle/>
          <a:p>
            <a:pPr>
              <a:defRPr/>
            </a:pPr>
            <a:r>
              <a:rPr lang="en-US" dirty="0"/>
              <a:t>“Cluster Bias”</a:t>
            </a:r>
          </a:p>
        </p:txBody>
      </p:sp>
      <p:sp>
        <p:nvSpPr>
          <p:cNvPr id="3" name="Content Placeholder 2"/>
          <p:cNvSpPr>
            <a:spLocks noGrp="1"/>
          </p:cNvSpPr>
          <p:nvPr>
            <p:ph idx="1"/>
          </p:nvPr>
        </p:nvSpPr>
        <p:spPr>
          <a:xfrm>
            <a:off x="457200" y="1371600"/>
            <a:ext cx="8229600" cy="5105400"/>
          </a:xfrm>
        </p:spPr>
        <p:txBody>
          <a:bodyPr rtlCol="0">
            <a:normAutofit/>
          </a:bodyPr>
          <a:lstStyle/>
          <a:p>
            <a:pPr marL="0" indent="0" fontAlgn="auto">
              <a:lnSpc>
                <a:spcPct val="100000"/>
              </a:lnSpc>
              <a:spcAft>
                <a:spcPts val="0"/>
              </a:spcAft>
              <a:buNone/>
              <a:defRPr/>
            </a:pPr>
            <a:r>
              <a:rPr lang="en-US" sz="2800" b="1" dirty="0">
                <a:solidFill>
                  <a:srgbClr val="C00000"/>
                </a:solidFill>
              </a:rPr>
              <a:t>Upshot:</a:t>
            </a:r>
          </a:p>
          <a:p>
            <a:pPr>
              <a:defRPr/>
            </a:pPr>
            <a:r>
              <a:rPr lang="en-US" sz="2800" b="1" dirty="0">
                <a:solidFill>
                  <a:schemeClr val="tx2"/>
                </a:solidFill>
              </a:rPr>
              <a:t>Clustering is used more than it should be</a:t>
            </a:r>
            <a:r>
              <a:rPr lang="en-US" sz="2800" dirty="0"/>
              <a:t>, because people assume an underlying domain has discrete classes in it.</a:t>
            </a:r>
          </a:p>
          <a:p>
            <a:pPr>
              <a:defRPr/>
            </a:pPr>
            <a:r>
              <a:rPr lang="en-US" sz="2800" dirty="0"/>
              <a:t>This is especially true for characteristics of people, e.g. Myers-Briggs personality types like “ENTP”.</a:t>
            </a:r>
          </a:p>
          <a:p>
            <a:pPr>
              <a:defRPr/>
            </a:pPr>
            <a:r>
              <a:rPr lang="en-US" sz="2800" dirty="0"/>
              <a:t>In reality the underlying data is usually </a:t>
            </a:r>
            <a:r>
              <a:rPr lang="en-US" sz="2800" b="1" dirty="0">
                <a:solidFill>
                  <a:srgbClr val="C00000"/>
                </a:solidFill>
              </a:rPr>
              <a:t>continuous</a:t>
            </a:r>
            <a:r>
              <a:rPr lang="en-US" sz="2800" dirty="0"/>
              <a:t>. </a:t>
            </a:r>
          </a:p>
          <a:p>
            <a:pPr>
              <a:defRPr/>
            </a:pPr>
            <a:r>
              <a:rPr lang="en-US" sz="2800" dirty="0"/>
              <a:t>Just as with Netflix, continuous models (matrix factorization, “soft” clustering, </a:t>
            </a:r>
            <a:r>
              <a:rPr lang="en-US" sz="2800" dirty="0" err="1"/>
              <a:t>kNN</a:t>
            </a:r>
            <a:r>
              <a:rPr lang="en-US" sz="2800" dirty="0"/>
              <a:t>) tend to do better. </a:t>
            </a:r>
          </a:p>
        </p:txBody>
      </p:sp>
    </p:spTree>
    <p:extLst>
      <p:ext uri="{BB962C8B-B14F-4D97-AF65-F5344CB8AC3E}">
        <p14:creationId xmlns:p14="http://schemas.microsoft.com/office/powerpoint/2010/main" val="176638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Terminology</a:t>
            </a:r>
          </a:p>
        </p:txBody>
      </p:sp>
      <p:sp>
        <p:nvSpPr>
          <p:cNvPr id="3" name="Content Placeholder 2"/>
          <p:cNvSpPr>
            <a:spLocks noGrp="1"/>
          </p:cNvSpPr>
          <p:nvPr>
            <p:ph idx="1"/>
          </p:nvPr>
        </p:nvSpPr>
        <p:spPr>
          <a:xfrm>
            <a:off x="457200" y="1447800"/>
            <a:ext cx="8229600" cy="5029200"/>
          </a:xfrm>
        </p:spPr>
        <p:txBody>
          <a:bodyPr rtlCol="0">
            <a:normAutofit/>
          </a:bodyPr>
          <a:lstStyle/>
          <a:p>
            <a:pPr fontAlgn="auto">
              <a:lnSpc>
                <a:spcPct val="100000"/>
              </a:lnSpc>
              <a:spcAft>
                <a:spcPts val="0"/>
              </a:spcAft>
              <a:defRPr/>
            </a:pPr>
            <a:r>
              <a:rPr lang="en-US" sz="2800" b="1" dirty="0">
                <a:solidFill>
                  <a:srgbClr val="C00000"/>
                </a:solidFill>
              </a:rPr>
              <a:t>Hierarchical clustering: </a:t>
            </a:r>
            <a:r>
              <a:rPr lang="en-US" sz="2800" dirty="0"/>
              <a:t>clusters form a hierarchy. Can be computed bottom-up or top-down.</a:t>
            </a:r>
          </a:p>
          <a:p>
            <a:pPr fontAlgn="auto">
              <a:lnSpc>
                <a:spcPct val="100000"/>
              </a:lnSpc>
              <a:spcAft>
                <a:spcPts val="0"/>
              </a:spcAft>
              <a:defRPr/>
            </a:pPr>
            <a:r>
              <a:rPr lang="en-US" sz="2800" b="1" dirty="0">
                <a:solidFill>
                  <a:srgbClr val="C00000"/>
                </a:solidFill>
              </a:rPr>
              <a:t>Flat clustering: </a:t>
            </a:r>
            <a:r>
              <a:rPr lang="en-US" sz="2800" dirty="0"/>
              <a:t>no inter-cluster structure.</a:t>
            </a:r>
          </a:p>
          <a:p>
            <a:pPr fontAlgn="auto">
              <a:lnSpc>
                <a:spcPct val="100000"/>
              </a:lnSpc>
              <a:spcAft>
                <a:spcPts val="0"/>
              </a:spcAft>
              <a:defRPr/>
            </a:pPr>
            <a:endParaRPr lang="en-US" sz="2800" dirty="0"/>
          </a:p>
          <a:p>
            <a:pPr fontAlgn="auto">
              <a:lnSpc>
                <a:spcPct val="100000"/>
              </a:lnSpc>
              <a:spcAft>
                <a:spcPts val="0"/>
              </a:spcAft>
              <a:defRPr/>
            </a:pPr>
            <a:r>
              <a:rPr lang="en-US" sz="2800" b="1" dirty="0">
                <a:solidFill>
                  <a:srgbClr val="C00000"/>
                </a:solidFill>
              </a:rPr>
              <a:t>Hard clustering: </a:t>
            </a:r>
            <a:r>
              <a:rPr lang="en-US" sz="2800" dirty="0"/>
              <a:t>items assigned to a unique cluster.</a:t>
            </a:r>
          </a:p>
          <a:p>
            <a:pPr fontAlgn="auto">
              <a:lnSpc>
                <a:spcPct val="100000"/>
              </a:lnSpc>
              <a:spcAft>
                <a:spcPts val="0"/>
              </a:spcAft>
              <a:defRPr/>
            </a:pPr>
            <a:r>
              <a:rPr lang="en-US" sz="2800" b="1" dirty="0">
                <a:solidFill>
                  <a:srgbClr val="C00000"/>
                </a:solidFill>
              </a:rPr>
              <a:t>Soft clustering: </a:t>
            </a:r>
            <a:r>
              <a:rPr lang="en-US" sz="2800" dirty="0"/>
              <a:t>cluster membership is a real-valued function, distributed across several clusters. </a:t>
            </a:r>
          </a:p>
          <a:p>
            <a:pPr fontAlgn="auto">
              <a:lnSpc>
                <a:spcPct val="100000"/>
              </a:lnSpc>
              <a:spcAft>
                <a:spcPts val="0"/>
              </a:spcAft>
              <a:buFontTx/>
              <a:buNone/>
              <a:defRPr/>
            </a:pPr>
            <a:endParaRPr lang="en-US" sz="2400" dirty="0"/>
          </a:p>
        </p:txBody>
      </p:sp>
    </p:spTree>
    <p:extLst>
      <p:ext uri="{BB962C8B-B14F-4D97-AF65-F5344CB8AC3E}">
        <p14:creationId xmlns:p14="http://schemas.microsoft.com/office/powerpoint/2010/main" val="263458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
            <a:ext cx="8229600" cy="990600"/>
          </a:xfrm>
        </p:spPr>
        <p:txBody>
          <a:bodyPr>
            <a:normAutofit/>
          </a:bodyPr>
          <a:lstStyle/>
          <a:p>
            <a:pPr>
              <a:defRPr/>
            </a:pPr>
            <a:r>
              <a:rPr lang="en-US" dirty="0"/>
              <a:t>K-means clustering</a:t>
            </a:r>
          </a:p>
        </p:txBody>
      </p:sp>
      <p:sp>
        <p:nvSpPr>
          <p:cNvPr id="3" name="Content Placeholder 2"/>
          <p:cNvSpPr>
            <a:spLocks noGrp="1"/>
          </p:cNvSpPr>
          <p:nvPr>
            <p:ph idx="1"/>
          </p:nvPr>
        </p:nvSpPr>
        <p:spPr>
          <a:xfrm>
            <a:off x="228601" y="990600"/>
            <a:ext cx="8678332" cy="5486400"/>
          </a:xfrm>
        </p:spPr>
        <p:txBody>
          <a:bodyPr rtlCol="0">
            <a:normAutofit/>
          </a:bodyPr>
          <a:lstStyle/>
          <a:p>
            <a:pPr fontAlgn="auto">
              <a:lnSpc>
                <a:spcPct val="100000"/>
              </a:lnSpc>
              <a:spcAft>
                <a:spcPts val="0"/>
              </a:spcAft>
              <a:buFontTx/>
              <a:buNone/>
              <a:defRPr/>
            </a:pPr>
            <a:r>
              <a:rPr lang="en-US" sz="2800" dirty="0"/>
              <a:t>The standard k-means algorithm is based on </a:t>
            </a:r>
            <a:r>
              <a:rPr lang="en-US" sz="2800" b="1" dirty="0">
                <a:solidFill>
                  <a:srgbClr val="C00000"/>
                </a:solidFill>
              </a:rPr>
              <a:t>Euclidean distance</a:t>
            </a:r>
            <a:r>
              <a:rPr lang="en-US" sz="2800" dirty="0"/>
              <a:t>.</a:t>
            </a:r>
          </a:p>
          <a:p>
            <a:pPr fontAlgn="auto">
              <a:lnSpc>
                <a:spcPct val="100000"/>
              </a:lnSpc>
              <a:spcAft>
                <a:spcPts val="0"/>
              </a:spcAft>
              <a:buFontTx/>
              <a:buNone/>
              <a:defRPr/>
            </a:pPr>
            <a:r>
              <a:rPr lang="en-US" sz="2800" dirty="0"/>
              <a:t>The cluster quality measure is an </a:t>
            </a:r>
            <a:r>
              <a:rPr lang="en-US" sz="2800" b="1" dirty="0">
                <a:solidFill>
                  <a:schemeClr val="tx2"/>
                </a:solidFill>
              </a:rPr>
              <a:t>intra-cluster measure only</a:t>
            </a:r>
            <a:r>
              <a:rPr lang="en-US" sz="2800" dirty="0"/>
              <a:t>, equivalent to the sum of item-to-centroid kernels.</a:t>
            </a:r>
          </a:p>
          <a:p>
            <a:pPr fontAlgn="auto">
              <a:lnSpc>
                <a:spcPct val="100000"/>
              </a:lnSpc>
              <a:spcAft>
                <a:spcPts val="0"/>
              </a:spcAft>
              <a:buFontTx/>
              <a:buNone/>
              <a:defRPr/>
            </a:pPr>
            <a:endParaRPr lang="en-US" sz="2800" dirty="0"/>
          </a:p>
          <a:p>
            <a:pPr fontAlgn="auto">
              <a:lnSpc>
                <a:spcPct val="100000"/>
              </a:lnSpc>
              <a:spcAft>
                <a:spcPts val="0"/>
              </a:spcAft>
              <a:buFontTx/>
              <a:buNone/>
              <a:defRPr/>
            </a:pPr>
            <a:r>
              <a:rPr lang="en-US" sz="2800" dirty="0"/>
              <a:t>A simple greedy algorithm locally optimizes this measure (usually called Lloyd’s algorithm):</a:t>
            </a:r>
          </a:p>
          <a:p>
            <a:pPr fontAlgn="auto">
              <a:lnSpc>
                <a:spcPct val="100000"/>
              </a:lnSpc>
              <a:spcAft>
                <a:spcPts val="0"/>
              </a:spcAft>
              <a:defRPr/>
            </a:pPr>
            <a:r>
              <a:rPr lang="en-US" sz="2400" b="1" dirty="0">
                <a:solidFill>
                  <a:schemeClr val="tx2"/>
                </a:solidFill>
              </a:rPr>
              <a:t>Find the closest cluster center </a:t>
            </a:r>
            <a:r>
              <a:rPr lang="en-US" sz="2400" dirty="0"/>
              <a:t>for each item, and assign it to that cluster. </a:t>
            </a:r>
          </a:p>
          <a:p>
            <a:pPr fontAlgn="auto">
              <a:lnSpc>
                <a:spcPct val="100000"/>
              </a:lnSpc>
              <a:spcAft>
                <a:spcPts val="0"/>
              </a:spcAft>
              <a:defRPr/>
            </a:pPr>
            <a:r>
              <a:rPr lang="en-US" sz="2400" b="1" dirty="0" err="1">
                <a:solidFill>
                  <a:schemeClr val="tx2"/>
                </a:solidFill>
              </a:rPr>
              <a:t>Recompute</a:t>
            </a:r>
            <a:r>
              <a:rPr lang="en-US" sz="2400" b="1" dirty="0">
                <a:solidFill>
                  <a:schemeClr val="tx2"/>
                </a:solidFill>
              </a:rPr>
              <a:t> the cluster centroid </a:t>
            </a:r>
            <a:r>
              <a:rPr lang="en-US" sz="2400" dirty="0"/>
              <a:t>as the mean of items, for the newly-assigned items in the cluster. </a:t>
            </a:r>
          </a:p>
        </p:txBody>
      </p:sp>
    </p:spTree>
    <p:extLst>
      <p:ext uri="{BB962C8B-B14F-4D97-AF65-F5344CB8AC3E}">
        <p14:creationId xmlns:p14="http://schemas.microsoft.com/office/powerpoint/2010/main" val="107667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24168"/>
            <a:ext cx="8229600" cy="792162"/>
          </a:xfrm>
        </p:spPr>
        <p:txBody>
          <a:bodyPr>
            <a:normAutofit/>
          </a:bodyPr>
          <a:lstStyle/>
          <a:p>
            <a:pPr>
              <a:defRPr/>
            </a:pPr>
            <a:r>
              <a:rPr lang="en-US" dirty="0"/>
              <a:t>K-means clustering</a:t>
            </a:r>
          </a:p>
        </p:txBody>
      </p:sp>
      <p:sp>
        <p:nvSpPr>
          <p:cNvPr id="3" name="Content Placeholder 2"/>
          <p:cNvSpPr>
            <a:spLocks noGrp="1"/>
          </p:cNvSpPr>
          <p:nvPr>
            <p:ph idx="1"/>
          </p:nvPr>
        </p:nvSpPr>
        <p:spPr>
          <a:xfrm>
            <a:off x="457200" y="1066800"/>
            <a:ext cx="8229600" cy="5410200"/>
          </a:xfrm>
        </p:spPr>
        <p:txBody>
          <a:bodyPr rtlCol="0">
            <a:normAutofit/>
          </a:bodyPr>
          <a:lstStyle/>
          <a:p>
            <a:pPr fontAlgn="auto">
              <a:lnSpc>
                <a:spcPct val="100000"/>
              </a:lnSpc>
              <a:spcAft>
                <a:spcPts val="0"/>
              </a:spcAft>
              <a:buFontTx/>
              <a:buNone/>
              <a:defRPr/>
            </a:pPr>
            <a:r>
              <a:rPr lang="en-US" sz="2800" dirty="0"/>
              <a:t>Cluster centers – can pick by sampling the input data.</a:t>
            </a:r>
          </a:p>
        </p:txBody>
      </p:sp>
      <p:sp>
        <p:nvSpPr>
          <p:cNvPr id="2" name="Oval 1"/>
          <p:cNvSpPr/>
          <p:nvPr/>
        </p:nvSpPr>
        <p:spPr>
          <a:xfrm>
            <a:off x="5261644" y="2998269"/>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4404641" y="3552680"/>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5548631" y="3595993"/>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4468435" y="4290930"/>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3585244" y="4093008"/>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703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04172"/>
            <a:ext cx="8229600" cy="682906"/>
          </a:xfrm>
        </p:spPr>
        <p:txBody>
          <a:bodyPr>
            <a:normAutofit fontScale="90000"/>
          </a:bodyPr>
          <a:lstStyle/>
          <a:p>
            <a:pPr>
              <a:defRPr/>
            </a:pPr>
            <a:r>
              <a:rPr lang="en-US" dirty="0"/>
              <a:t>K-means clustering</a:t>
            </a:r>
          </a:p>
        </p:txBody>
      </p:sp>
      <p:pic>
        <p:nvPicPr>
          <p:cNvPr id="1026" name="Picture 2" descr="http://www.mathworks.com/matlabcentral/fx_files/19344/1/k_mea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7010400" cy="524842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Oval 5"/>
          <p:cNvSpPr/>
          <p:nvPr/>
        </p:nvSpPr>
        <p:spPr>
          <a:xfrm>
            <a:off x="5261644" y="2998269"/>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4404641" y="3552680"/>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5548631" y="3595993"/>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468435" y="4290930"/>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3585244" y="4093008"/>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457200" y="937549"/>
            <a:ext cx="8229600" cy="5539451"/>
          </a:xfrm>
        </p:spPr>
        <p:txBody>
          <a:bodyPr rtlCol="0">
            <a:normAutofit/>
          </a:bodyPr>
          <a:lstStyle/>
          <a:p>
            <a:pPr fontAlgn="auto">
              <a:lnSpc>
                <a:spcPct val="100000"/>
              </a:lnSpc>
              <a:spcAft>
                <a:spcPts val="0"/>
              </a:spcAft>
              <a:buFontTx/>
              <a:buNone/>
              <a:defRPr/>
            </a:pPr>
            <a:r>
              <a:rPr lang="en-US" sz="2800" dirty="0"/>
              <a:t>Assign points to closest center</a:t>
            </a:r>
          </a:p>
        </p:txBody>
      </p:sp>
    </p:spTree>
    <p:extLst>
      <p:ext uri="{BB962C8B-B14F-4D97-AF65-F5344CB8AC3E}">
        <p14:creationId xmlns:p14="http://schemas.microsoft.com/office/powerpoint/2010/main" val="249130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04172"/>
            <a:ext cx="8229600" cy="682906"/>
          </a:xfrm>
        </p:spPr>
        <p:txBody>
          <a:bodyPr>
            <a:normAutofit fontScale="90000"/>
          </a:bodyPr>
          <a:lstStyle/>
          <a:p>
            <a:pPr>
              <a:defRPr/>
            </a:pPr>
            <a:r>
              <a:rPr lang="en-US" dirty="0"/>
              <a:t>K-means clustering</a:t>
            </a:r>
          </a:p>
        </p:txBody>
      </p:sp>
      <p:pic>
        <p:nvPicPr>
          <p:cNvPr id="1026" name="Picture 2" descr="http://www.mathworks.com/matlabcentral/fx_files/19344/1/k_mea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7010400" cy="524842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Oval 5"/>
          <p:cNvSpPr/>
          <p:nvPr/>
        </p:nvSpPr>
        <p:spPr>
          <a:xfrm>
            <a:off x="5362542" y="2954955"/>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4355814" y="3446779"/>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5639202" y="3699173"/>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555062" y="4290930"/>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3494974" y="4136321"/>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457200" y="937549"/>
            <a:ext cx="8229600" cy="5539451"/>
          </a:xfrm>
        </p:spPr>
        <p:txBody>
          <a:bodyPr rtlCol="0">
            <a:normAutofit/>
          </a:bodyPr>
          <a:lstStyle/>
          <a:p>
            <a:pPr fontAlgn="auto">
              <a:lnSpc>
                <a:spcPct val="100000"/>
              </a:lnSpc>
              <a:spcAft>
                <a:spcPts val="0"/>
              </a:spcAft>
              <a:buFontTx/>
              <a:buNone/>
              <a:defRPr/>
            </a:pPr>
            <a:r>
              <a:rPr lang="en-US" sz="2800" dirty="0" err="1"/>
              <a:t>Recompute</a:t>
            </a:r>
            <a:r>
              <a:rPr lang="en-US" sz="2800" dirty="0"/>
              <a:t> centers (old = cross, new = dot)</a:t>
            </a:r>
          </a:p>
        </p:txBody>
      </p:sp>
    </p:spTree>
    <p:extLst>
      <p:ext uri="{BB962C8B-B14F-4D97-AF65-F5344CB8AC3E}">
        <p14:creationId xmlns:p14="http://schemas.microsoft.com/office/powerpoint/2010/main" val="412031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24168"/>
            <a:ext cx="8229600" cy="792162"/>
          </a:xfrm>
        </p:spPr>
        <p:txBody>
          <a:bodyPr>
            <a:normAutofit/>
          </a:bodyPr>
          <a:lstStyle/>
          <a:p>
            <a:pPr>
              <a:defRPr/>
            </a:pPr>
            <a:r>
              <a:rPr lang="en-US" dirty="0"/>
              <a:t>K-means clustering</a:t>
            </a:r>
          </a:p>
        </p:txBody>
      </p:sp>
      <p:sp>
        <p:nvSpPr>
          <p:cNvPr id="3" name="Content Placeholder 2"/>
          <p:cNvSpPr>
            <a:spLocks noGrp="1"/>
          </p:cNvSpPr>
          <p:nvPr>
            <p:ph idx="1"/>
          </p:nvPr>
        </p:nvSpPr>
        <p:spPr>
          <a:xfrm>
            <a:off x="457200" y="1066800"/>
            <a:ext cx="8229600" cy="5410200"/>
          </a:xfrm>
        </p:spPr>
        <p:txBody>
          <a:bodyPr rtlCol="0">
            <a:normAutofit/>
          </a:bodyPr>
          <a:lstStyle/>
          <a:p>
            <a:pPr fontAlgn="auto">
              <a:lnSpc>
                <a:spcPct val="100000"/>
              </a:lnSpc>
              <a:spcAft>
                <a:spcPts val="0"/>
              </a:spcAft>
              <a:buFontTx/>
              <a:buNone/>
              <a:defRPr/>
            </a:pPr>
            <a:r>
              <a:rPr lang="en-US" sz="2800" b="1" dirty="0">
                <a:solidFill>
                  <a:srgbClr val="C00000"/>
                </a:solidFill>
              </a:rPr>
              <a:t>Iterate:</a:t>
            </a:r>
          </a:p>
          <a:p>
            <a:pPr>
              <a:defRPr/>
            </a:pPr>
            <a:r>
              <a:rPr lang="en-US" sz="2800" dirty="0"/>
              <a:t>For fixed number of iterations</a:t>
            </a:r>
          </a:p>
          <a:p>
            <a:pPr>
              <a:defRPr/>
            </a:pPr>
            <a:r>
              <a:rPr lang="en-US" sz="2800" dirty="0"/>
              <a:t>Until no change in assignments</a:t>
            </a:r>
          </a:p>
          <a:p>
            <a:pPr>
              <a:defRPr/>
            </a:pPr>
            <a:r>
              <a:rPr lang="en-US" sz="2800" dirty="0"/>
              <a:t>Until small change in quality</a:t>
            </a:r>
          </a:p>
        </p:txBody>
      </p:sp>
      <p:sp>
        <p:nvSpPr>
          <p:cNvPr id="10" name="Oval 9"/>
          <p:cNvSpPr/>
          <p:nvPr/>
        </p:nvSpPr>
        <p:spPr>
          <a:xfrm>
            <a:off x="5362542" y="2954955"/>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355814" y="3446779"/>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5639202" y="3699173"/>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555062" y="4290930"/>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3494974" y="4136321"/>
            <a:ext cx="86627" cy="8662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702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286284"/>
            <a:ext cx="8229600" cy="4892159"/>
          </a:xfrm>
        </p:spPr>
        <p:txBody>
          <a:bodyPr>
            <a:normAutofit/>
          </a:bodyPr>
          <a:lstStyle/>
          <a:p>
            <a:r>
              <a:rPr lang="en-US" dirty="0"/>
              <a:t>Unsupervised Learning</a:t>
            </a:r>
          </a:p>
          <a:p>
            <a:pPr lvl="1"/>
            <a:r>
              <a:rPr lang="en-US" dirty="0"/>
              <a:t>K-Means clustering</a:t>
            </a:r>
          </a:p>
          <a:p>
            <a:pPr lvl="1"/>
            <a:r>
              <a:rPr lang="en-US" dirty="0"/>
              <a:t>DBSCAN</a:t>
            </a:r>
          </a:p>
          <a:p>
            <a:pPr lvl="1"/>
            <a:r>
              <a:rPr lang="en-US" dirty="0"/>
              <a:t>Matrix Factorization</a:t>
            </a:r>
          </a:p>
          <a:p>
            <a:r>
              <a:rPr lang="en-US" dirty="0"/>
              <a:t>Performance</a:t>
            </a:r>
          </a:p>
        </p:txBody>
      </p:sp>
    </p:spTree>
    <p:extLst>
      <p:ext uri="{BB962C8B-B14F-4D97-AF65-F5344CB8AC3E}">
        <p14:creationId xmlns:p14="http://schemas.microsoft.com/office/powerpoint/2010/main" val="382248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24168"/>
            <a:ext cx="8229600" cy="792162"/>
          </a:xfrm>
        </p:spPr>
        <p:txBody>
          <a:bodyPr>
            <a:normAutofit/>
          </a:bodyPr>
          <a:lstStyle/>
          <a:p>
            <a:pPr>
              <a:defRPr/>
            </a:pPr>
            <a:r>
              <a:rPr lang="en-US" dirty="0"/>
              <a:t>K-means Initialization</a:t>
            </a:r>
          </a:p>
        </p:txBody>
      </p:sp>
      <p:sp>
        <p:nvSpPr>
          <p:cNvPr id="3" name="Content Placeholder 2"/>
          <p:cNvSpPr>
            <a:spLocks noGrp="1"/>
          </p:cNvSpPr>
          <p:nvPr>
            <p:ph idx="1"/>
          </p:nvPr>
        </p:nvSpPr>
        <p:spPr>
          <a:xfrm>
            <a:off x="457200" y="1066800"/>
            <a:ext cx="8229600" cy="5410200"/>
          </a:xfrm>
        </p:spPr>
        <p:txBody>
          <a:bodyPr rtlCol="0">
            <a:normAutofit/>
          </a:bodyPr>
          <a:lstStyle/>
          <a:p>
            <a:pPr fontAlgn="auto">
              <a:lnSpc>
                <a:spcPct val="100000"/>
              </a:lnSpc>
              <a:spcAft>
                <a:spcPts val="0"/>
              </a:spcAft>
              <a:buFontTx/>
              <a:buNone/>
              <a:defRPr/>
            </a:pPr>
            <a:r>
              <a:rPr lang="en-US" sz="2400" dirty="0"/>
              <a:t>We need to pick some points for the first round of the algorithm:</a:t>
            </a:r>
          </a:p>
          <a:p>
            <a:pPr>
              <a:defRPr/>
            </a:pPr>
            <a:r>
              <a:rPr lang="en-US" sz="2400" b="1" dirty="0">
                <a:solidFill>
                  <a:srgbClr val="C00000"/>
                </a:solidFill>
              </a:rPr>
              <a:t>Random sample: </a:t>
            </a:r>
            <a:r>
              <a:rPr lang="en-US" sz="2400" dirty="0"/>
              <a:t>Pick a random subset of k points from the dataset.</a:t>
            </a:r>
          </a:p>
          <a:p>
            <a:pPr>
              <a:defRPr/>
            </a:pPr>
            <a:r>
              <a:rPr lang="en-US" sz="2400" b="1" dirty="0">
                <a:solidFill>
                  <a:srgbClr val="C00000"/>
                </a:solidFill>
              </a:rPr>
              <a:t>K-Means++: </a:t>
            </a:r>
            <a:r>
              <a:rPr lang="en-US" sz="2400" dirty="0"/>
              <a:t>Iteratively construct a random sample with good spacing across the dataset. </a:t>
            </a:r>
          </a:p>
          <a:p>
            <a:pPr>
              <a:defRPr/>
            </a:pPr>
            <a:endParaRPr lang="en-US" sz="2400" dirty="0"/>
          </a:p>
          <a:p>
            <a:pPr marL="0" indent="0">
              <a:buNone/>
              <a:defRPr/>
            </a:pPr>
            <a:r>
              <a:rPr lang="en-US" sz="2400" b="1" dirty="0">
                <a:solidFill>
                  <a:srgbClr val="C00000"/>
                </a:solidFill>
              </a:rPr>
              <a:t>Note: </a:t>
            </a:r>
            <a:r>
              <a:rPr lang="en-US" sz="2400" dirty="0"/>
              <a:t>Finding an exactly-optimal k-Means clustering is NP-hard. Randomization helps avoid bad configurations. </a:t>
            </a:r>
          </a:p>
        </p:txBody>
      </p:sp>
    </p:spTree>
    <p:extLst>
      <p:ext uri="{BB962C8B-B14F-4D97-AF65-F5344CB8AC3E}">
        <p14:creationId xmlns:p14="http://schemas.microsoft.com/office/powerpoint/2010/main" val="406419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24168"/>
            <a:ext cx="8229600" cy="792162"/>
          </a:xfrm>
        </p:spPr>
        <p:txBody>
          <a:bodyPr>
            <a:normAutofit/>
          </a:bodyPr>
          <a:lstStyle/>
          <a:p>
            <a:pPr>
              <a:defRPr/>
            </a:pPr>
            <a:r>
              <a:rPr lang="en-US" dirty="0"/>
              <a:t>K-means++</a:t>
            </a:r>
          </a:p>
        </p:txBody>
      </p:sp>
      <p:sp>
        <p:nvSpPr>
          <p:cNvPr id="3" name="Content Placeholder 2"/>
          <p:cNvSpPr>
            <a:spLocks noGrp="1"/>
          </p:cNvSpPr>
          <p:nvPr>
            <p:ph idx="1"/>
          </p:nvPr>
        </p:nvSpPr>
        <p:spPr>
          <a:xfrm>
            <a:off x="457200" y="1066800"/>
            <a:ext cx="8229600" cy="5410200"/>
          </a:xfrm>
        </p:spPr>
        <p:txBody>
          <a:bodyPr rtlCol="0">
            <a:normAutofit/>
          </a:bodyPr>
          <a:lstStyle/>
          <a:p>
            <a:pPr marL="0" indent="0">
              <a:buNone/>
              <a:defRPr/>
            </a:pPr>
            <a:r>
              <a:rPr lang="en-US" sz="2400" b="1" dirty="0">
                <a:solidFill>
                  <a:srgbClr val="0070C0"/>
                </a:solidFill>
              </a:rPr>
              <a:t>Start: </a:t>
            </a:r>
          </a:p>
          <a:p>
            <a:pPr>
              <a:defRPr/>
            </a:pPr>
            <a:r>
              <a:rPr lang="en-US" sz="2400" dirty="0"/>
              <a:t>Choose first cluster center at random from the data points</a:t>
            </a:r>
          </a:p>
          <a:p>
            <a:pPr>
              <a:defRPr/>
            </a:pPr>
            <a:endParaRPr lang="en-US" sz="2400" dirty="0"/>
          </a:p>
          <a:p>
            <a:pPr marL="0" indent="0">
              <a:buNone/>
              <a:defRPr/>
            </a:pPr>
            <a:r>
              <a:rPr lang="en-US" sz="2400" b="1" dirty="0">
                <a:solidFill>
                  <a:srgbClr val="0070C0"/>
                </a:solidFill>
              </a:rPr>
              <a:t>Iterate:</a:t>
            </a:r>
          </a:p>
          <a:p>
            <a:pPr>
              <a:defRPr/>
            </a:pPr>
            <a:r>
              <a:rPr lang="en-US" sz="2400" dirty="0"/>
              <a:t>For every remaining data point x, compute D(x) the distance from x to the closest cluster center.</a:t>
            </a:r>
          </a:p>
          <a:p>
            <a:pPr>
              <a:defRPr/>
            </a:pPr>
            <a:r>
              <a:rPr lang="en-US" sz="2400" dirty="0"/>
              <a:t>Choose a remaining point x randomly with probability proportional to D(x)</a:t>
            </a:r>
            <a:r>
              <a:rPr lang="en-US" sz="2400" baseline="30000" dirty="0"/>
              <a:t>2</a:t>
            </a:r>
            <a:r>
              <a:rPr lang="en-US" sz="2400" dirty="0"/>
              <a:t>, and make it a new cluster center. </a:t>
            </a:r>
          </a:p>
          <a:p>
            <a:pPr>
              <a:defRPr/>
            </a:pPr>
            <a:endParaRPr lang="en-US" sz="2400" dirty="0"/>
          </a:p>
          <a:p>
            <a:pPr marL="0" indent="0">
              <a:buNone/>
              <a:defRPr/>
            </a:pPr>
            <a:r>
              <a:rPr lang="en-US" sz="2400" dirty="0"/>
              <a:t>Intuitively, this finds a sample of widely-spaced points avoiding “collapsing” of the clustering into a few internal centers.</a:t>
            </a:r>
          </a:p>
        </p:txBody>
      </p:sp>
    </p:spTree>
    <p:extLst>
      <p:ext uri="{BB962C8B-B14F-4D97-AF65-F5344CB8AC3E}">
        <p14:creationId xmlns:p14="http://schemas.microsoft.com/office/powerpoint/2010/main" val="4064199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67734"/>
            <a:ext cx="8229600" cy="956734"/>
          </a:xfrm>
        </p:spPr>
        <p:txBody>
          <a:bodyPr>
            <a:normAutofit/>
          </a:bodyPr>
          <a:lstStyle/>
          <a:p>
            <a:pPr>
              <a:defRPr/>
            </a:pPr>
            <a:r>
              <a:rPr lang="en-US" dirty="0"/>
              <a:t>K-means properties</a:t>
            </a:r>
          </a:p>
        </p:txBody>
      </p:sp>
      <p:sp>
        <p:nvSpPr>
          <p:cNvPr id="3" name="Content Placeholder 2"/>
          <p:cNvSpPr>
            <a:spLocks noGrp="1"/>
          </p:cNvSpPr>
          <p:nvPr>
            <p:ph idx="1"/>
          </p:nvPr>
        </p:nvSpPr>
        <p:spPr>
          <a:xfrm>
            <a:off x="457200" y="1117600"/>
            <a:ext cx="8229600" cy="5359400"/>
          </a:xfrm>
        </p:spPr>
        <p:txBody>
          <a:bodyPr rtlCol="0">
            <a:normAutofit/>
          </a:bodyPr>
          <a:lstStyle/>
          <a:p>
            <a:pPr fontAlgn="auto">
              <a:lnSpc>
                <a:spcPct val="100000"/>
              </a:lnSpc>
              <a:spcAft>
                <a:spcPts val="0"/>
              </a:spcAft>
              <a:defRPr/>
            </a:pPr>
            <a:r>
              <a:rPr lang="en-US" sz="2400" dirty="0"/>
              <a:t>It’s a greedy algorithm with random setup – </a:t>
            </a:r>
            <a:r>
              <a:rPr lang="en-US" sz="2400" b="1" dirty="0">
                <a:solidFill>
                  <a:srgbClr val="C00000"/>
                </a:solidFill>
              </a:rPr>
              <a:t>solution isn’t optimal</a:t>
            </a:r>
            <a:r>
              <a:rPr lang="en-US" sz="2400" b="1" dirty="0">
                <a:solidFill>
                  <a:schemeClr val="tx2"/>
                </a:solidFill>
              </a:rPr>
              <a:t> </a:t>
            </a:r>
            <a:r>
              <a:rPr lang="en-US" sz="2400" dirty="0"/>
              <a:t>and varies significantly with different initial points. </a:t>
            </a:r>
          </a:p>
          <a:p>
            <a:pPr fontAlgn="auto">
              <a:lnSpc>
                <a:spcPct val="100000"/>
              </a:lnSpc>
              <a:spcAft>
                <a:spcPts val="0"/>
              </a:spcAft>
              <a:defRPr/>
            </a:pPr>
            <a:r>
              <a:rPr lang="en-US" sz="2400" dirty="0"/>
              <a:t>Very simple convergence proofs.</a:t>
            </a:r>
          </a:p>
          <a:p>
            <a:pPr fontAlgn="auto">
              <a:lnSpc>
                <a:spcPct val="100000"/>
              </a:lnSpc>
              <a:spcAft>
                <a:spcPts val="0"/>
              </a:spcAft>
              <a:defRPr/>
            </a:pPr>
            <a:r>
              <a:rPr lang="en-US" sz="2400" b="1" dirty="0">
                <a:solidFill>
                  <a:srgbClr val="C00000"/>
                </a:solidFill>
              </a:rPr>
              <a:t>Performance is O(</a:t>
            </a:r>
            <a:r>
              <a:rPr lang="en-US" sz="2400" b="1" dirty="0" err="1">
                <a:solidFill>
                  <a:srgbClr val="C00000"/>
                </a:solidFill>
              </a:rPr>
              <a:t>nk</a:t>
            </a:r>
            <a:r>
              <a:rPr lang="en-US" sz="2400" b="1" dirty="0">
                <a:solidFill>
                  <a:srgbClr val="C00000"/>
                </a:solidFill>
              </a:rPr>
              <a:t>) per iteration</a:t>
            </a:r>
            <a:r>
              <a:rPr lang="en-US" sz="2400" dirty="0"/>
              <a:t>, not bad and can be heuristically improved. </a:t>
            </a:r>
            <a:br>
              <a:rPr lang="en-US" sz="2400" dirty="0"/>
            </a:br>
            <a:r>
              <a:rPr lang="en-US" sz="2400" dirty="0"/>
              <a:t>n = total features in the dataset, k = number clusters</a:t>
            </a:r>
          </a:p>
          <a:p>
            <a:pPr fontAlgn="auto">
              <a:lnSpc>
                <a:spcPct val="100000"/>
              </a:lnSpc>
              <a:spcAft>
                <a:spcPts val="0"/>
              </a:spcAft>
              <a:defRPr/>
            </a:pPr>
            <a:r>
              <a:rPr lang="en-US" sz="2400" dirty="0"/>
              <a:t>Many generalizations, e.g. </a:t>
            </a:r>
          </a:p>
          <a:p>
            <a:pPr lvl="1" fontAlgn="auto">
              <a:lnSpc>
                <a:spcPct val="100000"/>
              </a:lnSpc>
              <a:spcAft>
                <a:spcPts val="0"/>
              </a:spcAft>
              <a:defRPr/>
            </a:pPr>
            <a:r>
              <a:rPr lang="en-US" sz="2000" dirty="0"/>
              <a:t>Fixed-size clusters</a:t>
            </a:r>
          </a:p>
          <a:p>
            <a:pPr lvl="1" fontAlgn="auto">
              <a:lnSpc>
                <a:spcPct val="100000"/>
              </a:lnSpc>
              <a:spcAft>
                <a:spcPts val="0"/>
              </a:spcAft>
              <a:defRPr/>
            </a:pPr>
            <a:r>
              <a:rPr lang="en-US" sz="2000" dirty="0"/>
              <a:t>Simple generalization to m-best soft clustering</a:t>
            </a:r>
          </a:p>
          <a:p>
            <a:pPr fontAlgn="auto">
              <a:lnSpc>
                <a:spcPct val="100000"/>
              </a:lnSpc>
              <a:spcAft>
                <a:spcPts val="0"/>
              </a:spcAft>
              <a:defRPr/>
            </a:pPr>
            <a:r>
              <a:rPr lang="en-US" sz="2400" dirty="0"/>
              <a:t>As a “local” clustering method, it works well for data condensation/compression. </a:t>
            </a:r>
          </a:p>
          <a:p>
            <a:pPr fontAlgn="auto">
              <a:lnSpc>
                <a:spcPct val="100000"/>
              </a:lnSpc>
              <a:spcAft>
                <a:spcPts val="0"/>
              </a:spcAft>
              <a:buFontTx/>
              <a:buNone/>
              <a:defRPr/>
            </a:pPr>
            <a:endParaRPr lang="en-US" dirty="0"/>
          </a:p>
        </p:txBody>
      </p:sp>
    </p:spTree>
    <p:extLst>
      <p:ext uri="{BB962C8B-B14F-4D97-AF65-F5344CB8AC3E}">
        <p14:creationId xmlns:p14="http://schemas.microsoft.com/office/powerpoint/2010/main" val="4179979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Choosing clustering dimension</a:t>
            </a:r>
          </a:p>
        </p:txBody>
      </p:sp>
      <p:sp>
        <p:nvSpPr>
          <p:cNvPr id="3" name="Content Placeholder 2"/>
          <p:cNvSpPr>
            <a:spLocks noGrp="1"/>
          </p:cNvSpPr>
          <p:nvPr>
            <p:ph idx="1"/>
          </p:nvPr>
        </p:nvSpPr>
        <p:spPr>
          <a:xfrm>
            <a:off x="457200" y="1219200"/>
            <a:ext cx="8229600" cy="5257800"/>
          </a:xfrm>
        </p:spPr>
        <p:txBody>
          <a:bodyPr rtlCol="0">
            <a:normAutofit/>
          </a:bodyPr>
          <a:lstStyle/>
          <a:p>
            <a:pPr fontAlgn="auto">
              <a:lnSpc>
                <a:spcPct val="100000"/>
              </a:lnSpc>
              <a:spcAft>
                <a:spcPts val="0"/>
              </a:spcAft>
              <a:defRPr/>
            </a:pPr>
            <a:r>
              <a:rPr lang="en-US" sz="2400" dirty="0"/>
              <a:t>AIC or </a:t>
            </a:r>
            <a:r>
              <a:rPr lang="en-US" sz="2400" dirty="0" err="1"/>
              <a:t>Akaike</a:t>
            </a:r>
            <a:r>
              <a:rPr lang="en-US" sz="2400" dirty="0"/>
              <a:t> Information Criterion:</a:t>
            </a:r>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r>
              <a:rPr lang="en-US" sz="2400" dirty="0"/>
              <a:t>K=dimension, L(K) is the likelihood (could be RSS) and q(K) is a measure of model complexity (cluster description complexity). </a:t>
            </a:r>
          </a:p>
          <a:p>
            <a:pPr fontAlgn="auto">
              <a:lnSpc>
                <a:spcPct val="100000"/>
              </a:lnSpc>
              <a:spcAft>
                <a:spcPts val="0"/>
              </a:spcAft>
              <a:defRPr/>
            </a:pPr>
            <a:endParaRPr lang="en-US" sz="2400" dirty="0"/>
          </a:p>
          <a:p>
            <a:pPr fontAlgn="auto">
              <a:lnSpc>
                <a:spcPct val="100000"/>
              </a:lnSpc>
              <a:spcAft>
                <a:spcPts val="0"/>
              </a:spcAft>
              <a:defRPr/>
            </a:pPr>
            <a:r>
              <a:rPr lang="en-US" sz="2400" dirty="0"/>
              <a:t>AIC favors more compact (fewer clusters) </a:t>
            </a:r>
            <a:r>
              <a:rPr lang="en-US" sz="2400" dirty="0" err="1"/>
              <a:t>clusterings</a:t>
            </a:r>
            <a:r>
              <a:rPr lang="en-US" sz="2400" dirty="0"/>
              <a:t>. </a:t>
            </a:r>
          </a:p>
          <a:p>
            <a:pPr fontAlgn="auto">
              <a:lnSpc>
                <a:spcPct val="100000"/>
              </a:lnSpc>
              <a:spcAft>
                <a:spcPts val="0"/>
              </a:spcAft>
              <a:defRPr/>
            </a:pPr>
            <a:endParaRPr lang="en-US" sz="2400" dirty="0"/>
          </a:p>
          <a:p>
            <a:pPr fontAlgn="auto">
              <a:lnSpc>
                <a:spcPct val="100000"/>
              </a:lnSpc>
              <a:spcAft>
                <a:spcPts val="0"/>
              </a:spcAft>
              <a:defRPr/>
            </a:pPr>
            <a:r>
              <a:rPr lang="en-US" sz="2400" dirty="0"/>
              <a:t>For sparse data, AIC will incorporate the number of non-zeros in the cluster spec. Lower is better. </a:t>
            </a:r>
            <a:endParaRPr lang="en-US" sz="2000" dirty="0"/>
          </a:p>
          <a:p>
            <a:pPr fontAlgn="auto">
              <a:lnSpc>
                <a:spcPct val="100000"/>
              </a:lnSpc>
              <a:spcAft>
                <a:spcPts val="0"/>
              </a:spcAft>
              <a:defRPr/>
            </a:pPr>
            <a:endParaRPr lang="en-US" dirty="0"/>
          </a:p>
          <a:p>
            <a:pPr fontAlgn="auto">
              <a:lnSpc>
                <a:spcPct val="100000"/>
              </a:lnSpc>
              <a:spcAft>
                <a:spcPts val="0"/>
              </a:spcAft>
              <a:buFontTx/>
              <a:buNone/>
              <a:defRPr/>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4791075"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95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286284"/>
            <a:ext cx="8229600" cy="4892159"/>
          </a:xfrm>
        </p:spPr>
        <p:txBody>
          <a:bodyPr>
            <a:normAutofit/>
          </a:bodyPr>
          <a:lstStyle/>
          <a:p>
            <a:r>
              <a:rPr lang="en-US" dirty="0"/>
              <a:t>Unsupervised Learning</a:t>
            </a:r>
          </a:p>
          <a:p>
            <a:pPr lvl="1"/>
            <a:r>
              <a:rPr lang="en-US" dirty="0"/>
              <a:t>K-Means clustering</a:t>
            </a:r>
          </a:p>
          <a:p>
            <a:pPr lvl="1"/>
            <a:r>
              <a:rPr lang="en-US" dirty="0"/>
              <a:t>DBSCAN</a:t>
            </a:r>
          </a:p>
          <a:p>
            <a:pPr lvl="1"/>
            <a:r>
              <a:rPr lang="en-US" dirty="0"/>
              <a:t>Matrix Factorization</a:t>
            </a:r>
          </a:p>
          <a:p>
            <a:r>
              <a:rPr lang="en-US" dirty="0"/>
              <a:t>Performance</a:t>
            </a:r>
          </a:p>
        </p:txBody>
      </p:sp>
    </p:spTree>
    <p:extLst>
      <p:ext uri="{BB962C8B-B14F-4D97-AF65-F5344CB8AC3E}">
        <p14:creationId xmlns:p14="http://schemas.microsoft.com/office/powerpoint/2010/main" val="135296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334"/>
            <a:ext cx="8229600" cy="968188"/>
          </a:xfrm>
        </p:spPr>
        <p:txBody>
          <a:bodyPr>
            <a:normAutofit/>
          </a:bodyPr>
          <a:lstStyle/>
          <a:p>
            <a:pPr>
              <a:defRPr/>
            </a:pPr>
            <a:r>
              <a:rPr lang="en-US" dirty="0"/>
              <a:t>DBSCAN</a:t>
            </a:r>
          </a:p>
        </p:txBody>
      </p:sp>
      <p:sp>
        <p:nvSpPr>
          <p:cNvPr id="3" name="Content Placeholder 2"/>
          <p:cNvSpPr>
            <a:spLocks noGrp="1"/>
          </p:cNvSpPr>
          <p:nvPr>
            <p:ph idx="1"/>
          </p:nvPr>
        </p:nvSpPr>
        <p:spPr>
          <a:xfrm>
            <a:off x="457200" y="1086521"/>
            <a:ext cx="8229600" cy="5593977"/>
          </a:xfrm>
        </p:spPr>
        <p:txBody>
          <a:bodyPr rtlCol="0">
            <a:normAutofit/>
          </a:bodyPr>
          <a:lstStyle/>
          <a:p>
            <a:pPr fontAlgn="auto">
              <a:lnSpc>
                <a:spcPct val="100000"/>
              </a:lnSpc>
              <a:spcAft>
                <a:spcPts val="0"/>
              </a:spcAft>
              <a:defRPr/>
            </a:pPr>
            <a:r>
              <a:rPr lang="en-US" sz="2600" dirty="0"/>
              <a:t>Motivation: Centroid-based clustering methods like k-Means favor clusters that are spherical, and have great difficulty with anything else. </a:t>
            </a:r>
          </a:p>
          <a:p>
            <a:pPr fontAlgn="auto">
              <a:lnSpc>
                <a:spcPct val="100000"/>
              </a:lnSpc>
              <a:spcAft>
                <a:spcPts val="0"/>
              </a:spcAft>
              <a:defRPr/>
            </a:pPr>
            <a:r>
              <a:rPr lang="en-US" sz="2600" dirty="0"/>
              <a:t>But with real data we have:</a:t>
            </a:r>
          </a:p>
          <a:p>
            <a:pPr marL="0" indent="0" fontAlgn="auto">
              <a:lnSpc>
                <a:spcPct val="100000"/>
              </a:lnSpc>
              <a:spcAft>
                <a:spcPts val="0"/>
              </a:spcAft>
              <a:buNone/>
              <a:defRPr/>
            </a:pPr>
            <a:endParaRPr lang="en-US" sz="2400" dirty="0"/>
          </a:p>
        </p:txBody>
      </p:sp>
      <p:pic>
        <p:nvPicPr>
          <p:cNvPr id="5"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019" y="3270325"/>
            <a:ext cx="3781313" cy="2941861"/>
          </a:xfrm>
          <a:prstGeom prst="rect">
            <a:avLst/>
          </a:prstGeom>
        </p:spPr>
      </p:pic>
      <p:pic>
        <p:nvPicPr>
          <p:cNvPr id="6" name="Picture 2" descr="http://www.eecs.berkeley.edu/Research/Projects/CS/vision/grouping/icons/poin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931" y="3286106"/>
            <a:ext cx="3762103" cy="29260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841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334"/>
            <a:ext cx="8229600" cy="968188"/>
          </a:xfrm>
        </p:spPr>
        <p:txBody>
          <a:bodyPr>
            <a:normAutofit/>
          </a:bodyPr>
          <a:lstStyle/>
          <a:p>
            <a:pPr>
              <a:defRPr/>
            </a:pPr>
            <a:r>
              <a:rPr lang="en-US" dirty="0"/>
              <a:t>DBSCAN</a:t>
            </a:r>
          </a:p>
        </p:txBody>
      </p:sp>
      <p:sp>
        <p:nvSpPr>
          <p:cNvPr id="3" name="Content Placeholder 2"/>
          <p:cNvSpPr>
            <a:spLocks noGrp="1"/>
          </p:cNvSpPr>
          <p:nvPr>
            <p:ph idx="1"/>
          </p:nvPr>
        </p:nvSpPr>
        <p:spPr>
          <a:xfrm>
            <a:off x="457200" y="1086521"/>
            <a:ext cx="8229600" cy="5593977"/>
          </a:xfrm>
        </p:spPr>
        <p:txBody>
          <a:bodyPr rtlCol="0">
            <a:normAutofit/>
          </a:bodyPr>
          <a:lstStyle/>
          <a:p>
            <a:pPr fontAlgn="auto">
              <a:lnSpc>
                <a:spcPct val="100000"/>
              </a:lnSpc>
              <a:spcAft>
                <a:spcPts val="0"/>
              </a:spcAft>
              <a:defRPr/>
            </a:pPr>
            <a:r>
              <a:rPr lang="en-US" sz="2600" dirty="0"/>
              <a:t>DBSCAN performs density-based clustering, and follows the shape of dense neighborhoods of points. </a:t>
            </a:r>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a:defRPr/>
            </a:pPr>
            <a:r>
              <a:rPr lang="en-US" sz="2600" b="1" dirty="0">
                <a:solidFill>
                  <a:srgbClr val="C00000"/>
                </a:solidFill>
              </a:rPr>
              <a:t>Core points </a:t>
            </a:r>
            <a:r>
              <a:rPr lang="en-US" sz="2600" dirty="0"/>
              <a:t>have at least </a:t>
            </a:r>
            <a:r>
              <a:rPr lang="en-US" sz="2600" dirty="0" err="1"/>
              <a:t>minPts</a:t>
            </a:r>
            <a:r>
              <a:rPr lang="en-US" sz="2600" dirty="0"/>
              <a:t> neighbors in a sphere of diameter </a:t>
            </a:r>
            <a:r>
              <a:rPr lang="en-US" sz="2600" dirty="0">
                <a:sym typeface="Symbol"/>
              </a:rPr>
              <a:t></a:t>
            </a:r>
            <a:r>
              <a:rPr lang="en-US" sz="2600" dirty="0"/>
              <a:t> around them. </a:t>
            </a:r>
          </a:p>
          <a:p>
            <a:pPr>
              <a:defRPr/>
            </a:pPr>
            <a:r>
              <a:rPr lang="en-US" sz="2600" dirty="0"/>
              <a:t>The red points here are core points with at least </a:t>
            </a:r>
            <a:r>
              <a:rPr lang="en-US" sz="2600" dirty="0" err="1"/>
              <a:t>minPts</a:t>
            </a:r>
            <a:r>
              <a:rPr lang="en-US" sz="2600" dirty="0"/>
              <a:t> = 3 neighbors in an </a:t>
            </a:r>
            <a:r>
              <a:rPr lang="en-US" sz="2600" dirty="0">
                <a:sym typeface="Symbol"/>
              </a:rPr>
              <a:t>-sphere</a:t>
            </a:r>
            <a:r>
              <a:rPr lang="en-US" sz="2600" dirty="0"/>
              <a:t> around them. </a:t>
            </a:r>
          </a:p>
          <a:p>
            <a:pPr marL="0" indent="0" fontAlgn="auto">
              <a:lnSpc>
                <a:spcPct val="100000"/>
              </a:lnSpc>
              <a:spcAft>
                <a:spcPts val="0"/>
              </a:spcAft>
              <a:buNone/>
              <a:defRPr/>
            </a:pPr>
            <a:endParaRPr lang="en-US" sz="2400" dirty="0"/>
          </a:p>
        </p:txBody>
      </p:sp>
      <p:pic>
        <p:nvPicPr>
          <p:cNvPr id="5124" name="Picture 4" descr="https://upload.wikimedia.org/wikipedia/commons/thumb/a/af/DBSCAN-Illustration.svg/400px-DBSCAN-Illustr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743" y="2025182"/>
            <a:ext cx="3810000" cy="27432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4787153" y="4399051"/>
            <a:ext cx="3620286" cy="338554"/>
          </a:xfrm>
          <a:prstGeom prst="rect">
            <a:avLst/>
          </a:prstGeom>
          <a:noFill/>
        </p:spPr>
        <p:txBody>
          <a:bodyPr wrap="none" rtlCol="0">
            <a:spAutoFit/>
          </a:bodyPr>
          <a:lstStyle/>
          <a:p>
            <a:r>
              <a:rPr lang="en-US" sz="1600" dirty="0"/>
              <a:t>Figure from Wikipedia Article on DBSCAN</a:t>
            </a:r>
          </a:p>
        </p:txBody>
      </p:sp>
    </p:spTree>
    <p:extLst>
      <p:ext uri="{BB962C8B-B14F-4D97-AF65-F5344CB8AC3E}">
        <p14:creationId xmlns:p14="http://schemas.microsoft.com/office/powerpoint/2010/main" val="2452817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334"/>
            <a:ext cx="8229600" cy="968188"/>
          </a:xfrm>
        </p:spPr>
        <p:txBody>
          <a:bodyPr>
            <a:normAutofit/>
          </a:bodyPr>
          <a:lstStyle/>
          <a:p>
            <a:pPr>
              <a:defRPr/>
            </a:pPr>
            <a:r>
              <a:rPr lang="en-US" dirty="0"/>
              <a:t>DBSCAN</a:t>
            </a:r>
          </a:p>
        </p:txBody>
      </p:sp>
      <p:sp>
        <p:nvSpPr>
          <p:cNvPr id="3" name="Content Placeholder 2"/>
          <p:cNvSpPr>
            <a:spLocks noGrp="1"/>
          </p:cNvSpPr>
          <p:nvPr>
            <p:ph idx="1"/>
          </p:nvPr>
        </p:nvSpPr>
        <p:spPr>
          <a:xfrm>
            <a:off x="333487" y="1086521"/>
            <a:ext cx="8487784" cy="5593977"/>
          </a:xfrm>
        </p:spPr>
        <p:txBody>
          <a:bodyPr rtlCol="0">
            <a:normAutofit/>
          </a:bodyPr>
          <a:lstStyle/>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a:defRPr/>
            </a:pPr>
            <a:r>
              <a:rPr lang="en-US" sz="2600" b="1" dirty="0">
                <a:solidFill>
                  <a:srgbClr val="C00000"/>
                </a:solidFill>
              </a:rPr>
              <a:t>Core points </a:t>
            </a:r>
            <a:r>
              <a:rPr lang="en-US" sz="2600" dirty="0"/>
              <a:t>can </a:t>
            </a:r>
            <a:r>
              <a:rPr lang="en-US" sz="2600" b="1" dirty="0">
                <a:solidFill>
                  <a:srgbClr val="C00000"/>
                </a:solidFill>
              </a:rPr>
              <a:t>directly reach </a:t>
            </a:r>
            <a:r>
              <a:rPr lang="en-US" sz="2600" dirty="0"/>
              <a:t>neighbors in their </a:t>
            </a:r>
            <a:r>
              <a:rPr lang="en-US" sz="2600" dirty="0">
                <a:sym typeface="Symbol"/>
              </a:rPr>
              <a:t>-</a:t>
            </a:r>
            <a:r>
              <a:rPr lang="en-US" sz="2600" dirty="0"/>
              <a:t>sphere.</a:t>
            </a:r>
          </a:p>
          <a:p>
            <a:pPr>
              <a:defRPr/>
            </a:pPr>
            <a:r>
              <a:rPr lang="en-US" sz="2600" dirty="0"/>
              <a:t>Non-core points cannot directly reach another point. </a:t>
            </a:r>
          </a:p>
          <a:p>
            <a:pPr>
              <a:defRPr/>
            </a:pPr>
            <a:r>
              <a:rPr lang="en-US" sz="2600" dirty="0"/>
              <a:t>Point q is </a:t>
            </a:r>
            <a:r>
              <a:rPr lang="en-US" sz="2600" b="1" dirty="0">
                <a:solidFill>
                  <a:srgbClr val="C00000"/>
                </a:solidFill>
              </a:rPr>
              <a:t>density-reachable</a:t>
            </a:r>
            <a:r>
              <a:rPr lang="en-US" sz="2600" dirty="0"/>
              <a:t> from p if there is a series of points p=p</a:t>
            </a:r>
            <a:r>
              <a:rPr lang="en-US" sz="2600" baseline="-25000" dirty="0"/>
              <a:t>1</a:t>
            </a:r>
            <a:r>
              <a:rPr lang="en-US" sz="2600" dirty="0"/>
              <a:t>,p</a:t>
            </a:r>
            <a:r>
              <a:rPr lang="en-US" sz="2600" baseline="-25000" dirty="0"/>
              <a:t>2</a:t>
            </a:r>
            <a:r>
              <a:rPr lang="en-US" sz="2600" dirty="0"/>
              <a:t>,…</a:t>
            </a:r>
            <a:r>
              <a:rPr lang="en-US" sz="2600" dirty="0" err="1"/>
              <a:t>p</a:t>
            </a:r>
            <a:r>
              <a:rPr lang="en-US" sz="2600" baseline="-25000" dirty="0" err="1"/>
              <a:t>n</a:t>
            </a:r>
            <a:r>
              <a:rPr lang="en-US" sz="2600" dirty="0"/>
              <a:t>=q </a:t>
            </a:r>
            <a:r>
              <a:rPr lang="en-US" sz="2600" dirty="0" err="1"/>
              <a:t>s.t.</a:t>
            </a:r>
            <a:r>
              <a:rPr lang="en-US" sz="2600" dirty="0"/>
              <a:t> p</a:t>
            </a:r>
            <a:r>
              <a:rPr lang="en-US" sz="2600" baseline="-25000" dirty="0"/>
              <a:t>i+1</a:t>
            </a:r>
            <a:r>
              <a:rPr lang="en-US" sz="2600" dirty="0"/>
              <a:t> is directly reachable from p</a:t>
            </a:r>
            <a:r>
              <a:rPr lang="en-US" sz="2600" baseline="-25000" dirty="0"/>
              <a:t>i</a:t>
            </a:r>
            <a:r>
              <a:rPr lang="en-US" sz="2600" dirty="0"/>
              <a:t> </a:t>
            </a:r>
          </a:p>
          <a:p>
            <a:pPr>
              <a:defRPr/>
            </a:pPr>
            <a:r>
              <a:rPr lang="en-US" sz="2600" dirty="0"/>
              <a:t>All points not density-reachable from any other points are </a:t>
            </a:r>
            <a:r>
              <a:rPr lang="en-US" sz="2600" b="1" dirty="0">
                <a:solidFill>
                  <a:srgbClr val="C00000"/>
                </a:solidFill>
              </a:rPr>
              <a:t>outliers</a:t>
            </a:r>
            <a:r>
              <a:rPr lang="en-US" sz="2600" dirty="0"/>
              <a:t>.</a:t>
            </a:r>
          </a:p>
          <a:p>
            <a:pPr marL="0" indent="0" fontAlgn="auto">
              <a:lnSpc>
                <a:spcPct val="100000"/>
              </a:lnSpc>
              <a:spcAft>
                <a:spcPts val="0"/>
              </a:spcAft>
              <a:buNone/>
              <a:defRPr/>
            </a:pPr>
            <a:endParaRPr lang="en-US" sz="2400" dirty="0"/>
          </a:p>
        </p:txBody>
      </p:sp>
      <p:pic>
        <p:nvPicPr>
          <p:cNvPr id="5124" name="Picture 4" descr="https://upload.wikimedia.org/wikipedia/commons/thumb/a/af/DBSCAN-Illustration.svg/400px-DBSCAN-Illustr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743" y="1086522"/>
            <a:ext cx="3810000" cy="27432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58477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334"/>
            <a:ext cx="8229600" cy="968188"/>
          </a:xfrm>
        </p:spPr>
        <p:txBody>
          <a:bodyPr>
            <a:normAutofit/>
          </a:bodyPr>
          <a:lstStyle/>
          <a:p>
            <a:pPr>
              <a:defRPr/>
            </a:pPr>
            <a:r>
              <a:rPr lang="en-US" dirty="0"/>
              <a:t>DBSCAN Clusters</a:t>
            </a:r>
          </a:p>
        </p:txBody>
      </p:sp>
      <p:sp>
        <p:nvSpPr>
          <p:cNvPr id="3" name="Content Placeholder 2"/>
          <p:cNvSpPr>
            <a:spLocks noGrp="1"/>
          </p:cNvSpPr>
          <p:nvPr>
            <p:ph idx="1"/>
          </p:nvPr>
        </p:nvSpPr>
        <p:spPr>
          <a:xfrm>
            <a:off x="247650" y="1219872"/>
            <a:ext cx="8696325" cy="5489873"/>
          </a:xfrm>
        </p:spPr>
        <p:txBody>
          <a:bodyPr rtlCol="0">
            <a:normAutofit/>
          </a:bodyPr>
          <a:lstStyle/>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endParaRPr lang="en-US" sz="2600" dirty="0"/>
          </a:p>
          <a:p>
            <a:pPr marL="0" indent="0">
              <a:buNone/>
              <a:defRPr/>
            </a:pPr>
            <a:endParaRPr lang="en-US" sz="2600" dirty="0"/>
          </a:p>
          <a:p>
            <a:pPr>
              <a:defRPr/>
            </a:pPr>
            <a:r>
              <a:rPr lang="en-US" sz="2400" dirty="0"/>
              <a:t>Points, p, q are </a:t>
            </a:r>
            <a:r>
              <a:rPr lang="en-US" sz="2400" b="1" dirty="0">
                <a:solidFill>
                  <a:srgbClr val="C00000"/>
                </a:solidFill>
              </a:rPr>
              <a:t>density-connected</a:t>
            </a:r>
            <a:r>
              <a:rPr lang="en-US" sz="2400" dirty="0"/>
              <a:t> if there is a point o such that both p and q are density-reachable from o. </a:t>
            </a:r>
          </a:p>
          <a:p>
            <a:pPr>
              <a:defRPr/>
            </a:pPr>
            <a:r>
              <a:rPr lang="en-US" sz="2400" dirty="0"/>
              <a:t>A </a:t>
            </a:r>
            <a:r>
              <a:rPr lang="en-US" sz="2400" b="1" dirty="0">
                <a:solidFill>
                  <a:srgbClr val="C00000"/>
                </a:solidFill>
              </a:rPr>
              <a:t>cluster</a:t>
            </a:r>
            <a:r>
              <a:rPr lang="en-US" sz="2400" dirty="0"/>
              <a:t> is a set of points which are </a:t>
            </a:r>
            <a:r>
              <a:rPr lang="en-US" sz="2400" b="1" dirty="0">
                <a:solidFill>
                  <a:srgbClr val="C00000"/>
                </a:solidFill>
              </a:rPr>
              <a:t>mutually density-connected</a:t>
            </a:r>
            <a:r>
              <a:rPr lang="en-US" sz="2400" dirty="0"/>
              <a:t>.</a:t>
            </a:r>
          </a:p>
          <a:p>
            <a:pPr>
              <a:defRPr/>
            </a:pPr>
            <a:r>
              <a:rPr lang="en-US" sz="2400" dirty="0"/>
              <a:t>If a point is density-reachable from a cluster-point, it is part of the cluster as well. </a:t>
            </a:r>
          </a:p>
          <a:p>
            <a:pPr>
              <a:defRPr/>
            </a:pPr>
            <a:r>
              <a:rPr lang="en-US" sz="2400" dirty="0"/>
              <a:t>For the figure above, points A are density-connected, B, C are density reachable and N is not. </a:t>
            </a:r>
          </a:p>
        </p:txBody>
      </p:sp>
      <p:pic>
        <p:nvPicPr>
          <p:cNvPr id="5124" name="Picture 4" descr="https://upload.wikimedia.org/wikipedia/commons/thumb/a/af/DBSCAN-Illustration.svg/400px-DBSCAN-Illustr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40" y="990599"/>
            <a:ext cx="3585103" cy="2581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9039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933450"/>
          </a:xfrm>
        </p:spPr>
        <p:txBody>
          <a:bodyPr>
            <a:normAutofit/>
          </a:bodyPr>
          <a:lstStyle/>
          <a:p>
            <a:pPr>
              <a:defRPr/>
            </a:pPr>
            <a:r>
              <a:rPr lang="en-US" dirty="0"/>
              <a:t>DBSCAN Algorithm</a:t>
            </a:r>
          </a:p>
        </p:txBody>
      </p:sp>
      <p:sp>
        <p:nvSpPr>
          <p:cNvPr id="3" name="Content Placeholder 2"/>
          <p:cNvSpPr>
            <a:spLocks noGrp="1"/>
          </p:cNvSpPr>
          <p:nvPr>
            <p:ph idx="1"/>
          </p:nvPr>
        </p:nvSpPr>
        <p:spPr>
          <a:xfrm>
            <a:off x="247650" y="1028700"/>
            <a:ext cx="8696325" cy="5604845"/>
          </a:xfrm>
        </p:spPr>
        <p:txBody>
          <a:bodyPr rtlCol="0">
            <a:noAutofit/>
          </a:bodyPr>
          <a:lstStyle/>
          <a:p>
            <a:pPr marL="0" indent="0">
              <a:spcBef>
                <a:spcPts val="0"/>
              </a:spcBef>
              <a:buNone/>
              <a:defRPr/>
            </a:pPr>
            <a:r>
              <a:rPr lang="en-US" sz="2200" dirty="0">
                <a:latin typeface="Consolas" panose="020B0609020204030204" pitchFamily="49" charset="0"/>
                <a:cs typeface="Consolas" panose="020B0609020204030204" pitchFamily="49" charset="0"/>
              </a:rPr>
              <a:t>DBSCAN(D, eps, </a:t>
            </a:r>
            <a:r>
              <a:rPr lang="en-US" sz="2200" dirty="0" err="1">
                <a:latin typeface="Consolas" panose="020B0609020204030204" pitchFamily="49" charset="0"/>
                <a:cs typeface="Consolas" panose="020B0609020204030204" pitchFamily="49" charset="0"/>
              </a:rPr>
              <a:t>MinPts</a:t>
            </a:r>
            <a:r>
              <a:rPr lang="en-US" sz="2200" dirty="0">
                <a:latin typeface="Consolas" panose="020B0609020204030204" pitchFamily="49" charset="0"/>
                <a:cs typeface="Consolas" panose="020B0609020204030204" pitchFamily="49" charset="0"/>
              </a:rPr>
              <a:t>) { </a:t>
            </a:r>
          </a:p>
          <a:p>
            <a:pPr marL="400050" lvl="1" indent="0">
              <a:spcBef>
                <a:spcPts val="0"/>
              </a:spcBef>
              <a:buNone/>
              <a:defRPr/>
            </a:pPr>
            <a:r>
              <a:rPr lang="en-US" sz="2200" dirty="0">
                <a:latin typeface="Consolas" panose="020B0609020204030204" pitchFamily="49" charset="0"/>
                <a:cs typeface="Consolas" panose="020B0609020204030204" pitchFamily="49" charset="0"/>
              </a:rPr>
              <a:t>C = 0 </a:t>
            </a:r>
          </a:p>
          <a:p>
            <a:pPr marL="400050" lvl="1" indent="0">
              <a:spcBef>
                <a:spcPts val="0"/>
              </a:spcBef>
              <a:buNone/>
              <a:defRPr/>
            </a:pPr>
            <a:r>
              <a:rPr lang="en-US" sz="2200" dirty="0">
                <a:latin typeface="Consolas" panose="020B0609020204030204" pitchFamily="49" charset="0"/>
                <a:cs typeface="Consolas" panose="020B0609020204030204" pitchFamily="49" charset="0"/>
              </a:rPr>
              <a:t>for each point P in dataset D { </a:t>
            </a:r>
          </a:p>
          <a:p>
            <a:pPr marL="800100" lvl="2" indent="0">
              <a:spcBef>
                <a:spcPts val="0"/>
              </a:spcBef>
              <a:buNone/>
              <a:defRPr/>
            </a:pPr>
            <a:r>
              <a:rPr lang="en-US" sz="2200" dirty="0">
                <a:latin typeface="Consolas" panose="020B0609020204030204" pitchFamily="49" charset="0"/>
                <a:cs typeface="Consolas" panose="020B0609020204030204" pitchFamily="49" charset="0"/>
              </a:rPr>
              <a:t>if P is visited </a:t>
            </a:r>
          </a:p>
          <a:p>
            <a:pPr marL="1257300" lvl="3" indent="0">
              <a:spcBef>
                <a:spcPts val="0"/>
              </a:spcBef>
              <a:buNone/>
              <a:defRPr/>
            </a:pPr>
            <a:r>
              <a:rPr lang="en-US" sz="2200" dirty="0">
                <a:latin typeface="Consolas" panose="020B0609020204030204" pitchFamily="49" charset="0"/>
                <a:cs typeface="Consolas" panose="020B0609020204030204" pitchFamily="49" charset="0"/>
              </a:rPr>
              <a:t>continue next point </a:t>
            </a:r>
          </a:p>
          <a:p>
            <a:pPr marL="800100" lvl="2" indent="0">
              <a:spcBef>
                <a:spcPts val="0"/>
              </a:spcBef>
              <a:buNone/>
              <a:defRPr/>
            </a:pPr>
            <a:r>
              <a:rPr lang="en-US" sz="2200" dirty="0">
                <a:latin typeface="Consolas" panose="020B0609020204030204" pitchFamily="49" charset="0"/>
                <a:cs typeface="Consolas" panose="020B0609020204030204" pitchFamily="49" charset="0"/>
              </a:rPr>
              <a:t>mark P as visited </a:t>
            </a:r>
          </a:p>
          <a:p>
            <a:pPr marL="800100" lvl="2" indent="0">
              <a:spcBef>
                <a:spcPts val="0"/>
              </a:spcBef>
              <a:buNone/>
              <a:defRPr/>
            </a:pPr>
            <a:r>
              <a:rPr lang="en-US" sz="2200" dirty="0" err="1">
                <a:latin typeface="Consolas" panose="020B0609020204030204" pitchFamily="49" charset="0"/>
                <a:cs typeface="Consolas" panose="020B0609020204030204" pitchFamily="49" charset="0"/>
              </a:rPr>
              <a:t>NeighborPts</a:t>
            </a:r>
            <a:r>
              <a:rPr lang="en-US" sz="2200" dirty="0">
                <a:latin typeface="Consolas" panose="020B0609020204030204" pitchFamily="49" charset="0"/>
                <a:cs typeface="Consolas" panose="020B0609020204030204" pitchFamily="49" charset="0"/>
              </a:rPr>
              <a:t> = </a:t>
            </a:r>
            <a:r>
              <a:rPr lang="en-US" sz="2200" dirty="0" err="1">
                <a:latin typeface="Consolas" panose="020B0609020204030204" pitchFamily="49" charset="0"/>
                <a:cs typeface="Consolas" panose="020B0609020204030204" pitchFamily="49" charset="0"/>
              </a:rPr>
              <a:t>regionQuery</a:t>
            </a:r>
            <a:r>
              <a:rPr lang="en-US" sz="2200" dirty="0">
                <a:latin typeface="Consolas" panose="020B0609020204030204" pitchFamily="49" charset="0"/>
                <a:cs typeface="Consolas" panose="020B0609020204030204" pitchFamily="49" charset="0"/>
              </a:rPr>
              <a:t>(P, eps) </a:t>
            </a:r>
          </a:p>
          <a:p>
            <a:pPr marL="800100" lvl="2" indent="0">
              <a:spcBef>
                <a:spcPts val="0"/>
              </a:spcBef>
              <a:buNone/>
              <a:defRPr/>
            </a:pPr>
            <a:r>
              <a:rPr lang="en-US" sz="2200" dirty="0">
                <a:latin typeface="Consolas" panose="020B0609020204030204" pitchFamily="49" charset="0"/>
                <a:cs typeface="Consolas" panose="020B0609020204030204" pitchFamily="49" charset="0"/>
              </a:rPr>
              <a:t>if </a:t>
            </a:r>
            <a:r>
              <a:rPr lang="en-US" sz="2200" dirty="0" err="1">
                <a:latin typeface="Consolas" panose="020B0609020204030204" pitchFamily="49" charset="0"/>
                <a:cs typeface="Consolas" panose="020B0609020204030204" pitchFamily="49" charset="0"/>
              </a:rPr>
              <a:t>sizeof</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NeighborPts</a:t>
            </a:r>
            <a:r>
              <a:rPr lang="en-US" sz="2200" dirty="0">
                <a:latin typeface="Consolas" panose="020B0609020204030204" pitchFamily="49" charset="0"/>
                <a:cs typeface="Consolas" panose="020B0609020204030204" pitchFamily="49" charset="0"/>
              </a:rPr>
              <a:t>) &lt; </a:t>
            </a:r>
            <a:r>
              <a:rPr lang="en-US" sz="2200" dirty="0" err="1">
                <a:latin typeface="Consolas" panose="020B0609020204030204" pitchFamily="49" charset="0"/>
                <a:cs typeface="Consolas" panose="020B0609020204030204" pitchFamily="49" charset="0"/>
              </a:rPr>
              <a:t>MinPts</a:t>
            </a:r>
            <a:r>
              <a:rPr lang="en-US" sz="2200" dirty="0">
                <a:latin typeface="Consolas" panose="020B0609020204030204" pitchFamily="49" charset="0"/>
                <a:cs typeface="Consolas" panose="020B0609020204030204" pitchFamily="49" charset="0"/>
              </a:rPr>
              <a:t> </a:t>
            </a:r>
          </a:p>
          <a:p>
            <a:pPr marL="1257300" lvl="3" indent="0">
              <a:spcBef>
                <a:spcPts val="0"/>
              </a:spcBef>
              <a:buNone/>
              <a:defRPr/>
            </a:pPr>
            <a:r>
              <a:rPr lang="en-US" sz="2200" dirty="0">
                <a:latin typeface="Consolas" panose="020B0609020204030204" pitchFamily="49" charset="0"/>
                <a:cs typeface="Consolas" panose="020B0609020204030204" pitchFamily="49" charset="0"/>
              </a:rPr>
              <a:t>mark P as NOISE </a:t>
            </a:r>
          </a:p>
          <a:p>
            <a:pPr marL="800100" lvl="2" indent="0">
              <a:spcBef>
                <a:spcPts val="0"/>
              </a:spcBef>
              <a:buNone/>
              <a:defRPr/>
            </a:pPr>
            <a:r>
              <a:rPr lang="en-US" sz="2200" dirty="0">
                <a:latin typeface="Consolas" panose="020B0609020204030204" pitchFamily="49" charset="0"/>
                <a:cs typeface="Consolas" panose="020B0609020204030204" pitchFamily="49" charset="0"/>
              </a:rPr>
              <a:t>else { </a:t>
            </a:r>
          </a:p>
          <a:p>
            <a:pPr marL="1257300" lvl="3" indent="0">
              <a:spcBef>
                <a:spcPts val="0"/>
              </a:spcBef>
              <a:buNone/>
              <a:defRPr/>
            </a:pPr>
            <a:r>
              <a:rPr lang="en-US" sz="2200" dirty="0">
                <a:latin typeface="Consolas" panose="020B0609020204030204" pitchFamily="49" charset="0"/>
                <a:cs typeface="Consolas" panose="020B0609020204030204" pitchFamily="49" charset="0"/>
              </a:rPr>
              <a:t>C = next cluster </a:t>
            </a:r>
          </a:p>
          <a:p>
            <a:pPr marL="1257300" lvl="3" indent="0">
              <a:spcBef>
                <a:spcPts val="0"/>
              </a:spcBef>
              <a:buNone/>
              <a:defRPr/>
            </a:pPr>
            <a:r>
              <a:rPr lang="en-US" sz="2200" dirty="0" err="1">
                <a:latin typeface="Consolas" panose="020B0609020204030204" pitchFamily="49" charset="0"/>
                <a:cs typeface="Consolas" panose="020B0609020204030204" pitchFamily="49" charset="0"/>
              </a:rPr>
              <a:t>expandCluster</a:t>
            </a:r>
            <a:r>
              <a:rPr lang="en-US" sz="2200" dirty="0">
                <a:latin typeface="Consolas" panose="020B0609020204030204" pitchFamily="49" charset="0"/>
                <a:cs typeface="Consolas" panose="020B0609020204030204" pitchFamily="49" charset="0"/>
              </a:rPr>
              <a:t>(P, </a:t>
            </a:r>
            <a:r>
              <a:rPr lang="en-US" sz="2200" dirty="0" err="1">
                <a:latin typeface="Consolas" panose="020B0609020204030204" pitchFamily="49" charset="0"/>
                <a:cs typeface="Consolas" panose="020B0609020204030204" pitchFamily="49" charset="0"/>
              </a:rPr>
              <a:t>NeighborPts</a:t>
            </a:r>
            <a:r>
              <a:rPr lang="en-US" sz="2200" dirty="0">
                <a:latin typeface="Consolas" panose="020B0609020204030204" pitchFamily="49" charset="0"/>
                <a:cs typeface="Consolas" panose="020B0609020204030204" pitchFamily="49" charset="0"/>
              </a:rPr>
              <a:t>, C, eps, </a:t>
            </a:r>
            <a:r>
              <a:rPr lang="en-US" sz="2200" dirty="0" err="1">
                <a:latin typeface="Consolas" panose="020B0609020204030204" pitchFamily="49" charset="0"/>
                <a:cs typeface="Consolas" panose="020B0609020204030204" pitchFamily="49" charset="0"/>
              </a:rPr>
              <a:t>MinPts</a:t>
            </a:r>
            <a:r>
              <a:rPr lang="en-US" sz="2200" dirty="0">
                <a:latin typeface="Consolas" panose="020B0609020204030204" pitchFamily="49" charset="0"/>
                <a:cs typeface="Consolas" panose="020B0609020204030204" pitchFamily="49" charset="0"/>
              </a:rPr>
              <a:t>) </a:t>
            </a:r>
          </a:p>
          <a:p>
            <a:pPr marL="800100" lvl="2" indent="0">
              <a:spcBef>
                <a:spcPts val="0"/>
              </a:spcBef>
              <a:buNone/>
              <a:defRPr/>
            </a:pPr>
            <a:r>
              <a:rPr lang="en-US" sz="2200" dirty="0">
                <a:latin typeface="Consolas" panose="020B0609020204030204" pitchFamily="49" charset="0"/>
                <a:cs typeface="Consolas" panose="020B0609020204030204" pitchFamily="49" charset="0"/>
              </a:rPr>
              <a:t>} </a:t>
            </a:r>
          </a:p>
          <a:p>
            <a:pPr marL="400050" lvl="1" indent="0">
              <a:spcBef>
                <a:spcPts val="0"/>
              </a:spcBef>
              <a:buNone/>
              <a:defRPr/>
            </a:pPr>
            <a:r>
              <a:rPr lang="en-US" sz="2200" dirty="0">
                <a:latin typeface="Consolas" panose="020B0609020204030204" pitchFamily="49" charset="0"/>
                <a:cs typeface="Consolas" panose="020B0609020204030204" pitchFamily="49" charset="0"/>
              </a:rPr>
              <a:t>} </a:t>
            </a:r>
          </a:p>
          <a:p>
            <a:pPr marL="0" indent="0">
              <a:spcBef>
                <a:spcPts val="0"/>
              </a:spcBef>
              <a:buNone/>
              <a:defRPr/>
            </a:pPr>
            <a:r>
              <a:rPr lang="en-US" sz="2200" dirty="0">
                <a:latin typeface="Consolas" panose="020B0609020204030204" pitchFamily="49" charset="0"/>
                <a:cs typeface="Consolas" panose="020B0609020204030204" pitchFamily="49" charset="0"/>
              </a:rPr>
              <a:t>}</a:t>
            </a:r>
          </a:p>
          <a:p>
            <a:pPr marL="0" indent="0">
              <a:spcBef>
                <a:spcPts val="0"/>
              </a:spcBef>
              <a:buNone/>
              <a:defRPr/>
            </a:pPr>
            <a:r>
              <a:rPr lang="en-US" sz="1600" dirty="0">
                <a:cs typeface="Consolas" panose="020B0609020204030204" pitchFamily="49" charset="0"/>
              </a:rPr>
              <a:t>Source Wikipedia article on DBSCAN</a:t>
            </a:r>
          </a:p>
        </p:txBody>
      </p:sp>
    </p:spTree>
    <p:extLst>
      <p:ext uri="{BB962C8B-B14F-4D97-AF65-F5344CB8AC3E}">
        <p14:creationId xmlns:p14="http://schemas.microsoft.com/office/powerpoint/2010/main" val="101673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8408"/>
          </a:xfrm>
        </p:spPr>
        <p:txBody>
          <a:bodyPr/>
          <a:lstStyle/>
          <a:p>
            <a:r>
              <a:rPr lang="en-US" dirty="0"/>
              <a:t>Machine Learning</a:t>
            </a:r>
          </a:p>
        </p:txBody>
      </p:sp>
      <p:sp>
        <p:nvSpPr>
          <p:cNvPr id="3" name="Content Placeholder 2"/>
          <p:cNvSpPr>
            <a:spLocks noGrp="1"/>
          </p:cNvSpPr>
          <p:nvPr>
            <p:ph idx="1"/>
          </p:nvPr>
        </p:nvSpPr>
        <p:spPr>
          <a:xfrm>
            <a:off x="457200" y="978408"/>
            <a:ext cx="8229600" cy="5147755"/>
          </a:xfrm>
        </p:spPr>
        <p:txBody>
          <a:bodyPr>
            <a:normAutofit/>
          </a:bodyPr>
          <a:lstStyle/>
          <a:p>
            <a:r>
              <a:rPr lang="en-US" sz="2400" b="1" dirty="0">
                <a:solidFill>
                  <a:srgbClr val="C00000"/>
                </a:solidFill>
              </a:rPr>
              <a:t>Supervised: </a:t>
            </a:r>
            <a:r>
              <a:rPr lang="en-US" sz="2400" dirty="0"/>
              <a:t>We are given input/output samples (X, y) which we relate with a function </a:t>
            </a:r>
            <a:r>
              <a:rPr lang="en-US" sz="2400" dirty="0">
                <a:solidFill>
                  <a:srgbClr val="0070C0"/>
                </a:solidFill>
              </a:rPr>
              <a:t>y = f(X)</a:t>
            </a:r>
            <a:r>
              <a:rPr lang="en-US" sz="2400" dirty="0"/>
              <a:t>. We would like to “learn” f, and evaluate it on new data. Types:</a:t>
            </a:r>
          </a:p>
          <a:p>
            <a:pPr lvl="1"/>
            <a:r>
              <a:rPr lang="en-US" sz="2400" b="1" dirty="0">
                <a:solidFill>
                  <a:srgbClr val="0070C0"/>
                </a:solidFill>
              </a:rPr>
              <a:t>Classification: </a:t>
            </a:r>
            <a:r>
              <a:rPr lang="en-US" sz="2400" dirty="0"/>
              <a:t>y is discrete (class labels).</a:t>
            </a:r>
          </a:p>
          <a:p>
            <a:pPr lvl="1"/>
            <a:r>
              <a:rPr lang="en-US" sz="2400" b="1" dirty="0">
                <a:solidFill>
                  <a:srgbClr val="0070C0"/>
                </a:solidFill>
              </a:rPr>
              <a:t>Regression: </a:t>
            </a:r>
            <a:r>
              <a:rPr lang="en-US" sz="2400" dirty="0"/>
              <a:t>y is continuous, e.g. linear regression.</a:t>
            </a:r>
          </a:p>
          <a:p>
            <a:pPr lvl="1"/>
            <a:endParaRPr lang="en-US" dirty="0"/>
          </a:p>
          <a:p>
            <a:r>
              <a:rPr lang="en-US" sz="2400" b="1" dirty="0">
                <a:solidFill>
                  <a:srgbClr val="C00000"/>
                </a:solidFill>
              </a:rPr>
              <a:t>Unsupervised: </a:t>
            </a:r>
            <a:r>
              <a:rPr lang="en-US" sz="2400" dirty="0"/>
              <a:t>Given only samples X of the data, we compute a function f such that y = f(X) is “simpler”.</a:t>
            </a:r>
          </a:p>
          <a:p>
            <a:pPr lvl="1"/>
            <a:r>
              <a:rPr lang="en-US" sz="2400" b="1" dirty="0">
                <a:solidFill>
                  <a:srgbClr val="0070C0"/>
                </a:solidFill>
              </a:rPr>
              <a:t>Clustering: </a:t>
            </a:r>
            <a:r>
              <a:rPr lang="en-US" sz="2400" dirty="0"/>
              <a:t>y is discrete</a:t>
            </a:r>
          </a:p>
          <a:p>
            <a:pPr lvl="1"/>
            <a:r>
              <a:rPr lang="en-US" sz="2400" dirty="0"/>
              <a:t>Y is continuous: </a:t>
            </a:r>
            <a:r>
              <a:rPr lang="en-US" sz="2400" b="1" dirty="0">
                <a:solidFill>
                  <a:srgbClr val="0070C0"/>
                </a:solidFill>
              </a:rPr>
              <a:t>Matrix factorization, </a:t>
            </a:r>
            <a:r>
              <a:rPr lang="en-US" sz="2400" b="1" dirty="0" err="1">
                <a:solidFill>
                  <a:srgbClr val="0070C0"/>
                </a:solidFill>
              </a:rPr>
              <a:t>Kalman</a:t>
            </a:r>
            <a:r>
              <a:rPr lang="en-US" sz="2400" b="1" dirty="0">
                <a:solidFill>
                  <a:srgbClr val="0070C0"/>
                </a:solidFill>
              </a:rPr>
              <a:t> filtering, unsupervised neural networks</a:t>
            </a:r>
            <a:r>
              <a:rPr lang="en-US" sz="2400" dirty="0"/>
              <a:t>. </a:t>
            </a:r>
          </a:p>
          <a:p>
            <a:endParaRPr lang="en-US" dirty="0"/>
          </a:p>
        </p:txBody>
      </p:sp>
    </p:spTree>
    <p:extLst>
      <p:ext uri="{BB962C8B-B14F-4D97-AF65-F5344CB8AC3E}">
        <p14:creationId xmlns:p14="http://schemas.microsoft.com/office/powerpoint/2010/main" val="3780177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334"/>
            <a:ext cx="8229600" cy="968188"/>
          </a:xfrm>
        </p:spPr>
        <p:txBody>
          <a:bodyPr>
            <a:normAutofit/>
          </a:bodyPr>
          <a:lstStyle/>
          <a:p>
            <a:pPr>
              <a:defRPr/>
            </a:pPr>
            <a:r>
              <a:rPr lang="en-US" dirty="0"/>
              <a:t>DBSCAN Performance</a:t>
            </a:r>
          </a:p>
        </p:txBody>
      </p:sp>
      <p:sp>
        <p:nvSpPr>
          <p:cNvPr id="3" name="Content Placeholder 2"/>
          <p:cNvSpPr>
            <a:spLocks noGrp="1"/>
          </p:cNvSpPr>
          <p:nvPr>
            <p:ph idx="1"/>
          </p:nvPr>
        </p:nvSpPr>
        <p:spPr>
          <a:xfrm>
            <a:off x="247650" y="1219872"/>
            <a:ext cx="8696325" cy="5489873"/>
          </a:xfrm>
        </p:spPr>
        <p:txBody>
          <a:bodyPr rtlCol="0">
            <a:normAutofit/>
          </a:bodyPr>
          <a:lstStyle/>
          <a:p>
            <a:pPr>
              <a:defRPr/>
            </a:pPr>
            <a:r>
              <a:rPr lang="en-US" sz="2400" dirty="0"/>
              <a:t>DBSCAN uses all-pairs point distances, but using an efficient indexing structure (and assuming there are not too many neighbors), each neighborhood query takes O(log n) time. </a:t>
            </a:r>
          </a:p>
          <a:p>
            <a:pPr>
              <a:defRPr/>
            </a:pPr>
            <a:endParaRPr lang="en-US" sz="2400" dirty="0"/>
          </a:p>
          <a:p>
            <a:pPr>
              <a:defRPr/>
            </a:pPr>
            <a:r>
              <a:rPr lang="en-US" sz="2400" dirty="0"/>
              <a:t>The algorithm overall can be made to run in </a:t>
            </a:r>
            <a:r>
              <a:rPr lang="en-US" sz="2400" b="1" dirty="0">
                <a:solidFill>
                  <a:srgbClr val="C00000"/>
                </a:solidFill>
              </a:rPr>
              <a:t>O(n log n)</a:t>
            </a:r>
            <a:r>
              <a:rPr lang="en-US" sz="2400" dirty="0"/>
              <a:t>.</a:t>
            </a:r>
          </a:p>
          <a:p>
            <a:pPr>
              <a:defRPr/>
            </a:pPr>
            <a:endParaRPr lang="en-US" sz="2400" dirty="0"/>
          </a:p>
          <a:p>
            <a:pPr>
              <a:defRPr/>
            </a:pPr>
            <a:r>
              <a:rPr lang="en-US" sz="2400" dirty="0"/>
              <a:t>Fast neighbor search becomes progressively harder (higher constants) in higher dimensions. </a:t>
            </a:r>
          </a:p>
          <a:p>
            <a:pPr>
              <a:defRPr/>
            </a:pPr>
            <a:endParaRPr lang="en-US" sz="2400" dirty="0"/>
          </a:p>
          <a:p>
            <a:pPr>
              <a:defRPr/>
            </a:pPr>
            <a:r>
              <a:rPr lang="en-US" sz="2400" dirty="0"/>
              <a:t>The fast implementation also assumes data can be held in memory. </a:t>
            </a:r>
          </a:p>
          <a:p>
            <a:pPr>
              <a:defRPr/>
            </a:pPr>
            <a:endParaRPr lang="en-US" sz="2400" dirty="0"/>
          </a:p>
          <a:p>
            <a:pPr>
              <a:defRPr/>
            </a:pPr>
            <a:r>
              <a:rPr lang="en-US" sz="2400" dirty="0"/>
              <a:t>The </a:t>
            </a:r>
            <a:r>
              <a:rPr lang="en-US" sz="2400" dirty="0" err="1"/>
              <a:t>fall-back</a:t>
            </a:r>
            <a:r>
              <a:rPr lang="en-US" sz="2400" dirty="0"/>
              <a:t> is an O(n</a:t>
            </a:r>
            <a:r>
              <a:rPr lang="en-US" sz="2400" baseline="30000" dirty="0"/>
              <a:t>2</a:t>
            </a:r>
            <a:r>
              <a:rPr lang="en-US" sz="2400" dirty="0"/>
              <a:t>) </a:t>
            </a:r>
            <a:r>
              <a:rPr lang="en-US" sz="2400"/>
              <a:t>out-of-memory implementation</a:t>
            </a:r>
            <a:r>
              <a:rPr lang="en-US" sz="2400" dirty="0"/>
              <a:t>. </a:t>
            </a:r>
          </a:p>
        </p:txBody>
      </p:sp>
    </p:spTree>
    <p:extLst>
      <p:ext uri="{BB962C8B-B14F-4D97-AF65-F5344CB8AC3E}">
        <p14:creationId xmlns:p14="http://schemas.microsoft.com/office/powerpoint/2010/main" val="289768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5-minute break</a:t>
            </a:r>
          </a:p>
        </p:txBody>
      </p:sp>
      <p:sp>
        <p:nvSpPr>
          <p:cNvPr id="3" name="Content Placeholder 2"/>
          <p:cNvSpPr>
            <a:spLocks noGrp="1"/>
          </p:cNvSpPr>
          <p:nvPr>
            <p:ph idx="1"/>
          </p:nvPr>
        </p:nvSpPr>
        <p:spPr>
          <a:xfrm>
            <a:off x="457200" y="1286284"/>
            <a:ext cx="8229600" cy="4892159"/>
          </a:xfrm>
        </p:spPr>
        <p:txBody>
          <a:bodyPr>
            <a:normAutofit/>
          </a:bodyPr>
          <a:lstStyle/>
          <a:p>
            <a:endParaRPr lang="en-US" dirty="0"/>
          </a:p>
        </p:txBody>
      </p:sp>
    </p:spTree>
    <p:extLst>
      <p:ext uri="{BB962C8B-B14F-4D97-AF65-F5344CB8AC3E}">
        <p14:creationId xmlns:p14="http://schemas.microsoft.com/office/powerpoint/2010/main" val="469023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286284"/>
            <a:ext cx="8229600" cy="4892159"/>
          </a:xfrm>
        </p:spPr>
        <p:txBody>
          <a:bodyPr>
            <a:normAutofit/>
          </a:bodyPr>
          <a:lstStyle/>
          <a:p>
            <a:r>
              <a:rPr lang="en-US" dirty="0"/>
              <a:t>Unsupervised Learning</a:t>
            </a:r>
          </a:p>
          <a:p>
            <a:pPr lvl="1"/>
            <a:r>
              <a:rPr lang="en-US" dirty="0"/>
              <a:t>K-Means clustering</a:t>
            </a:r>
          </a:p>
          <a:p>
            <a:pPr lvl="1"/>
            <a:r>
              <a:rPr lang="en-US" dirty="0"/>
              <a:t>DBSCAN</a:t>
            </a:r>
          </a:p>
          <a:p>
            <a:pPr lvl="1"/>
            <a:r>
              <a:rPr lang="en-US" dirty="0"/>
              <a:t>Matrix Factorization</a:t>
            </a:r>
          </a:p>
          <a:p>
            <a:r>
              <a:rPr lang="en-US" dirty="0"/>
              <a:t>Performance</a:t>
            </a:r>
          </a:p>
        </p:txBody>
      </p:sp>
    </p:spTree>
    <p:extLst>
      <p:ext uri="{BB962C8B-B14F-4D97-AF65-F5344CB8AC3E}">
        <p14:creationId xmlns:p14="http://schemas.microsoft.com/office/powerpoint/2010/main" val="534911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334"/>
            <a:ext cx="8229600" cy="968188"/>
          </a:xfrm>
        </p:spPr>
        <p:txBody>
          <a:bodyPr>
            <a:normAutofit/>
          </a:bodyPr>
          <a:lstStyle/>
          <a:p>
            <a:pPr>
              <a:defRPr/>
            </a:pPr>
            <a:r>
              <a:rPr lang="en-US" dirty="0"/>
              <a:t>Matrix Factorization - Motivation</a:t>
            </a:r>
          </a:p>
        </p:txBody>
      </p:sp>
      <p:sp>
        <p:nvSpPr>
          <p:cNvPr id="3" name="Content Placeholder 2"/>
          <p:cNvSpPr>
            <a:spLocks noGrp="1"/>
          </p:cNvSpPr>
          <p:nvPr>
            <p:ph idx="1"/>
          </p:nvPr>
        </p:nvSpPr>
        <p:spPr>
          <a:xfrm>
            <a:off x="457200" y="1086521"/>
            <a:ext cx="8229600" cy="5593977"/>
          </a:xfrm>
        </p:spPr>
        <p:txBody>
          <a:bodyPr rtlCol="0">
            <a:normAutofit fontScale="92500"/>
          </a:bodyPr>
          <a:lstStyle/>
          <a:p>
            <a:pPr fontAlgn="auto">
              <a:lnSpc>
                <a:spcPct val="100000"/>
              </a:lnSpc>
              <a:spcAft>
                <a:spcPts val="0"/>
              </a:spcAft>
              <a:defRPr/>
            </a:pPr>
            <a:r>
              <a:rPr lang="en-US" sz="2600" dirty="0"/>
              <a:t>For problems with linear relationships between a response </a:t>
            </a:r>
            <a:r>
              <a:rPr lang="en-US" sz="2600" i="1" dirty="0"/>
              <a:t>Y</a:t>
            </a:r>
            <a:r>
              <a:rPr lang="en-US" sz="2600" dirty="0"/>
              <a:t> and feature data </a:t>
            </a:r>
            <a:r>
              <a:rPr lang="en-US" sz="2600" i="1" dirty="0"/>
              <a:t>X</a:t>
            </a:r>
            <a:r>
              <a:rPr lang="en-US" sz="2600" dirty="0"/>
              <a:t> we have the linear regression formula:</a:t>
            </a:r>
          </a:p>
          <a:p>
            <a:pPr fontAlgn="auto">
              <a:lnSpc>
                <a:spcPct val="100000"/>
              </a:lnSpc>
              <a:spcAft>
                <a:spcPts val="0"/>
              </a:spcAft>
              <a:defRPr/>
            </a:pPr>
            <a:endParaRPr lang="en-US" sz="2600" dirty="0"/>
          </a:p>
          <a:p>
            <a:pPr fontAlgn="auto">
              <a:lnSpc>
                <a:spcPct val="100000"/>
              </a:lnSpc>
              <a:spcAft>
                <a:spcPts val="0"/>
              </a:spcAft>
              <a:defRPr/>
            </a:pPr>
            <a:endParaRPr lang="en-US" sz="2600" dirty="0"/>
          </a:p>
          <a:p>
            <a:pPr fontAlgn="auto">
              <a:lnSpc>
                <a:spcPct val="100000"/>
              </a:lnSpc>
              <a:spcAft>
                <a:spcPts val="0"/>
              </a:spcAft>
              <a:defRPr/>
            </a:pPr>
            <a:r>
              <a:rPr lang="en-US" sz="2600" dirty="0"/>
              <a:t>But as the dimension of </a:t>
            </a:r>
            <a:r>
              <a:rPr lang="en-US" sz="2600" i="1" dirty="0"/>
              <a:t>Y</a:t>
            </a:r>
            <a:r>
              <a:rPr lang="en-US" sz="2600" dirty="0"/>
              <a:t> grows, we quickly “run out of data” – the </a:t>
            </a:r>
            <a:r>
              <a:rPr lang="en-US" sz="2600" dirty="0">
                <a:solidFill>
                  <a:schemeClr val="accent2"/>
                </a:solidFill>
              </a:rPr>
              <a:t>model has more degrees of freedom than we have data</a:t>
            </a:r>
            <a:r>
              <a:rPr lang="en-US" sz="2600" dirty="0"/>
              <a:t>.</a:t>
            </a:r>
          </a:p>
          <a:p>
            <a:pPr lvl="1" fontAlgn="auto">
              <a:lnSpc>
                <a:spcPct val="100000"/>
              </a:lnSpc>
              <a:spcAft>
                <a:spcPts val="0"/>
              </a:spcAft>
              <a:defRPr/>
            </a:pPr>
            <a:r>
              <a:rPr lang="en-US" sz="2600" dirty="0"/>
              <a:t>e.g. recommendations, information retrieval</a:t>
            </a:r>
          </a:p>
          <a:p>
            <a:pPr lvl="1" fontAlgn="auto">
              <a:lnSpc>
                <a:spcPct val="100000"/>
              </a:lnSpc>
              <a:spcAft>
                <a:spcPts val="0"/>
              </a:spcAft>
              <a:defRPr/>
            </a:pPr>
            <a:r>
              <a:rPr lang="en-US" sz="2600" dirty="0"/>
              <a:t>Features and responses are the same, e.g. ratings of products, or relevance of a term to a document.</a:t>
            </a:r>
          </a:p>
          <a:p>
            <a:pPr lvl="1" fontAlgn="auto">
              <a:lnSpc>
                <a:spcPct val="100000"/>
              </a:lnSpc>
              <a:spcAft>
                <a:spcPts val="0"/>
              </a:spcAft>
              <a:defRPr/>
            </a:pPr>
            <a:r>
              <a:rPr lang="en-US" sz="2600" dirty="0"/>
              <a:t>We have to deal with </a:t>
            </a:r>
            <a:r>
              <a:rPr lang="en-US" sz="2600" dirty="0">
                <a:solidFill>
                  <a:schemeClr val="accent2"/>
                </a:solidFill>
              </a:rPr>
              <a:t>thousands or millions of responses</a:t>
            </a:r>
            <a:r>
              <a:rPr lang="en-US" sz="2600" dirty="0"/>
              <a:t>,</a:t>
            </a:r>
            <a:br>
              <a:rPr lang="en-US" sz="2600" dirty="0"/>
            </a:br>
            <a:r>
              <a:rPr lang="en-US" sz="2600" dirty="0"/>
              <a:t>as well as </a:t>
            </a:r>
            <a:r>
              <a:rPr lang="en-US" sz="2600" dirty="0">
                <a:solidFill>
                  <a:schemeClr val="accent2"/>
                </a:solidFill>
              </a:rPr>
              <a:t>thousands or millions of features</a:t>
            </a:r>
            <a:r>
              <a:rPr lang="en-US" sz="2600" dirty="0"/>
              <a:t>.</a:t>
            </a:r>
          </a:p>
          <a:p>
            <a:pPr marL="0" indent="0" fontAlgn="auto">
              <a:lnSpc>
                <a:spcPct val="100000"/>
              </a:lnSpc>
              <a:spcAft>
                <a:spcPts val="0"/>
              </a:spcAft>
              <a:buNone/>
              <a:defRPr/>
            </a:pPr>
            <a:endParaRPr lang="en-US" sz="2400" dirty="0"/>
          </a:p>
          <a:p>
            <a:pPr fontAlgn="auto">
              <a:lnSpc>
                <a:spcPct val="100000"/>
              </a:lnSpc>
              <a:spcAft>
                <a:spcPts val="0"/>
              </a:spcAft>
              <a:defRPr/>
            </a:pPr>
            <a:r>
              <a:rPr lang="en-US" sz="2600" dirty="0"/>
              <a:t>This is one flavor of the </a:t>
            </a:r>
            <a:r>
              <a:rPr lang="en-US" sz="2600" dirty="0">
                <a:solidFill>
                  <a:srgbClr val="C00000"/>
                </a:solidFill>
              </a:rPr>
              <a:t>“curse of dimensionality”.</a:t>
            </a:r>
            <a:endParaRPr 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2356523411"/>
              </p:ext>
            </p:extLst>
          </p:nvPr>
        </p:nvGraphicFramePr>
        <p:xfrm>
          <a:off x="3124200" y="1814456"/>
          <a:ext cx="2133600" cy="926042"/>
        </p:xfrm>
        <a:graphic>
          <a:graphicData uri="http://schemas.openxmlformats.org/presentationml/2006/ole">
            <mc:AlternateContent xmlns:mc="http://schemas.openxmlformats.org/markup-compatibility/2006">
              <mc:Choice xmlns:v="urn:schemas-microsoft-com:vml" Requires="v">
                <p:oleObj spid="_x0000_s2094" name="Equation" r:id="rId3" imgW="1054100" imgH="457200" progId="Equation.3">
                  <p:embed/>
                </p:oleObj>
              </mc:Choice>
              <mc:Fallback>
                <p:oleObj name="Equation" r:id="rId3" imgW="1054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814456"/>
                        <a:ext cx="2133600" cy="9260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5157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5304"/>
            <a:ext cx="8229600" cy="1054249"/>
          </a:xfrm>
        </p:spPr>
        <p:txBody>
          <a:bodyPr>
            <a:normAutofit/>
          </a:bodyPr>
          <a:lstStyle/>
          <a:p>
            <a:pPr>
              <a:defRPr/>
            </a:pPr>
            <a:r>
              <a:rPr lang="en-US" dirty="0"/>
              <a:t>Matrix Factorization - Motivation</a:t>
            </a:r>
          </a:p>
        </p:txBody>
      </p:sp>
      <p:sp>
        <p:nvSpPr>
          <p:cNvPr id="3" name="Content Placeholder 2"/>
          <p:cNvSpPr>
            <a:spLocks noGrp="1"/>
          </p:cNvSpPr>
          <p:nvPr>
            <p:ph idx="1"/>
          </p:nvPr>
        </p:nvSpPr>
        <p:spPr>
          <a:xfrm>
            <a:off x="457200" y="1447800"/>
            <a:ext cx="8229600" cy="5029200"/>
          </a:xfrm>
        </p:spPr>
        <p:txBody>
          <a:bodyPr rtlCol="0">
            <a:normAutofit/>
          </a:bodyPr>
          <a:lstStyle/>
          <a:p>
            <a:pPr fontAlgn="auto">
              <a:lnSpc>
                <a:spcPct val="100000"/>
              </a:lnSpc>
              <a:spcAft>
                <a:spcPts val="0"/>
              </a:spcAft>
              <a:defRPr/>
            </a:pPr>
            <a:r>
              <a:rPr lang="en-US" sz="2400" dirty="0"/>
              <a:t>High-dimensional data will often have simpler structure, e.g.</a:t>
            </a:r>
          </a:p>
          <a:p>
            <a:pPr lvl="1" fontAlgn="auto">
              <a:lnSpc>
                <a:spcPct val="100000"/>
              </a:lnSpc>
              <a:spcAft>
                <a:spcPts val="0"/>
              </a:spcAft>
              <a:defRPr/>
            </a:pPr>
            <a:r>
              <a:rPr lang="en-US" sz="2400" dirty="0"/>
              <a:t>Topics in documents </a:t>
            </a:r>
          </a:p>
          <a:p>
            <a:pPr lvl="1" fontAlgn="auto">
              <a:lnSpc>
                <a:spcPct val="100000"/>
              </a:lnSpc>
              <a:spcAft>
                <a:spcPts val="0"/>
              </a:spcAft>
              <a:defRPr/>
            </a:pPr>
            <a:r>
              <a:rPr lang="en-US" sz="2400" dirty="0"/>
              <a:t>General product characteristics (reliability, cost etc.)</a:t>
            </a:r>
          </a:p>
          <a:p>
            <a:pPr lvl="1" fontAlgn="auto">
              <a:lnSpc>
                <a:spcPct val="100000"/>
              </a:lnSpc>
              <a:spcAft>
                <a:spcPts val="0"/>
              </a:spcAft>
              <a:defRPr/>
            </a:pPr>
            <a:r>
              <a:rPr lang="en-US" sz="2400" dirty="0"/>
              <a:t>User preferences </a:t>
            </a:r>
          </a:p>
          <a:p>
            <a:pPr lvl="1" fontAlgn="auto">
              <a:lnSpc>
                <a:spcPct val="100000"/>
              </a:lnSpc>
              <a:spcAft>
                <a:spcPts val="0"/>
              </a:spcAft>
              <a:defRPr/>
            </a:pPr>
            <a:r>
              <a:rPr lang="en-US" sz="2400" dirty="0"/>
              <a:t>User personality, demographics</a:t>
            </a:r>
          </a:p>
          <a:p>
            <a:pPr lvl="1" fontAlgn="auto">
              <a:lnSpc>
                <a:spcPct val="100000"/>
              </a:lnSpc>
              <a:spcAft>
                <a:spcPts val="0"/>
              </a:spcAft>
              <a:defRPr/>
            </a:pPr>
            <a:r>
              <a:rPr lang="en-US" sz="2400" dirty="0"/>
              <a:t>Dimensions of sentiment</a:t>
            </a:r>
          </a:p>
          <a:p>
            <a:pPr lvl="1" fontAlgn="auto">
              <a:lnSpc>
                <a:spcPct val="100000"/>
              </a:lnSpc>
              <a:spcAft>
                <a:spcPts val="0"/>
              </a:spcAft>
              <a:defRPr/>
            </a:pPr>
            <a:r>
              <a:rPr lang="en-US" sz="2400" dirty="0"/>
              <a:t>Themes in discussions</a:t>
            </a:r>
          </a:p>
          <a:p>
            <a:pPr lvl="1" fontAlgn="auto">
              <a:lnSpc>
                <a:spcPct val="100000"/>
              </a:lnSpc>
              <a:spcAft>
                <a:spcPts val="0"/>
              </a:spcAft>
              <a:defRPr/>
            </a:pPr>
            <a:r>
              <a:rPr lang="en-US" sz="2400" dirty="0"/>
              <a:t>“Voices” or styles in documents</a:t>
            </a:r>
          </a:p>
          <a:p>
            <a:pPr marL="400050" fontAlgn="auto">
              <a:lnSpc>
                <a:spcPct val="100000"/>
              </a:lnSpc>
              <a:spcAft>
                <a:spcPts val="0"/>
              </a:spcAft>
              <a:defRPr/>
            </a:pPr>
            <a:r>
              <a:rPr lang="en-US" sz="2400" dirty="0"/>
              <a:t>We can approximate these effects using a lower-dimensional model, which we assume for now is linear. </a:t>
            </a:r>
          </a:p>
        </p:txBody>
      </p:sp>
    </p:spTree>
    <p:extLst>
      <p:ext uri="{BB962C8B-B14F-4D97-AF65-F5344CB8AC3E}">
        <p14:creationId xmlns:p14="http://schemas.microsoft.com/office/powerpoint/2010/main" val="1328599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5304"/>
            <a:ext cx="8229600" cy="1067696"/>
          </a:xfrm>
        </p:spPr>
        <p:txBody>
          <a:bodyPr>
            <a:normAutofit/>
          </a:bodyPr>
          <a:lstStyle/>
          <a:p>
            <a:pPr>
              <a:defRPr/>
            </a:pPr>
            <a:r>
              <a:rPr lang="en-US" dirty="0"/>
              <a:t>Matrix Factorization - Motivation</a:t>
            </a:r>
          </a:p>
        </p:txBody>
      </p:sp>
      <p:sp>
        <p:nvSpPr>
          <p:cNvPr id="3" name="Content Placeholder 2"/>
          <p:cNvSpPr>
            <a:spLocks noGrp="1"/>
          </p:cNvSpPr>
          <p:nvPr>
            <p:ph idx="1"/>
          </p:nvPr>
        </p:nvSpPr>
        <p:spPr>
          <a:xfrm>
            <a:off x="457200" y="1143000"/>
            <a:ext cx="8229600" cy="5334000"/>
          </a:xfrm>
        </p:spPr>
        <p:txBody>
          <a:bodyPr rtlCol="0">
            <a:normAutofit/>
          </a:bodyPr>
          <a:lstStyle/>
          <a:p>
            <a:pPr fontAlgn="auto">
              <a:lnSpc>
                <a:spcPct val="100000"/>
              </a:lnSpc>
              <a:spcAft>
                <a:spcPts val="0"/>
              </a:spcAft>
              <a:buFontTx/>
              <a:buNone/>
              <a:defRPr/>
            </a:pPr>
            <a:r>
              <a:rPr lang="en-US" sz="2400" dirty="0"/>
              <a:t>The subspace allows us to predict the values of other features from known features: </a:t>
            </a:r>
          </a:p>
          <a:p>
            <a:pPr fontAlgn="auto">
              <a:lnSpc>
                <a:spcPct val="100000"/>
              </a:lnSpc>
              <a:spcAft>
                <a:spcPts val="0"/>
              </a:spcAft>
              <a:buFontTx/>
              <a:buNone/>
              <a:defRPr/>
            </a:pPr>
            <a:r>
              <a:rPr lang="en-US" sz="2400" dirty="0"/>
              <a:t>d coordinates define a unique point on a d-dimensional plane.</a:t>
            </a:r>
          </a:p>
          <a:p>
            <a:pPr fontAlgn="auto">
              <a:lnSpc>
                <a:spcPct val="100000"/>
              </a:lnSpc>
              <a:spcAft>
                <a:spcPts val="0"/>
              </a:spcAft>
              <a:buFontTx/>
              <a:buNone/>
              <a:defRPr/>
            </a:pPr>
            <a:r>
              <a:rPr lang="en-US" sz="2400" dirty="0"/>
              <a:t>From these measurements, we can predict other coordinates. </a:t>
            </a:r>
          </a:p>
          <a:p>
            <a:pPr fontAlgn="auto">
              <a:lnSpc>
                <a:spcPct val="100000"/>
              </a:lnSpc>
              <a:spcAft>
                <a:spcPts val="0"/>
              </a:spcAft>
              <a:buFontTx/>
              <a:buNone/>
              <a:defRPr/>
            </a:pPr>
            <a:r>
              <a:rPr lang="en-US" sz="2400" b="1" dirty="0">
                <a:solidFill>
                  <a:schemeClr val="accent2"/>
                </a:solidFill>
              </a:rPr>
              <a:t>Applications: </a:t>
            </a:r>
            <a:r>
              <a:rPr lang="en-US" sz="2400" dirty="0"/>
              <a:t>User product preferences, CTR prediction, search engine optimization</a:t>
            </a:r>
          </a:p>
        </p:txBody>
      </p:sp>
      <p:sp>
        <p:nvSpPr>
          <p:cNvPr id="2" name="Parallelogram 1"/>
          <p:cNvSpPr/>
          <p:nvPr/>
        </p:nvSpPr>
        <p:spPr>
          <a:xfrm rot="1692329">
            <a:off x="2325742" y="3357922"/>
            <a:ext cx="4421489" cy="2948508"/>
          </a:xfrm>
          <a:prstGeom prst="parallelogram">
            <a:avLst>
              <a:gd name="adj" fmla="val 75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19703" y="520994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3757803" y="4966495"/>
            <a:ext cx="0" cy="3107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11892" y="4961792"/>
            <a:ext cx="0" cy="2342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273792" y="515792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7559" y="473284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H="1">
            <a:off x="5700903" y="4346676"/>
            <a:ext cx="4756" cy="4191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804235" y="4690941"/>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64392" y="4241409"/>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560489" y="4185033"/>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39464" y="4600246"/>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544260" y="4741480"/>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719703" y="4906577"/>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92462" y="5102097"/>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119824" y="5439523"/>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74994" y="4875799"/>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917763" y="5211377"/>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64392" y="40034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5304198" y="4080754"/>
            <a:ext cx="0" cy="2274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60489" y="40796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598589" y="4139039"/>
            <a:ext cx="0" cy="1171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807192" y="41558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840350" y="4215769"/>
            <a:ext cx="4942" cy="565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782161" y="496649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4820261" y="5042695"/>
            <a:ext cx="0" cy="150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045192" y="42701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083292" y="4346303"/>
            <a:ext cx="0" cy="348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549892" y="45368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585717" y="4597945"/>
            <a:ext cx="0" cy="2342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465703" y="5439522"/>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68060" y="53369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506160" y="5413103"/>
            <a:ext cx="0" cy="1171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17763" y="50702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955863" y="5147756"/>
            <a:ext cx="0" cy="162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159492" y="5380121"/>
            <a:ext cx="0" cy="1500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121392" y="534202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67559" y="4247887"/>
            <a:ext cx="76200" cy="181391"/>
          </a:xfrm>
          <a:prstGeom prst="ellipse">
            <a:avLst/>
          </a:prstGeom>
          <a:solidFill>
            <a:srgbClr val="FFC000"/>
          </a:solidFill>
          <a:ln>
            <a:noFill/>
          </a:ln>
          <a:scene3d>
            <a:camera prst="orthographicFront">
              <a:rot lat="0" lon="0" rev="18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01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Matrix Factorization - Motivation</a:t>
            </a:r>
          </a:p>
        </p:txBody>
      </p:sp>
      <p:sp>
        <p:nvSpPr>
          <p:cNvPr id="3" name="Content Placeholder 2"/>
          <p:cNvSpPr>
            <a:spLocks noGrp="1"/>
          </p:cNvSpPr>
          <p:nvPr>
            <p:ph idx="1"/>
          </p:nvPr>
        </p:nvSpPr>
        <p:spPr>
          <a:xfrm>
            <a:off x="457200" y="1447800"/>
            <a:ext cx="8229600" cy="5029200"/>
          </a:xfrm>
        </p:spPr>
        <p:txBody>
          <a:bodyPr rtlCol="0">
            <a:normAutofit/>
          </a:bodyPr>
          <a:lstStyle/>
          <a:p>
            <a:pPr fontAlgn="auto">
              <a:lnSpc>
                <a:spcPct val="100000"/>
              </a:lnSpc>
              <a:spcAft>
                <a:spcPts val="0"/>
              </a:spcAft>
              <a:buFontTx/>
              <a:buNone/>
              <a:defRPr/>
            </a:pPr>
            <a:r>
              <a:rPr lang="en-US" sz="2400" dirty="0"/>
              <a:t>Usually, data vary more strongly in some dimensions than others. Fitting a linear model to the (k) strongest directions gives the best approximation to the data in a least-squares sense. </a:t>
            </a:r>
          </a:p>
        </p:txBody>
      </p:sp>
      <p:sp>
        <p:nvSpPr>
          <p:cNvPr id="29" name="Oval 28"/>
          <p:cNvSpPr/>
          <p:nvPr/>
        </p:nvSpPr>
        <p:spPr>
          <a:xfrm>
            <a:off x="4254902" y="442486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283602" y="37724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205513" y="50805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74002" y="38486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662713" y="46868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43713" y="40772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881913" y="433812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735748" y="50805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600967" y="43886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599499" y="39648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51578" y="504439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020067" y="38124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08778" y="46506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389778" y="40410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27978" y="430194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158013" y="47649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677384" y="410982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11948" y="442372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339355" y="479805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802870" y="46082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815113" y="48392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967513" y="49916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24767" y="47268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29801" y="457845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281713" y="472687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11868" y="439349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412899" y="43030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216204" y="461697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715484" y="439349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648497" y="45320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90805" y="48773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125332" y="54374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677405" y="35057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389778" y="36820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981967" y="34676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861175" y="396451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953297" y="48368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432645" y="44558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2414892" y="3161367"/>
            <a:ext cx="3810000" cy="2667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78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23825"/>
            <a:ext cx="8229600" cy="942975"/>
          </a:xfrm>
        </p:spPr>
        <p:txBody>
          <a:bodyPr>
            <a:normAutofit/>
          </a:bodyPr>
          <a:lstStyle/>
          <a:p>
            <a:pPr>
              <a:defRPr/>
            </a:pPr>
            <a:r>
              <a:rPr lang="en-US" dirty="0"/>
              <a:t>Matrix Factorization</a:t>
            </a:r>
          </a:p>
        </p:txBody>
      </p:sp>
      <p:sp>
        <p:nvSpPr>
          <p:cNvPr id="3" name="Content Placeholder 2"/>
          <p:cNvSpPr>
            <a:spLocks noGrp="1"/>
          </p:cNvSpPr>
          <p:nvPr>
            <p:ph idx="1"/>
          </p:nvPr>
        </p:nvSpPr>
        <p:spPr>
          <a:xfrm>
            <a:off x="458190" y="1066800"/>
            <a:ext cx="8229600" cy="5562600"/>
          </a:xfrm>
        </p:spPr>
        <p:txBody>
          <a:bodyPr rtlCol="0">
            <a:normAutofit/>
          </a:bodyPr>
          <a:lstStyle/>
          <a:p>
            <a:pPr fontAlgn="auto">
              <a:lnSpc>
                <a:spcPct val="100000"/>
              </a:lnSpc>
              <a:spcAft>
                <a:spcPts val="0"/>
              </a:spcAft>
              <a:buFontTx/>
              <a:buNone/>
              <a:defRPr/>
            </a:pPr>
            <a:r>
              <a:rPr lang="en-US" sz="2400" dirty="0"/>
              <a:t>Algebraically, we have a high-dimensional data matrix (typically sparse) S, which we approximate as a product of two dense matrices A and B with low “inner” dimension:</a:t>
            </a:r>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endParaRPr lang="en-US" sz="2400" dirty="0"/>
          </a:p>
          <a:p>
            <a:pPr fontAlgn="auto">
              <a:lnSpc>
                <a:spcPct val="100000"/>
              </a:lnSpc>
              <a:spcAft>
                <a:spcPts val="0"/>
              </a:spcAft>
              <a:buFontTx/>
              <a:buNone/>
              <a:defRPr/>
            </a:pPr>
            <a:r>
              <a:rPr lang="en-US" sz="2400" dirty="0"/>
              <a:t>From the factorization, we can fill in missing values of S. This problem is often called “Matrix Completion”. </a:t>
            </a:r>
          </a:p>
        </p:txBody>
      </p:sp>
      <p:sp>
        <p:nvSpPr>
          <p:cNvPr id="2" name="Rectangle 1"/>
          <p:cNvSpPr/>
          <p:nvPr/>
        </p:nvSpPr>
        <p:spPr>
          <a:xfrm>
            <a:off x="1592277" y="3146484"/>
            <a:ext cx="1964377" cy="2133600"/>
          </a:xfrm>
          <a:prstGeom prst="rect">
            <a:avLst/>
          </a:prstGeom>
          <a:solidFill>
            <a:srgbClr val="DCEF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S</a:t>
            </a:r>
          </a:p>
        </p:txBody>
      </p:sp>
      <p:sp>
        <p:nvSpPr>
          <p:cNvPr id="4" name="TextBox 3"/>
          <p:cNvSpPr txBox="1"/>
          <p:nvPr/>
        </p:nvSpPr>
        <p:spPr>
          <a:xfrm>
            <a:off x="3775359" y="3859341"/>
            <a:ext cx="457200" cy="707886"/>
          </a:xfrm>
          <a:prstGeom prst="rect">
            <a:avLst/>
          </a:prstGeom>
          <a:noFill/>
          <a:ln w="12700">
            <a:noFill/>
          </a:ln>
        </p:spPr>
        <p:txBody>
          <a:bodyPr wrap="square" rtlCol="0">
            <a:spAutoFit/>
          </a:bodyPr>
          <a:lstStyle/>
          <a:p>
            <a:r>
              <a:rPr lang="en-US" sz="4000" dirty="0">
                <a:sym typeface="Symbol"/>
              </a:rPr>
              <a:t></a:t>
            </a:r>
            <a:endParaRPr lang="en-US" sz="4000" dirty="0"/>
          </a:p>
        </p:txBody>
      </p:sp>
      <p:sp>
        <p:nvSpPr>
          <p:cNvPr id="72" name="Rectangle 71"/>
          <p:cNvSpPr/>
          <p:nvPr/>
        </p:nvSpPr>
        <p:spPr>
          <a:xfrm>
            <a:off x="4867889" y="3186080"/>
            <a:ext cx="914400" cy="2133600"/>
          </a:xfrm>
          <a:prstGeom prst="rect">
            <a:avLst/>
          </a:prstGeom>
          <a:solidFill>
            <a:srgbClr val="80C5C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A</a:t>
            </a:r>
          </a:p>
        </p:txBody>
      </p:sp>
      <p:sp>
        <p:nvSpPr>
          <p:cNvPr id="73" name="Rectangle 72"/>
          <p:cNvSpPr/>
          <p:nvPr/>
        </p:nvSpPr>
        <p:spPr>
          <a:xfrm>
            <a:off x="6008913" y="3186080"/>
            <a:ext cx="1905001" cy="923971"/>
          </a:xfrm>
          <a:prstGeom prst="rect">
            <a:avLst/>
          </a:prstGeom>
          <a:solidFill>
            <a:srgbClr val="80C5C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B</a:t>
            </a:r>
          </a:p>
        </p:txBody>
      </p:sp>
      <p:sp>
        <p:nvSpPr>
          <p:cNvPr id="5" name="Left Brace 4"/>
          <p:cNvSpPr/>
          <p:nvPr/>
        </p:nvSpPr>
        <p:spPr>
          <a:xfrm>
            <a:off x="1058727" y="3195313"/>
            <a:ext cx="359229" cy="209400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2038" y="4126862"/>
            <a:ext cx="926407" cy="646331"/>
          </a:xfrm>
          <a:prstGeom prst="rect">
            <a:avLst/>
          </a:prstGeom>
          <a:noFill/>
        </p:spPr>
        <p:txBody>
          <a:bodyPr wrap="none" rtlCol="0">
            <a:spAutoFit/>
          </a:bodyPr>
          <a:lstStyle/>
          <a:p>
            <a:r>
              <a:rPr lang="en-US" dirty="0"/>
              <a:t>M </a:t>
            </a:r>
            <a:br>
              <a:rPr lang="en-US" dirty="0"/>
            </a:br>
            <a:r>
              <a:rPr lang="en-US" dirty="0"/>
              <a:t>features</a:t>
            </a:r>
          </a:p>
        </p:txBody>
      </p:sp>
      <p:sp>
        <p:nvSpPr>
          <p:cNvPr id="74" name="Left Brace 73"/>
          <p:cNvSpPr/>
          <p:nvPr/>
        </p:nvSpPr>
        <p:spPr>
          <a:xfrm>
            <a:off x="4411678" y="3225676"/>
            <a:ext cx="359229" cy="209400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a:off x="4232558" y="3859341"/>
            <a:ext cx="428322" cy="646331"/>
          </a:xfrm>
          <a:prstGeom prst="rect">
            <a:avLst/>
          </a:prstGeom>
          <a:noFill/>
        </p:spPr>
        <p:txBody>
          <a:bodyPr wrap="none" rtlCol="0">
            <a:spAutoFit/>
          </a:bodyPr>
          <a:lstStyle/>
          <a:p>
            <a:r>
              <a:rPr lang="en-US" dirty="0"/>
              <a:t>M </a:t>
            </a:r>
            <a:br>
              <a:rPr lang="en-US" dirty="0"/>
            </a:br>
            <a:endParaRPr lang="en-US" dirty="0"/>
          </a:p>
        </p:txBody>
      </p:sp>
      <p:sp>
        <p:nvSpPr>
          <p:cNvPr id="76" name="Left Brace 75"/>
          <p:cNvSpPr/>
          <p:nvPr/>
        </p:nvSpPr>
        <p:spPr>
          <a:xfrm>
            <a:off x="2394853" y="1941142"/>
            <a:ext cx="359229" cy="1903987"/>
          </a:xfrm>
          <a:prstGeom prst="leftBrace">
            <a:avLst/>
          </a:prstGeom>
          <a:ln w="12700">
            <a:solidFill>
              <a:schemeClr val="tx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p:cNvSpPr/>
          <p:nvPr/>
        </p:nvSpPr>
        <p:spPr>
          <a:xfrm>
            <a:off x="6781798" y="1983232"/>
            <a:ext cx="359229" cy="1903987"/>
          </a:xfrm>
          <a:prstGeom prst="leftBrace">
            <a:avLst/>
          </a:prstGeom>
          <a:ln w="12700">
            <a:solidFill>
              <a:schemeClr val="tx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1072706" y="2327668"/>
            <a:ext cx="2987677" cy="369332"/>
          </a:xfrm>
          <a:prstGeom prst="rect">
            <a:avLst/>
          </a:prstGeom>
          <a:noFill/>
        </p:spPr>
        <p:txBody>
          <a:bodyPr wrap="none" rtlCol="0">
            <a:spAutoFit/>
          </a:bodyPr>
          <a:lstStyle/>
          <a:p>
            <a:r>
              <a:rPr lang="en-US" dirty="0"/>
              <a:t>N samples (users, documents)</a:t>
            </a:r>
          </a:p>
        </p:txBody>
      </p:sp>
      <p:sp>
        <p:nvSpPr>
          <p:cNvPr id="79" name="TextBox 78"/>
          <p:cNvSpPr txBox="1"/>
          <p:nvPr/>
        </p:nvSpPr>
        <p:spPr>
          <a:xfrm>
            <a:off x="6385532" y="2381059"/>
            <a:ext cx="1157689" cy="369332"/>
          </a:xfrm>
          <a:prstGeom prst="rect">
            <a:avLst/>
          </a:prstGeom>
          <a:noFill/>
        </p:spPr>
        <p:txBody>
          <a:bodyPr wrap="none" rtlCol="0">
            <a:spAutoFit/>
          </a:bodyPr>
          <a:lstStyle/>
          <a:p>
            <a:r>
              <a:rPr lang="en-US" dirty="0"/>
              <a:t>N samples</a:t>
            </a:r>
          </a:p>
        </p:txBody>
      </p:sp>
      <p:sp>
        <p:nvSpPr>
          <p:cNvPr id="80" name="Left Brace 79"/>
          <p:cNvSpPr/>
          <p:nvPr/>
        </p:nvSpPr>
        <p:spPr>
          <a:xfrm>
            <a:off x="5173183" y="2512334"/>
            <a:ext cx="303811" cy="900516"/>
          </a:xfrm>
          <a:prstGeom prst="leftBrace">
            <a:avLst/>
          </a:prstGeom>
          <a:ln w="12700">
            <a:solidFill>
              <a:schemeClr val="tx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4660880" y="2382256"/>
            <a:ext cx="1426994" cy="369332"/>
          </a:xfrm>
          <a:prstGeom prst="rect">
            <a:avLst/>
          </a:prstGeom>
          <a:noFill/>
        </p:spPr>
        <p:txBody>
          <a:bodyPr wrap="none" rtlCol="0">
            <a:spAutoFit/>
          </a:bodyPr>
          <a:lstStyle/>
          <a:p>
            <a:r>
              <a:rPr lang="en-US" dirty="0"/>
              <a:t>K latent dims</a:t>
            </a:r>
          </a:p>
        </p:txBody>
      </p:sp>
      <p:sp>
        <p:nvSpPr>
          <p:cNvPr id="82" name="Left Brace 81"/>
          <p:cNvSpPr/>
          <p:nvPr/>
        </p:nvSpPr>
        <p:spPr>
          <a:xfrm>
            <a:off x="8061360" y="3226346"/>
            <a:ext cx="303811" cy="900516"/>
          </a:xfrm>
          <a:prstGeom prst="leftBrace">
            <a:avLst/>
          </a:prstGeom>
          <a:ln w="12700">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8273631" y="3240888"/>
            <a:ext cx="335348" cy="646331"/>
          </a:xfrm>
          <a:prstGeom prst="rect">
            <a:avLst/>
          </a:prstGeom>
          <a:noFill/>
        </p:spPr>
        <p:txBody>
          <a:bodyPr wrap="none" rtlCol="0">
            <a:spAutoFit/>
          </a:bodyPr>
          <a:lstStyle/>
          <a:p>
            <a:r>
              <a:rPr lang="en-US" dirty="0"/>
              <a:t>K</a:t>
            </a:r>
            <a:br>
              <a:rPr lang="en-US" dirty="0"/>
            </a:br>
            <a:endParaRPr lang="en-US" dirty="0"/>
          </a:p>
        </p:txBody>
      </p:sp>
    </p:spTree>
    <p:extLst>
      <p:ext uri="{BB962C8B-B14F-4D97-AF65-F5344CB8AC3E}">
        <p14:creationId xmlns:p14="http://schemas.microsoft.com/office/powerpoint/2010/main" val="3747797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Matrix Factorization</a:t>
            </a:r>
          </a:p>
        </p:txBody>
      </p:sp>
      <p:sp>
        <p:nvSpPr>
          <p:cNvPr id="3" name="Content Placeholder 2"/>
          <p:cNvSpPr>
            <a:spLocks noGrp="1"/>
          </p:cNvSpPr>
          <p:nvPr>
            <p:ph idx="1"/>
          </p:nvPr>
        </p:nvSpPr>
        <p:spPr>
          <a:xfrm>
            <a:off x="458190" y="1219200"/>
            <a:ext cx="8229600" cy="5257800"/>
          </a:xfrm>
        </p:spPr>
        <p:txBody>
          <a:bodyPr rtlCol="0">
            <a:normAutofit/>
          </a:bodyPr>
          <a:lstStyle/>
          <a:p>
            <a:pPr fontAlgn="auto">
              <a:lnSpc>
                <a:spcPct val="100000"/>
              </a:lnSpc>
              <a:spcAft>
                <a:spcPts val="0"/>
              </a:spcAft>
              <a:buFontTx/>
              <a:buNone/>
              <a:defRPr/>
            </a:pPr>
            <a:r>
              <a:rPr lang="en-US" sz="2400" dirty="0"/>
              <a:t>Columns of B represent the distribution of topics the n</a:t>
            </a:r>
            <a:r>
              <a:rPr lang="en-US" sz="2400" baseline="30000" dirty="0"/>
              <a:t>th</a:t>
            </a:r>
            <a:r>
              <a:rPr lang="en-US" sz="2400" dirty="0"/>
              <a:t> sample.</a:t>
            </a:r>
          </a:p>
          <a:p>
            <a:pPr fontAlgn="auto">
              <a:lnSpc>
                <a:spcPct val="100000"/>
              </a:lnSpc>
              <a:spcAft>
                <a:spcPts val="0"/>
              </a:spcAft>
              <a:buFontTx/>
              <a:buNone/>
              <a:defRPr/>
            </a:pPr>
            <a:r>
              <a:rPr lang="en-US" sz="2400" dirty="0"/>
              <a:t>Rows of A represent the distribution of topics in the </a:t>
            </a:r>
            <a:r>
              <a:rPr lang="en-US" sz="2400" dirty="0" err="1"/>
              <a:t>m</a:t>
            </a:r>
            <a:r>
              <a:rPr lang="en-US" sz="2400" baseline="30000" dirty="0" err="1"/>
              <a:t>th</a:t>
            </a:r>
            <a:r>
              <a:rPr lang="en-US" sz="2400" dirty="0"/>
              <a:t> feature.</a:t>
            </a:r>
          </a:p>
          <a:p>
            <a:pPr fontAlgn="auto">
              <a:lnSpc>
                <a:spcPct val="100000"/>
              </a:lnSpc>
              <a:spcAft>
                <a:spcPts val="0"/>
              </a:spcAft>
              <a:buFontTx/>
              <a:buNone/>
              <a:defRPr/>
            </a:pPr>
            <a:r>
              <a:rPr lang="en-US" sz="2400" dirty="0"/>
              <a:t>These weights allow us to interpret the latent dimensions. </a:t>
            </a:r>
          </a:p>
        </p:txBody>
      </p:sp>
      <p:sp>
        <p:nvSpPr>
          <p:cNvPr id="2" name="Rectangle 1"/>
          <p:cNvSpPr/>
          <p:nvPr/>
        </p:nvSpPr>
        <p:spPr>
          <a:xfrm>
            <a:off x="1600199" y="3711703"/>
            <a:ext cx="1964377" cy="2133600"/>
          </a:xfrm>
          <a:prstGeom prst="rect">
            <a:avLst/>
          </a:prstGeom>
          <a:solidFill>
            <a:srgbClr val="DCEF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S</a:t>
            </a:r>
          </a:p>
        </p:txBody>
      </p:sp>
      <p:sp>
        <p:nvSpPr>
          <p:cNvPr id="4" name="TextBox 3"/>
          <p:cNvSpPr txBox="1"/>
          <p:nvPr/>
        </p:nvSpPr>
        <p:spPr>
          <a:xfrm>
            <a:off x="3783281" y="4424560"/>
            <a:ext cx="457200" cy="707886"/>
          </a:xfrm>
          <a:prstGeom prst="rect">
            <a:avLst/>
          </a:prstGeom>
          <a:noFill/>
          <a:ln w="12700">
            <a:noFill/>
          </a:ln>
        </p:spPr>
        <p:txBody>
          <a:bodyPr wrap="square" rtlCol="0">
            <a:spAutoFit/>
          </a:bodyPr>
          <a:lstStyle/>
          <a:p>
            <a:r>
              <a:rPr lang="en-US" sz="4000" dirty="0">
                <a:sym typeface="Symbol"/>
              </a:rPr>
              <a:t></a:t>
            </a:r>
            <a:endParaRPr lang="en-US" sz="4000" dirty="0"/>
          </a:p>
        </p:txBody>
      </p:sp>
      <p:sp>
        <p:nvSpPr>
          <p:cNvPr id="72" name="Rectangle 71"/>
          <p:cNvSpPr/>
          <p:nvPr/>
        </p:nvSpPr>
        <p:spPr>
          <a:xfrm>
            <a:off x="4875811" y="3751299"/>
            <a:ext cx="914400" cy="2133600"/>
          </a:xfrm>
          <a:prstGeom prst="rect">
            <a:avLst/>
          </a:prstGeom>
          <a:solidFill>
            <a:srgbClr val="80C5C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A</a:t>
            </a:r>
          </a:p>
        </p:txBody>
      </p:sp>
      <p:sp>
        <p:nvSpPr>
          <p:cNvPr id="73" name="Rectangle 72"/>
          <p:cNvSpPr/>
          <p:nvPr/>
        </p:nvSpPr>
        <p:spPr>
          <a:xfrm>
            <a:off x="6019799" y="3751299"/>
            <a:ext cx="1905001" cy="923971"/>
          </a:xfrm>
          <a:prstGeom prst="rect">
            <a:avLst/>
          </a:prstGeom>
          <a:solidFill>
            <a:srgbClr val="80C5CA"/>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B</a:t>
            </a:r>
          </a:p>
        </p:txBody>
      </p:sp>
      <p:sp>
        <p:nvSpPr>
          <p:cNvPr id="5" name="Left Brace 4"/>
          <p:cNvSpPr/>
          <p:nvPr/>
        </p:nvSpPr>
        <p:spPr>
          <a:xfrm>
            <a:off x="1066649" y="3760532"/>
            <a:ext cx="359229" cy="209400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9960" y="4692081"/>
            <a:ext cx="926407" cy="646331"/>
          </a:xfrm>
          <a:prstGeom prst="rect">
            <a:avLst/>
          </a:prstGeom>
          <a:noFill/>
        </p:spPr>
        <p:txBody>
          <a:bodyPr wrap="none" rtlCol="0">
            <a:spAutoFit/>
          </a:bodyPr>
          <a:lstStyle/>
          <a:p>
            <a:r>
              <a:rPr lang="en-US" dirty="0"/>
              <a:t>M </a:t>
            </a:r>
            <a:br>
              <a:rPr lang="en-US" dirty="0"/>
            </a:br>
            <a:r>
              <a:rPr lang="en-US" dirty="0"/>
              <a:t>features</a:t>
            </a:r>
          </a:p>
        </p:txBody>
      </p:sp>
      <p:sp>
        <p:nvSpPr>
          <p:cNvPr id="74" name="Left Brace 73"/>
          <p:cNvSpPr/>
          <p:nvPr/>
        </p:nvSpPr>
        <p:spPr>
          <a:xfrm>
            <a:off x="4419600" y="3790895"/>
            <a:ext cx="359229" cy="209400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p:cNvSpPr txBox="1"/>
          <p:nvPr/>
        </p:nvSpPr>
        <p:spPr>
          <a:xfrm>
            <a:off x="4240480" y="4424560"/>
            <a:ext cx="428322" cy="646331"/>
          </a:xfrm>
          <a:prstGeom prst="rect">
            <a:avLst/>
          </a:prstGeom>
          <a:noFill/>
        </p:spPr>
        <p:txBody>
          <a:bodyPr wrap="none" rtlCol="0">
            <a:spAutoFit/>
          </a:bodyPr>
          <a:lstStyle/>
          <a:p>
            <a:r>
              <a:rPr lang="en-US" dirty="0"/>
              <a:t>M </a:t>
            </a:r>
            <a:br>
              <a:rPr lang="en-US" dirty="0"/>
            </a:br>
            <a:endParaRPr lang="en-US" dirty="0"/>
          </a:p>
        </p:txBody>
      </p:sp>
      <p:sp>
        <p:nvSpPr>
          <p:cNvPr id="76" name="Left Brace 75"/>
          <p:cNvSpPr/>
          <p:nvPr/>
        </p:nvSpPr>
        <p:spPr>
          <a:xfrm>
            <a:off x="2394853" y="2520573"/>
            <a:ext cx="359229" cy="1903987"/>
          </a:xfrm>
          <a:prstGeom prst="leftBrace">
            <a:avLst/>
          </a:prstGeom>
          <a:ln w="12700">
            <a:solidFill>
              <a:schemeClr val="tx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p:cNvSpPr/>
          <p:nvPr/>
        </p:nvSpPr>
        <p:spPr>
          <a:xfrm>
            <a:off x="6781800" y="2520572"/>
            <a:ext cx="359229" cy="1903987"/>
          </a:xfrm>
          <a:prstGeom prst="leftBrace">
            <a:avLst/>
          </a:prstGeom>
          <a:ln w="12700">
            <a:solidFill>
              <a:schemeClr val="tx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1080628" y="2892887"/>
            <a:ext cx="2987677" cy="369332"/>
          </a:xfrm>
          <a:prstGeom prst="rect">
            <a:avLst/>
          </a:prstGeom>
          <a:noFill/>
        </p:spPr>
        <p:txBody>
          <a:bodyPr wrap="none" rtlCol="0">
            <a:spAutoFit/>
          </a:bodyPr>
          <a:lstStyle/>
          <a:p>
            <a:r>
              <a:rPr lang="en-US" dirty="0"/>
              <a:t>N samples (users, documents)</a:t>
            </a:r>
          </a:p>
        </p:txBody>
      </p:sp>
      <p:sp>
        <p:nvSpPr>
          <p:cNvPr id="79" name="TextBox 78"/>
          <p:cNvSpPr txBox="1"/>
          <p:nvPr/>
        </p:nvSpPr>
        <p:spPr>
          <a:xfrm>
            <a:off x="6393454" y="2946278"/>
            <a:ext cx="1157689" cy="369332"/>
          </a:xfrm>
          <a:prstGeom prst="rect">
            <a:avLst/>
          </a:prstGeom>
          <a:noFill/>
        </p:spPr>
        <p:txBody>
          <a:bodyPr wrap="none" rtlCol="0">
            <a:spAutoFit/>
          </a:bodyPr>
          <a:lstStyle/>
          <a:p>
            <a:r>
              <a:rPr lang="en-US" dirty="0"/>
              <a:t>N samples</a:t>
            </a:r>
          </a:p>
        </p:txBody>
      </p:sp>
      <p:sp>
        <p:nvSpPr>
          <p:cNvPr id="80" name="Left Brace 79"/>
          <p:cNvSpPr/>
          <p:nvPr/>
        </p:nvSpPr>
        <p:spPr>
          <a:xfrm>
            <a:off x="5181105" y="3077553"/>
            <a:ext cx="303811" cy="900516"/>
          </a:xfrm>
          <a:prstGeom prst="leftBrace">
            <a:avLst/>
          </a:prstGeom>
          <a:ln w="12700">
            <a:solidFill>
              <a:schemeClr val="tx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4668802" y="2947475"/>
            <a:ext cx="1426994" cy="369332"/>
          </a:xfrm>
          <a:prstGeom prst="rect">
            <a:avLst/>
          </a:prstGeom>
          <a:noFill/>
        </p:spPr>
        <p:txBody>
          <a:bodyPr wrap="none" rtlCol="0">
            <a:spAutoFit/>
          </a:bodyPr>
          <a:lstStyle/>
          <a:p>
            <a:r>
              <a:rPr lang="en-US" dirty="0"/>
              <a:t>K latent dims</a:t>
            </a:r>
          </a:p>
        </p:txBody>
      </p:sp>
      <p:sp>
        <p:nvSpPr>
          <p:cNvPr id="82" name="Left Brace 81"/>
          <p:cNvSpPr/>
          <p:nvPr/>
        </p:nvSpPr>
        <p:spPr>
          <a:xfrm>
            <a:off x="8069282" y="3791565"/>
            <a:ext cx="303811" cy="900516"/>
          </a:xfrm>
          <a:prstGeom prst="leftBrace">
            <a:avLst/>
          </a:prstGeom>
          <a:ln w="12700">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8281553" y="3806107"/>
            <a:ext cx="335348" cy="646331"/>
          </a:xfrm>
          <a:prstGeom prst="rect">
            <a:avLst/>
          </a:prstGeom>
          <a:noFill/>
        </p:spPr>
        <p:txBody>
          <a:bodyPr wrap="none" rtlCol="0">
            <a:spAutoFit/>
          </a:bodyPr>
          <a:lstStyle/>
          <a:p>
            <a:r>
              <a:rPr lang="en-US" dirty="0"/>
              <a:t>K</a:t>
            </a:r>
            <a:br>
              <a:rPr lang="en-US" dirty="0"/>
            </a:br>
            <a:endParaRPr lang="en-US" dirty="0"/>
          </a:p>
        </p:txBody>
      </p:sp>
      <p:sp>
        <p:nvSpPr>
          <p:cNvPr id="7" name="Rectangle 6"/>
          <p:cNvSpPr/>
          <p:nvPr/>
        </p:nvSpPr>
        <p:spPr>
          <a:xfrm>
            <a:off x="6393454" y="3755585"/>
            <a:ext cx="76200" cy="91968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875811" y="4215429"/>
            <a:ext cx="914400" cy="68338"/>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403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Matrix Factorization</a:t>
            </a:r>
          </a:p>
        </p:txBody>
      </p:sp>
      <p:sp>
        <p:nvSpPr>
          <p:cNvPr id="3" name="Content Placeholder 2"/>
          <p:cNvSpPr>
            <a:spLocks noGrp="1"/>
          </p:cNvSpPr>
          <p:nvPr>
            <p:ph idx="1"/>
          </p:nvPr>
        </p:nvSpPr>
        <p:spPr>
          <a:xfrm>
            <a:off x="457200" y="1295400"/>
            <a:ext cx="8229600" cy="5181600"/>
          </a:xfrm>
        </p:spPr>
        <p:txBody>
          <a:bodyPr rtlCol="0">
            <a:normAutofit/>
          </a:bodyPr>
          <a:lstStyle/>
          <a:p>
            <a:pPr marL="0" indent="0" fontAlgn="auto">
              <a:lnSpc>
                <a:spcPct val="100000"/>
              </a:lnSpc>
              <a:spcAft>
                <a:spcPts val="0"/>
              </a:spcAft>
              <a:buNone/>
              <a:defRPr/>
            </a:pPr>
            <a:r>
              <a:rPr lang="en-US" sz="2400" dirty="0"/>
              <a:t>is a popular method for sparse, linear data (ratings, kw/URL combos, CTR on ads). </a:t>
            </a:r>
          </a:p>
          <a:p>
            <a:pPr marL="0" indent="0" fontAlgn="auto">
              <a:lnSpc>
                <a:spcPct val="100000"/>
              </a:lnSpc>
              <a:spcAft>
                <a:spcPts val="0"/>
              </a:spcAft>
              <a:buNone/>
              <a:defRPr/>
            </a:pPr>
            <a:endParaRPr lang="en-US" sz="2400" dirty="0"/>
          </a:p>
          <a:p>
            <a:pPr fontAlgn="auto">
              <a:lnSpc>
                <a:spcPct val="100000"/>
              </a:lnSpc>
              <a:spcAft>
                <a:spcPts val="0"/>
              </a:spcAft>
              <a:defRPr/>
            </a:pPr>
            <a:r>
              <a:rPr lang="en-US" sz="2400" dirty="0"/>
              <a:t>Input matrix S is sparse, and we approximate it as a low-dimensional product: S </a:t>
            </a:r>
            <a:r>
              <a:rPr lang="en-US" sz="2400" dirty="0">
                <a:sym typeface="Symbol"/>
              </a:rPr>
              <a:t> A * B. Zeros of S encode </a:t>
            </a:r>
            <a:r>
              <a:rPr lang="en-US" sz="2400" b="1" dirty="0">
                <a:solidFill>
                  <a:srgbClr val="C00000"/>
                </a:solidFill>
                <a:sym typeface="Symbol"/>
              </a:rPr>
              <a:t>don’t know </a:t>
            </a:r>
            <a:r>
              <a:rPr lang="en-US" sz="2400" dirty="0">
                <a:sym typeface="Symbol"/>
              </a:rPr>
              <a:t>state. </a:t>
            </a:r>
          </a:p>
          <a:p>
            <a:pPr fontAlgn="auto">
              <a:lnSpc>
                <a:spcPct val="100000"/>
              </a:lnSpc>
              <a:spcAft>
                <a:spcPts val="0"/>
              </a:spcAft>
              <a:defRPr/>
            </a:pPr>
            <a:endParaRPr lang="en-US" sz="2400" dirty="0">
              <a:sym typeface="Symbol"/>
            </a:endParaRPr>
          </a:p>
          <a:p>
            <a:pPr fontAlgn="auto">
              <a:lnSpc>
                <a:spcPct val="100000"/>
              </a:lnSpc>
              <a:spcAft>
                <a:spcPts val="0"/>
              </a:spcAft>
              <a:defRPr/>
            </a:pPr>
            <a:r>
              <a:rPr lang="en-US" sz="2400" dirty="0">
                <a:sym typeface="Symbol"/>
              </a:rPr>
              <a:t>Typically minimize quadratic loss on </a:t>
            </a:r>
            <a:r>
              <a:rPr lang="en-US" sz="2400" b="1" dirty="0">
                <a:solidFill>
                  <a:srgbClr val="C00000"/>
                </a:solidFill>
                <a:sym typeface="Symbol"/>
              </a:rPr>
              <a:t>non-zeros (actual observations)</a:t>
            </a:r>
            <a:r>
              <a:rPr lang="en-US" sz="2400" dirty="0">
                <a:sym typeface="Symbol"/>
              </a:rPr>
              <a:t> of S</a:t>
            </a:r>
            <a:br>
              <a:rPr lang="en-US" sz="2400" dirty="0">
                <a:sym typeface="Symbol"/>
              </a:rPr>
            </a:br>
            <a:r>
              <a:rPr lang="en-US" sz="2400" dirty="0">
                <a:sym typeface="Symbol"/>
              </a:rPr>
              <a:t>                          L</a:t>
            </a:r>
            <a:r>
              <a:rPr lang="en-US" sz="2400" baseline="-25000" dirty="0">
                <a:sym typeface="Symbol"/>
              </a:rPr>
              <a:t>2</a:t>
            </a:r>
            <a:r>
              <a:rPr lang="en-US" sz="2400" dirty="0">
                <a:sym typeface="Symbol"/>
              </a:rPr>
              <a:t>(S – A *</a:t>
            </a:r>
            <a:r>
              <a:rPr lang="en-US" sz="2400" baseline="-25000" dirty="0">
                <a:sym typeface="Symbol"/>
              </a:rPr>
              <a:t>S</a:t>
            </a:r>
            <a:r>
              <a:rPr lang="en-US" sz="2400" dirty="0">
                <a:sym typeface="Symbol"/>
              </a:rPr>
              <a:t> B)</a:t>
            </a:r>
            <a:br>
              <a:rPr lang="en-US" sz="2400" dirty="0">
                <a:sym typeface="Symbol"/>
              </a:rPr>
            </a:br>
            <a:r>
              <a:rPr lang="en-US" sz="2400" dirty="0">
                <a:sym typeface="Symbol"/>
              </a:rPr>
              <a:t>and with L</a:t>
            </a:r>
            <a:r>
              <a:rPr lang="en-US" sz="2400" baseline="-25000" dirty="0">
                <a:sym typeface="Symbol"/>
              </a:rPr>
              <a:t>2</a:t>
            </a:r>
            <a:r>
              <a:rPr lang="en-US" sz="2400" dirty="0">
                <a:sym typeface="Symbol"/>
              </a:rPr>
              <a:t> </a:t>
            </a:r>
            <a:r>
              <a:rPr lang="en-US" sz="2400" dirty="0" err="1">
                <a:sym typeface="Symbol"/>
              </a:rPr>
              <a:t>regularizers</a:t>
            </a:r>
            <a:r>
              <a:rPr lang="en-US" sz="2400" dirty="0">
                <a:sym typeface="Symbol"/>
              </a:rPr>
              <a:t> on A and B. Here *</a:t>
            </a:r>
            <a:r>
              <a:rPr lang="en-US" sz="2400" baseline="-25000" dirty="0">
                <a:sym typeface="Symbol"/>
              </a:rPr>
              <a:t>S</a:t>
            </a:r>
            <a:r>
              <a:rPr lang="en-US" sz="2400" dirty="0">
                <a:sym typeface="Symbol"/>
              </a:rPr>
              <a:t> denotes the product evaluated only at non-zeros of S. </a:t>
            </a:r>
          </a:p>
          <a:p>
            <a:pPr marL="0" indent="0" fontAlgn="auto">
              <a:lnSpc>
                <a:spcPct val="100000"/>
              </a:lnSpc>
              <a:spcAft>
                <a:spcPts val="0"/>
              </a:spcAft>
              <a:buNone/>
              <a:defRPr/>
            </a:pPr>
            <a:endParaRPr lang="en-US" sz="2400" dirty="0"/>
          </a:p>
          <a:p>
            <a:pPr fontAlgn="auto">
              <a:lnSpc>
                <a:spcPct val="100000"/>
              </a:lnSpc>
              <a:spcAft>
                <a:spcPts val="0"/>
              </a:spcAft>
              <a:defRPr/>
            </a:pPr>
            <a:endParaRPr lang="en-US" sz="2400" dirty="0"/>
          </a:p>
          <a:p>
            <a:pPr fontAlgn="auto">
              <a:lnSpc>
                <a:spcPct val="100000"/>
              </a:lnSpc>
              <a:spcAft>
                <a:spcPts val="0"/>
              </a:spcAft>
              <a:buFontTx/>
              <a:buNone/>
              <a:defRPr/>
            </a:pPr>
            <a:endParaRPr lang="en-US" sz="2400" dirty="0"/>
          </a:p>
        </p:txBody>
      </p:sp>
    </p:spTree>
    <p:extLst>
      <p:ext uri="{BB962C8B-B14F-4D97-AF65-F5344CB8AC3E}">
        <p14:creationId xmlns:p14="http://schemas.microsoft.com/office/powerpoint/2010/main" val="61465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8408"/>
          </a:xfrm>
        </p:spPr>
        <p:txBody>
          <a:bodyPr/>
          <a:lstStyle/>
          <a:p>
            <a:r>
              <a:rPr lang="en-US" dirty="0"/>
              <a:t>Machine Learning</a:t>
            </a:r>
          </a:p>
        </p:txBody>
      </p:sp>
      <p:sp>
        <p:nvSpPr>
          <p:cNvPr id="3" name="Content Placeholder 2"/>
          <p:cNvSpPr>
            <a:spLocks noGrp="1"/>
          </p:cNvSpPr>
          <p:nvPr>
            <p:ph idx="1"/>
          </p:nvPr>
        </p:nvSpPr>
        <p:spPr>
          <a:xfrm>
            <a:off x="457200" y="978408"/>
            <a:ext cx="8229600" cy="5147755"/>
          </a:xfrm>
        </p:spPr>
        <p:txBody>
          <a:bodyPr>
            <a:normAutofit/>
          </a:bodyPr>
          <a:lstStyle/>
          <a:p>
            <a:r>
              <a:rPr lang="en-US" sz="2800" b="1" dirty="0">
                <a:solidFill>
                  <a:srgbClr val="C00000"/>
                </a:solidFill>
              </a:rPr>
              <a:t>Unsupervised:</a:t>
            </a:r>
          </a:p>
          <a:p>
            <a:pPr lvl="1"/>
            <a:r>
              <a:rPr lang="en-US" sz="2400" dirty="0"/>
              <a:t>Cluster some hand-written digit data into 10 classes.</a:t>
            </a:r>
          </a:p>
          <a:p>
            <a:pPr lvl="1"/>
            <a:r>
              <a:rPr lang="en-US" sz="2400" dirty="0"/>
              <a:t>What are the top 20 topics in Twitter right now? </a:t>
            </a:r>
          </a:p>
          <a:p>
            <a:pPr lvl="1"/>
            <a:r>
              <a:rPr lang="en-US" sz="2400" dirty="0"/>
              <a:t>Find and cluster distinct accents of people at Berkeley. </a:t>
            </a:r>
          </a:p>
        </p:txBody>
      </p:sp>
    </p:spTree>
    <p:extLst>
      <p:ext uri="{BB962C8B-B14F-4D97-AF65-F5344CB8AC3E}">
        <p14:creationId xmlns:p14="http://schemas.microsoft.com/office/powerpoint/2010/main" val="1206319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Matrix Factorization with SGD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rtlCol="0">
                <a:normAutofit/>
              </a:bodyPr>
              <a:lstStyle/>
              <a:p>
                <a:pPr marL="0" indent="0" fontAlgn="auto">
                  <a:lnSpc>
                    <a:spcPct val="100000"/>
                  </a:lnSpc>
                  <a:spcAft>
                    <a:spcPts val="0"/>
                  </a:spcAft>
                  <a:buNone/>
                  <a:defRPr/>
                </a:pPr>
                <a:r>
                  <a:rPr lang="en-US" sz="2400" dirty="0"/>
                  <a:t>We can compute gradients with respect to A and B which are:</a:t>
                </a:r>
              </a:p>
              <a:p>
                <a:pPr marL="0" indent="0" fontAlgn="auto">
                  <a:lnSpc>
                    <a:spcPct val="100000"/>
                  </a:lnSpc>
                  <a:spcAft>
                    <a:spcPts val="0"/>
                  </a:spcAft>
                  <a:buNone/>
                  <a:defRPr/>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sym typeface="Symbol"/>
                            </a:rPr>
                          </m:ctrlPr>
                        </m:fPr>
                        <m:num>
                          <m:r>
                            <a:rPr lang="en-US" sz="2400" b="0" i="1" smtClean="0">
                              <a:latin typeface="Cambria Math"/>
                              <a:sym typeface="Symbol"/>
                            </a:rPr>
                            <m:t>𝑑𝑙</m:t>
                          </m:r>
                        </m:num>
                        <m:den>
                          <m:r>
                            <a:rPr lang="en-US" sz="2400" b="0" i="1" smtClean="0">
                              <a:latin typeface="Cambria Math"/>
                              <a:sym typeface="Symbol"/>
                            </a:rPr>
                            <m:t>𝑑𝐴</m:t>
                          </m:r>
                        </m:den>
                      </m:f>
                      <m:r>
                        <a:rPr lang="en-US" sz="2400" b="0" i="1" smtClean="0">
                          <a:latin typeface="Cambria Math"/>
                          <a:sym typeface="Symbol"/>
                        </a:rPr>
                        <m:t>=−2</m:t>
                      </m:r>
                      <m:d>
                        <m:dPr>
                          <m:ctrlPr>
                            <a:rPr lang="en-US" sz="2400" b="0" i="1" smtClean="0">
                              <a:latin typeface="Cambria Math" panose="02040503050406030204" pitchFamily="18" charset="0"/>
                              <a:sym typeface="Symbol"/>
                            </a:rPr>
                          </m:ctrlPr>
                        </m:dPr>
                        <m:e>
                          <m:r>
                            <a:rPr lang="en-US" sz="2400" b="0" i="1" smtClean="0">
                              <a:latin typeface="Cambria Math"/>
                              <a:sym typeface="Symbol"/>
                            </a:rPr>
                            <m:t>𝑆</m:t>
                          </m:r>
                          <m:r>
                            <a:rPr lang="en-US" sz="2400" b="0" i="1" smtClean="0">
                              <a:latin typeface="Cambria Math"/>
                              <a:sym typeface="Symbol"/>
                            </a:rPr>
                            <m:t>−</m:t>
                          </m:r>
                          <m:r>
                            <a:rPr lang="en-US" sz="2400" b="0" i="1" smtClean="0">
                              <a:latin typeface="Cambria Math"/>
                              <a:sym typeface="Symbol"/>
                            </a:rPr>
                            <m:t>𝐴</m:t>
                          </m:r>
                          <m:sSub>
                            <m:sSubPr>
                              <m:ctrlPr>
                                <a:rPr lang="en-US" sz="2400" b="0" i="1" smtClean="0">
                                  <a:latin typeface="Cambria Math" panose="02040503050406030204" pitchFamily="18" charset="0"/>
                                  <a:sym typeface="Symbol"/>
                                </a:rPr>
                              </m:ctrlPr>
                            </m:sSubPr>
                            <m:e>
                              <m:r>
                                <a:rPr lang="en-US" sz="2400" b="0" i="1" smtClean="0">
                                  <a:latin typeface="Cambria Math"/>
                                  <a:sym typeface="Symbol"/>
                                </a:rPr>
                                <m:t>∗</m:t>
                              </m:r>
                            </m:e>
                            <m:sub>
                              <m:r>
                                <a:rPr lang="en-US" sz="2400" b="0" i="1" smtClean="0">
                                  <a:latin typeface="Cambria Math"/>
                                  <a:sym typeface="Symbol"/>
                                </a:rPr>
                                <m:t>𝑆</m:t>
                              </m:r>
                            </m:sub>
                          </m:sSub>
                          <m:r>
                            <a:rPr lang="en-US" sz="2400" b="0" i="1" smtClean="0">
                              <a:latin typeface="Cambria Math"/>
                              <a:sym typeface="Symbol"/>
                            </a:rPr>
                            <m:t>𝐵</m:t>
                          </m:r>
                        </m:e>
                      </m:d>
                      <m:sSup>
                        <m:sSupPr>
                          <m:ctrlPr>
                            <a:rPr lang="en-US" sz="2400" b="0" i="1" smtClean="0">
                              <a:latin typeface="Cambria Math" panose="02040503050406030204" pitchFamily="18" charset="0"/>
                              <a:sym typeface="Symbol"/>
                            </a:rPr>
                          </m:ctrlPr>
                        </m:sSupPr>
                        <m:e>
                          <m:r>
                            <a:rPr lang="en-US" sz="2400" b="0" i="1" smtClean="0">
                              <a:latin typeface="Cambria Math"/>
                              <a:sym typeface="Symbol"/>
                            </a:rPr>
                            <m:t>𝐵</m:t>
                          </m:r>
                        </m:e>
                        <m:sup>
                          <m:r>
                            <a:rPr lang="en-US" sz="2400" b="0" i="1" smtClean="0">
                              <a:latin typeface="Cambria Math"/>
                              <a:sym typeface="Symbol"/>
                            </a:rPr>
                            <m:t>𝑇</m:t>
                          </m:r>
                        </m:sup>
                      </m:sSup>
                      <m:r>
                        <a:rPr lang="en-US" sz="2400" b="0" i="1" smtClean="0">
                          <a:latin typeface="Cambria Math"/>
                          <a:sym typeface="Symbol"/>
                        </a:rPr>
                        <m:t>+2</m:t>
                      </m:r>
                      <m:sSub>
                        <m:sSubPr>
                          <m:ctrlPr>
                            <a:rPr lang="en-US" sz="2400" b="0" i="1" smtClean="0">
                              <a:latin typeface="Cambria Math" panose="02040503050406030204" pitchFamily="18" charset="0"/>
                              <a:sym typeface="Symbol"/>
                            </a:rPr>
                          </m:ctrlPr>
                        </m:sSubPr>
                        <m:e>
                          <m:r>
                            <a:rPr lang="en-US" sz="2400" b="0" i="1" smtClean="0">
                              <a:latin typeface="Cambria Math"/>
                              <a:sym typeface="Symbol"/>
                            </a:rPr>
                            <m:t>𝑤</m:t>
                          </m:r>
                        </m:e>
                        <m:sub>
                          <m:r>
                            <a:rPr lang="en-US" sz="2400" b="0" i="1" smtClean="0">
                              <a:latin typeface="Cambria Math"/>
                              <a:sym typeface="Symbol"/>
                            </a:rPr>
                            <m:t>𝐴</m:t>
                          </m:r>
                        </m:sub>
                      </m:sSub>
                      <m:r>
                        <a:rPr lang="en-US" sz="2400" b="0" i="1" smtClean="0">
                          <a:latin typeface="Cambria Math"/>
                          <a:sym typeface="Symbol"/>
                        </a:rPr>
                        <m:t>𝐴</m:t>
                      </m:r>
                      <m:r>
                        <a:rPr lang="en-US" sz="2400" b="0" i="1" smtClean="0">
                          <a:latin typeface="Cambria Math"/>
                          <a:sym typeface="Symbol"/>
                        </a:rPr>
                        <m:t> </m:t>
                      </m:r>
                    </m:oMath>
                  </m:oMathPara>
                </a14:m>
                <a:endParaRPr lang="en-US" sz="2400" b="0" dirty="0">
                  <a:sym typeface="Symbol"/>
                </a:endParaRPr>
              </a:p>
              <a:p>
                <a:pPr marL="0" indent="0" fontAlgn="auto">
                  <a:lnSpc>
                    <a:spcPct val="100000"/>
                  </a:lnSpc>
                  <a:spcAft>
                    <a:spcPts val="0"/>
                  </a:spcAft>
                  <a:buNone/>
                  <a:defRPr/>
                </a:pPr>
                <a:endParaRPr lang="en-US" sz="2400" dirty="0">
                  <a:sym typeface="Symbol"/>
                </a:endParaRPr>
              </a:p>
              <a:p>
                <a:pPr marL="0" indent="0" fontAlgn="auto">
                  <a:lnSpc>
                    <a:spcPct val="100000"/>
                  </a:lnSpc>
                  <a:spcAft>
                    <a:spcPts val="0"/>
                  </a:spcAft>
                  <a:buNone/>
                  <a:defRPr/>
                </a:pPr>
                <a:r>
                  <a:rPr lang="en-US" sz="2400" dirty="0">
                    <a:sym typeface="Symbol"/>
                  </a:rPr>
                  <a:t>where </a:t>
                </a:r>
                <a:r>
                  <a:rPr lang="en-US" sz="2400" i="1" dirty="0" err="1">
                    <a:sym typeface="Symbol"/>
                  </a:rPr>
                  <a:t>w</a:t>
                </a:r>
                <a:r>
                  <a:rPr lang="en-US" sz="2400" i="1" baseline="-25000" dirty="0" err="1">
                    <a:sym typeface="Symbol"/>
                  </a:rPr>
                  <a:t>A</a:t>
                </a:r>
                <a:r>
                  <a:rPr lang="en-US" sz="2400" dirty="0">
                    <a:sym typeface="Symbol"/>
                  </a:rPr>
                  <a:t> is the weighting of the </a:t>
                </a:r>
                <a:r>
                  <a:rPr lang="en-US" sz="2400" dirty="0" err="1">
                    <a:sym typeface="Symbol"/>
                  </a:rPr>
                  <a:t>regularizer</a:t>
                </a:r>
                <a:r>
                  <a:rPr lang="en-US" sz="2400" dirty="0">
                    <a:sym typeface="Symbol"/>
                  </a:rPr>
                  <a:t> on A, and</a:t>
                </a:r>
              </a:p>
              <a:p>
                <a:pPr marL="0" indent="0" fontAlgn="auto">
                  <a:lnSpc>
                    <a:spcPct val="100000"/>
                  </a:lnSpc>
                  <a:spcAft>
                    <a:spcPts val="0"/>
                  </a:spcAft>
                  <a:buNone/>
                  <a:defRPr/>
                </a:pPr>
                <a:endParaRPr lang="en-US" sz="2400" dirty="0">
                  <a:sym typeface="Symbol"/>
                </a:endParaRPr>
              </a:p>
              <a:p>
                <a:pPr marL="0" indent="0" fontAlgn="auto">
                  <a:lnSpc>
                    <a:spcPct val="100000"/>
                  </a:lnSpc>
                  <a:spcAft>
                    <a:spcPts val="0"/>
                  </a:spcAft>
                  <a:buNone/>
                  <a:defRPr/>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sym typeface="Symbol"/>
                            </a:rPr>
                          </m:ctrlPr>
                        </m:fPr>
                        <m:num>
                          <m:r>
                            <a:rPr lang="en-US" sz="2400" b="0" i="1" smtClean="0">
                              <a:latin typeface="Cambria Math"/>
                              <a:sym typeface="Symbol"/>
                            </a:rPr>
                            <m:t>𝑑𝑙</m:t>
                          </m:r>
                        </m:num>
                        <m:den>
                          <m:r>
                            <a:rPr lang="en-US" sz="2400" b="0" i="1" smtClean="0">
                              <a:latin typeface="Cambria Math"/>
                              <a:sym typeface="Symbol"/>
                            </a:rPr>
                            <m:t>𝑑𝐵</m:t>
                          </m:r>
                        </m:den>
                      </m:f>
                      <m:r>
                        <a:rPr lang="en-US" sz="2400" b="0" i="1" smtClean="0">
                          <a:latin typeface="Cambria Math"/>
                          <a:sym typeface="Symbol"/>
                        </a:rPr>
                        <m:t>=−2</m:t>
                      </m:r>
                      <m:sSup>
                        <m:sSupPr>
                          <m:ctrlPr>
                            <a:rPr lang="en-US" sz="2400" b="0" i="1" smtClean="0">
                              <a:latin typeface="Cambria Math" panose="02040503050406030204" pitchFamily="18" charset="0"/>
                              <a:sym typeface="Symbol"/>
                            </a:rPr>
                          </m:ctrlPr>
                        </m:sSupPr>
                        <m:e>
                          <m:r>
                            <a:rPr lang="en-US" sz="2400" b="0" i="1" smtClean="0">
                              <a:latin typeface="Cambria Math"/>
                              <a:sym typeface="Symbol"/>
                            </a:rPr>
                            <m:t>𝐴</m:t>
                          </m:r>
                        </m:e>
                        <m:sup>
                          <m:r>
                            <a:rPr lang="en-US" sz="2400" b="0" i="1" smtClean="0">
                              <a:latin typeface="Cambria Math"/>
                              <a:sym typeface="Symbol"/>
                            </a:rPr>
                            <m:t>𝑇</m:t>
                          </m:r>
                        </m:sup>
                      </m:sSup>
                      <m:d>
                        <m:dPr>
                          <m:ctrlPr>
                            <a:rPr lang="en-US" sz="2400" b="0" i="1" smtClean="0">
                              <a:latin typeface="Cambria Math" panose="02040503050406030204" pitchFamily="18" charset="0"/>
                              <a:sym typeface="Symbol"/>
                            </a:rPr>
                          </m:ctrlPr>
                        </m:dPr>
                        <m:e>
                          <m:r>
                            <a:rPr lang="en-US" sz="2400" b="0" i="1" smtClean="0">
                              <a:latin typeface="Cambria Math"/>
                              <a:sym typeface="Symbol"/>
                            </a:rPr>
                            <m:t>𝑆</m:t>
                          </m:r>
                          <m:r>
                            <a:rPr lang="en-US" sz="2400" b="0" i="1" smtClean="0">
                              <a:latin typeface="Cambria Math"/>
                              <a:sym typeface="Symbol"/>
                            </a:rPr>
                            <m:t>−</m:t>
                          </m:r>
                          <m:r>
                            <a:rPr lang="en-US" sz="2400" b="0" i="1" smtClean="0">
                              <a:latin typeface="Cambria Math"/>
                              <a:sym typeface="Symbol"/>
                            </a:rPr>
                            <m:t>𝐴</m:t>
                          </m:r>
                          <m:sSub>
                            <m:sSubPr>
                              <m:ctrlPr>
                                <a:rPr lang="en-US" sz="2400" b="0" i="1" smtClean="0">
                                  <a:latin typeface="Cambria Math" panose="02040503050406030204" pitchFamily="18" charset="0"/>
                                  <a:sym typeface="Symbol"/>
                                </a:rPr>
                              </m:ctrlPr>
                            </m:sSubPr>
                            <m:e>
                              <m:r>
                                <a:rPr lang="en-US" sz="2400" b="0" i="1" smtClean="0">
                                  <a:latin typeface="Cambria Math"/>
                                  <a:sym typeface="Symbol"/>
                                </a:rPr>
                                <m:t>∗</m:t>
                              </m:r>
                            </m:e>
                            <m:sub>
                              <m:r>
                                <a:rPr lang="en-US" sz="2400" b="0" i="1" smtClean="0">
                                  <a:latin typeface="Cambria Math"/>
                                  <a:sym typeface="Symbol"/>
                                </a:rPr>
                                <m:t>𝑆</m:t>
                              </m:r>
                            </m:sub>
                          </m:sSub>
                          <m:r>
                            <a:rPr lang="en-US" sz="2400" b="0" i="1" smtClean="0">
                              <a:latin typeface="Cambria Math"/>
                              <a:sym typeface="Symbol"/>
                            </a:rPr>
                            <m:t>𝐵</m:t>
                          </m:r>
                        </m:e>
                      </m:d>
                      <m:r>
                        <a:rPr lang="en-US" sz="2400" b="0" i="1" smtClean="0">
                          <a:latin typeface="Cambria Math"/>
                          <a:sym typeface="Symbol"/>
                        </a:rPr>
                        <m:t>+2</m:t>
                      </m:r>
                      <m:sSub>
                        <m:sSubPr>
                          <m:ctrlPr>
                            <a:rPr lang="en-US" sz="2400" b="0" i="1" smtClean="0">
                              <a:latin typeface="Cambria Math" panose="02040503050406030204" pitchFamily="18" charset="0"/>
                              <a:sym typeface="Symbol"/>
                            </a:rPr>
                          </m:ctrlPr>
                        </m:sSubPr>
                        <m:e>
                          <m:r>
                            <a:rPr lang="en-US" sz="2400" b="0" i="1" smtClean="0">
                              <a:latin typeface="Cambria Math"/>
                              <a:sym typeface="Symbol"/>
                            </a:rPr>
                            <m:t>𝑤</m:t>
                          </m:r>
                        </m:e>
                        <m:sub>
                          <m:r>
                            <a:rPr lang="en-US" sz="2400" b="0" i="1" smtClean="0">
                              <a:latin typeface="Cambria Math"/>
                              <a:sym typeface="Symbol"/>
                            </a:rPr>
                            <m:t>𝐵</m:t>
                          </m:r>
                        </m:sub>
                      </m:sSub>
                      <m:r>
                        <a:rPr lang="en-US" sz="2400" b="0" i="1" smtClean="0">
                          <a:latin typeface="Cambria Math"/>
                          <a:sym typeface="Symbol"/>
                        </a:rPr>
                        <m:t>𝐵</m:t>
                      </m:r>
                    </m:oMath>
                  </m:oMathPara>
                </a14:m>
                <a:endParaRPr lang="en-US" sz="2400" dirty="0">
                  <a:sym typeface="Symbol"/>
                </a:endParaRPr>
              </a:p>
              <a:p>
                <a:pPr marL="0" indent="0" fontAlgn="auto">
                  <a:lnSpc>
                    <a:spcPct val="100000"/>
                  </a:lnSpc>
                  <a:spcAft>
                    <a:spcPts val="0"/>
                  </a:spcAft>
                  <a:buNone/>
                  <a:defRPr/>
                </a:pPr>
                <a:r>
                  <a:rPr lang="en-US" sz="2400" dirty="0">
                    <a:sym typeface="Symbol"/>
                  </a:rPr>
                  <a:t>where </a:t>
                </a:r>
                <a:r>
                  <a:rPr lang="en-US" sz="2400" i="1" dirty="0" err="1">
                    <a:sym typeface="Symbol"/>
                  </a:rPr>
                  <a:t>w</a:t>
                </a:r>
                <a:r>
                  <a:rPr lang="en-US" sz="2400" i="1" baseline="-25000" dirty="0" err="1">
                    <a:sym typeface="Symbol"/>
                  </a:rPr>
                  <a:t>B</a:t>
                </a:r>
                <a:r>
                  <a:rPr lang="en-US" sz="2400" dirty="0">
                    <a:sym typeface="Symbol"/>
                  </a:rPr>
                  <a:t> is the weight of the </a:t>
                </a:r>
                <a:r>
                  <a:rPr lang="en-US" sz="2400" dirty="0" err="1">
                    <a:sym typeface="Symbol"/>
                  </a:rPr>
                  <a:t>regularizer</a:t>
                </a:r>
                <a:r>
                  <a:rPr lang="en-US" sz="2400" dirty="0">
                    <a:sym typeface="Symbol"/>
                  </a:rPr>
                  <a:t> on B. </a:t>
                </a:r>
              </a:p>
              <a:p>
                <a:pPr marL="0" indent="0" fontAlgn="auto">
                  <a:lnSpc>
                    <a:spcPct val="100000"/>
                  </a:lnSpc>
                  <a:spcAft>
                    <a:spcPts val="0"/>
                  </a:spcAft>
                  <a:buNone/>
                  <a:defRPr/>
                </a:pPr>
                <a:endParaRPr lang="en-US" sz="2400" dirty="0">
                  <a:sym typeface="Symbol"/>
                </a:endParaRPr>
              </a:p>
              <a:p>
                <a:pPr marL="0" indent="0" fontAlgn="auto">
                  <a:lnSpc>
                    <a:spcPct val="100000"/>
                  </a:lnSpc>
                  <a:spcAft>
                    <a:spcPts val="0"/>
                  </a:spcAft>
                  <a:buNone/>
                  <a:defRPr/>
                </a:pPr>
                <a:r>
                  <a:rPr lang="en-US" sz="2400" dirty="0">
                    <a:sym typeface="Symbol"/>
                  </a:rPr>
                  <a:t>Then the loss can be minimized with SGD. This method is quite fast, but suffers from weak local optima.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2"/>
                <a:stretch>
                  <a:fillRect l="-1111" t="-902"/>
                </a:stretch>
              </a:blipFill>
            </p:spPr>
            <p:txBody>
              <a:bodyPr/>
              <a:lstStyle/>
              <a:p>
                <a:r>
                  <a:rPr lang="en-US">
                    <a:noFill/>
                  </a:rPr>
                  <a:t> </a:t>
                </a:r>
              </a:p>
            </p:txBody>
          </p:sp>
        </mc:Fallback>
      </mc:AlternateContent>
      <p:pic>
        <p:nvPicPr>
          <p:cNvPr id="2" name="Picture 1"/>
          <p:cNvPicPr>
            <a:picLocks noChangeAspect="1"/>
          </p:cNvPicPr>
          <p:nvPr/>
        </p:nvPicPr>
        <p:blipFill rotWithShape="1">
          <a:blip r:embed="rId3"/>
          <a:srcRect l="31111" t="32000" r="31250" b="57778"/>
          <a:stretch/>
        </p:blipFill>
        <p:spPr>
          <a:xfrm>
            <a:off x="482600" y="1766425"/>
            <a:ext cx="6553200" cy="989475"/>
          </a:xfrm>
          <a:prstGeom prst="rect">
            <a:avLst/>
          </a:prstGeom>
        </p:spPr>
      </p:pic>
      <p:pic>
        <p:nvPicPr>
          <p:cNvPr id="4" name="Picture 3"/>
          <p:cNvPicPr>
            <a:picLocks noChangeAspect="1"/>
          </p:cNvPicPr>
          <p:nvPr/>
        </p:nvPicPr>
        <p:blipFill rotWithShape="1">
          <a:blip r:embed="rId3"/>
          <a:srcRect l="31112" t="57334" r="32221" b="31333"/>
          <a:stretch/>
        </p:blipFill>
        <p:spPr>
          <a:xfrm>
            <a:off x="420594" y="3221768"/>
            <a:ext cx="6666006" cy="1121631"/>
          </a:xfrm>
          <a:prstGeom prst="rect">
            <a:avLst/>
          </a:prstGeom>
        </p:spPr>
      </p:pic>
    </p:spTree>
    <p:extLst>
      <p:ext uri="{BB962C8B-B14F-4D97-AF65-F5344CB8AC3E}">
        <p14:creationId xmlns:p14="http://schemas.microsoft.com/office/powerpoint/2010/main" val="3861548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86062"/>
            <a:ext cx="8229600" cy="989704"/>
          </a:xfrm>
        </p:spPr>
        <p:txBody>
          <a:bodyPr>
            <a:normAutofit/>
          </a:bodyPr>
          <a:lstStyle/>
          <a:p>
            <a:pPr>
              <a:defRPr/>
            </a:pPr>
            <a:r>
              <a:rPr lang="en-US" dirty="0"/>
              <a:t>Matrix Factorization with MCMC</a:t>
            </a:r>
          </a:p>
        </p:txBody>
      </p:sp>
      <p:sp>
        <p:nvSpPr>
          <p:cNvPr id="3" name="Content Placeholder 2"/>
          <p:cNvSpPr>
            <a:spLocks noGrp="1"/>
          </p:cNvSpPr>
          <p:nvPr>
            <p:ph idx="1"/>
          </p:nvPr>
        </p:nvSpPr>
        <p:spPr>
          <a:xfrm>
            <a:off x="457200" y="971550"/>
            <a:ext cx="8229600" cy="5734049"/>
          </a:xfrm>
        </p:spPr>
        <p:txBody>
          <a:bodyPr rtlCol="0">
            <a:normAutofit/>
          </a:bodyPr>
          <a:lstStyle/>
          <a:p>
            <a:pPr marL="0" indent="0" fontAlgn="auto">
              <a:lnSpc>
                <a:spcPct val="100000"/>
              </a:lnSpc>
              <a:spcAft>
                <a:spcPts val="0"/>
              </a:spcAft>
              <a:buNone/>
              <a:defRPr/>
            </a:pPr>
            <a:r>
              <a:rPr lang="en-US" sz="2400" dirty="0"/>
              <a:t>The local optima problem can be minimized by using MCMC methods (Markov-Chain Monte-Carlo). </a:t>
            </a:r>
          </a:p>
          <a:p>
            <a:pPr marL="0" indent="0" fontAlgn="auto">
              <a:lnSpc>
                <a:spcPct val="100000"/>
              </a:lnSpc>
              <a:spcAft>
                <a:spcPts val="0"/>
              </a:spcAft>
              <a:buNone/>
              <a:defRPr/>
            </a:pPr>
            <a:endParaRPr lang="en-US" sz="2400" dirty="0"/>
          </a:p>
          <a:p>
            <a:pPr marL="0" indent="0" fontAlgn="auto">
              <a:lnSpc>
                <a:spcPct val="100000"/>
              </a:lnSpc>
              <a:spcAft>
                <a:spcPts val="0"/>
              </a:spcAft>
              <a:buNone/>
              <a:defRPr/>
            </a:pPr>
            <a:r>
              <a:rPr lang="en-US" sz="2400" dirty="0"/>
              <a:t>Instead of moving only in the direction of the gradient, these methods sometimes move “down” which allows them to jump into other optima. </a:t>
            </a:r>
          </a:p>
          <a:p>
            <a:pPr marL="0" indent="0" fontAlgn="auto">
              <a:lnSpc>
                <a:spcPct val="100000"/>
              </a:lnSpc>
              <a:spcAft>
                <a:spcPts val="0"/>
              </a:spcAft>
              <a:buNone/>
              <a:defRPr/>
            </a:pPr>
            <a:endParaRPr lang="en-US" sz="2400" dirty="0"/>
          </a:p>
          <a:p>
            <a:pPr marL="0" indent="0" fontAlgn="auto">
              <a:lnSpc>
                <a:spcPct val="100000"/>
              </a:lnSpc>
              <a:spcAft>
                <a:spcPts val="0"/>
              </a:spcAft>
              <a:buNone/>
              <a:defRPr/>
            </a:pPr>
            <a:r>
              <a:rPr lang="en-US" sz="2400" dirty="0"/>
              <a:t>Changing the “energy” of the search allows “annealing” which generally finds good local optima. </a:t>
            </a:r>
            <a:br>
              <a:rPr lang="en-US" sz="2400" dirty="0"/>
            </a:br>
            <a:br>
              <a:rPr lang="en-US" sz="2400" dirty="0"/>
            </a:br>
            <a:r>
              <a:rPr lang="en-US" sz="2400" dirty="0"/>
              <a:t>This is probably the</a:t>
            </a:r>
            <a:br>
              <a:rPr lang="en-US" sz="2400" dirty="0"/>
            </a:br>
            <a:r>
              <a:rPr lang="en-US" sz="2400" dirty="0"/>
              <a:t>most  accurate method </a:t>
            </a:r>
            <a:br>
              <a:rPr lang="en-US" sz="2400" dirty="0"/>
            </a:br>
            <a:r>
              <a:rPr lang="en-US" sz="2400" dirty="0"/>
              <a:t>for matrix factorization </a:t>
            </a:r>
            <a:br>
              <a:rPr lang="en-US" sz="2400" dirty="0"/>
            </a:br>
            <a:r>
              <a:rPr lang="en-US" sz="2400" dirty="0"/>
              <a:t>right now.</a:t>
            </a:r>
          </a:p>
        </p:txBody>
      </p:sp>
      <p:pic>
        <p:nvPicPr>
          <p:cNvPr id="3074" name="Picture 2" descr="https://upload.wikimedia.org/wikipedia/commons/d/d5/Hill_Climbing_with_Simulated_Annealin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41756" y="4851718"/>
            <a:ext cx="4762500" cy="15335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12662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04776"/>
            <a:ext cx="8229600" cy="990600"/>
          </a:xfrm>
        </p:spPr>
        <p:txBody>
          <a:bodyPr>
            <a:normAutofit/>
          </a:bodyPr>
          <a:lstStyle/>
          <a:p>
            <a:pPr>
              <a:defRPr/>
            </a:pPr>
            <a:r>
              <a:rPr lang="en-US" dirty="0"/>
              <a:t>Alternating Least Squares (ALS)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95375"/>
                <a:ext cx="8229600" cy="5610225"/>
              </a:xfrm>
            </p:spPr>
            <p:txBody>
              <a:bodyPr rtlCol="0">
                <a:normAutofit/>
              </a:bodyPr>
              <a:lstStyle/>
              <a:p>
                <a:pPr marL="0" indent="0" fontAlgn="auto">
                  <a:lnSpc>
                    <a:spcPct val="100000"/>
                  </a:lnSpc>
                  <a:spcAft>
                    <a:spcPts val="0"/>
                  </a:spcAft>
                  <a:buNone/>
                  <a:defRPr/>
                </a:pPr>
                <a:r>
                  <a:rPr lang="en-US" sz="2400" dirty="0"/>
                  <a:t>Given A, solving for a column of B is a standard linear regression task, and has a closed form:</a:t>
                </a:r>
                <a:br>
                  <a:rPr lang="en-US" sz="2400" dirty="0"/>
                </a:br>
                <a:endParaRPr lang="en-US" sz="2400" dirty="0"/>
              </a:p>
              <a:p>
                <a:pPr marL="0" indent="0" fontAlgn="auto">
                  <a:lnSpc>
                    <a:spcPct val="100000"/>
                  </a:lnSpc>
                  <a:spcAft>
                    <a:spcPts val="0"/>
                  </a:spcAft>
                  <a:buNone/>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𝐵</m:t>
                          </m:r>
                        </m:e>
                        <m:sub>
                          <m:r>
                            <a:rPr lang="en-US" sz="2400" b="0" i="1" smtClean="0">
                              <a:latin typeface="Cambria Math"/>
                            </a:rPr>
                            <m:t>𝑖</m:t>
                          </m:r>
                        </m:sub>
                      </m:sSub>
                      <m:r>
                        <a:rPr lang="en-US" sz="2400" b="0" i="1" smtClean="0">
                          <a:latin typeface="Cambria Math"/>
                        </a:rPr>
                        <m:t>= </m:t>
                      </m:r>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a:rPr>
                                    <m:t>𝑤</m:t>
                                  </m:r>
                                </m:e>
                                <m:sub>
                                  <m:r>
                                    <a:rPr lang="en-US" sz="2400" b="0" i="1" smtClean="0">
                                      <a:latin typeface="Cambria Math"/>
                                    </a:rPr>
                                    <m:t>𝐵</m:t>
                                  </m:r>
                                </m:sub>
                              </m:sSub>
                              <m:r>
                                <a:rPr lang="en-US" sz="2400" b="0" i="1" smtClean="0">
                                  <a:latin typeface="Cambria Math"/>
                                </a:rPr>
                                <m:t>𝐼</m:t>
                              </m:r>
                              <m:r>
                                <a:rPr lang="en-US" sz="2400" b="0" i="1" smtClean="0">
                                  <a:latin typeface="Cambria Math"/>
                                </a:rPr>
                                <m:t> −</m:t>
                              </m:r>
                              <m:sSup>
                                <m:sSupPr>
                                  <m:ctrlPr>
                                    <a:rPr lang="en-US" sz="2400" b="0" i="1" smtClean="0">
                                      <a:latin typeface="Cambria Math" panose="02040503050406030204" pitchFamily="18" charset="0"/>
                                    </a:rPr>
                                  </m:ctrlPr>
                                </m:sSupPr>
                                <m:e>
                                  <m:r>
                                    <a:rPr lang="en-US" sz="2400" b="0" i="1" smtClean="0">
                                      <a:latin typeface="Cambria Math"/>
                                    </a:rPr>
                                    <m:t>𝐴</m:t>
                                  </m:r>
                                </m:e>
                                <m:sup>
                                  <m:r>
                                    <a:rPr lang="en-US" sz="2400" b="0" i="1" smtClean="0">
                                      <a:latin typeface="Cambria Math"/>
                                    </a:rPr>
                                    <m:t>𝑇</m:t>
                                  </m:r>
                                </m:sup>
                              </m:sSup>
                              <m:sSub>
                                <m:sSubPr>
                                  <m:ctrlPr>
                                    <a:rPr lang="en-US" sz="2400" b="0" i="1" smtClean="0">
                                      <a:latin typeface="Cambria Math" panose="02040503050406030204" pitchFamily="18" charset="0"/>
                                    </a:rPr>
                                  </m:ctrlPr>
                                </m:sSubPr>
                                <m:e>
                                  <m:r>
                                    <a:rPr lang="en-US" sz="2400" b="0" i="1" smtClean="0">
                                      <a:latin typeface="Cambria Math"/>
                                    </a:rPr>
                                    <m:t>𝐷</m:t>
                                  </m:r>
                                </m:e>
                                <m:sub>
                                  <m:r>
                                    <a:rPr lang="en-US" sz="2400" b="0" i="1" smtClean="0">
                                      <a:latin typeface="Cambria Math"/>
                                    </a:rPr>
                                    <m:t>𝑖</m:t>
                                  </m:r>
                                </m:sub>
                              </m:sSub>
                              <m:r>
                                <a:rPr lang="en-US" sz="2400" b="0" i="1" smtClean="0">
                                  <a:latin typeface="Cambria Math"/>
                                </a:rPr>
                                <m:t>𝐴</m:t>
                              </m:r>
                            </m:e>
                          </m:d>
                        </m:e>
                        <m:sup>
                          <m:r>
                            <a:rPr lang="en-US" sz="2400" b="0" i="1" smtClean="0">
                              <a:latin typeface="Cambria Math"/>
                            </a:rPr>
                            <m:t>−1</m:t>
                          </m:r>
                        </m:sup>
                      </m:sSup>
                      <m:r>
                        <a:rPr lang="en-US" sz="2400" b="0" i="1" smtClean="0">
                          <a:latin typeface="Cambria Math"/>
                        </a:rPr>
                        <m:t> </m:t>
                      </m:r>
                      <m:sSup>
                        <m:sSupPr>
                          <m:ctrlPr>
                            <a:rPr lang="en-US" sz="2400" b="0" i="1" smtClean="0">
                              <a:latin typeface="Cambria Math" panose="02040503050406030204" pitchFamily="18" charset="0"/>
                            </a:rPr>
                          </m:ctrlPr>
                        </m:sSupPr>
                        <m:e>
                          <m:r>
                            <a:rPr lang="en-US" sz="2400" b="0" i="1" smtClean="0">
                              <a:latin typeface="Cambria Math"/>
                            </a:rPr>
                            <m:t>𝐴</m:t>
                          </m:r>
                        </m:e>
                        <m:sup>
                          <m:r>
                            <a:rPr lang="en-US" sz="2400" b="0" i="1" smtClean="0">
                              <a:latin typeface="Cambria Math"/>
                            </a:rPr>
                            <m:t>𝑇</m:t>
                          </m:r>
                        </m:sup>
                      </m:sSup>
                      <m:sSub>
                        <m:sSubPr>
                          <m:ctrlPr>
                            <a:rPr lang="en-US" sz="2400" b="0" i="1" smtClean="0">
                              <a:latin typeface="Cambria Math" panose="02040503050406030204" pitchFamily="18" charset="0"/>
                            </a:rPr>
                          </m:ctrlPr>
                        </m:sSubPr>
                        <m:e>
                          <m:r>
                            <a:rPr lang="en-US" sz="2400" b="0" i="1" smtClean="0">
                              <a:latin typeface="Cambria Math"/>
                            </a:rPr>
                            <m:t>𝑆</m:t>
                          </m:r>
                        </m:e>
                        <m:sub>
                          <m:r>
                            <a:rPr lang="en-US" sz="2400" b="0" i="1" smtClean="0">
                              <a:latin typeface="Cambria Math"/>
                            </a:rPr>
                            <m:t>𝑖</m:t>
                          </m:r>
                        </m:sub>
                      </m:sSub>
                    </m:oMath>
                  </m:oMathPara>
                </a14:m>
                <a:endParaRPr lang="en-US" sz="2400" dirty="0"/>
              </a:p>
              <a:p>
                <a:pPr marL="0" indent="0" fontAlgn="auto">
                  <a:lnSpc>
                    <a:spcPct val="100000"/>
                  </a:lnSpc>
                  <a:spcAft>
                    <a:spcPts val="0"/>
                  </a:spcAft>
                  <a:buNone/>
                  <a:defRPr/>
                </a:pPr>
                <a:endParaRPr lang="en-US" sz="2400" dirty="0"/>
              </a:p>
              <a:p>
                <a:pPr marL="0" indent="0" fontAlgn="auto">
                  <a:lnSpc>
                    <a:spcPct val="100000"/>
                  </a:lnSpc>
                  <a:spcAft>
                    <a:spcPts val="0"/>
                  </a:spcAft>
                  <a:buNone/>
                  <a:defRPr/>
                </a:pPr>
                <a:r>
                  <a:rPr lang="en-US" sz="2400" dirty="0"/>
                  <a:t>where </a:t>
                </a:r>
                <a:r>
                  <a:rPr lang="en-US" sz="2400" i="1" dirty="0"/>
                  <a:t>S</a:t>
                </a:r>
                <a:r>
                  <a:rPr lang="en-US" sz="2400" i="1" baseline="-25000" dirty="0"/>
                  <a:t>i</a:t>
                </a:r>
                <a:r>
                  <a:rPr lang="en-US" sz="2400" dirty="0"/>
                  <a:t> is the </a:t>
                </a:r>
                <a:r>
                  <a:rPr lang="en-US" sz="2400" dirty="0" err="1"/>
                  <a:t>i</a:t>
                </a:r>
                <a:r>
                  <a:rPr lang="en-US" sz="2400" baseline="30000" dirty="0" err="1"/>
                  <a:t>th</a:t>
                </a:r>
                <a:r>
                  <a:rPr lang="en-US" sz="2400" dirty="0"/>
                  <a:t> column of S, </a:t>
                </a:r>
                <a:r>
                  <a:rPr lang="en-US" sz="2400" i="1" dirty="0"/>
                  <a:t>D</a:t>
                </a:r>
                <a:r>
                  <a:rPr lang="en-US" sz="2400" i="1" baseline="-25000" dirty="0"/>
                  <a:t>i</a:t>
                </a:r>
                <a:r>
                  <a:rPr lang="en-US" sz="2400" dirty="0"/>
                  <a:t> is a diagonal matrix with ones at the non-zeros rows of </a:t>
                </a:r>
                <a:r>
                  <a:rPr lang="en-US" sz="2400" i="1" dirty="0"/>
                  <a:t>S</a:t>
                </a:r>
                <a:r>
                  <a:rPr lang="en-US" sz="2400" i="1" baseline="-25000" dirty="0"/>
                  <a:t>i</a:t>
                </a:r>
                <a:r>
                  <a:rPr lang="en-US" sz="2400" dirty="0"/>
                  <a:t>. </a:t>
                </a:r>
              </a:p>
              <a:p>
                <a:pPr marL="0" indent="0" fontAlgn="auto">
                  <a:lnSpc>
                    <a:spcPct val="100000"/>
                  </a:lnSpc>
                  <a:spcAft>
                    <a:spcPts val="0"/>
                  </a:spcAft>
                  <a:buNone/>
                  <a:defRPr/>
                </a:pPr>
                <a:r>
                  <a:rPr lang="en-US" sz="2400" dirty="0"/>
                  <a:t>A similar formula exists for rows of A. </a:t>
                </a:r>
              </a:p>
              <a:p>
                <a:pPr marL="0" indent="0" fontAlgn="auto">
                  <a:lnSpc>
                    <a:spcPct val="100000"/>
                  </a:lnSpc>
                  <a:spcAft>
                    <a:spcPts val="0"/>
                  </a:spcAft>
                  <a:buNone/>
                  <a:defRPr/>
                </a:pPr>
                <a:endParaRPr lang="en-US" sz="2400" dirty="0"/>
              </a:p>
              <a:p>
                <a:pPr marL="0" indent="0" fontAlgn="auto">
                  <a:lnSpc>
                    <a:spcPct val="100000"/>
                  </a:lnSpc>
                  <a:spcAft>
                    <a:spcPts val="0"/>
                  </a:spcAft>
                  <a:buNone/>
                  <a:defRPr/>
                </a:pPr>
                <a:r>
                  <a:rPr lang="en-US" sz="2400" dirty="0"/>
                  <a:t>Because of the matrix inversions, this method is quite expensive requiring O(K</a:t>
                </a:r>
                <a:r>
                  <a:rPr lang="en-US" sz="2400" baseline="30000" dirty="0"/>
                  <a:t>3</a:t>
                </a:r>
                <a:r>
                  <a:rPr lang="en-US" sz="2400" dirty="0"/>
                  <a:t>(N+M)) time. This is however a popular implementation in cloud systems (e.g. Spark, </a:t>
                </a:r>
                <a:r>
                  <a:rPr lang="en-US" sz="2400" dirty="0" err="1"/>
                  <a:t>Powergraph</a:t>
                </a:r>
                <a:r>
                  <a:rPr lang="en-US" sz="2400" dirty="0"/>
                  <a:t>, Mahout).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95375"/>
                <a:ext cx="8229600" cy="5610225"/>
              </a:xfrm>
              <a:blipFill rotWithShape="1">
                <a:blip r:embed="rId2"/>
                <a:stretch>
                  <a:fillRect l="-1111" t="-870" r="-1778"/>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2778" t="38222" r="34028" b="54667"/>
          <a:stretch/>
        </p:blipFill>
        <p:spPr>
          <a:xfrm>
            <a:off x="609600" y="2120900"/>
            <a:ext cx="6829425" cy="914400"/>
          </a:xfrm>
          <a:prstGeom prst="rect">
            <a:avLst/>
          </a:prstGeom>
        </p:spPr>
      </p:pic>
    </p:spTree>
    <p:extLst>
      <p:ext uri="{BB962C8B-B14F-4D97-AF65-F5344CB8AC3E}">
        <p14:creationId xmlns:p14="http://schemas.microsoft.com/office/powerpoint/2010/main" val="3102799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866775"/>
          </a:xfrm>
        </p:spPr>
        <p:txBody>
          <a:bodyPr>
            <a:normAutofit/>
          </a:bodyPr>
          <a:lstStyle/>
          <a:p>
            <a:pPr>
              <a:defRPr/>
            </a:pPr>
            <a:r>
              <a:rPr lang="en-US" dirty="0"/>
              <a:t>Netflix</a:t>
            </a:r>
          </a:p>
        </p:txBody>
      </p:sp>
      <p:sp>
        <p:nvSpPr>
          <p:cNvPr id="3" name="Content Placeholder 2"/>
          <p:cNvSpPr>
            <a:spLocks noGrp="1"/>
          </p:cNvSpPr>
          <p:nvPr>
            <p:ph idx="1"/>
          </p:nvPr>
        </p:nvSpPr>
        <p:spPr>
          <a:xfrm>
            <a:off x="457200" y="1019175"/>
            <a:ext cx="8229600" cy="5457825"/>
          </a:xfrm>
        </p:spPr>
        <p:txBody>
          <a:bodyPr rtlCol="0">
            <a:normAutofit/>
          </a:bodyPr>
          <a:lstStyle/>
          <a:p>
            <a:pPr fontAlgn="auto">
              <a:lnSpc>
                <a:spcPct val="100000"/>
              </a:lnSpc>
              <a:spcAft>
                <a:spcPts val="0"/>
              </a:spcAft>
              <a:defRPr/>
            </a:pPr>
            <a:r>
              <a:rPr lang="en-US" sz="2400" dirty="0"/>
              <a:t>From the first year onwards all competitive entries used a dimension reduction model.</a:t>
            </a:r>
          </a:p>
          <a:p>
            <a:pPr fontAlgn="auto">
              <a:lnSpc>
                <a:spcPct val="100000"/>
              </a:lnSpc>
              <a:spcAft>
                <a:spcPts val="0"/>
              </a:spcAft>
              <a:defRPr/>
            </a:pPr>
            <a:r>
              <a:rPr lang="en-US" sz="2400" dirty="0"/>
              <a:t>The dimension reduction accounts for about half the algorithms’ gain over the baseline.</a:t>
            </a:r>
          </a:p>
          <a:p>
            <a:pPr fontAlgn="auto">
              <a:lnSpc>
                <a:spcPct val="100000"/>
              </a:lnSpc>
              <a:spcAft>
                <a:spcPts val="0"/>
              </a:spcAft>
              <a:defRPr/>
            </a:pPr>
            <a:r>
              <a:rPr lang="en-US" sz="2400" dirty="0"/>
              <a:t>The winning team’s model is roughly:</a:t>
            </a:r>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r>
              <a:rPr lang="en-US" sz="2400" dirty="0"/>
              <a:t>r is the rating, b is a baseline, q is an item factor, the remainder is the “user factor”.</a:t>
            </a:r>
          </a:p>
          <a:p>
            <a:pPr fontAlgn="auto">
              <a:lnSpc>
                <a:spcPct val="100000"/>
              </a:lnSpc>
              <a:spcAft>
                <a:spcPts val="0"/>
              </a:spcAft>
              <a:defRPr/>
            </a:pPr>
            <a:r>
              <a:rPr lang="en-US" sz="2400" dirty="0"/>
              <a:t>It incorporates new factor vectors x: for explicit ratings and y: for implicit ratings. </a:t>
            </a:r>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buFontTx/>
              <a:buNone/>
              <a:defRPr/>
            </a:pPr>
            <a:endParaRPr lang="en-US" sz="2400" dirty="0"/>
          </a:p>
        </p:txBody>
      </p:sp>
      <p:grpSp>
        <p:nvGrpSpPr>
          <p:cNvPr id="2" name="Group 1"/>
          <p:cNvGrpSpPr/>
          <p:nvPr/>
        </p:nvGrpSpPr>
        <p:grpSpPr>
          <a:xfrm>
            <a:off x="475631" y="3238500"/>
            <a:ext cx="7836546" cy="1042094"/>
            <a:chOff x="466725" y="3121105"/>
            <a:chExt cx="7836546" cy="1042094"/>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3167837"/>
              <a:ext cx="5329205" cy="995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30" y="3121105"/>
              <a:ext cx="2507341" cy="10420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868255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Netflix</a:t>
            </a:r>
          </a:p>
        </p:txBody>
      </p:sp>
      <p:sp>
        <p:nvSpPr>
          <p:cNvPr id="3" name="Content Placeholder 2"/>
          <p:cNvSpPr>
            <a:spLocks noGrp="1"/>
          </p:cNvSpPr>
          <p:nvPr>
            <p:ph idx="1"/>
          </p:nvPr>
        </p:nvSpPr>
        <p:spPr>
          <a:xfrm>
            <a:off x="457200" y="1447800"/>
            <a:ext cx="8229600" cy="5029200"/>
          </a:xfrm>
        </p:spPr>
        <p:txBody>
          <a:bodyPr rtlCol="0">
            <a:normAutofit/>
          </a:bodyPr>
          <a:lstStyle/>
          <a:p>
            <a:pPr fontAlgn="auto">
              <a:lnSpc>
                <a:spcPct val="100000"/>
              </a:lnSpc>
              <a:spcAft>
                <a:spcPts val="0"/>
              </a:spcAft>
              <a:defRPr/>
            </a:pPr>
            <a:r>
              <a:rPr lang="en-US" sz="2400" dirty="0"/>
              <a:t>Summary of dimension reduction models:</a:t>
            </a:r>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r>
              <a:rPr lang="en-US" sz="2400" dirty="0"/>
              <a:t>Dimension reduction augmented by neighborhoods:</a:t>
            </a:r>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defRPr/>
            </a:pPr>
            <a:endParaRPr lang="en-US" sz="2400" dirty="0"/>
          </a:p>
          <a:p>
            <a:pPr fontAlgn="auto">
              <a:lnSpc>
                <a:spcPct val="100000"/>
              </a:lnSpc>
              <a:spcAft>
                <a:spcPts val="0"/>
              </a:spcAft>
              <a:buFontTx/>
              <a:buNone/>
              <a:defRPr/>
            </a:pP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09849"/>
            <a:ext cx="6420162"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716" y="4343400"/>
            <a:ext cx="6059129"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11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Netflix Performance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835" y="1417637"/>
            <a:ext cx="6404110" cy="46115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TextBox 3"/>
          <p:cNvSpPr txBox="1"/>
          <p:nvPr/>
        </p:nvSpPr>
        <p:spPr>
          <a:xfrm>
            <a:off x="780649" y="6112044"/>
            <a:ext cx="7516481" cy="584775"/>
          </a:xfrm>
          <a:prstGeom prst="rect">
            <a:avLst/>
          </a:prstGeom>
          <a:noFill/>
        </p:spPr>
        <p:txBody>
          <a:bodyPr wrap="none" rtlCol="0">
            <a:spAutoFit/>
          </a:bodyPr>
          <a:lstStyle/>
          <a:p>
            <a:r>
              <a:rPr lang="en-US" sz="1600" dirty="0"/>
              <a:t>From </a:t>
            </a:r>
            <a:r>
              <a:rPr lang="en-US" sz="1600" dirty="0" err="1"/>
              <a:t>Koren</a:t>
            </a:r>
            <a:r>
              <a:rPr lang="en-US" sz="1600" dirty="0"/>
              <a:t>, Bell, </a:t>
            </a:r>
            <a:r>
              <a:rPr lang="en-US" sz="1600" dirty="0" err="1"/>
              <a:t>Volinksy</a:t>
            </a:r>
            <a:r>
              <a:rPr lang="en-US" sz="1600" dirty="0"/>
              <a:t>, “Matrix Factorization Techniques for Recommender Systems”</a:t>
            </a:r>
          </a:p>
          <a:p>
            <a:r>
              <a:rPr lang="en-US" sz="1600" dirty="0"/>
              <a:t>IEEE Computer 2009. </a:t>
            </a:r>
          </a:p>
        </p:txBody>
      </p:sp>
    </p:spTree>
    <p:extLst>
      <p:ext uri="{BB962C8B-B14F-4D97-AF65-F5344CB8AC3E}">
        <p14:creationId xmlns:p14="http://schemas.microsoft.com/office/powerpoint/2010/main" val="3156329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286284"/>
            <a:ext cx="8229600" cy="4892159"/>
          </a:xfrm>
        </p:spPr>
        <p:txBody>
          <a:bodyPr>
            <a:normAutofit/>
          </a:bodyPr>
          <a:lstStyle/>
          <a:p>
            <a:r>
              <a:rPr lang="en-US" dirty="0"/>
              <a:t>Unsupervised Learning</a:t>
            </a:r>
          </a:p>
          <a:p>
            <a:pPr lvl="1"/>
            <a:r>
              <a:rPr lang="en-US" dirty="0"/>
              <a:t>K-Means clustering</a:t>
            </a:r>
          </a:p>
          <a:p>
            <a:pPr lvl="1"/>
            <a:r>
              <a:rPr lang="en-US" dirty="0"/>
              <a:t>DBSCAN</a:t>
            </a:r>
          </a:p>
          <a:p>
            <a:pPr lvl="1"/>
            <a:r>
              <a:rPr lang="en-US" dirty="0"/>
              <a:t>Matrix Factorization</a:t>
            </a:r>
          </a:p>
          <a:p>
            <a:r>
              <a:rPr lang="en-US" dirty="0"/>
              <a:t>Performance</a:t>
            </a:r>
          </a:p>
        </p:txBody>
      </p:sp>
    </p:spTree>
    <p:extLst>
      <p:ext uri="{BB962C8B-B14F-4D97-AF65-F5344CB8AC3E}">
        <p14:creationId xmlns:p14="http://schemas.microsoft.com/office/powerpoint/2010/main" val="469023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Performance</a:t>
            </a:r>
          </a:p>
        </p:txBody>
      </p:sp>
      <p:sp>
        <p:nvSpPr>
          <p:cNvPr id="3" name="Content Placeholder 2"/>
          <p:cNvSpPr>
            <a:spLocks noGrp="1"/>
          </p:cNvSpPr>
          <p:nvPr>
            <p:ph idx="1"/>
          </p:nvPr>
        </p:nvSpPr>
        <p:spPr>
          <a:xfrm>
            <a:off x="457200" y="1066800"/>
            <a:ext cx="8229600" cy="4892159"/>
          </a:xfrm>
        </p:spPr>
        <p:txBody>
          <a:bodyPr>
            <a:normAutofit/>
          </a:bodyPr>
          <a:lstStyle/>
          <a:p>
            <a:pPr marL="0" indent="0">
              <a:buNone/>
            </a:pPr>
            <a:r>
              <a:rPr lang="en-US" sz="2400" dirty="0"/>
              <a:t>There are several reasons to design for performance:</a:t>
            </a:r>
          </a:p>
          <a:p>
            <a:r>
              <a:rPr lang="en-US" sz="2400" b="1" dirty="0">
                <a:solidFill>
                  <a:srgbClr val="C00000"/>
                </a:solidFill>
              </a:rPr>
              <a:t>Dataset size </a:t>
            </a:r>
            <a:r>
              <a:rPr lang="en-US" sz="2400" dirty="0"/>
              <a:t>(assuming model quality improves with size)</a:t>
            </a:r>
          </a:p>
          <a:p>
            <a:r>
              <a:rPr lang="en-US" sz="2400" b="1" dirty="0">
                <a:solidFill>
                  <a:srgbClr val="C00000"/>
                </a:solidFill>
              </a:rPr>
              <a:t>Model size </a:t>
            </a:r>
            <a:r>
              <a:rPr lang="en-US" sz="2400" dirty="0"/>
              <a:t>(bigger models generally perform better)</a:t>
            </a:r>
          </a:p>
          <a:p>
            <a:pPr marL="0" indent="0">
              <a:buNone/>
            </a:pPr>
            <a:r>
              <a:rPr lang="en-US" sz="2400" dirty="0"/>
              <a:t>Both the above are true (but not obvious) for power-law datasets. Because the data “tail” is long, models also need to be long-tailed: it allows you to model less-frequent users and features. </a:t>
            </a:r>
          </a:p>
          <a:p>
            <a:pPr marL="0" indent="0">
              <a:buNone/>
            </a:pPr>
            <a:endParaRPr lang="en-US" sz="2400" dirty="0"/>
          </a:p>
          <a:p>
            <a:pPr marL="0" indent="0">
              <a:buNone/>
            </a:pPr>
            <a:r>
              <a:rPr lang="en-US" sz="2400" dirty="0"/>
              <a:t>Training long-tailed models requires </a:t>
            </a:r>
            <a:br>
              <a:rPr lang="en-US" sz="2400" dirty="0"/>
            </a:br>
            <a:r>
              <a:rPr lang="en-US" sz="2400" dirty="0"/>
              <a:t>more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359" y="3539641"/>
            <a:ext cx="3264441" cy="2818635"/>
          </a:xfrm>
          <a:prstGeom prst="rect">
            <a:avLst/>
          </a:prstGeom>
        </p:spPr>
      </p:pic>
    </p:spTree>
    <p:extLst>
      <p:ext uri="{BB962C8B-B14F-4D97-AF65-F5344CB8AC3E}">
        <p14:creationId xmlns:p14="http://schemas.microsoft.com/office/powerpoint/2010/main" val="3041483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Offline/Online Performance</a:t>
            </a:r>
          </a:p>
        </p:txBody>
      </p:sp>
      <p:sp>
        <p:nvSpPr>
          <p:cNvPr id="3" name="Content Placeholder 2"/>
          <p:cNvSpPr>
            <a:spLocks noGrp="1"/>
          </p:cNvSpPr>
          <p:nvPr>
            <p:ph idx="1"/>
          </p:nvPr>
        </p:nvSpPr>
        <p:spPr>
          <a:xfrm>
            <a:off x="457200" y="1066800"/>
            <a:ext cx="8229600" cy="4892159"/>
          </a:xfrm>
        </p:spPr>
        <p:txBody>
          <a:bodyPr>
            <a:normAutofit/>
          </a:bodyPr>
          <a:lstStyle/>
          <a:p>
            <a:pPr marL="0" indent="0">
              <a:buNone/>
            </a:pPr>
            <a:r>
              <a:rPr lang="en-US" sz="2400" dirty="0"/>
              <a:t>There are two different dimensions of performance:</a:t>
            </a:r>
          </a:p>
          <a:p>
            <a:pPr marL="0" indent="0">
              <a:buNone/>
            </a:pPr>
            <a:endParaRPr lang="en-US" sz="2400" dirty="0"/>
          </a:p>
          <a:p>
            <a:pPr marL="457200" indent="-457200">
              <a:buFont typeface="+mj-lt"/>
              <a:buAutoNum type="arabicPeriod"/>
            </a:pPr>
            <a:r>
              <a:rPr lang="en-US" sz="2400" b="1" dirty="0">
                <a:solidFill>
                  <a:srgbClr val="C00000"/>
                </a:solidFill>
              </a:rPr>
              <a:t>Offline: Model training</a:t>
            </a:r>
            <a:r>
              <a:rPr lang="en-US" sz="2400" dirty="0"/>
              <a:t>. Plenty of resources. Typical goal is 1 to few days training time. Best possible model accuracy.</a:t>
            </a:r>
          </a:p>
          <a:p>
            <a:pPr marL="457200" indent="-457200">
              <a:buFont typeface="+mj-lt"/>
              <a:buAutoNum type="arabicPeriod"/>
            </a:pPr>
            <a:endParaRPr lang="en-US" sz="2400" dirty="0"/>
          </a:p>
          <a:p>
            <a:pPr marL="457200" indent="-457200">
              <a:buFont typeface="+mj-lt"/>
              <a:buAutoNum type="arabicPeriod"/>
            </a:pPr>
            <a:r>
              <a:rPr lang="en-US" sz="2400" b="1" dirty="0">
                <a:solidFill>
                  <a:srgbClr val="C00000"/>
                </a:solidFill>
              </a:rPr>
              <a:t>Online: Model prediction</a:t>
            </a:r>
            <a:r>
              <a:rPr lang="en-US" sz="2400" dirty="0"/>
              <a:t>. Limited resources (memory and machines). Goal is usually to minimize latency, and perhaps online model size. </a:t>
            </a:r>
          </a:p>
          <a:p>
            <a:pPr marL="0" indent="0">
              <a:buNone/>
            </a:pPr>
            <a:endParaRPr lang="en-US" sz="2400" dirty="0"/>
          </a:p>
          <a:p>
            <a:pPr marL="0" indent="0">
              <a:buNone/>
            </a:pPr>
            <a:r>
              <a:rPr lang="en-US" sz="2400" dirty="0"/>
              <a:t>2. Influences 1. Models trained offline have to fit and be fast in the deployment environment. </a:t>
            </a:r>
          </a:p>
          <a:p>
            <a:endParaRPr lang="en-US" sz="2400" dirty="0"/>
          </a:p>
        </p:txBody>
      </p:sp>
    </p:spTree>
    <p:extLst>
      <p:ext uri="{BB962C8B-B14F-4D97-AF65-F5344CB8AC3E}">
        <p14:creationId xmlns:p14="http://schemas.microsoft.com/office/powerpoint/2010/main" val="3872036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Three Approaches to Performance</a:t>
            </a:r>
          </a:p>
        </p:txBody>
      </p:sp>
      <p:sp>
        <p:nvSpPr>
          <p:cNvPr id="3" name="Content Placeholder 2"/>
          <p:cNvSpPr>
            <a:spLocks noGrp="1"/>
          </p:cNvSpPr>
          <p:nvPr>
            <p:ph idx="1"/>
          </p:nvPr>
        </p:nvSpPr>
        <p:spPr>
          <a:xfrm>
            <a:off x="457200" y="1066800"/>
            <a:ext cx="8229600" cy="4892159"/>
          </a:xfrm>
        </p:spPr>
        <p:txBody>
          <a:bodyPr>
            <a:normAutofit/>
          </a:bodyPr>
          <a:lstStyle/>
          <a:p>
            <a:pPr marL="0" indent="0">
              <a:buNone/>
            </a:pPr>
            <a:r>
              <a:rPr lang="en-US" sz="2400" dirty="0"/>
              <a:t>There are at least three approaches to improving performance:</a:t>
            </a:r>
          </a:p>
          <a:p>
            <a:r>
              <a:rPr lang="en-US" sz="2400" b="1" dirty="0">
                <a:solidFill>
                  <a:srgbClr val="0070C0"/>
                </a:solidFill>
              </a:rPr>
              <a:t>Algorithmic improvements</a:t>
            </a:r>
            <a:r>
              <a:rPr lang="en-US" sz="2400" dirty="0"/>
              <a:t>. e.g. adaptive SGD methods.</a:t>
            </a:r>
          </a:p>
          <a:p>
            <a:endParaRPr lang="en-US" sz="2400" dirty="0"/>
          </a:p>
          <a:p>
            <a:r>
              <a:rPr lang="en-US" sz="2400" b="1" dirty="0">
                <a:solidFill>
                  <a:srgbClr val="0070C0"/>
                </a:solidFill>
              </a:rPr>
              <a:t>Computational improvements</a:t>
            </a:r>
            <a:r>
              <a:rPr lang="en-US" sz="2400" dirty="0"/>
              <a:t>: Fully optimize code, leverage hardware (e.g. Graphics Processing Units). </a:t>
            </a:r>
          </a:p>
          <a:p>
            <a:endParaRPr lang="en-US" sz="2400" dirty="0"/>
          </a:p>
          <a:p>
            <a:r>
              <a:rPr lang="en-US" sz="2400" b="1" dirty="0">
                <a:solidFill>
                  <a:srgbClr val="0070C0"/>
                </a:solidFill>
              </a:rPr>
              <a:t>Cluster scale-up</a:t>
            </a:r>
            <a:r>
              <a:rPr lang="en-US" sz="2400" dirty="0"/>
              <a:t>: Distribute model or data across computers on a network. </a:t>
            </a:r>
          </a:p>
        </p:txBody>
      </p:sp>
    </p:spTree>
    <p:extLst>
      <p:ext uri="{BB962C8B-B14F-4D97-AF65-F5344CB8AC3E}">
        <p14:creationId xmlns:p14="http://schemas.microsoft.com/office/powerpoint/2010/main" val="300016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08"/>
            <a:ext cx="8229600" cy="923544"/>
          </a:xfrm>
        </p:spPr>
        <p:txBody>
          <a:bodyPr>
            <a:normAutofit/>
          </a:bodyPr>
          <a:lstStyle/>
          <a:p>
            <a:r>
              <a:rPr lang="en-US" dirty="0"/>
              <a:t>Techniques</a:t>
            </a:r>
          </a:p>
        </p:txBody>
      </p:sp>
      <p:sp>
        <p:nvSpPr>
          <p:cNvPr id="3" name="Content Placeholder 2"/>
          <p:cNvSpPr>
            <a:spLocks noGrp="1"/>
          </p:cNvSpPr>
          <p:nvPr>
            <p:ph idx="1"/>
          </p:nvPr>
        </p:nvSpPr>
        <p:spPr>
          <a:xfrm>
            <a:off x="384048" y="987552"/>
            <a:ext cx="8403336" cy="5497915"/>
          </a:xfrm>
        </p:spPr>
        <p:txBody>
          <a:bodyPr>
            <a:normAutofit/>
          </a:bodyPr>
          <a:lstStyle/>
          <a:p>
            <a:r>
              <a:rPr lang="en-US" sz="2800" b="1" dirty="0">
                <a:solidFill>
                  <a:srgbClr val="0070C0"/>
                </a:solidFill>
              </a:rPr>
              <a:t>Supervised Learning:</a:t>
            </a:r>
          </a:p>
          <a:p>
            <a:pPr lvl="1"/>
            <a:r>
              <a:rPr lang="en-US" sz="2400" dirty="0" err="1"/>
              <a:t>kNN</a:t>
            </a:r>
            <a:r>
              <a:rPr lang="en-US" sz="2400" dirty="0"/>
              <a:t> (k Nearest Neighbors)</a:t>
            </a:r>
          </a:p>
          <a:p>
            <a:pPr lvl="1"/>
            <a:r>
              <a:rPr lang="en-US" sz="2400" dirty="0"/>
              <a:t>Naïve Bayes</a:t>
            </a:r>
          </a:p>
          <a:p>
            <a:pPr lvl="1"/>
            <a:r>
              <a:rPr lang="en-US" sz="2400" dirty="0"/>
              <a:t>Linear + Logistic Regression</a:t>
            </a:r>
          </a:p>
          <a:p>
            <a:pPr lvl="1"/>
            <a:r>
              <a:rPr lang="en-US" sz="2400" dirty="0"/>
              <a:t>Support Vector Machines</a:t>
            </a:r>
          </a:p>
          <a:p>
            <a:pPr lvl="1"/>
            <a:r>
              <a:rPr lang="en-US" sz="2400" dirty="0"/>
              <a:t>Random Forests</a:t>
            </a:r>
          </a:p>
          <a:p>
            <a:pPr lvl="1"/>
            <a:r>
              <a:rPr lang="en-US" sz="2400" dirty="0"/>
              <a:t>Neural Networks</a:t>
            </a:r>
          </a:p>
          <a:p>
            <a:r>
              <a:rPr lang="en-US" sz="2800" b="1" dirty="0">
                <a:solidFill>
                  <a:srgbClr val="0070C0"/>
                </a:solidFill>
              </a:rPr>
              <a:t>Unsupervised Learning:</a:t>
            </a:r>
          </a:p>
          <a:p>
            <a:pPr lvl="1"/>
            <a:r>
              <a:rPr lang="en-US" sz="2400" b="1" dirty="0">
                <a:solidFill>
                  <a:srgbClr val="C00000"/>
                </a:solidFill>
              </a:rPr>
              <a:t>Clustering</a:t>
            </a:r>
          </a:p>
          <a:p>
            <a:pPr lvl="1"/>
            <a:r>
              <a:rPr lang="en-US" sz="2400" b="1" dirty="0">
                <a:solidFill>
                  <a:srgbClr val="C00000"/>
                </a:solidFill>
              </a:rPr>
              <a:t>Matrix Factorization</a:t>
            </a:r>
          </a:p>
          <a:p>
            <a:pPr lvl="1"/>
            <a:r>
              <a:rPr lang="en-US" sz="2400" dirty="0"/>
              <a:t>HMMs (Hidden Markov Models)</a:t>
            </a:r>
          </a:p>
          <a:p>
            <a:pPr lvl="1"/>
            <a:r>
              <a:rPr lang="en-US" sz="2400" dirty="0"/>
              <a:t>Neural Networks</a:t>
            </a:r>
          </a:p>
          <a:p>
            <a:pPr lvl="1"/>
            <a:endParaRPr lang="en-US" sz="2400" dirty="0"/>
          </a:p>
        </p:txBody>
      </p:sp>
    </p:spTree>
    <p:extLst>
      <p:ext uri="{BB962C8B-B14F-4D97-AF65-F5344CB8AC3E}">
        <p14:creationId xmlns:p14="http://schemas.microsoft.com/office/powerpoint/2010/main" val="4110506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Three Approaches to Performance</a:t>
            </a:r>
          </a:p>
        </p:txBody>
      </p:sp>
      <p:sp>
        <p:nvSpPr>
          <p:cNvPr id="3" name="Content Placeholder 2"/>
          <p:cNvSpPr>
            <a:spLocks noGrp="1"/>
          </p:cNvSpPr>
          <p:nvPr>
            <p:ph idx="1"/>
          </p:nvPr>
        </p:nvSpPr>
        <p:spPr>
          <a:xfrm>
            <a:off x="457200" y="1066800"/>
            <a:ext cx="8229600" cy="4892159"/>
          </a:xfrm>
        </p:spPr>
        <p:txBody>
          <a:bodyPr>
            <a:normAutofit/>
          </a:bodyPr>
          <a:lstStyle/>
          <a:p>
            <a:pPr marL="0" indent="0">
              <a:buNone/>
            </a:pPr>
            <a:r>
              <a:rPr lang="en-US" sz="2400" dirty="0"/>
              <a:t>There are at least three approaches to improving performance:</a:t>
            </a:r>
          </a:p>
          <a:p>
            <a:r>
              <a:rPr lang="en-US" sz="2400" b="1" dirty="0">
                <a:solidFill>
                  <a:srgbClr val="0070C0"/>
                </a:solidFill>
              </a:rPr>
              <a:t>Algorithmic improvements</a:t>
            </a:r>
            <a:r>
              <a:rPr lang="en-US" sz="2400" dirty="0"/>
              <a:t>. e.g. adaptive SGD methods.</a:t>
            </a:r>
          </a:p>
          <a:p>
            <a:r>
              <a:rPr lang="en-US" sz="2400" b="1" dirty="0">
                <a:solidFill>
                  <a:srgbClr val="C00000"/>
                </a:solidFill>
              </a:rPr>
              <a:t>Free! </a:t>
            </a:r>
            <a:r>
              <a:rPr lang="en-US" sz="2400" dirty="0"/>
              <a:t>Orders of magnitude improvements possible</a:t>
            </a:r>
          </a:p>
          <a:p>
            <a:r>
              <a:rPr lang="en-US" sz="2400" b="1" dirty="0">
                <a:solidFill>
                  <a:srgbClr val="0070C0"/>
                </a:solidFill>
              </a:rPr>
              <a:t>Computational improvements</a:t>
            </a:r>
            <a:r>
              <a:rPr lang="en-US" sz="2400" dirty="0"/>
              <a:t>: Fully optimize code, leverage hardware (e.g. Graphics Processing Units).</a:t>
            </a:r>
          </a:p>
          <a:p>
            <a:pPr marL="0" indent="0">
              <a:buNone/>
            </a:pPr>
            <a:endParaRPr lang="en-US" sz="2400" b="1" dirty="0">
              <a:solidFill>
                <a:srgbClr val="0070C0"/>
              </a:solidFill>
            </a:endParaRPr>
          </a:p>
          <a:p>
            <a:r>
              <a:rPr lang="en-US" sz="2400" b="1" dirty="0">
                <a:solidFill>
                  <a:srgbClr val="0070C0"/>
                </a:solidFill>
              </a:rPr>
              <a:t>Cluster scale-up</a:t>
            </a:r>
            <a:r>
              <a:rPr lang="en-US" sz="2400" dirty="0"/>
              <a:t>: Distribute model or data across computers on a network. </a:t>
            </a:r>
          </a:p>
        </p:txBody>
      </p:sp>
    </p:spTree>
    <p:extLst>
      <p:ext uri="{BB962C8B-B14F-4D97-AF65-F5344CB8AC3E}">
        <p14:creationId xmlns:p14="http://schemas.microsoft.com/office/powerpoint/2010/main" val="3551218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Three Approaches to Performance</a:t>
            </a:r>
          </a:p>
        </p:txBody>
      </p:sp>
      <p:sp>
        <p:nvSpPr>
          <p:cNvPr id="3" name="Content Placeholder 2"/>
          <p:cNvSpPr>
            <a:spLocks noGrp="1"/>
          </p:cNvSpPr>
          <p:nvPr>
            <p:ph idx="1"/>
          </p:nvPr>
        </p:nvSpPr>
        <p:spPr>
          <a:xfrm>
            <a:off x="457200" y="1066800"/>
            <a:ext cx="8229600" cy="4892159"/>
          </a:xfrm>
        </p:spPr>
        <p:txBody>
          <a:bodyPr>
            <a:normAutofit/>
          </a:bodyPr>
          <a:lstStyle/>
          <a:p>
            <a:pPr marL="0" indent="0">
              <a:buNone/>
            </a:pPr>
            <a:r>
              <a:rPr lang="en-US" sz="2400" dirty="0"/>
              <a:t>There are at least three approaches to improving performance:</a:t>
            </a:r>
          </a:p>
          <a:p>
            <a:r>
              <a:rPr lang="en-US" sz="2400" b="1" dirty="0">
                <a:solidFill>
                  <a:srgbClr val="0070C0"/>
                </a:solidFill>
              </a:rPr>
              <a:t>Algorithmic improvements</a:t>
            </a:r>
            <a:r>
              <a:rPr lang="en-US" sz="2400" dirty="0"/>
              <a:t>. e.g. adaptive SGD methods.</a:t>
            </a:r>
          </a:p>
          <a:p>
            <a:r>
              <a:rPr lang="en-US" sz="2400" b="1" dirty="0">
                <a:solidFill>
                  <a:srgbClr val="C00000"/>
                </a:solidFill>
              </a:rPr>
              <a:t>Free! </a:t>
            </a:r>
            <a:r>
              <a:rPr lang="en-US" sz="2400" dirty="0"/>
              <a:t>Orders of magnitude improvements possible</a:t>
            </a:r>
          </a:p>
          <a:p>
            <a:r>
              <a:rPr lang="en-US" sz="2400" b="1" dirty="0">
                <a:solidFill>
                  <a:srgbClr val="0070C0"/>
                </a:solidFill>
              </a:rPr>
              <a:t>Computational improvements</a:t>
            </a:r>
            <a:r>
              <a:rPr lang="en-US" sz="2400" dirty="0"/>
              <a:t>: Fully optimize code, leverage hardware (e.g. Graphics Processing Units).</a:t>
            </a:r>
          </a:p>
          <a:p>
            <a:r>
              <a:rPr lang="en-US" sz="2400" b="1" dirty="0">
                <a:solidFill>
                  <a:srgbClr val="C00000"/>
                </a:solidFill>
              </a:rPr>
              <a:t>Free! </a:t>
            </a:r>
            <a:r>
              <a:rPr lang="en-US" sz="2400" dirty="0"/>
              <a:t>Orders of magnitude improvements possible. Compounds algorithmic improvements. </a:t>
            </a:r>
          </a:p>
          <a:p>
            <a:r>
              <a:rPr lang="en-US" sz="2400" b="1" dirty="0">
                <a:solidFill>
                  <a:srgbClr val="0070C0"/>
                </a:solidFill>
              </a:rPr>
              <a:t>Cluster scale-up</a:t>
            </a:r>
            <a:r>
              <a:rPr lang="en-US" sz="2400" dirty="0"/>
              <a:t>: Distribute model or data across computers on a network. </a:t>
            </a:r>
          </a:p>
        </p:txBody>
      </p:sp>
    </p:spTree>
    <p:extLst>
      <p:ext uri="{BB962C8B-B14F-4D97-AF65-F5344CB8AC3E}">
        <p14:creationId xmlns:p14="http://schemas.microsoft.com/office/powerpoint/2010/main" val="1282778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Three Approaches to Performance</a:t>
            </a:r>
          </a:p>
        </p:txBody>
      </p:sp>
      <p:sp>
        <p:nvSpPr>
          <p:cNvPr id="3" name="Content Placeholder 2"/>
          <p:cNvSpPr>
            <a:spLocks noGrp="1"/>
          </p:cNvSpPr>
          <p:nvPr>
            <p:ph idx="1"/>
          </p:nvPr>
        </p:nvSpPr>
        <p:spPr>
          <a:xfrm>
            <a:off x="457200" y="1066800"/>
            <a:ext cx="8229600" cy="5419725"/>
          </a:xfrm>
        </p:spPr>
        <p:txBody>
          <a:bodyPr>
            <a:normAutofit/>
          </a:bodyPr>
          <a:lstStyle/>
          <a:p>
            <a:pPr marL="0" indent="0">
              <a:buNone/>
            </a:pPr>
            <a:r>
              <a:rPr lang="en-US" sz="2400" dirty="0"/>
              <a:t>There are at least three approaches to improving performance:</a:t>
            </a:r>
          </a:p>
          <a:p>
            <a:r>
              <a:rPr lang="en-US" sz="2400" b="1" dirty="0">
                <a:solidFill>
                  <a:srgbClr val="0070C0"/>
                </a:solidFill>
              </a:rPr>
              <a:t>Algorithmic improvements</a:t>
            </a:r>
            <a:r>
              <a:rPr lang="en-US" sz="2400" dirty="0"/>
              <a:t>. e.g. adaptive SGD methods.</a:t>
            </a:r>
          </a:p>
          <a:p>
            <a:r>
              <a:rPr lang="en-US" sz="2400" b="1" dirty="0">
                <a:solidFill>
                  <a:srgbClr val="C00000"/>
                </a:solidFill>
              </a:rPr>
              <a:t>Free! </a:t>
            </a:r>
            <a:r>
              <a:rPr lang="en-US" sz="2400" dirty="0"/>
              <a:t>Orders of magnitude improvements possible.</a:t>
            </a:r>
          </a:p>
          <a:p>
            <a:r>
              <a:rPr lang="en-US" sz="2400" b="1" dirty="0">
                <a:solidFill>
                  <a:srgbClr val="0070C0"/>
                </a:solidFill>
              </a:rPr>
              <a:t>Computational improvements</a:t>
            </a:r>
            <a:r>
              <a:rPr lang="en-US" sz="2400" dirty="0"/>
              <a:t>: Fully optimize code, leverage hardware (e.g. Graphics Processing Units).</a:t>
            </a:r>
          </a:p>
          <a:p>
            <a:r>
              <a:rPr lang="en-US" sz="2400" b="1" dirty="0">
                <a:solidFill>
                  <a:srgbClr val="C00000"/>
                </a:solidFill>
              </a:rPr>
              <a:t>Free! </a:t>
            </a:r>
            <a:r>
              <a:rPr lang="en-US" sz="2400" dirty="0"/>
              <a:t>Orders of magnitude improvements possible. Compounds algorithmic improvements. </a:t>
            </a:r>
          </a:p>
          <a:p>
            <a:r>
              <a:rPr lang="en-US" sz="2400" b="1" dirty="0">
                <a:solidFill>
                  <a:srgbClr val="0070C0"/>
                </a:solidFill>
              </a:rPr>
              <a:t>Cluster scale-up</a:t>
            </a:r>
            <a:r>
              <a:rPr lang="en-US" sz="2400" dirty="0"/>
              <a:t>: Distribute model or data across computers on a network. </a:t>
            </a:r>
          </a:p>
          <a:p>
            <a:r>
              <a:rPr lang="en-US" sz="2400" b="1" dirty="0" err="1">
                <a:solidFill>
                  <a:srgbClr val="C00000"/>
                </a:solidFill>
              </a:rPr>
              <a:t>Superlinear</a:t>
            </a:r>
            <a:r>
              <a:rPr lang="en-US" sz="2400" b="1" dirty="0">
                <a:solidFill>
                  <a:srgbClr val="C00000"/>
                </a:solidFill>
              </a:rPr>
              <a:t> cost: </a:t>
            </a:r>
            <a:r>
              <a:rPr lang="en-US" sz="2400" dirty="0"/>
              <a:t>a k-fold speedup requires, </a:t>
            </a:r>
            <a:r>
              <a:rPr lang="en-US" sz="2400" dirty="0" err="1"/>
              <a:t>fn</a:t>
            </a:r>
            <a:r>
              <a:rPr lang="en-US" sz="2400" dirty="0"/>
              <a:t>(k) &gt; k additional cost. Usually does not compound algorithmic and computational improvements (network bottleneck). </a:t>
            </a:r>
          </a:p>
        </p:txBody>
      </p:sp>
    </p:spTree>
    <p:extLst>
      <p:ext uri="{BB962C8B-B14F-4D97-AF65-F5344CB8AC3E}">
        <p14:creationId xmlns:p14="http://schemas.microsoft.com/office/powerpoint/2010/main" val="784407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825"/>
            <a:ext cx="8229600" cy="942975"/>
          </a:xfrm>
        </p:spPr>
        <p:txBody>
          <a:bodyPr/>
          <a:lstStyle/>
          <a:p>
            <a:r>
              <a:rPr lang="en-US" dirty="0"/>
              <a:t>Three Approaches to Performance</a:t>
            </a:r>
          </a:p>
        </p:txBody>
      </p:sp>
      <p:sp>
        <p:nvSpPr>
          <p:cNvPr id="3" name="Content Placeholder 2"/>
          <p:cNvSpPr>
            <a:spLocks noGrp="1"/>
          </p:cNvSpPr>
          <p:nvPr>
            <p:ph idx="1"/>
          </p:nvPr>
        </p:nvSpPr>
        <p:spPr>
          <a:xfrm>
            <a:off x="457200" y="1066800"/>
            <a:ext cx="8229600" cy="5419725"/>
          </a:xfrm>
        </p:spPr>
        <p:txBody>
          <a:bodyPr>
            <a:normAutofit/>
          </a:bodyPr>
          <a:lstStyle/>
          <a:p>
            <a:pPr marL="0" indent="0">
              <a:buNone/>
            </a:pPr>
            <a:r>
              <a:rPr lang="en-US" sz="2400" dirty="0"/>
              <a:t>There are at least three approaches to improving performance:</a:t>
            </a:r>
          </a:p>
          <a:p>
            <a:r>
              <a:rPr lang="en-US" sz="2400" b="1" dirty="0">
                <a:solidFill>
                  <a:srgbClr val="0070C0"/>
                </a:solidFill>
              </a:rPr>
              <a:t>Algorithmic improvements</a:t>
            </a:r>
            <a:r>
              <a:rPr lang="en-US" sz="2400" dirty="0"/>
              <a:t>. e.g. adaptive SGD methods.</a:t>
            </a:r>
          </a:p>
          <a:p>
            <a:r>
              <a:rPr lang="en-US" sz="2400" b="1" dirty="0">
                <a:solidFill>
                  <a:srgbClr val="C00000"/>
                </a:solidFill>
              </a:rPr>
              <a:t>Free! </a:t>
            </a:r>
            <a:r>
              <a:rPr lang="en-US" sz="2400" dirty="0"/>
              <a:t>Orders of magnitude improvements possible.</a:t>
            </a:r>
          </a:p>
          <a:p>
            <a:r>
              <a:rPr lang="en-US" sz="2400" b="1" dirty="0">
                <a:solidFill>
                  <a:srgbClr val="0070C0"/>
                </a:solidFill>
              </a:rPr>
              <a:t>Computational improvements</a:t>
            </a:r>
            <a:r>
              <a:rPr lang="en-US" sz="2400" dirty="0"/>
              <a:t>: Fully optimize code, leverage hardware (e.g. Graphics Processing Units).</a:t>
            </a:r>
          </a:p>
          <a:p>
            <a:r>
              <a:rPr lang="en-US" sz="2400" b="1" dirty="0">
                <a:solidFill>
                  <a:srgbClr val="C00000"/>
                </a:solidFill>
              </a:rPr>
              <a:t>Free! </a:t>
            </a:r>
            <a:r>
              <a:rPr lang="en-US" sz="2400" dirty="0"/>
              <a:t>Orders of magnitude improvements possible. Compounds algorithmic improvements. </a:t>
            </a:r>
          </a:p>
          <a:p>
            <a:r>
              <a:rPr lang="en-US" sz="2400" b="1" dirty="0">
                <a:solidFill>
                  <a:srgbClr val="0070C0"/>
                </a:solidFill>
              </a:rPr>
              <a:t>Cluster scale-up</a:t>
            </a:r>
            <a:r>
              <a:rPr lang="en-US" sz="2400" dirty="0"/>
              <a:t>: Distribute model or data across computers on a network. </a:t>
            </a:r>
          </a:p>
          <a:p>
            <a:r>
              <a:rPr lang="en-US" sz="2400" b="1" dirty="0" err="1">
                <a:solidFill>
                  <a:srgbClr val="C00000"/>
                </a:solidFill>
              </a:rPr>
              <a:t>Codesign</a:t>
            </a:r>
            <a:r>
              <a:rPr lang="en-US" sz="2400" b="1" dirty="0">
                <a:solidFill>
                  <a:srgbClr val="C00000"/>
                </a:solidFill>
              </a:rPr>
              <a:t>: </a:t>
            </a:r>
            <a:r>
              <a:rPr lang="en-US" sz="2400" dirty="0"/>
              <a:t>using knowledge of the algorithms and data (power law), we can reduce network load several orders of magnitude. Network topology awareness can improve things dramatically. Linear speedup is possible this way. </a:t>
            </a:r>
          </a:p>
        </p:txBody>
      </p:sp>
    </p:spTree>
    <p:extLst>
      <p:ext uri="{BB962C8B-B14F-4D97-AF65-F5344CB8AC3E}">
        <p14:creationId xmlns:p14="http://schemas.microsoft.com/office/powerpoint/2010/main" val="421460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4004"/>
            <a:ext cx="8229600" cy="1087655"/>
          </a:xfrm>
        </p:spPr>
        <p:txBody>
          <a:bodyPr>
            <a:normAutofit/>
          </a:bodyPr>
          <a:lstStyle/>
          <a:p>
            <a:pPr>
              <a:defRPr/>
            </a:pPr>
            <a:r>
              <a:rPr lang="en-US" dirty="0"/>
              <a:t>Clustering – Why?</a:t>
            </a:r>
          </a:p>
        </p:txBody>
      </p:sp>
      <p:sp>
        <p:nvSpPr>
          <p:cNvPr id="3" name="Content Placeholder 2"/>
          <p:cNvSpPr>
            <a:spLocks noGrp="1"/>
          </p:cNvSpPr>
          <p:nvPr>
            <p:ph idx="1"/>
          </p:nvPr>
        </p:nvSpPr>
        <p:spPr>
          <a:xfrm>
            <a:off x="457200" y="1143000"/>
            <a:ext cx="8229600" cy="5334000"/>
          </a:xfrm>
        </p:spPr>
        <p:txBody>
          <a:bodyPr rtlCol="0">
            <a:normAutofit/>
          </a:bodyPr>
          <a:lstStyle/>
          <a:p>
            <a:pPr marL="0" indent="0" fontAlgn="auto">
              <a:lnSpc>
                <a:spcPct val="100000"/>
              </a:lnSpc>
              <a:spcAft>
                <a:spcPts val="0"/>
              </a:spcAft>
              <a:buNone/>
              <a:defRPr/>
            </a:pPr>
            <a:r>
              <a:rPr lang="en-US" sz="2800" dirty="0"/>
              <a:t>Examples:</a:t>
            </a:r>
          </a:p>
          <a:p>
            <a:pPr fontAlgn="auto">
              <a:lnSpc>
                <a:spcPct val="100000"/>
              </a:lnSpc>
              <a:spcAft>
                <a:spcPts val="0"/>
              </a:spcAft>
              <a:defRPr/>
            </a:pPr>
            <a:r>
              <a:rPr lang="en-US" sz="2800" dirty="0">
                <a:solidFill>
                  <a:srgbClr val="C00000"/>
                </a:solidFill>
              </a:rPr>
              <a:t>Segment:</a:t>
            </a:r>
            <a:r>
              <a:rPr lang="en-US" sz="2800" dirty="0"/>
              <a:t> image segmentation</a:t>
            </a:r>
          </a:p>
          <a:p>
            <a:pPr fontAlgn="auto">
              <a:lnSpc>
                <a:spcPct val="100000"/>
              </a:lnSpc>
              <a:spcAft>
                <a:spcPts val="0"/>
              </a:spcAft>
              <a:defRPr/>
            </a:pPr>
            <a:r>
              <a:rPr lang="en-US" sz="2800" dirty="0">
                <a:solidFill>
                  <a:srgbClr val="C00000"/>
                </a:solidFill>
              </a:rPr>
              <a:t>Compression: </a:t>
            </a:r>
            <a:r>
              <a:rPr lang="en-US" sz="2800" dirty="0"/>
              <a:t>Cluster-based </a:t>
            </a:r>
            <a:r>
              <a:rPr lang="en-US" sz="2800" dirty="0" err="1"/>
              <a:t>kNN</a:t>
            </a:r>
            <a:r>
              <a:rPr lang="en-US" sz="2800" dirty="0"/>
              <a:t>, e.g. handwritten digit recognition.</a:t>
            </a:r>
          </a:p>
          <a:p>
            <a:pPr fontAlgn="auto">
              <a:lnSpc>
                <a:spcPct val="100000"/>
              </a:lnSpc>
              <a:spcAft>
                <a:spcPts val="0"/>
              </a:spcAft>
              <a:defRPr/>
            </a:pPr>
            <a:r>
              <a:rPr lang="en-US" sz="2800" dirty="0">
                <a:solidFill>
                  <a:srgbClr val="C00000"/>
                </a:solidFill>
              </a:rPr>
              <a:t>Underlying process: </a:t>
            </a:r>
            <a:r>
              <a:rPr lang="en-US" sz="2800" dirty="0"/>
              <a:t>Accents of people at Berkeley (??) – because place of origin strongly influences the accent you have. </a:t>
            </a:r>
            <a:endParaRPr lang="en-US" sz="2400" dirty="0">
              <a:solidFill>
                <a:srgbClr val="C00000"/>
              </a:solidFill>
            </a:endParaRPr>
          </a:p>
        </p:txBody>
      </p:sp>
    </p:spTree>
    <p:extLst>
      <p:ext uri="{BB962C8B-B14F-4D97-AF65-F5344CB8AC3E}">
        <p14:creationId xmlns:p14="http://schemas.microsoft.com/office/powerpoint/2010/main" val="106826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885524"/>
          </a:xfrm>
        </p:spPr>
        <p:txBody>
          <a:bodyPr>
            <a:normAutofit/>
          </a:bodyPr>
          <a:lstStyle/>
          <a:p>
            <a:pPr>
              <a:defRPr/>
            </a:pPr>
            <a:r>
              <a:rPr lang="en-US" dirty="0"/>
              <a:t>Stereotypical Clustering</a:t>
            </a:r>
          </a:p>
        </p:txBody>
      </p:sp>
      <p:sp>
        <p:nvSpPr>
          <p:cNvPr id="3" name="Content Placeholder 2"/>
          <p:cNvSpPr>
            <a:spLocks noGrp="1"/>
          </p:cNvSpPr>
          <p:nvPr>
            <p:ph idx="1"/>
          </p:nvPr>
        </p:nvSpPr>
        <p:spPr>
          <a:xfrm>
            <a:off x="457200" y="1039528"/>
            <a:ext cx="8229600" cy="5437472"/>
          </a:xfrm>
        </p:spPr>
        <p:txBody>
          <a:bodyPr rtlCol="0">
            <a:normAutofit/>
          </a:bodyPr>
          <a:lstStyle/>
          <a:p>
            <a:pPr marL="0" indent="0" fontAlgn="auto">
              <a:lnSpc>
                <a:spcPct val="100000"/>
              </a:lnSpc>
              <a:spcAft>
                <a:spcPts val="0"/>
              </a:spcAft>
              <a:buNone/>
              <a:defRPr/>
            </a:pPr>
            <a:r>
              <a:rPr lang="en-US" sz="2400" b="1" dirty="0">
                <a:solidFill>
                  <a:srgbClr val="C00000"/>
                </a:solidFill>
              </a:rPr>
              <a:t>Note: </a:t>
            </a:r>
            <a:r>
              <a:rPr lang="en-US" sz="2400" dirty="0"/>
              <a:t>Points are samples plotted in feature space, e.g. 10,000-dimensional space for 100x100 images.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103" y="1400202"/>
            <a:ext cx="4883217" cy="5254522"/>
          </a:xfrm>
          <a:prstGeom prst="rect">
            <a:avLst/>
          </a:prstGeom>
        </p:spPr>
      </p:pic>
    </p:spTree>
    <p:extLst>
      <p:ext uri="{BB962C8B-B14F-4D97-AF65-F5344CB8AC3E}">
        <p14:creationId xmlns:p14="http://schemas.microsoft.com/office/powerpoint/2010/main" val="124174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defRPr/>
            </a:pPr>
            <a:r>
              <a:rPr lang="en-US" dirty="0"/>
              <a:t>Clustering for Segmentation</a:t>
            </a:r>
          </a:p>
        </p:txBody>
      </p:sp>
      <p:sp>
        <p:nvSpPr>
          <p:cNvPr id="3" name="Content Placeholder 2"/>
          <p:cNvSpPr>
            <a:spLocks noGrp="1"/>
          </p:cNvSpPr>
          <p:nvPr>
            <p:ph idx="1"/>
          </p:nvPr>
        </p:nvSpPr>
        <p:spPr>
          <a:xfrm>
            <a:off x="457200" y="1143000"/>
            <a:ext cx="8229600" cy="5334000"/>
          </a:xfrm>
        </p:spPr>
        <p:txBody>
          <a:bodyPr rtlCol="0">
            <a:normAutofit/>
          </a:bodyPr>
          <a:lstStyle/>
          <a:p>
            <a:pPr lvl="1" fontAlgn="auto">
              <a:lnSpc>
                <a:spcPct val="100000"/>
              </a:lnSpc>
              <a:spcAft>
                <a:spcPts val="0"/>
              </a:spcAft>
              <a:defRPr/>
            </a:pPr>
            <a:endParaRPr lang="en-US" sz="2000" dirty="0"/>
          </a:p>
          <a:p>
            <a:pPr fontAlgn="auto">
              <a:lnSpc>
                <a:spcPct val="100000"/>
              </a:lnSpc>
              <a:spcAft>
                <a:spcPts val="0"/>
              </a:spcAft>
              <a:defRPr/>
            </a:pPr>
            <a:endParaRPr lang="en-US" sz="2400" dirty="0">
              <a:solidFill>
                <a:srgbClr val="C00000"/>
              </a:solidFill>
            </a:endParaRPr>
          </a:p>
        </p:txBody>
      </p:sp>
      <p:sp>
        <p:nvSpPr>
          <p:cNvPr id="7" name="Content Placeholder 2"/>
          <p:cNvSpPr txBox="1">
            <a:spLocks/>
          </p:cNvSpPr>
          <p:nvPr/>
        </p:nvSpPr>
        <p:spPr>
          <a:xfrm>
            <a:off x="457200" y="1039528"/>
            <a:ext cx="8229600" cy="5437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r>
              <a:rPr lang="en-US" sz="2400" b="1" dirty="0">
                <a:solidFill>
                  <a:srgbClr val="C00000"/>
                </a:solidFill>
              </a:rPr>
              <a:t>Note: </a:t>
            </a:r>
            <a:r>
              <a:rPr lang="en-US" sz="2400" dirty="0"/>
              <a:t>We break an image into regions of points with similar features (</a:t>
            </a:r>
            <a:r>
              <a:rPr lang="en-US" sz="2400" dirty="0" err="1"/>
              <a:t>Brox</a:t>
            </a:r>
            <a:r>
              <a:rPr lang="en-US" sz="2400" dirty="0"/>
              <a:t> and Malik, ECCV 2010).</a:t>
            </a:r>
          </a:p>
        </p:txBody>
      </p:sp>
      <p:pic>
        <p:nvPicPr>
          <p:cNvPr id="1026" name="Picture 2" descr="http://www.eecs.berkeley.edu/Research/Projects/CS/vision/grouping/icons/po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1551791"/>
            <a:ext cx="4286250" cy="3333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3632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ontent Placeholder 2"/>
          <p:cNvSpPr txBox="1">
            <a:spLocks/>
          </p:cNvSpPr>
          <p:nvPr/>
        </p:nvSpPr>
        <p:spPr>
          <a:xfrm>
            <a:off x="489839" y="978979"/>
            <a:ext cx="8229600" cy="5437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endParaRPr lang="en-US" sz="2400" b="1" dirty="0">
              <a:solidFill>
                <a:srgbClr val="C00000"/>
              </a:solidFill>
            </a:endParaRPr>
          </a:p>
          <a:p>
            <a:pPr marL="0" indent="0">
              <a:buFont typeface="Arial"/>
              <a:buNone/>
              <a:defRPr/>
            </a:pPr>
            <a:r>
              <a:rPr lang="en-US" sz="2400" dirty="0"/>
              <a:t>We don’t claim that clusters model underlying structure, but that they give a reduced-variance “sample” of the data. </a:t>
            </a:r>
          </a:p>
        </p:txBody>
      </p:sp>
      <p:sp>
        <p:nvSpPr>
          <p:cNvPr id="15362" name="Title 1"/>
          <p:cNvSpPr>
            <a:spLocks noGrp="1"/>
          </p:cNvSpPr>
          <p:nvPr>
            <p:ph type="title"/>
          </p:nvPr>
        </p:nvSpPr>
        <p:spPr/>
        <p:txBody>
          <a:bodyPr>
            <a:normAutofit/>
          </a:bodyPr>
          <a:lstStyle/>
          <a:p>
            <a:pPr>
              <a:defRPr/>
            </a:pPr>
            <a:r>
              <a:rPr lang="en-US" dirty="0"/>
              <a:t>Condensation/Compression</a:t>
            </a:r>
          </a:p>
        </p:txBody>
      </p:sp>
      <p:grpSp>
        <p:nvGrpSpPr>
          <p:cNvPr id="4" name="Group 3"/>
          <p:cNvGrpSpPr/>
          <p:nvPr/>
        </p:nvGrpSpPr>
        <p:grpSpPr>
          <a:xfrm>
            <a:off x="1315684" y="1189650"/>
            <a:ext cx="5487878" cy="3955752"/>
            <a:chOff x="1293922" y="1457987"/>
            <a:chExt cx="5487878" cy="4570957"/>
          </a:xfrm>
        </p:grpSpPr>
        <p:sp>
          <p:nvSpPr>
            <p:cNvPr id="2" name="Oval 1"/>
            <p:cNvSpPr/>
            <p:nvPr/>
          </p:nvSpPr>
          <p:spPr>
            <a:xfrm>
              <a:off x="1715292" y="2219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58192" y="21437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01092" y="23090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943892" y="2296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05892" y="21954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86892" y="23342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72492" y="22709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07896" y="21954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53492" y="2143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20292" y="22716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53592" y="21573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48909" y="23359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77251" y="22130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20151" y="21368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163051" y="23020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05851" y="22892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467851" y="21884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848851" y="23273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934451" y="22639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69855" y="21884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315451" y="21368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382251" y="22646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5551" y="21503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49092" y="288568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35369" y="217468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839492" y="359275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11252" y="213658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802052" y="22130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806778" y="221769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82218" y="2143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667091" y="228426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97252" y="21293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77492" y="22597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667792" y="4048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010692" y="3972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353592" y="41378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896392" y="4124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658392" y="40242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039392" y="41630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124992" y="40997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860396" y="40242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505992" y="3972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572792" y="41004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306092" y="39861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106893" y="2600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25910" y="401045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983193" y="40997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401793" y="397235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2593" y="4048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997319" y="405346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687793" y="39651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859979" y="41768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202879" y="41006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545779" y="42659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88579" y="42530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850579" y="415233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317179" y="42278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52583" y="415233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698179" y="41006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593980" y="41004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648525" y="3591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96592" y="2600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173473" y="46999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839492" y="19913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06836" y="3286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556777" y="1457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630673" y="51571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97340" y="538164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857591" y="226397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57508" y="22036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712117" y="208481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117500" y="32867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417635" y="522323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69462" y="2263484"/>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598835" y="203215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530734" y="38201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97706" y="405346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81554" y="39905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783491" y="40519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99786" y="421739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287810" y="29618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06993" y="39651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571097" y="22580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286091" y="217094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272152" y="225110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965539" y="213081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001251" y="214693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200491" y="39092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352891" y="40616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258785" y="20987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030693" y="29718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363652" y="21368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163092" y="4124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057491" y="40997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568832" y="434955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438491" y="410541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512158" y="402868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412501" y="407613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2567651" y="54864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037637" y="479749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5487893" y="34290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015729" y="518513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783491" y="46583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925092" y="36296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097493" y="40386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449752" y="24797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715000" y="2247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174300" y="18288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5664216" y="252168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243790" y="43421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705600" y="148988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125145" y="57531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695409" y="503141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405851" y="497825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115592" y="36296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361876" y="2524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533997" y="46202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666676" y="2829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352476" y="156652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4990343" y="3439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080868" y="227670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649690" y="54553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428676" y="3591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3205354" y="4582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3699150" y="499331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5147174" y="32486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5895276" y="195595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634239" y="164272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514276" y="2677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666676" y="2829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5819076" y="2981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820341" y="59436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819076" y="23090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4344192" y="393537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4267992" y="381470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810091" y="45440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3018387" y="505489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3912667" y="438023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3431087" y="4734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2670955" y="53282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139957" y="53663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823355" y="54806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3242455" y="478464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325593" y="55488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3834333" y="425656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4992593" y="31343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5664216" y="232854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161968" y="2067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4763292" y="350654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4467695" y="374753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336301" y="274762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368524" y="56870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428676" y="179051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4574079" y="34671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091929" y="485021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77592" y="333241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886795" y="523349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3356781" y="45445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3334873" y="493223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4102635" y="44054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3014553" y="477850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3724995" y="472534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3853141" y="43673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2968834" y="52024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3524498" y="43292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4018294" y="474040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4129235" y="42911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3337531" y="480198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3750231" y="44816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2990099" y="50753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3142499" y="52277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561599" y="453173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2687668" y="54341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3411073" y="459730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4058453" y="413324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4528439" y="34443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506531" y="383198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5274293" y="33052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4186211" y="367825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896653" y="362509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024799" y="32671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4140492" y="410223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5344516" y="24981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5189952" y="364015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5300893" y="31909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4509189" y="370173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4921889" y="33814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4161757" y="39750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4314157" y="41274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4733257" y="34314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3859326" y="43339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4582731" y="349705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5289036" y="291427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5759022" y="222537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737114" y="261301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6504876" y="20862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5416794" y="245929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127236" y="240612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6255382" y="20481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5371075" y="28832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5926739" y="20100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420535" y="242119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6531476" y="19719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5739772" y="248276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6152472" y="21624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5392340" y="275611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5544740" y="290851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5963840" y="22125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5089909" y="31149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5813314" y="227809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4012091" y="420432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3622950" y="46079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192433" y="50774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222372" y="470304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973906" y="57251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4845963" y="34391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5760733" y="240612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6217282" y="195006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1636121" y="31164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1979021" y="30402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2321921" y="320552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1864721" y="31926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2626721" y="309192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3007721" y="32307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2093321" y="316742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1828725" y="309192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2474321" y="30402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3541121" y="316812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3274421" y="305382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4294239" y="30781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1370122" y="30400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3960922" y="31164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648" y="312114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3656122" y="303278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1870987" y="298825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3289287" y="495935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3427522" y="31490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4428332" y="316692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2124409" y="30342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160121" y="305037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417655" y="30021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1522522" y="30402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4608622" y="33831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4503386" y="34016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2281317" y="30887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2624217" y="30125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2967117" y="31777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2509917" y="31649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3271917" y="30641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3652917" y="32030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2738517" y="31396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473921" y="30641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3119517" y="30125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4186317" y="31403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3919617" y="30260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4939435" y="305037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015318" y="301227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4606118" y="30887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3610844" y="309338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4301318" y="300502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2516183" y="296049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3341105" y="305060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4072718" y="312132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5073528" y="31391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2769605" y="30065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3805317" y="302261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5062851" y="29744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2167718" y="30125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5253818" y="335540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5148582" y="337385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1559921" y="41121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1902821" y="40359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2245721" y="4201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1788521" y="41883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550521" y="40875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931521" y="42264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017121" y="41630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1752525" y="40875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398121" y="40359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3464921" y="41637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3198221" y="40494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p:nvSpPr>
          <p:spPr>
            <a:xfrm>
              <a:off x="4218039" y="407379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1293922" y="403569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3884722" y="41121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2889448" y="41168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3579922" y="402845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1794787" y="398391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2619709" y="40740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3351322" y="414475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4352132" y="416259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2048209" y="402992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3083921" y="404604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4341455" y="39978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1446322" y="40359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4532422" y="43788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4427186" y="439727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3323283" y="22511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3666183" y="21749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4009083" y="23401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3551883" y="23273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a:off x="4313883" y="22265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a:off x="4694883" y="23654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a:off x="3780483" y="23020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a:off x="3515887" y="22265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4161483" y="21749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5228283" y="23027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4961583" y="218848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5981401" y="221278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3057284" y="217468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648084" y="22511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4652810" y="225579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p:cNvSpPr/>
            <p:nvPr/>
          </p:nvSpPr>
          <p:spPr>
            <a:xfrm>
              <a:off x="5343284" y="21674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3558149" y="212291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4383071" y="221302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a:off x="5114684" y="22837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a:off x="6115494" y="2301584"/>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3811571" y="216891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4847283" y="218503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6104817" y="21368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3209684" y="21749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6295784" y="25178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6190548" y="25362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2638280" y="31724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2981180" y="30962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3324080" y="32615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866880" y="32486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3628880" y="31479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4009880" y="3286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3095480" y="322344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830884" y="31479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476480" y="30962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4543280" y="32241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4276580" y="31098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5296398" y="313415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2372281" y="309605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4963081" y="31724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967807" y="317716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4658281" y="30888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2873146" y="304427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3698068" y="31343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3047088" y="529731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5430491" y="322294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3126568" y="309028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4162280" y="310639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a:off x="5419814" y="3058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2524681" y="30962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610781" y="3439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505545" y="34576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3589343" y="40740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3932243" y="39978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4275143" y="41630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3817943" y="41502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4579943" y="40494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4960943" y="41883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a:off x="4046543" y="41249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3781947" y="40494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4427543" y="39978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5494343" y="41256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5227643" y="40113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6247461" y="403569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3323344" y="399759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5914144" y="40740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4918870" y="40787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5609344" y="399035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3824209" y="394581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4649131" y="403593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5380744" y="410665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6381554" y="412449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4077631" y="399182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5113343" y="400794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a:off x="6370877" y="39597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3475744" y="39978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6561844" y="434073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6456608" y="435917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3178101" y="57150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p:cNvSpPr/>
            <p:nvPr/>
          </p:nvSpPr>
          <p:spPr>
            <a:xfrm>
              <a:off x="3648087" y="502609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3626179" y="541373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4223222" y="49285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3305859" y="526001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4016301" y="520685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3973728" y="48904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3260140" y="568398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3815804" y="48107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4097723" y="51134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4249822" y="48142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3628837" y="528349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4041537" y="4963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3281405" y="55568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2750407" y="55949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3467892" y="55524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3852905" y="501324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2506610" y="560746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2978974" y="59156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3702379" y="507881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3497245" y="546209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3967231" y="47731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3945323" y="516083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3625003" y="500710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4164726" y="499546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3579284" y="543107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4458025" y="501052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3947981" y="503058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4189962" y="475179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3600549" y="53039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3752949" y="54563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a:off x="4021523" y="45578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3298118" y="566277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4021523" y="482590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4062681" y="487805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p:cNvSpPr/>
            <p:nvPr/>
          </p:nvSpPr>
          <p:spPr>
            <a:xfrm>
              <a:off x="3802883" y="530608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p:cNvSpPr/>
            <p:nvPr/>
          </p:nvSpPr>
          <p:spPr>
            <a:xfrm>
              <a:off x="2586117" y="56594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a:off x="3193256" y="506315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3171348" y="545079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3939110" y="49240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2851028" y="529707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3561470" y="52439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3689616" y="48859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2805309" y="572104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3360973" y="48478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3854769" y="525897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4750590" y="490220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3174006" y="532054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3586706" y="50002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a:off x="2826574" y="559389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2295576" y="563199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2938330" y="559504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3398074" y="505030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2481212" y="581452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a:off x="2524143" y="59527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a:off x="3247548" y="511587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a:off x="3042414" y="549914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3512400" y="481024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3490492" y="519788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3170172" y="504416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3880614" y="499099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3124453" y="546813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3696307" y="581703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3493150" y="506763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3578172" y="514949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3069518" y="53146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3298118" y="549338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3717218" y="479739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2980129" y="550188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3566692" y="4862961"/>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3778569" y="4873594"/>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3348052" y="5343144"/>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3972109" y="56975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4633894" y="511081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4611986" y="549845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5379748" y="49717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4291666" y="534473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5118317" y="535302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5130254" y="49336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4245947" y="57687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4801611" y="48955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5295407" y="530663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5406348" y="48574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4614644" y="536820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5027344" y="50479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4041910" y="5368524"/>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3906933" y="563813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4357720" y="557465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4838712" y="509796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4044612" y="559731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4073519" y="5822495"/>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a:off x="4688186" y="5163532"/>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4483052" y="554681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4953038" y="485790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4931130" y="5245549"/>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5053778" y="450700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5249997" y="515484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4565091" y="551579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5614551" y="50537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a:off x="4933788" y="511530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5346488" y="479499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4586356" y="5388648"/>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p:cNvSpPr/>
            <p:nvPr/>
          </p:nvSpPr>
          <p:spPr>
            <a:xfrm>
              <a:off x="4820453" y="5675857"/>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5157856" y="4845056"/>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a:off x="4625038" y="5773760"/>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a:off x="5007330" y="4910623"/>
              <a:ext cx="76200" cy="76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a:off x="5219207" y="492125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a:off x="4788690" y="539080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9600160"/>
      </p:ext>
    </p:extLst>
  </p:cSld>
  <p:clrMapOvr>
    <a:masterClrMapping/>
  </p:clrMapOvr>
</p:sld>
</file>

<file path=ppt/theme/theme1.xml><?xml version="1.0" encoding="utf-8"?>
<a:theme xmlns:a="http://schemas.openxmlformats.org/drawingml/2006/main" name="Default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17423</TotalTime>
  <Words>3010</Words>
  <Application>Microsoft Macintosh PowerPoint</Application>
  <PresentationFormat>On-screen Show (4:3)</PresentationFormat>
  <Paragraphs>411</Paragraphs>
  <Slides>53</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9" baseType="lpstr">
      <vt:lpstr>Arial</vt:lpstr>
      <vt:lpstr>Calibri</vt:lpstr>
      <vt:lpstr>Cambria Math</vt:lpstr>
      <vt:lpstr>Consolas</vt:lpstr>
      <vt:lpstr>Default Theme</vt:lpstr>
      <vt:lpstr>Equation</vt:lpstr>
      <vt:lpstr>Introduction to Data Science Lecture 11 Unsupervised Learning</vt:lpstr>
      <vt:lpstr>Outline</vt:lpstr>
      <vt:lpstr>Machine Learning</vt:lpstr>
      <vt:lpstr>Machine Learning</vt:lpstr>
      <vt:lpstr>Techniques</vt:lpstr>
      <vt:lpstr>Clustering – Why?</vt:lpstr>
      <vt:lpstr>Stereotypical Clustering</vt:lpstr>
      <vt:lpstr>Clustering for Segmentation</vt:lpstr>
      <vt:lpstr>Condensation/Compression</vt:lpstr>
      <vt:lpstr>“Cluster Bias”</vt:lpstr>
      <vt:lpstr>Cluster Bias</vt:lpstr>
      <vt:lpstr>Netflix</vt:lpstr>
      <vt:lpstr>“Cluster Bias”</vt:lpstr>
      <vt:lpstr>Terminology</vt:lpstr>
      <vt:lpstr>K-means clustering</vt:lpstr>
      <vt:lpstr>K-means clustering</vt:lpstr>
      <vt:lpstr>K-means clustering</vt:lpstr>
      <vt:lpstr>K-means clustering</vt:lpstr>
      <vt:lpstr>K-means clustering</vt:lpstr>
      <vt:lpstr>K-means Initialization</vt:lpstr>
      <vt:lpstr>K-means++</vt:lpstr>
      <vt:lpstr>K-means properties</vt:lpstr>
      <vt:lpstr>Choosing clustering dimension</vt:lpstr>
      <vt:lpstr>Outline</vt:lpstr>
      <vt:lpstr>DBSCAN</vt:lpstr>
      <vt:lpstr>DBSCAN</vt:lpstr>
      <vt:lpstr>DBSCAN</vt:lpstr>
      <vt:lpstr>DBSCAN Clusters</vt:lpstr>
      <vt:lpstr>DBSCAN Algorithm</vt:lpstr>
      <vt:lpstr>DBSCAN Performance</vt:lpstr>
      <vt:lpstr>5-minute break</vt:lpstr>
      <vt:lpstr>Outline</vt:lpstr>
      <vt:lpstr>Matrix Factorization - Motivation</vt:lpstr>
      <vt:lpstr>Matrix Factorization - Motivation</vt:lpstr>
      <vt:lpstr>Matrix Factorization - Motivation</vt:lpstr>
      <vt:lpstr>Matrix Factorization - Motivation</vt:lpstr>
      <vt:lpstr>Matrix Factorization</vt:lpstr>
      <vt:lpstr>Matrix Factorization</vt:lpstr>
      <vt:lpstr>Matrix Factorization</vt:lpstr>
      <vt:lpstr>Matrix Factorization with SGD</vt:lpstr>
      <vt:lpstr>Matrix Factorization with MCMC</vt:lpstr>
      <vt:lpstr>Alternating Least Squares (ALS)</vt:lpstr>
      <vt:lpstr>Netflix</vt:lpstr>
      <vt:lpstr>Netflix</vt:lpstr>
      <vt:lpstr>Netflix Performance</vt:lpstr>
      <vt:lpstr>Outline</vt:lpstr>
      <vt:lpstr>Performance</vt:lpstr>
      <vt:lpstr>Offline/Online Performance</vt:lpstr>
      <vt:lpstr>Three Approaches to Performance</vt:lpstr>
      <vt:lpstr>Three Approaches to Performance</vt:lpstr>
      <vt:lpstr>Three Approaches to Performance</vt:lpstr>
      <vt:lpstr>Three Approaches to Performance</vt:lpstr>
      <vt:lpstr>Three Approaches to Performance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Franklin</dc:creator>
  <cp:lastModifiedBy>Harvey, Benjamin Simeon</cp:lastModifiedBy>
  <cp:revision>372</cp:revision>
  <cp:lastPrinted>2014-03-04T01:19:28Z</cp:lastPrinted>
  <dcterms:created xsi:type="dcterms:W3CDTF">2014-01-27T17:03:34Z</dcterms:created>
  <dcterms:modified xsi:type="dcterms:W3CDTF">2019-11-19T21:01:15Z</dcterms:modified>
</cp:coreProperties>
</file>