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68" r:id="rId2"/>
    <p:sldId id="257" r:id="rId3"/>
    <p:sldId id="260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7/5/24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3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50447-8052-D2E3-80E7-A6F14484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Improve Sales Opportunities for Next Quarter </a:t>
            </a:r>
            <a:endParaRPr lang="en-US" sz="2800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E6F7FC06-6788-F64C-B46B-54906EAD9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r="24012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D6EE-E826-D8BA-4FCB-59107299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Md Islam</a:t>
            </a:r>
          </a:p>
          <a:p>
            <a:pPr marL="0" indent="0">
              <a:buNone/>
            </a:pPr>
            <a:r>
              <a:rPr lang="en-US" dirty="0"/>
              <a:t>2024</a:t>
            </a:r>
          </a:p>
        </p:txBody>
      </p: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6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7617-6F8E-8784-1163-92B5549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B208-0E15-3998-94CF-B717AADB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Framing the Question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Descriptive Statistics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Profit Analysis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Monthly Sales Trends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Price Vs. Quantity Sold</a:t>
            </a:r>
          </a:p>
          <a:p>
            <a:pPr>
              <a:lnSpc>
                <a:spcPct val="200000"/>
              </a:lnSpc>
            </a:pPr>
            <a:r>
              <a:rPr lang="en-US" dirty="0"/>
              <a:t>Recommendation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9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4789-B75A-7E62-C477-6AF21C98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A4A5-AC2D-1170-D2E6-4AD7FAE5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VP of sales improve sale opportunities by next quarter?</a:t>
            </a:r>
          </a:p>
        </p:txBody>
      </p:sp>
    </p:spTree>
    <p:extLst>
      <p:ext uri="{BB962C8B-B14F-4D97-AF65-F5344CB8AC3E}">
        <p14:creationId xmlns:p14="http://schemas.microsoft.com/office/powerpoint/2010/main" val="247635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6" name="Rectangle 11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B8B63-5ECA-CE1A-589D-2FA86BC7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Profit Analysis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8C8A35BA-BDA7-637A-EE64-833F3FC8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7" y="1520924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Product</a:t>
            </a:r>
            <a:r>
              <a:rPr lang="en-US" dirty="0"/>
              <a:t>: WWI Desktop PC2.33 X2330 Black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E-commerce Dominance</a:t>
            </a:r>
            <a:r>
              <a:rPr lang="en-US" dirty="0"/>
              <a:t>: Online sales are the most profitable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Regions</a:t>
            </a:r>
            <a:r>
              <a:rPr lang="en-US" dirty="0"/>
              <a:t>: Northwest Territories, Nevada, and Kansas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FB315-ED89-CC8D-AC46-25357A34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878" y="114300"/>
            <a:ext cx="5458917" cy="32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7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18" name="Freeform: Shape 1097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098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00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01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02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03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04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05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06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07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08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09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40619-E2C0-C081-80B4-222D1FC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2288" y="3469522"/>
            <a:ext cx="4930999" cy="327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7BD27928-770C-41C1-B1E9-9FEB5A80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3877" y="4618784"/>
            <a:ext cx="365021" cy="365021"/>
            <a:chOff x="149345" y="10991595"/>
            <a:chExt cx="365021" cy="365021"/>
          </a:xfrm>
        </p:grpSpPr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C4C270DE-0BEB-4372-B440-7EADA6FA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2" name="Oval 1131">
              <a:extLst>
                <a:ext uri="{FF2B5EF4-FFF2-40B4-BE49-F238E27FC236}">
                  <a16:creationId xmlns:a16="http://schemas.microsoft.com/office/drawing/2014/main" id="{757ACA0C-8702-4043-8D4D-582EAEDF1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8" name="Rectangle 247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9" name="Freeform: Shape 246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80" name="Freeform: Shape 246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81" name="Freeform: Shape 246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82" name="Freeform: Shape 246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821E-3DC4-E237-4AB9-A34B038A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7" y="633046"/>
            <a:ext cx="4605818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Monthly Sales Trends</a:t>
            </a:r>
          </a:p>
        </p:txBody>
      </p:sp>
      <p:sp>
        <p:nvSpPr>
          <p:cNvPr id="2448" name="Content Placeholder 2053">
            <a:extLst>
              <a:ext uri="{FF2B5EF4-FFF2-40B4-BE49-F238E27FC236}">
                <a16:creationId xmlns:a16="http://schemas.microsoft.com/office/drawing/2014/main" id="{B8E6D8FA-C22D-2564-F76A-EECB17F2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98" y="2125737"/>
            <a:ext cx="5287778" cy="4044463"/>
          </a:xfrm>
        </p:spPr>
        <p:txBody>
          <a:bodyPr>
            <a:normAutofit fontScale="92500"/>
          </a:bodyPr>
          <a:lstStyle/>
          <a:p>
            <a:r>
              <a:rPr lang="en-US" dirty="0"/>
              <a:t>Monthly sales trends show varying sales volumes throughout the year.</a:t>
            </a:r>
          </a:p>
          <a:p>
            <a:r>
              <a:rPr lang="en-US" dirty="0"/>
              <a:t>Notable peaks in sales are observed during certain months, particularly around the holiday season.</a:t>
            </a:r>
          </a:p>
          <a:p>
            <a:r>
              <a:rPr lang="en-US" dirty="0"/>
              <a:t> These trends are crucial for planning inventory and marketing strategies to maximize sales during peak periods.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EDF7D6-2453-1D5F-91DD-3DFD3ADC1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317" y="1671638"/>
            <a:ext cx="4834021" cy="36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8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70" name="Freeform: Shape 246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4" name="Freeform: Shape 247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: Shape 247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6" name="Freeform: Shape 247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: Shape 247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95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5C70-30F1-BFBE-F500-A416B16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vs. Quantity Sold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D1525-859C-CE37-F87F-CEC3C49BF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38" y="1368424"/>
            <a:ext cx="58095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FFBF5-85F3-AB8A-A565-A2EAEC910664}"/>
              </a:ext>
            </a:extLst>
          </p:cNvPr>
          <p:cNvSpPr txBox="1"/>
          <p:nvPr/>
        </p:nvSpPr>
        <p:spPr>
          <a:xfrm>
            <a:off x="838200" y="1690688"/>
            <a:ext cx="4706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shows the relationship between product prices, quantities sold, and profit margins.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products are sold at lower price points with varying quantities, while higher-priced products generate higher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2" name="Picture 191" descr="Magnifying glass showing decling performance">
            <a:extLst>
              <a:ext uri="{FF2B5EF4-FFF2-40B4-BE49-F238E27FC236}">
                <a16:creationId xmlns:a16="http://schemas.microsoft.com/office/drawing/2014/main" id="{3E1ED1B2-522C-F5D1-1806-C2B01CD6B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7"/>
          <a:stretch/>
        </p:blipFill>
        <p:spPr>
          <a:xfrm>
            <a:off x="3102823" y="289870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8EEB3127-4A39-4F76-935D-6AC8D51AC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62" y="2003061"/>
            <a:ext cx="4288094" cy="4288094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8F2E216-6526-433B-8072-DEE222D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929" y="2003061"/>
            <a:ext cx="4288094" cy="4288094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5" name="Oval 194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1925092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E5D1-FFA0-286E-99DA-54F84E37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7199"/>
            <a:ext cx="4031808" cy="3053052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Opportunities:</a:t>
            </a:r>
          </a:p>
        </p:txBody>
      </p:sp>
      <p:grpSp>
        <p:nvGrpSpPr>
          <p:cNvPr id="19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aphic 4">
            <a:extLst>
              <a:ext uri="{FF2B5EF4-FFF2-40B4-BE49-F238E27FC236}">
                <a16:creationId xmlns:a16="http://schemas.microsoft.com/office/drawing/2014/main" id="{0AD1D347-1879-4D73-8825-EB52119D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1D1C6D-7D18-44AC-80B7-823AD45F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22">
              <a:extLst>
                <a:ext uri="{FF2B5EF4-FFF2-40B4-BE49-F238E27FC236}">
                  <a16:creationId xmlns:a16="http://schemas.microsoft.com/office/drawing/2014/main" id="{070CF9AD-9B31-49A2-8AF5-69B24984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23">
              <a:extLst>
                <a:ext uri="{FF2B5EF4-FFF2-40B4-BE49-F238E27FC236}">
                  <a16:creationId xmlns:a16="http://schemas.microsoft.com/office/drawing/2014/main" id="{4E9D0A03-A290-4C8D-8498-85F0E5B1A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4">
              <a:extLst>
                <a:ext uri="{FF2B5EF4-FFF2-40B4-BE49-F238E27FC236}">
                  <a16:creationId xmlns:a16="http://schemas.microsoft.com/office/drawing/2014/main" id="{5F4661E7-465D-4874-BC3A-E55093CD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5">
              <a:extLst>
                <a:ext uri="{FF2B5EF4-FFF2-40B4-BE49-F238E27FC236}">
                  <a16:creationId xmlns:a16="http://schemas.microsoft.com/office/drawing/2014/main" id="{EB79F073-B639-485B-93F6-958951EF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6">
              <a:extLst>
                <a:ext uri="{FF2B5EF4-FFF2-40B4-BE49-F238E27FC236}">
                  <a16:creationId xmlns:a16="http://schemas.microsoft.com/office/drawing/2014/main" id="{9153A942-5C48-4EF4-AA18-82AC90C55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7">
              <a:extLst>
                <a:ext uri="{FF2B5EF4-FFF2-40B4-BE49-F238E27FC236}">
                  <a16:creationId xmlns:a16="http://schemas.microsoft.com/office/drawing/2014/main" id="{8EA4BCEE-B2B4-4870-B921-B3C0D729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8">
              <a:extLst>
                <a:ext uri="{FF2B5EF4-FFF2-40B4-BE49-F238E27FC236}">
                  <a16:creationId xmlns:a16="http://schemas.microsoft.com/office/drawing/2014/main" id="{41271C20-03BB-47FA-A17B-09825E723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9">
              <a:extLst>
                <a:ext uri="{FF2B5EF4-FFF2-40B4-BE49-F238E27FC236}">
                  <a16:creationId xmlns:a16="http://schemas.microsoft.com/office/drawing/2014/main" id="{62C689A3-3820-4AFE-950D-CDA05D96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30">
              <a:extLst>
                <a:ext uri="{FF2B5EF4-FFF2-40B4-BE49-F238E27FC236}">
                  <a16:creationId xmlns:a16="http://schemas.microsoft.com/office/drawing/2014/main" id="{0EB9DAC1-A980-4285-9059-16D6B748C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31">
              <a:extLst>
                <a:ext uri="{FF2B5EF4-FFF2-40B4-BE49-F238E27FC236}">
                  <a16:creationId xmlns:a16="http://schemas.microsoft.com/office/drawing/2014/main" id="{8D286A4C-6E67-462D-8807-EEF90F4C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32">
              <a:extLst>
                <a:ext uri="{FF2B5EF4-FFF2-40B4-BE49-F238E27FC236}">
                  <a16:creationId xmlns:a16="http://schemas.microsoft.com/office/drawing/2014/main" id="{B7CABE22-D7D1-4970-BE8D-8E7B26FAA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33">
              <a:extLst>
                <a:ext uri="{FF2B5EF4-FFF2-40B4-BE49-F238E27FC236}">
                  <a16:creationId xmlns:a16="http://schemas.microsoft.com/office/drawing/2014/main" id="{9A59EB07-44AA-4839-A550-764F0C1C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34">
              <a:extLst>
                <a:ext uri="{FF2B5EF4-FFF2-40B4-BE49-F238E27FC236}">
                  <a16:creationId xmlns:a16="http://schemas.microsoft.com/office/drawing/2014/main" id="{A07BD093-A681-4C0E-89E1-28B79FDC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35">
              <a:extLst>
                <a:ext uri="{FF2B5EF4-FFF2-40B4-BE49-F238E27FC236}">
                  <a16:creationId xmlns:a16="http://schemas.microsoft.com/office/drawing/2014/main" id="{954D3B41-D31B-418C-98E8-3DA9F7BE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2C9153D-F851-40ED-A291-F586E67A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37">
              <a:extLst>
                <a:ext uri="{FF2B5EF4-FFF2-40B4-BE49-F238E27FC236}">
                  <a16:creationId xmlns:a16="http://schemas.microsoft.com/office/drawing/2014/main" id="{D14F8536-E81B-4336-9991-6F1B3447E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38">
              <a:extLst>
                <a:ext uri="{FF2B5EF4-FFF2-40B4-BE49-F238E27FC236}">
                  <a16:creationId xmlns:a16="http://schemas.microsoft.com/office/drawing/2014/main" id="{1BCE3D87-8E1E-4E3C-B336-E161FE14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39">
              <a:extLst>
                <a:ext uri="{FF2B5EF4-FFF2-40B4-BE49-F238E27FC236}">
                  <a16:creationId xmlns:a16="http://schemas.microsoft.com/office/drawing/2014/main" id="{0E57FCB1-61DD-4742-9F4E-0622EE26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0">
              <a:extLst>
                <a:ext uri="{FF2B5EF4-FFF2-40B4-BE49-F238E27FC236}">
                  <a16:creationId xmlns:a16="http://schemas.microsoft.com/office/drawing/2014/main" id="{8AC07452-C190-4DFF-9A85-7E0494E63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1">
              <a:extLst>
                <a:ext uri="{FF2B5EF4-FFF2-40B4-BE49-F238E27FC236}">
                  <a16:creationId xmlns:a16="http://schemas.microsoft.com/office/drawing/2014/main" id="{DDC1E49D-0160-40EF-B62C-3682A0113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42">
              <a:extLst>
                <a:ext uri="{FF2B5EF4-FFF2-40B4-BE49-F238E27FC236}">
                  <a16:creationId xmlns:a16="http://schemas.microsoft.com/office/drawing/2014/main" id="{0FF01E4E-41B3-4E3A-9069-2C00F199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43">
              <a:extLst>
                <a:ext uri="{FF2B5EF4-FFF2-40B4-BE49-F238E27FC236}">
                  <a16:creationId xmlns:a16="http://schemas.microsoft.com/office/drawing/2014/main" id="{5C155535-D387-426C-8835-08EA1625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44">
              <a:extLst>
                <a:ext uri="{FF2B5EF4-FFF2-40B4-BE49-F238E27FC236}">
                  <a16:creationId xmlns:a16="http://schemas.microsoft.com/office/drawing/2014/main" id="{130D8708-8C20-411A-99F6-39B7A15D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45">
              <a:extLst>
                <a:ext uri="{FF2B5EF4-FFF2-40B4-BE49-F238E27FC236}">
                  <a16:creationId xmlns:a16="http://schemas.microsoft.com/office/drawing/2014/main" id="{172CE489-867A-498C-85D0-99ED8A50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46">
              <a:extLst>
                <a:ext uri="{FF2B5EF4-FFF2-40B4-BE49-F238E27FC236}">
                  <a16:creationId xmlns:a16="http://schemas.microsoft.com/office/drawing/2014/main" id="{13A369D6-BC7C-46B6-9802-41F7FE32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47">
              <a:extLst>
                <a:ext uri="{FF2B5EF4-FFF2-40B4-BE49-F238E27FC236}">
                  <a16:creationId xmlns:a16="http://schemas.microsoft.com/office/drawing/2014/main" id="{A735936F-8515-4CF4-A1E4-7466BFA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48">
              <a:extLst>
                <a:ext uri="{FF2B5EF4-FFF2-40B4-BE49-F238E27FC236}">
                  <a16:creationId xmlns:a16="http://schemas.microsoft.com/office/drawing/2014/main" id="{952E14F4-2A50-4876-A835-D7B7B7F0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49">
              <a:extLst>
                <a:ext uri="{FF2B5EF4-FFF2-40B4-BE49-F238E27FC236}">
                  <a16:creationId xmlns:a16="http://schemas.microsoft.com/office/drawing/2014/main" id="{5AD1B584-BCD9-47C1-BF94-A9B03E0A5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50">
              <a:extLst>
                <a:ext uri="{FF2B5EF4-FFF2-40B4-BE49-F238E27FC236}">
                  <a16:creationId xmlns:a16="http://schemas.microsoft.com/office/drawing/2014/main" id="{CE78B189-4AAE-4308-BE2A-561CE6E2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4F693D-9FD0-4BF4-9BCA-CAA391EE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8A20BE-5976-437A-94F2-7869D1D4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797F1A-9D8B-4AC7-8A7E-C088A7B6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8BB9ED-3A10-495E-A450-4573A83A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84AAD79-9D91-4601-AE6B-E3CC0AC2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966F3D-45BD-4D12-8447-B9669E9AD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B4C07-AFE8-42F6-8060-AB4FD27F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CBEC46-CA76-424D-AE21-335765D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2244D96-1DD8-4D90-B4DA-58056941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FFC670-5D4A-4609-979B-30BE38D30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A6EA23-F2B4-49FA-86BB-40794E01B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9E16F95-4ED7-4D4A-A1FB-A9FFE338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6602585-A0C4-419E-9F64-E17CC300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0EC182-6DF1-4FF2-9C46-E24857CE3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1D4C4B-3242-45D7-BBC6-3168AF11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43A586-0AEE-4520-8AE3-78557E8D5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881E1E2-63F4-44A6-8FD4-E0031DDB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09E85B-A99A-4679-B958-DFD6FAC3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D3B901-0837-4EB4-B0BD-B5317762B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07F6141-18B7-42F5-AB8A-095FA60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5154CE-9C1F-421D-A58A-D337E317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59AAA97-B6F9-4CB6-B294-955DE265B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96AC66-45F9-4D0A-978B-EBAFCBA8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064064-C0D3-4A54-9D36-EB2759F0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96DAF67-B510-431C-81CE-598A220E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FF3B41-BD0E-4E80-BE32-AAB5660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E1C296D-C2BB-405E-A9E1-CD0C777E6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012E94-1E82-4743-9646-D27796E3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06F7E7-8613-4F49-9B22-E8B9A8F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7EFAB5-5519-4B20-B488-61E36535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A46CD3C-8282-430D-84A6-66859463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9F667CC-51FA-4373-BF89-FDA9E6F5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2824720-77CA-4EFE-9B9B-F3C5DA5E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AD48D1-498E-407D-8773-B32DA517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3761232-AC0F-4415-8849-2CE14A66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9671C34-F1B1-4964-861B-05E12FC14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215CD-DE5C-4A36-8294-B856C4DF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4F60611-ACD0-4AE1-9FF4-655DEF77E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4878BD8-4838-4CE8-8CED-48C75E453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34C671-92D6-4570-BDA7-7047026C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DB496-4E8C-4F69-A20E-AC11036CB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05521A6-994C-4653-BE99-FCE71F6D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0F93860-B875-4D68-ACE0-2F8F7CAAD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CF85EE-C965-4602-9DB3-B22125155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AC91C65-14F2-4458-A79D-647B28E04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1958A69-ABD1-441F-817D-8868D3E79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5B41124-1179-4F9F-8B23-B94A98BA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44F475B-8586-4535-86BE-7FB5F76C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85243B3-5329-4312-9C9F-FBC77AF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78038-CD15-4BEE-8688-B22F822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01EB7F4-2569-4602-A5DC-ECF750A6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FCDCE-A4B9-4DFD-A39D-6C4513C47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69FF3F-68C9-4316-AF81-44CCC5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AD11538-8098-4355-8DDD-D681DFAC3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F3F997E-AED9-480A-A0E8-2593AF3C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21AF23-CD1C-4A82-934F-1C051FE78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F7C8D23-402E-4902-9877-2933C68B3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66214BF-105C-4C50-A658-BB800D62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B657FB8-0889-47B9-9F7A-35C6F5E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02347C2-D097-4E47-9E71-D0AC7E0B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0D715C-2DC6-4444-95E7-C9E31D654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E98A78E-FE40-406F-BB29-CE723A4A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5623FBB-A3DE-4893-B1E4-09BFE6EB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8BD75D0-FB16-44AA-8F4B-9319502D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5B25A8E-2993-4CE5-A81A-932105A4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D8D167B-C705-4729-899E-AC9AE463C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0FBA7C-F842-4775-B83D-AEC5F14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68FA78-D012-4A89-8B7E-3CF189316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F14C2D5-2A65-48C1-AC1C-D4C29BBA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D4725A-DD05-406E-84D7-50DAC6BF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F292F3E-E6A6-41E9-9AF9-DF240E914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52F5E4F-6F5D-4FF5-AADC-77BF4906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EA96C5C-38D5-4D0F-9A75-F1C485604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213E386-079B-4951-BD48-B8643224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9C52A50-FC6F-4CF8-96ED-B16AC428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AD79090-842D-4363-9CDB-03CA19DB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923BC0-6A72-4261-907F-568CEF3D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82D956C-7F2C-45F4-8EB5-B963790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AF71042-41A5-405B-A14C-9E194529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C068DA5-7174-4664-9C13-4F7ABAFC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525F2C-C937-4BE3-AF79-3540A6E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A46F03-C9C9-4425-82A8-2110001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D21589A-A316-4E71-B638-D33C414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0B918FA-95C1-4373-B66D-56936BB7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BF04F9E-EC09-43BE-A049-082DE15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5A8838D-5812-49CE-80E4-E0CE11424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9B4036-BE45-42C0-929B-42932369A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0E913D5-5568-4901-883B-8C42A8F3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B52038-9622-4802-81BA-ACC19847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0DEAC10-5A6B-47AD-A728-CE2C8CF1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B38B28-66AD-4A02-AE15-F762137B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BAF1CE8-3AF3-4FF2-8F0B-3BC7A474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9937F5-39C5-49BB-A3F1-21D0730B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48A61DC-ED1D-4B72-828E-9FD85AF26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A89B28D-13E0-46C3-AB20-6DBEDB61D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17F470D-67A6-475E-9F1C-9D1FCD4D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C116B5B-C2BF-4A29-920C-0E6D2A86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77DFF22-98A9-4A00-B45B-BA0024E4B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33D6D17-E307-4F26-9F91-607B2D1B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044F5F0-FB5F-4364-A17D-B476349E1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51E13B0-54FA-4C07-A08D-0035E29D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23AA2A7-69AA-4892-8D19-6786784B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22409CA-4103-489E-9A88-9E822AC42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41B7FE-F0B4-4717-BE8E-31EE09F5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A36A1CD-E7E3-400D-BBA9-1B8363460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2D8F4BE-D92B-483E-8049-5FDA3FD40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725CAB-E398-42F8-A5E5-8ACED1B6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82EF470-319A-4DCA-AB6F-B4441DD5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CBF0AE1-7C37-4F3E-B37A-44CAD6900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EE399C-60A0-43AB-AD85-CAEDD25A8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DEF9E1C-0288-422F-9D39-B2B97B0B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9FD4213-CE93-46E6-A356-5C9B681A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2AF21C6-5C6A-4ADC-98CE-0C897306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7C50FF0-A4F6-4B10-91CC-CC456891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F34FC9E-632A-4B97-AB95-812ABD85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943D9D5-E01E-4A32-A5D1-AD61A32EC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F93C502-F4AC-4D2C-A43D-85093C59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FCADD6C-627D-43CE-9413-A793AAA08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7838A6E-823E-4306-9088-5AFE0912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F20A74B-CE15-4678-8E60-8983D4B5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B4409F0-44F9-411F-8711-53B02878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A642A9-686F-402A-920C-EDB02B2FE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2B4D5D4-0C5C-4D98-9738-D245840A7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70D7430-18D9-4B8F-9F7A-308C7019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4FC2A4-5817-4FA0-A4A7-6653D1DA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4DCF9E7-E283-43A0-9C25-F7001626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24478FE-2D73-495D-A2CE-6D1D87C2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24EF5F2-46E7-4950-93D0-371415B7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1E76799-6B37-47A7-B311-D4AD1BB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E48635-AD82-4B9C-BD64-E19D0DCD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FE8012D-8F5A-48C7-A667-EF1782E1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4D6A3A1-CDCE-458B-B3ED-792E80025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D8FB40D-7336-4F24-9F28-25EC9AE6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683C3C-C038-49EA-9635-AC7B82AF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286FF4B-0471-47B5-AA6C-8BA5CC04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EB73580-6577-4A7A-A7EA-E79093D9D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E97866D-632F-4778-992C-F2750D60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A7AC897-3ADD-4A69-A122-EA6F8EFD2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6C3FE79-4EEC-4CF3-92A0-F6BC9F8B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4CAB-D290-29DB-89A0-A676F2BE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High-Performing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Online Sales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Regional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Seasonal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Strategy.</a:t>
            </a:r>
          </a:p>
        </p:txBody>
      </p:sp>
    </p:spTree>
    <p:extLst>
      <p:ext uri="{BB962C8B-B14F-4D97-AF65-F5344CB8AC3E}">
        <p14:creationId xmlns:p14="http://schemas.microsoft.com/office/powerpoint/2010/main" val="253168814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183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</vt:lpstr>
      <vt:lpstr>Source Sans Pro</vt:lpstr>
      <vt:lpstr>FunkyShapesDarkVTI</vt:lpstr>
      <vt:lpstr>Improve Sales Opportunities for Next Quarter </vt:lpstr>
      <vt:lpstr>Table of Contents</vt:lpstr>
      <vt:lpstr>Question</vt:lpstr>
      <vt:lpstr>Profit Analysis</vt:lpstr>
      <vt:lpstr>Monthly Sales Trends</vt:lpstr>
      <vt:lpstr>Price vs. Quantity Sold</vt:lpstr>
      <vt:lpstr>Opportunities: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Islam Fardin</dc:creator>
  <cp:lastModifiedBy>Islam Fardin</cp:lastModifiedBy>
  <cp:revision>4</cp:revision>
  <dcterms:created xsi:type="dcterms:W3CDTF">2024-06-30T12:05:16Z</dcterms:created>
  <dcterms:modified xsi:type="dcterms:W3CDTF">2024-07-05T18:15:45Z</dcterms:modified>
</cp:coreProperties>
</file>