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9251f36df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9251f36df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7cce0c05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7cce0c05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7cce0c05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7cce0c05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85368d1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85368d1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9251f36d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9251f36d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9251f36d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9251f36d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9251f36d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9251f36d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9f97ac0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9f97ac0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57500" y="1363575"/>
            <a:ext cx="5697300" cy="17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00"/>
              <a:t>Final Project</a:t>
            </a:r>
            <a:endParaRPr sz="3000"/>
          </a:p>
          <a:p>
            <a:pPr indent="0" lvl="0" marL="0" rtl="0" algn="ctr">
              <a:spcBef>
                <a:spcPts val="0"/>
              </a:spcBef>
              <a:spcAft>
                <a:spcPts val="0"/>
              </a:spcAft>
              <a:buNone/>
            </a:pPr>
            <a:r>
              <a:rPr lang="en" sz="2650"/>
              <a:t>Course: Python For Business Analytics ECON 32500</a:t>
            </a:r>
            <a:endParaRPr sz="2650"/>
          </a:p>
          <a:p>
            <a:pPr indent="0" lvl="0" marL="0" rtl="0" algn="l">
              <a:spcBef>
                <a:spcPts val="0"/>
              </a:spcBef>
              <a:spcAft>
                <a:spcPts val="0"/>
              </a:spcAft>
              <a:buNone/>
            </a:pPr>
            <a:r>
              <a:t/>
            </a:r>
            <a:endParaRPr sz="3000"/>
          </a:p>
        </p:txBody>
      </p:sp>
      <p:sp>
        <p:nvSpPr>
          <p:cNvPr id="135" name="Google Shape;135;p13"/>
          <p:cNvSpPr txBox="1"/>
          <p:nvPr>
            <p:ph idx="1" type="subTitle"/>
          </p:nvPr>
        </p:nvSpPr>
        <p:spPr>
          <a:xfrm>
            <a:off x="5083950" y="3924925"/>
            <a:ext cx="40602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Edy Morales, Najia Sultana, Anthony Nghe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796175" y="113000"/>
            <a:ext cx="3966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41" name="Google Shape;141;p14"/>
          <p:cNvSpPr txBox="1"/>
          <p:nvPr>
            <p:ph idx="1" type="body"/>
          </p:nvPr>
        </p:nvSpPr>
        <p:spPr>
          <a:xfrm>
            <a:off x="70175" y="2700300"/>
            <a:ext cx="4050600" cy="2232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Opening up a pizza business in the City of New York can be very competitive. Our business has to keep up with our competition in order to stay successful for the coming years. New York is well known for their pizza, so we have to keep up to that standard. That’s why our business will be offering many types of options from whole pies to single slices. As well as offering a variety of toppings to the pizza. We have to analyze all that data we start off with and start making decisions to help increase the success of our business.</a:t>
            </a:r>
            <a:endParaRPr/>
          </a:p>
        </p:txBody>
      </p:sp>
      <p:pic>
        <p:nvPicPr>
          <p:cNvPr id="142" name="Google Shape;142;p14"/>
          <p:cNvPicPr preferRelativeResize="0"/>
          <p:nvPr/>
        </p:nvPicPr>
        <p:blipFill>
          <a:blip r:embed="rId3">
            <a:alphaModFix/>
          </a:blip>
          <a:stretch>
            <a:fillRect/>
          </a:stretch>
        </p:blipFill>
        <p:spPr>
          <a:xfrm>
            <a:off x="6256450" y="278400"/>
            <a:ext cx="2797325" cy="2421900"/>
          </a:xfrm>
          <a:prstGeom prst="rect">
            <a:avLst/>
          </a:prstGeom>
          <a:noFill/>
          <a:ln>
            <a:noFill/>
          </a:ln>
        </p:spPr>
      </p:pic>
      <p:pic>
        <p:nvPicPr>
          <p:cNvPr id="143" name="Google Shape;143;p14"/>
          <p:cNvPicPr preferRelativeResize="0"/>
          <p:nvPr/>
        </p:nvPicPr>
        <p:blipFill>
          <a:blip r:embed="rId4">
            <a:alphaModFix/>
          </a:blip>
          <a:stretch>
            <a:fillRect/>
          </a:stretch>
        </p:blipFill>
        <p:spPr>
          <a:xfrm>
            <a:off x="5093400" y="2747225"/>
            <a:ext cx="4050600" cy="2025300"/>
          </a:xfrm>
          <a:prstGeom prst="rect">
            <a:avLst/>
          </a:prstGeom>
          <a:noFill/>
          <a:ln>
            <a:noFill/>
          </a:ln>
        </p:spPr>
      </p:pic>
      <p:pic>
        <p:nvPicPr>
          <p:cNvPr id="144" name="Google Shape;144;p14"/>
          <p:cNvPicPr preferRelativeResize="0"/>
          <p:nvPr/>
        </p:nvPicPr>
        <p:blipFill>
          <a:blip r:embed="rId5">
            <a:alphaModFix/>
          </a:blip>
          <a:stretch>
            <a:fillRect/>
          </a:stretch>
        </p:blipFill>
        <p:spPr>
          <a:xfrm>
            <a:off x="2723725" y="617075"/>
            <a:ext cx="3412375" cy="208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a:t>
            </a:r>
            <a:r>
              <a:rPr lang="en"/>
              <a:t>Opportunity</a:t>
            </a:r>
            <a:r>
              <a:rPr lang="en"/>
              <a:t> One</a:t>
            </a:r>
            <a:endParaRPr/>
          </a:p>
        </p:txBody>
      </p:sp>
      <p:sp>
        <p:nvSpPr>
          <p:cNvPr id="150" name="Google Shape;150;p15"/>
          <p:cNvSpPr txBox="1"/>
          <p:nvPr>
            <p:ph idx="1" type="body"/>
          </p:nvPr>
        </p:nvSpPr>
        <p:spPr>
          <a:xfrm>
            <a:off x="5260200" y="1424688"/>
            <a:ext cx="3076200" cy="31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way to increase profit for the </a:t>
            </a:r>
            <a:r>
              <a:rPr lang="en"/>
              <a:t>business</a:t>
            </a:r>
            <a:r>
              <a:rPr lang="en"/>
              <a:t> is eliminating unpopular pizza toppings.</a:t>
            </a:r>
            <a:endParaRPr/>
          </a:p>
          <a:p>
            <a:pPr indent="0" lvl="0" marL="0" rtl="0" algn="l">
              <a:spcBef>
                <a:spcPts val="1200"/>
              </a:spcBef>
              <a:spcAft>
                <a:spcPts val="0"/>
              </a:spcAft>
              <a:buNone/>
            </a:pPr>
            <a:r>
              <a:rPr lang="en"/>
              <a:t>Having the least ordered items on the menu reduces profit in the long run.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Saves the business money from wasting on ingredients that aren’t going to be used.</a:t>
            </a:r>
            <a:endParaRPr/>
          </a:p>
        </p:txBody>
      </p:sp>
      <p:pic>
        <p:nvPicPr>
          <p:cNvPr id="151" name="Google Shape;151;p15" title="Chart"/>
          <p:cNvPicPr preferRelativeResize="0"/>
          <p:nvPr/>
        </p:nvPicPr>
        <p:blipFill>
          <a:blip r:embed="rId3">
            <a:alphaModFix/>
          </a:blip>
          <a:stretch>
            <a:fillRect/>
          </a:stretch>
        </p:blipFill>
        <p:spPr>
          <a:xfrm>
            <a:off x="445375" y="1424750"/>
            <a:ext cx="4616150" cy="31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5671200" cy="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Pizza sizes and prices</a:t>
            </a:r>
            <a:endParaRPr/>
          </a:p>
        </p:txBody>
      </p:sp>
      <p:sp>
        <p:nvSpPr>
          <p:cNvPr id="157" name="Google Shape;157;p16"/>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Prices should be kept the same as competitors have higher prices in NYC.</a:t>
            </a:r>
            <a:endParaRPr/>
          </a:p>
          <a:p>
            <a:pPr indent="0" lvl="0" marL="0" rtl="0" algn="l">
              <a:spcBef>
                <a:spcPts val="1200"/>
              </a:spcBef>
              <a:spcAft>
                <a:spcPts val="0"/>
              </a:spcAft>
              <a:buNone/>
            </a:pPr>
            <a:r>
              <a:rPr lang="en"/>
              <a:t>The lower price will attract more customers, and steal customers from other businesses. </a:t>
            </a:r>
            <a:endParaRPr/>
          </a:p>
          <a:p>
            <a:pPr indent="0" lvl="0" marL="0" rtl="0" algn="l">
              <a:spcBef>
                <a:spcPts val="1200"/>
              </a:spcBef>
              <a:spcAft>
                <a:spcPts val="1200"/>
              </a:spcAft>
              <a:buNone/>
            </a:pPr>
            <a:r>
              <a:rPr lang="en"/>
              <a:t>An average price for a pie in NYC is around $20-$30 for a Large.</a:t>
            </a:r>
            <a:endParaRPr/>
          </a:p>
        </p:txBody>
      </p:sp>
      <p:pic>
        <p:nvPicPr>
          <p:cNvPr id="158" name="Google Shape;158;p16" title="Chart"/>
          <p:cNvPicPr preferRelativeResize="0"/>
          <p:nvPr/>
        </p:nvPicPr>
        <p:blipFill>
          <a:blip r:embed="rId3">
            <a:alphaModFix/>
          </a:blip>
          <a:stretch>
            <a:fillRect/>
          </a:stretch>
        </p:blipFill>
        <p:spPr>
          <a:xfrm>
            <a:off x="4716150" y="1567550"/>
            <a:ext cx="4158549" cy="257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Hours</a:t>
            </a:r>
            <a:endParaRPr/>
          </a:p>
        </p:txBody>
      </p:sp>
      <p:sp>
        <p:nvSpPr>
          <p:cNvPr id="164" name="Google Shape;164;p17"/>
          <p:cNvSpPr txBox="1"/>
          <p:nvPr>
            <p:ph idx="1" type="body"/>
          </p:nvPr>
        </p:nvSpPr>
        <p:spPr>
          <a:xfrm>
            <a:off x="4572000" y="1567550"/>
            <a:ext cx="3764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Have the </a:t>
            </a:r>
            <a:r>
              <a:rPr lang="en"/>
              <a:t>restaurant</a:t>
            </a:r>
            <a:r>
              <a:rPr lang="en"/>
              <a:t> open at a specific time so money isn’t lost. </a:t>
            </a:r>
            <a:endParaRPr/>
          </a:p>
          <a:p>
            <a:pPr indent="0" lvl="0" marL="0" rtl="0" algn="l">
              <a:spcBef>
                <a:spcPts val="1200"/>
              </a:spcBef>
              <a:spcAft>
                <a:spcPts val="0"/>
              </a:spcAft>
              <a:buNone/>
            </a:pPr>
            <a:r>
              <a:rPr lang="en"/>
              <a:t>Optimal time of operations is 11-10. </a:t>
            </a:r>
            <a:endParaRPr/>
          </a:p>
          <a:p>
            <a:pPr indent="0" lvl="0" marL="0" rtl="0" algn="l">
              <a:spcBef>
                <a:spcPts val="1200"/>
              </a:spcBef>
              <a:spcAft>
                <a:spcPts val="1200"/>
              </a:spcAft>
              <a:buNone/>
            </a:pPr>
            <a:r>
              <a:rPr lang="en"/>
              <a:t>Having the </a:t>
            </a:r>
            <a:r>
              <a:rPr lang="en"/>
              <a:t>restaurant</a:t>
            </a:r>
            <a:r>
              <a:rPr lang="en"/>
              <a:t> operate from 11-9 would save the </a:t>
            </a:r>
            <a:r>
              <a:rPr lang="en"/>
              <a:t>restaurant from paying employees if the hour 9-10 isn’t busy.</a:t>
            </a:r>
            <a:endParaRPr/>
          </a:p>
        </p:txBody>
      </p:sp>
      <p:pic>
        <p:nvPicPr>
          <p:cNvPr id="165" name="Google Shape;165;p17" title="Chart"/>
          <p:cNvPicPr preferRelativeResize="0"/>
          <p:nvPr/>
        </p:nvPicPr>
        <p:blipFill>
          <a:blip r:embed="rId3">
            <a:alphaModFix/>
          </a:blip>
          <a:stretch>
            <a:fillRect/>
          </a:stretch>
        </p:blipFill>
        <p:spPr>
          <a:xfrm>
            <a:off x="418775" y="1703875"/>
            <a:ext cx="4012524" cy="248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Location Decision Made From Datas</a:t>
            </a:r>
            <a:endParaRPr/>
          </a:p>
          <a:p>
            <a:pPr indent="0" lvl="0" marL="0" rtl="0" algn="l">
              <a:spcBef>
                <a:spcPts val="0"/>
              </a:spcBef>
              <a:spcAft>
                <a:spcPts val="0"/>
              </a:spcAft>
              <a:buNone/>
            </a:pPr>
            <a:r>
              <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8"/>
          <p:cNvPicPr preferRelativeResize="0"/>
          <p:nvPr/>
        </p:nvPicPr>
        <p:blipFill>
          <a:blip r:embed="rId3">
            <a:alphaModFix/>
          </a:blip>
          <a:stretch>
            <a:fillRect/>
          </a:stretch>
        </p:blipFill>
        <p:spPr>
          <a:xfrm>
            <a:off x="1498100" y="2132675"/>
            <a:ext cx="2421951" cy="1780951"/>
          </a:xfrm>
          <a:prstGeom prst="rect">
            <a:avLst/>
          </a:prstGeom>
          <a:noFill/>
          <a:ln>
            <a:noFill/>
          </a:ln>
        </p:spPr>
      </p:pic>
      <p:sp>
        <p:nvSpPr>
          <p:cNvPr id="173" name="Google Shape;173;p18"/>
          <p:cNvSpPr txBox="1"/>
          <p:nvPr/>
        </p:nvSpPr>
        <p:spPr>
          <a:xfrm>
            <a:off x="4161400" y="1772750"/>
            <a:ext cx="4061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The best borough to open pizzerias are Brooklyn, Manhattan, and Queens.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These three boroughs have high demands in pizza purchases from customers.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Increase sales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In-store vs. Delivery</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19"/>
          <p:cNvPicPr preferRelativeResize="0"/>
          <p:nvPr/>
        </p:nvPicPr>
        <p:blipFill>
          <a:blip r:embed="rId3">
            <a:alphaModFix/>
          </a:blip>
          <a:stretch>
            <a:fillRect/>
          </a:stretch>
        </p:blipFill>
        <p:spPr>
          <a:xfrm>
            <a:off x="1297500" y="1905925"/>
            <a:ext cx="3142775" cy="2122300"/>
          </a:xfrm>
          <a:prstGeom prst="rect">
            <a:avLst/>
          </a:prstGeom>
          <a:noFill/>
          <a:ln>
            <a:noFill/>
          </a:ln>
        </p:spPr>
      </p:pic>
      <p:sp>
        <p:nvSpPr>
          <p:cNvPr id="181" name="Google Shape;181;p19"/>
          <p:cNvSpPr txBox="1"/>
          <p:nvPr/>
        </p:nvSpPr>
        <p:spPr>
          <a:xfrm>
            <a:off x="4918775" y="1964175"/>
            <a:ext cx="4244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these graphs, it’s best to focus more on delivery because more customers are getting their pizza through delivery compare to in-store purchases.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addition, there are higher potential </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t</a:t>
            </a:r>
            <a:r>
              <a:rPr lang="en">
                <a:solidFill>
                  <a:schemeClr val="lt1"/>
                </a:solidFill>
                <a:latin typeface="Lato"/>
                <a:ea typeface="Lato"/>
                <a:cs typeface="Lato"/>
                <a:sym typeface="Lato"/>
              </a:rPr>
              <a:t>ipping from </a:t>
            </a:r>
            <a:r>
              <a:rPr lang="en">
                <a:solidFill>
                  <a:schemeClr val="lt1"/>
                </a:solidFill>
                <a:latin typeface="Lato"/>
                <a:ea typeface="Lato"/>
                <a:cs typeface="Lato"/>
                <a:sym typeface="Lato"/>
              </a:rPr>
              <a:t>delivering</a:t>
            </a:r>
            <a:r>
              <a:rPr lang="en">
                <a:solidFill>
                  <a:schemeClr val="lt1"/>
                </a:solidFill>
                <a:latin typeface="Lato"/>
                <a:ea typeface="Lato"/>
                <a:cs typeface="Lato"/>
                <a:sym typeface="Lato"/>
              </a:rPr>
              <a:t> pizza to </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c</a:t>
            </a:r>
            <a:r>
              <a:rPr lang="en">
                <a:solidFill>
                  <a:schemeClr val="lt1"/>
                </a:solidFill>
                <a:latin typeface="Lato"/>
                <a:ea typeface="Lato"/>
                <a:cs typeface="Lato"/>
                <a:sym typeface="Lato"/>
              </a:rPr>
              <a:t>ustomers.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It would be wise to buy a bike or some</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s</a:t>
            </a:r>
            <a:r>
              <a:rPr lang="en">
                <a:solidFill>
                  <a:schemeClr val="lt1"/>
                </a:solidFill>
                <a:latin typeface="Lato"/>
                <a:ea typeface="Lato"/>
                <a:cs typeface="Lato"/>
                <a:sym typeface="Lato"/>
              </a:rPr>
              <a:t>ort of vehicles to deliver pizza.</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Profitable Slides</a:t>
            </a:r>
            <a:endParaRPr/>
          </a:p>
          <a:p>
            <a:pPr indent="0" lvl="0" marL="0" rtl="0" algn="l">
              <a:spcBef>
                <a:spcPts val="0"/>
              </a:spcBef>
              <a:spcAft>
                <a:spcPts val="0"/>
              </a:spcAft>
              <a:buNone/>
            </a:pPr>
            <a:r>
              <a:t/>
            </a:r>
            <a:endParaRPr/>
          </a:p>
        </p:txBody>
      </p:sp>
      <p:sp>
        <p:nvSpPr>
          <p:cNvPr id="187" name="Google Shape;18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0"/>
          <p:cNvPicPr preferRelativeResize="0"/>
          <p:nvPr/>
        </p:nvPicPr>
        <p:blipFill>
          <a:blip r:embed="rId3">
            <a:alphaModFix/>
          </a:blip>
          <a:stretch>
            <a:fillRect/>
          </a:stretch>
        </p:blipFill>
        <p:spPr>
          <a:xfrm>
            <a:off x="1460906" y="1872625"/>
            <a:ext cx="2719625" cy="2122325"/>
          </a:xfrm>
          <a:prstGeom prst="rect">
            <a:avLst/>
          </a:prstGeom>
          <a:noFill/>
          <a:ln>
            <a:noFill/>
          </a:ln>
        </p:spPr>
      </p:pic>
      <p:sp>
        <p:nvSpPr>
          <p:cNvPr id="189" name="Google Shape;189;p20"/>
          <p:cNvSpPr txBox="1"/>
          <p:nvPr/>
        </p:nvSpPr>
        <p:spPr>
          <a:xfrm>
            <a:off x="4427750" y="1706175"/>
            <a:ext cx="387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The most profitable sides are garlic knots, mozzarella sticks, fries, onion rings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The pizzeria can focus on getting ingredients for these sides, and not other ingredients because money resources can be wasted if spent on unnecessary materials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The restaurant can focus on making these sides along with the popular pizza. Increased productivity.</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95" name="Google Shape;195;p21"/>
          <p:cNvSpPr txBox="1"/>
          <p:nvPr>
            <p:ph idx="1" type="body"/>
          </p:nvPr>
        </p:nvSpPr>
        <p:spPr>
          <a:xfrm>
            <a:off x="997475" y="14989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Through our data and analytical </a:t>
            </a:r>
            <a:r>
              <a:rPr lang="en"/>
              <a:t>process</a:t>
            </a:r>
            <a:r>
              <a:rPr lang="en"/>
              <a:t> we have presented different options for the businessowners to improve their business. These datas </a:t>
            </a:r>
            <a:r>
              <a:rPr lang="en"/>
              <a:t>have been separated through several criterias and their opportunities to improve to stay on the business and for better outcomes.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