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59" r:id="rId5"/>
    <p:sldId id="264" r:id="rId6"/>
    <p:sldId id="260" r:id="rId7"/>
    <p:sldId id="266" r:id="rId8"/>
    <p:sldId id="265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01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Countries With Negative Profits</a:t>
            </a:r>
          </a:p>
        </c:rich>
      </c:tx>
      <c:layout>
        <c:manualLayout>
          <c:xMode val="edge"/>
          <c:yMode val="edge"/>
          <c:x val="0.17409772610984156"/>
          <c:y val="2.579347578836931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Sheet1!$L$28:$L$37</c:f>
              <c:strCache>
                <c:ptCount val="10"/>
                <c:pt idx="0">
                  <c:v>Sáhara Occidental</c:v>
                </c:pt>
                <c:pt idx="1">
                  <c:v>Belice</c:v>
                </c:pt>
                <c:pt idx="2">
                  <c:v>Guayana Francesa</c:v>
                </c:pt>
                <c:pt idx="3">
                  <c:v>República de Gam..</c:v>
                </c:pt>
                <c:pt idx="4">
                  <c:v>Chad</c:v>
                </c:pt>
                <c:pt idx="5">
                  <c:v>Mongolia</c:v>
                </c:pt>
                <c:pt idx="6">
                  <c:v>Bosnia y Herzegov..</c:v>
                </c:pt>
                <c:pt idx="7">
                  <c:v>Ruanda</c:v>
                </c:pt>
                <c:pt idx="8">
                  <c:v>Taiwán</c:v>
                </c:pt>
                <c:pt idx="9">
                  <c:v>Guinea-Bissau</c:v>
                </c:pt>
              </c:strCache>
            </c:strRef>
          </c:cat>
          <c:val>
            <c:numRef>
              <c:f>Sheet1!$M$28:$M$37</c:f>
              <c:numCache>
                <c:formatCode>General</c:formatCode>
                <c:ptCount val="10"/>
                <c:pt idx="0">
                  <c:v>-18</c:v>
                </c:pt>
                <c:pt idx="1">
                  <c:v>-228</c:v>
                </c:pt>
                <c:pt idx="2">
                  <c:v>-232</c:v>
                </c:pt>
                <c:pt idx="3">
                  <c:v>-266</c:v>
                </c:pt>
                <c:pt idx="4">
                  <c:v>-273</c:v>
                </c:pt>
                <c:pt idx="5">
                  <c:v>-286</c:v>
                </c:pt>
                <c:pt idx="6">
                  <c:v>-327</c:v>
                </c:pt>
                <c:pt idx="7">
                  <c:v>-330</c:v>
                </c:pt>
                <c:pt idx="8" formatCode="#,##0">
                  <c:v>-1375</c:v>
                </c:pt>
                <c:pt idx="9" formatCode="#,##0">
                  <c:v>-1449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88-42D3-9FB2-29491FEAA4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889645888"/>
        <c:axId val="889643776"/>
      </c:barChart>
      <c:catAx>
        <c:axId val="8896458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9643776"/>
        <c:crosses val="autoZero"/>
        <c:auto val="1"/>
        <c:lblAlgn val="ctr"/>
        <c:lblOffset val="100"/>
        <c:noMultiLvlLbl val="0"/>
      </c:catAx>
      <c:valAx>
        <c:axId val="889643776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0">
                    <a:schemeClr val="tx1">
                      <a:lumMod val="5000"/>
                      <a:lumOff val="95000"/>
                    </a:schemeClr>
                  </a:gs>
                  <a:gs pos="100000">
                    <a:schemeClr val="tx1">
                      <a:lumMod val="15000"/>
                      <a:lumOff val="8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9645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19050"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86FB9F-9955-4251-ACE4-A677198B549E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A4639B-5E03-4CEF-8E6F-B5C0B52FDD0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400" b="1" dirty="0"/>
            <a:t>Focus on High-Profit Markets</a:t>
          </a:r>
        </a:p>
        <a:p>
          <a:pPr>
            <a:lnSpc>
              <a:spcPct val="100000"/>
            </a:lnSpc>
            <a:defRPr cap="all"/>
          </a:pPr>
          <a:r>
            <a:rPr lang="en-US" sz="1400" b="1" dirty="0"/>
            <a:t>Optimizing Sales &amp;Order ratios across Regions</a:t>
          </a:r>
          <a:endParaRPr lang="en-US" sz="1400" dirty="0"/>
        </a:p>
      </dgm:t>
    </dgm:pt>
    <dgm:pt modelId="{AAC9D040-5184-471C-85C4-251C8CFD8D40}" type="parTrans" cxnId="{26B45A58-B6EA-44B4-9A5A-656FC791F87F}">
      <dgm:prSet/>
      <dgm:spPr/>
      <dgm:t>
        <a:bodyPr/>
        <a:lstStyle/>
        <a:p>
          <a:endParaRPr lang="en-US" sz="1400"/>
        </a:p>
      </dgm:t>
    </dgm:pt>
    <dgm:pt modelId="{F855A6C0-5D0F-4869-BFC1-006606CC0B07}" type="sibTrans" cxnId="{26B45A58-B6EA-44B4-9A5A-656FC791F87F}">
      <dgm:prSet/>
      <dgm:spPr/>
      <dgm:t>
        <a:bodyPr/>
        <a:lstStyle/>
        <a:p>
          <a:endParaRPr lang="en-US" sz="1400"/>
        </a:p>
      </dgm:t>
    </dgm:pt>
    <dgm:pt modelId="{400BA558-A682-4D84-AEDB-D4ED17C68BA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400" b="1" dirty="0"/>
            <a:t>Addressing unprofitable Areas</a:t>
          </a:r>
          <a:endParaRPr lang="en-US" sz="1400" b="1" dirty="0">
            <a:solidFill>
              <a:schemeClr val="tx1"/>
            </a:solidFill>
          </a:endParaRPr>
        </a:p>
        <a:p>
          <a:pPr>
            <a:lnSpc>
              <a:spcPct val="100000"/>
            </a:lnSpc>
            <a:defRPr cap="all"/>
          </a:pPr>
          <a:r>
            <a:rPr lang="en-US" sz="1400" b="1" dirty="0">
              <a:solidFill>
                <a:schemeClr val="tx1"/>
              </a:solidFill>
            </a:rPr>
            <a:t>Mitigation of Cancelled Orders in key Regions</a:t>
          </a:r>
          <a:endParaRPr lang="en-US" sz="1400" dirty="0">
            <a:solidFill>
              <a:schemeClr val="tx1"/>
            </a:solidFill>
          </a:endParaRPr>
        </a:p>
      </dgm:t>
    </dgm:pt>
    <dgm:pt modelId="{9ABF8802-8AF9-4608-BF48-4F14170A427D}" type="parTrans" cxnId="{FACD2D62-674F-4B3E-89D8-0F351C3A4FF7}">
      <dgm:prSet/>
      <dgm:spPr/>
      <dgm:t>
        <a:bodyPr/>
        <a:lstStyle/>
        <a:p>
          <a:endParaRPr lang="en-US" sz="1400"/>
        </a:p>
      </dgm:t>
    </dgm:pt>
    <dgm:pt modelId="{2778B515-78A4-4915-85A7-D40E26909D7C}" type="sibTrans" cxnId="{FACD2D62-674F-4B3E-89D8-0F351C3A4FF7}">
      <dgm:prSet/>
      <dgm:spPr/>
      <dgm:t>
        <a:bodyPr/>
        <a:lstStyle/>
        <a:p>
          <a:endParaRPr lang="en-US" sz="1400"/>
        </a:p>
      </dgm:t>
    </dgm:pt>
    <dgm:pt modelId="{AF6688BC-C498-4F74-9F61-15AB18475FD1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400" b="1" dirty="0"/>
            <a:t>Product Profitability Assessment</a:t>
          </a:r>
          <a:endParaRPr lang="en-US" sz="1400" dirty="0"/>
        </a:p>
      </dgm:t>
    </dgm:pt>
    <dgm:pt modelId="{BF81DFCD-45B7-47CE-B380-8D8153BF9192}" type="parTrans" cxnId="{6110389F-9A48-42F4-A362-F9F403957E7B}">
      <dgm:prSet/>
      <dgm:spPr/>
      <dgm:t>
        <a:bodyPr/>
        <a:lstStyle/>
        <a:p>
          <a:endParaRPr lang="en-US" sz="1400"/>
        </a:p>
      </dgm:t>
    </dgm:pt>
    <dgm:pt modelId="{C7B8A05F-9F60-417A-98B6-D940F0B98E98}" type="sibTrans" cxnId="{6110389F-9A48-42F4-A362-F9F403957E7B}">
      <dgm:prSet/>
      <dgm:spPr/>
      <dgm:t>
        <a:bodyPr/>
        <a:lstStyle/>
        <a:p>
          <a:endParaRPr lang="en-US" sz="1400"/>
        </a:p>
      </dgm:t>
    </dgm:pt>
    <dgm:pt modelId="{ED132ACE-6624-470F-A453-FCDBEE88B40F}" type="pres">
      <dgm:prSet presAssocID="{B386FB9F-9955-4251-ACE4-A677198B549E}" presName="root" presStyleCnt="0">
        <dgm:presLayoutVars>
          <dgm:dir/>
          <dgm:resizeHandles val="exact"/>
        </dgm:presLayoutVars>
      </dgm:prSet>
      <dgm:spPr/>
    </dgm:pt>
    <dgm:pt modelId="{B23319F2-9582-4D23-AFD2-FCAEA386F12B}" type="pres">
      <dgm:prSet presAssocID="{B5A4639B-5E03-4CEF-8E6F-B5C0B52FDD02}" presName="compNode" presStyleCnt="0"/>
      <dgm:spPr/>
    </dgm:pt>
    <dgm:pt modelId="{05C580C0-2608-4C1D-9542-E965A397EA98}" type="pres">
      <dgm:prSet presAssocID="{B5A4639B-5E03-4CEF-8E6F-B5C0B52FDD02}" presName="iconBgRect" presStyleLbl="bgShp" presStyleIdx="0" presStyleCnt="3"/>
      <dgm:spPr/>
    </dgm:pt>
    <dgm:pt modelId="{72A8656C-F8EB-427E-9519-4C0D2B7A73BF}" type="pres">
      <dgm:prSet presAssocID="{B5A4639B-5E03-4CEF-8E6F-B5C0B52FDD0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36EAA1C3-CC1A-4D87-89D0-8ABFC398814F}" type="pres">
      <dgm:prSet presAssocID="{B5A4639B-5E03-4CEF-8E6F-B5C0B52FDD02}" presName="spaceRect" presStyleCnt="0"/>
      <dgm:spPr/>
    </dgm:pt>
    <dgm:pt modelId="{29CF7F7B-9D03-4D38-9DCE-A83AA4DE83AF}" type="pres">
      <dgm:prSet presAssocID="{B5A4639B-5E03-4CEF-8E6F-B5C0B52FDD02}" presName="textRect" presStyleLbl="revTx" presStyleIdx="0" presStyleCnt="3">
        <dgm:presLayoutVars>
          <dgm:chMax val="1"/>
          <dgm:chPref val="1"/>
        </dgm:presLayoutVars>
      </dgm:prSet>
      <dgm:spPr/>
    </dgm:pt>
    <dgm:pt modelId="{14C52BE5-EFCE-4CB5-8EF6-D819D63D77A5}" type="pres">
      <dgm:prSet presAssocID="{F855A6C0-5D0F-4869-BFC1-006606CC0B07}" presName="sibTrans" presStyleCnt="0"/>
      <dgm:spPr/>
    </dgm:pt>
    <dgm:pt modelId="{65800369-DDC3-4236-91EE-E3DDE6FB2238}" type="pres">
      <dgm:prSet presAssocID="{400BA558-A682-4D84-AEDB-D4ED17C68BAE}" presName="compNode" presStyleCnt="0"/>
      <dgm:spPr/>
    </dgm:pt>
    <dgm:pt modelId="{C1DFF76A-84AA-4D8F-BA96-E27183B2E187}" type="pres">
      <dgm:prSet presAssocID="{400BA558-A682-4D84-AEDB-D4ED17C68BAE}" presName="iconBgRect" presStyleLbl="bgShp" presStyleIdx="1" presStyleCnt="3"/>
      <dgm:spPr/>
    </dgm:pt>
    <dgm:pt modelId="{6E94403D-452B-4E62-B8A9-84B00279A9FE}" type="pres">
      <dgm:prSet presAssocID="{400BA558-A682-4D84-AEDB-D4ED17C68BA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CEF64FF4-6C81-4A4D-9827-770A73C7DA83}" type="pres">
      <dgm:prSet presAssocID="{400BA558-A682-4D84-AEDB-D4ED17C68BAE}" presName="spaceRect" presStyleCnt="0"/>
      <dgm:spPr/>
    </dgm:pt>
    <dgm:pt modelId="{3899922A-542E-408E-885B-C27C4D0C5234}" type="pres">
      <dgm:prSet presAssocID="{400BA558-A682-4D84-AEDB-D4ED17C68BAE}" presName="textRect" presStyleLbl="revTx" presStyleIdx="1" presStyleCnt="3">
        <dgm:presLayoutVars>
          <dgm:chMax val="1"/>
          <dgm:chPref val="1"/>
        </dgm:presLayoutVars>
      </dgm:prSet>
      <dgm:spPr/>
    </dgm:pt>
    <dgm:pt modelId="{5B0101C2-5087-441D-AE97-6F21360A31FF}" type="pres">
      <dgm:prSet presAssocID="{2778B515-78A4-4915-85A7-D40E26909D7C}" presName="sibTrans" presStyleCnt="0"/>
      <dgm:spPr/>
    </dgm:pt>
    <dgm:pt modelId="{BA9AE033-DB1A-4D60-B783-0E9E2670D4F7}" type="pres">
      <dgm:prSet presAssocID="{AF6688BC-C498-4F74-9F61-15AB18475FD1}" presName="compNode" presStyleCnt="0"/>
      <dgm:spPr/>
    </dgm:pt>
    <dgm:pt modelId="{CFA5BE16-4B25-43D5-A346-B01F098B88E2}" type="pres">
      <dgm:prSet presAssocID="{AF6688BC-C498-4F74-9F61-15AB18475FD1}" presName="iconBgRect" presStyleLbl="bgShp" presStyleIdx="2" presStyleCnt="3"/>
      <dgm:spPr/>
    </dgm:pt>
    <dgm:pt modelId="{B5DEC110-9E3C-47B1-A75C-45DF9AEB9070}" type="pres">
      <dgm:prSet presAssocID="{AF6688BC-C498-4F74-9F61-15AB18475FD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8167F7D9-DAC1-468A-879F-ED18370DA6BB}" type="pres">
      <dgm:prSet presAssocID="{AF6688BC-C498-4F74-9F61-15AB18475FD1}" presName="spaceRect" presStyleCnt="0"/>
      <dgm:spPr/>
    </dgm:pt>
    <dgm:pt modelId="{1AA8F344-D7AE-4D3F-85C4-6F33FD09511C}" type="pres">
      <dgm:prSet presAssocID="{AF6688BC-C498-4F74-9F61-15AB18475FD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243910E-3886-48CB-BA2F-2080B870F35B}" type="presOf" srcId="{B5A4639B-5E03-4CEF-8E6F-B5C0B52FDD02}" destId="{29CF7F7B-9D03-4D38-9DCE-A83AA4DE83AF}" srcOrd="0" destOrd="0" presId="urn:microsoft.com/office/officeart/2018/5/layout/IconCircleLabelList"/>
    <dgm:cxn modelId="{2B436C1A-FC56-4C98-AF96-68D0C65FD9E0}" type="presOf" srcId="{B386FB9F-9955-4251-ACE4-A677198B549E}" destId="{ED132ACE-6624-470F-A453-FCDBEE88B40F}" srcOrd="0" destOrd="0" presId="urn:microsoft.com/office/officeart/2018/5/layout/IconCircleLabelList"/>
    <dgm:cxn modelId="{FACD2D62-674F-4B3E-89D8-0F351C3A4FF7}" srcId="{B386FB9F-9955-4251-ACE4-A677198B549E}" destId="{400BA558-A682-4D84-AEDB-D4ED17C68BAE}" srcOrd="1" destOrd="0" parTransId="{9ABF8802-8AF9-4608-BF48-4F14170A427D}" sibTransId="{2778B515-78A4-4915-85A7-D40E26909D7C}"/>
    <dgm:cxn modelId="{26B45A58-B6EA-44B4-9A5A-656FC791F87F}" srcId="{B386FB9F-9955-4251-ACE4-A677198B549E}" destId="{B5A4639B-5E03-4CEF-8E6F-B5C0B52FDD02}" srcOrd="0" destOrd="0" parTransId="{AAC9D040-5184-471C-85C4-251C8CFD8D40}" sibTransId="{F855A6C0-5D0F-4869-BFC1-006606CC0B07}"/>
    <dgm:cxn modelId="{6110389F-9A48-42F4-A362-F9F403957E7B}" srcId="{B386FB9F-9955-4251-ACE4-A677198B549E}" destId="{AF6688BC-C498-4F74-9F61-15AB18475FD1}" srcOrd="2" destOrd="0" parTransId="{BF81DFCD-45B7-47CE-B380-8D8153BF9192}" sibTransId="{C7B8A05F-9F60-417A-98B6-D940F0B98E98}"/>
    <dgm:cxn modelId="{9F5701F0-E500-45AE-B847-EF8E86B3EFA8}" type="presOf" srcId="{400BA558-A682-4D84-AEDB-D4ED17C68BAE}" destId="{3899922A-542E-408E-885B-C27C4D0C5234}" srcOrd="0" destOrd="0" presId="urn:microsoft.com/office/officeart/2018/5/layout/IconCircleLabelList"/>
    <dgm:cxn modelId="{9C20E9FE-26F7-44A5-A9D6-67F5D1EB65BD}" type="presOf" srcId="{AF6688BC-C498-4F74-9F61-15AB18475FD1}" destId="{1AA8F344-D7AE-4D3F-85C4-6F33FD09511C}" srcOrd="0" destOrd="0" presId="urn:microsoft.com/office/officeart/2018/5/layout/IconCircleLabelList"/>
    <dgm:cxn modelId="{E2B24B5E-CE2B-413F-85AC-BDCD25756F19}" type="presParOf" srcId="{ED132ACE-6624-470F-A453-FCDBEE88B40F}" destId="{B23319F2-9582-4D23-AFD2-FCAEA386F12B}" srcOrd="0" destOrd="0" presId="urn:microsoft.com/office/officeart/2018/5/layout/IconCircleLabelList"/>
    <dgm:cxn modelId="{6B1F3D3D-624D-4235-98F5-56C12FDDD9A7}" type="presParOf" srcId="{B23319F2-9582-4D23-AFD2-FCAEA386F12B}" destId="{05C580C0-2608-4C1D-9542-E965A397EA98}" srcOrd="0" destOrd="0" presId="urn:microsoft.com/office/officeart/2018/5/layout/IconCircleLabelList"/>
    <dgm:cxn modelId="{7D4A1C20-DFF9-40B1-8ECC-B1D936FED168}" type="presParOf" srcId="{B23319F2-9582-4D23-AFD2-FCAEA386F12B}" destId="{72A8656C-F8EB-427E-9519-4C0D2B7A73BF}" srcOrd="1" destOrd="0" presId="urn:microsoft.com/office/officeart/2018/5/layout/IconCircleLabelList"/>
    <dgm:cxn modelId="{C7773C69-3514-48A6-93FB-E6986820CBE2}" type="presParOf" srcId="{B23319F2-9582-4D23-AFD2-FCAEA386F12B}" destId="{36EAA1C3-CC1A-4D87-89D0-8ABFC398814F}" srcOrd="2" destOrd="0" presId="urn:microsoft.com/office/officeart/2018/5/layout/IconCircleLabelList"/>
    <dgm:cxn modelId="{0B4AD8B7-E846-4E52-899E-CCAB77D657B6}" type="presParOf" srcId="{B23319F2-9582-4D23-AFD2-FCAEA386F12B}" destId="{29CF7F7B-9D03-4D38-9DCE-A83AA4DE83AF}" srcOrd="3" destOrd="0" presId="urn:microsoft.com/office/officeart/2018/5/layout/IconCircleLabelList"/>
    <dgm:cxn modelId="{2B28BC99-830C-42B2-B05A-5989764405B9}" type="presParOf" srcId="{ED132ACE-6624-470F-A453-FCDBEE88B40F}" destId="{14C52BE5-EFCE-4CB5-8EF6-D819D63D77A5}" srcOrd="1" destOrd="0" presId="urn:microsoft.com/office/officeart/2018/5/layout/IconCircleLabelList"/>
    <dgm:cxn modelId="{506E8DEB-24E9-42F8-8329-D181EB9DA701}" type="presParOf" srcId="{ED132ACE-6624-470F-A453-FCDBEE88B40F}" destId="{65800369-DDC3-4236-91EE-E3DDE6FB2238}" srcOrd="2" destOrd="0" presId="urn:microsoft.com/office/officeart/2018/5/layout/IconCircleLabelList"/>
    <dgm:cxn modelId="{102600EF-FF96-4415-9F61-3AFFF52B8442}" type="presParOf" srcId="{65800369-DDC3-4236-91EE-E3DDE6FB2238}" destId="{C1DFF76A-84AA-4D8F-BA96-E27183B2E187}" srcOrd="0" destOrd="0" presId="urn:microsoft.com/office/officeart/2018/5/layout/IconCircleLabelList"/>
    <dgm:cxn modelId="{627AB134-52F0-46EE-911D-49DD6EE78315}" type="presParOf" srcId="{65800369-DDC3-4236-91EE-E3DDE6FB2238}" destId="{6E94403D-452B-4E62-B8A9-84B00279A9FE}" srcOrd="1" destOrd="0" presId="urn:microsoft.com/office/officeart/2018/5/layout/IconCircleLabelList"/>
    <dgm:cxn modelId="{EA7B4255-2DE0-4F17-96FF-0123C574FCA6}" type="presParOf" srcId="{65800369-DDC3-4236-91EE-E3DDE6FB2238}" destId="{CEF64FF4-6C81-4A4D-9827-770A73C7DA83}" srcOrd="2" destOrd="0" presId="urn:microsoft.com/office/officeart/2018/5/layout/IconCircleLabelList"/>
    <dgm:cxn modelId="{3A26EACD-EE58-4715-A247-7FFF57A52444}" type="presParOf" srcId="{65800369-DDC3-4236-91EE-E3DDE6FB2238}" destId="{3899922A-542E-408E-885B-C27C4D0C5234}" srcOrd="3" destOrd="0" presId="urn:microsoft.com/office/officeart/2018/5/layout/IconCircleLabelList"/>
    <dgm:cxn modelId="{272A5972-4526-4C54-8743-A680E17D955E}" type="presParOf" srcId="{ED132ACE-6624-470F-A453-FCDBEE88B40F}" destId="{5B0101C2-5087-441D-AE97-6F21360A31FF}" srcOrd="3" destOrd="0" presId="urn:microsoft.com/office/officeart/2018/5/layout/IconCircleLabelList"/>
    <dgm:cxn modelId="{C8EA28F1-0F3C-4DF7-AA4F-0FC309599BBB}" type="presParOf" srcId="{ED132ACE-6624-470F-A453-FCDBEE88B40F}" destId="{BA9AE033-DB1A-4D60-B783-0E9E2670D4F7}" srcOrd="4" destOrd="0" presId="urn:microsoft.com/office/officeart/2018/5/layout/IconCircleLabelList"/>
    <dgm:cxn modelId="{7AECEBA8-C2FF-49D4-8025-1C830E78B4D0}" type="presParOf" srcId="{BA9AE033-DB1A-4D60-B783-0E9E2670D4F7}" destId="{CFA5BE16-4B25-43D5-A346-B01F098B88E2}" srcOrd="0" destOrd="0" presId="urn:microsoft.com/office/officeart/2018/5/layout/IconCircleLabelList"/>
    <dgm:cxn modelId="{ABD644E5-6C94-4107-BB06-25E963296BBA}" type="presParOf" srcId="{BA9AE033-DB1A-4D60-B783-0E9E2670D4F7}" destId="{B5DEC110-9E3C-47B1-A75C-45DF9AEB9070}" srcOrd="1" destOrd="0" presId="urn:microsoft.com/office/officeart/2018/5/layout/IconCircleLabelList"/>
    <dgm:cxn modelId="{835DDBCC-CE24-4475-B651-10944392A2C2}" type="presParOf" srcId="{BA9AE033-DB1A-4D60-B783-0E9E2670D4F7}" destId="{8167F7D9-DAC1-468A-879F-ED18370DA6BB}" srcOrd="2" destOrd="0" presId="urn:microsoft.com/office/officeart/2018/5/layout/IconCircleLabelList"/>
    <dgm:cxn modelId="{A3390416-625D-4F2A-9E1F-238F92310265}" type="presParOf" srcId="{BA9AE033-DB1A-4D60-B783-0E9E2670D4F7}" destId="{1AA8F344-D7AE-4D3F-85C4-6F33FD09511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C580C0-2608-4C1D-9542-E965A397EA98}">
      <dsp:nvSpPr>
        <dsp:cNvPr id="0" name=""/>
        <dsp:cNvSpPr/>
      </dsp:nvSpPr>
      <dsp:spPr>
        <a:xfrm>
          <a:off x="718664" y="442652"/>
          <a:ext cx="1955812" cy="195581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A8656C-F8EB-427E-9519-4C0D2B7A73BF}">
      <dsp:nvSpPr>
        <dsp:cNvPr id="0" name=""/>
        <dsp:cNvSpPr/>
      </dsp:nvSpPr>
      <dsp:spPr>
        <a:xfrm>
          <a:off x="1135476" y="85946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CF7F7B-9D03-4D38-9DCE-A83AA4DE83AF}">
      <dsp:nvSpPr>
        <dsp:cNvPr id="0" name=""/>
        <dsp:cNvSpPr/>
      </dsp:nvSpPr>
      <dsp:spPr>
        <a:xfrm>
          <a:off x="93445" y="3007652"/>
          <a:ext cx="3206250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kern="1200" dirty="0"/>
            <a:t>Focus on High-Profit Markets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kern="1200" dirty="0"/>
            <a:t>Optimizing Sales &amp;Order ratios across Regions</a:t>
          </a:r>
          <a:endParaRPr lang="en-US" sz="1400" kern="1200" dirty="0"/>
        </a:p>
      </dsp:txBody>
      <dsp:txXfrm>
        <a:off x="93445" y="3007652"/>
        <a:ext cx="3206250" cy="742500"/>
      </dsp:txXfrm>
    </dsp:sp>
    <dsp:sp modelId="{C1DFF76A-84AA-4D8F-BA96-E27183B2E187}">
      <dsp:nvSpPr>
        <dsp:cNvPr id="0" name=""/>
        <dsp:cNvSpPr/>
      </dsp:nvSpPr>
      <dsp:spPr>
        <a:xfrm>
          <a:off x="4486008" y="442652"/>
          <a:ext cx="1955812" cy="195581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94403D-452B-4E62-B8A9-84B00279A9FE}">
      <dsp:nvSpPr>
        <dsp:cNvPr id="0" name=""/>
        <dsp:cNvSpPr/>
      </dsp:nvSpPr>
      <dsp:spPr>
        <a:xfrm>
          <a:off x="4902820" y="85946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99922A-542E-408E-885B-C27C4D0C5234}">
      <dsp:nvSpPr>
        <dsp:cNvPr id="0" name=""/>
        <dsp:cNvSpPr/>
      </dsp:nvSpPr>
      <dsp:spPr>
        <a:xfrm>
          <a:off x="3860789" y="3007652"/>
          <a:ext cx="3206250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kern="1200" dirty="0"/>
            <a:t>Addressing unprofitable Areas</a:t>
          </a:r>
          <a:endParaRPr lang="en-US" sz="1400" b="1" kern="1200" dirty="0">
            <a:solidFill>
              <a:schemeClr val="tx1"/>
            </a:solidFill>
          </a:endParaRP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kern="1200" dirty="0">
              <a:solidFill>
                <a:schemeClr val="tx1"/>
              </a:solidFill>
            </a:rPr>
            <a:t>Mitigation of Cancelled Orders in key Regions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3860789" y="3007652"/>
        <a:ext cx="3206250" cy="742500"/>
      </dsp:txXfrm>
    </dsp:sp>
    <dsp:sp modelId="{CFA5BE16-4B25-43D5-A346-B01F098B88E2}">
      <dsp:nvSpPr>
        <dsp:cNvPr id="0" name=""/>
        <dsp:cNvSpPr/>
      </dsp:nvSpPr>
      <dsp:spPr>
        <a:xfrm>
          <a:off x="8253352" y="442652"/>
          <a:ext cx="1955812" cy="195581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DEC110-9E3C-47B1-A75C-45DF9AEB9070}">
      <dsp:nvSpPr>
        <dsp:cNvPr id="0" name=""/>
        <dsp:cNvSpPr/>
      </dsp:nvSpPr>
      <dsp:spPr>
        <a:xfrm>
          <a:off x="8670164" y="85946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A8F344-D7AE-4D3F-85C4-6F33FD09511C}">
      <dsp:nvSpPr>
        <dsp:cNvPr id="0" name=""/>
        <dsp:cNvSpPr/>
      </dsp:nvSpPr>
      <dsp:spPr>
        <a:xfrm>
          <a:off x="7628133" y="3007652"/>
          <a:ext cx="3206250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kern="1200" dirty="0"/>
            <a:t>Product Profitability Assessment</a:t>
          </a:r>
          <a:endParaRPr lang="en-US" sz="1400" kern="1200" dirty="0"/>
        </a:p>
      </dsp:txBody>
      <dsp:txXfrm>
        <a:off x="7628133" y="3007652"/>
        <a:ext cx="3206250" cy="742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7E3BA-9334-CE38-CB4E-922FF0861E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20C6C-5EE2-4276-B32D-09FA690D30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1EC0C-49A0-7916-5050-862DFE62E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677CE-E68E-4D53-8779-E3D62979A9BF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498A0-B673-3A08-245C-A7E813A37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ABFF5-63F2-C309-B29A-2A1E03BF9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C0AC-29CA-4E77-B5B4-E4BA1500D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83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21B65-9D78-63CE-304A-DE9A8BED4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BF4A46-8DC9-B8BA-2D38-534C5C645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52B48-6A82-86A1-1C58-27DCF81D2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677CE-E68E-4D53-8779-E3D62979A9BF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78243-DD89-EC6C-96E9-52F9A441B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8AA5B-930F-E0F1-D408-0397967C1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C0AC-29CA-4E77-B5B4-E4BA1500D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33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190B23-2A1D-E020-3569-7C824A2B91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DB74C6-005C-DDCE-E117-3C27E968F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B2B9A-9F3E-5459-86E0-1EBE0D3F3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677CE-E68E-4D53-8779-E3D62979A9BF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1537A-33C9-30C3-C8AE-FD6BE7A4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14789-6BA2-E750-351B-1264F1568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C0AC-29CA-4E77-B5B4-E4BA1500D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64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B65A6-6A86-F453-1D23-BF06F5122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C66FE-BA9D-E39F-DF3F-C1D23C9C1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C1D04-F153-313C-59B9-A22811036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677CE-E68E-4D53-8779-E3D62979A9BF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F3F84-685C-AD4A-25E6-3FA4C7FFF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4CEE0-28BB-357F-B1B9-657B2D1BE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C0AC-29CA-4E77-B5B4-E4BA1500D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65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CA150-456D-DAC7-4CF7-3DA276891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8D52E-5F7E-56C8-1C79-D5DC056F6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AE4EA-F9F3-8079-350C-5DBFBC590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677CE-E68E-4D53-8779-E3D62979A9BF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71071-8D9C-685B-7DEC-D691BA3DF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BB861-E5CA-064C-B6C2-BC2635956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C0AC-29CA-4E77-B5B4-E4BA1500D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48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63B94-868B-A03F-101E-EA8392C92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D3428-D265-F710-BC0C-1ACC1C9382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A65420-2EB8-E1C5-D12C-A6C338EF9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C17945-C058-6AA6-05E6-83BE24EFF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677CE-E68E-4D53-8779-E3D62979A9BF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4307F-4CED-9814-6CB4-332C02799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119E7D-996B-C684-054F-8B1EC2344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C0AC-29CA-4E77-B5B4-E4BA1500D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76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3921A-5BDE-33F3-B01F-D78DDF4EF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D95CD-868C-2595-6FFA-CAF0EA8EE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45FCE4-7E1D-7511-0549-0D35EEB36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4B281A-B4D9-4D80-6647-B5EF866DA7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D68D59-582A-A7EB-4B55-7E50E039BC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C1704D-C2D1-7EA0-A34B-18B0B26C7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677CE-E68E-4D53-8779-E3D62979A9BF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858C3-5565-4D6B-116B-C54C8AA9B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50A5F6-FA8F-F333-3692-6FA7B095A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C0AC-29CA-4E77-B5B4-E4BA1500D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409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32A37-3652-48F8-F957-4809E52AC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BD8229-D6B9-98EB-30BA-500038DF5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677CE-E68E-4D53-8779-E3D62979A9BF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99C778-29A2-85E0-05BA-8AD2220A1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1EA66A-52D0-8E1D-9B45-AD7B5789E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C0AC-29CA-4E77-B5B4-E4BA1500D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682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4DDD50-8EC4-742B-FD30-C6E9D4E5A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677CE-E68E-4D53-8779-E3D62979A9BF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10FC0E-B627-C8F4-A0C1-77F6D105A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8C62F2-5B6E-A9EF-240A-A4C39FEAA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C0AC-29CA-4E77-B5B4-E4BA1500D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59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15876-0C5D-A2DC-9D65-0004AC93A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9A276-DC35-99AA-F464-54F97BF2A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9286F8-AA0F-FD4F-F6FE-AA641C675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3545B6-527B-3E0E-EB29-5F5B65676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677CE-E68E-4D53-8779-E3D62979A9BF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CD776-D19F-97C9-7FFE-3740307FC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C7CD7-514E-0673-876E-DD51C3B06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C0AC-29CA-4E77-B5B4-E4BA1500D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20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F489A-E3E3-7CD7-E0E8-9C41AF246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85CA90-2A64-7AC3-84CC-1E96BB789D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69D5DB-718C-F1C9-D5BF-A9E4C03AD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4C7362-E39E-7A9F-CB11-6A9207E68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677CE-E68E-4D53-8779-E3D62979A9BF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78DDE9-0A3C-B4D9-2EC0-A59C60206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0E78A-85FF-22DA-2443-5D0D9EFA3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C0AC-29CA-4E77-B5B4-E4BA1500D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37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84635D-F357-4A1C-3756-27861F1B4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B7D62-6A9A-1043-E142-7BC900E94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23CDC-13E2-8DBB-C31C-E904D254DE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677CE-E68E-4D53-8779-E3D62979A9BF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45BB2-5559-DD0D-9B6F-5EC8880C21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6B4F8-B56B-A425-D85A-CAC38E039D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4C0AC-29CA-4E77-B5B4-E4BA1500D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85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268376-1539-0169-32B8-1B75712081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6369" y="818984"/>
            <a:ext cx="7260898" cy="2700393"/>
          </a:xfrm>
        </p:spPr>
        <p:txBody>
          <a:bodyPr>
            <a:normAutofit/>
          </a:bodyPr>
          <a:lstStyle/>
          <a:p>
            <a:br>
              <a:rPr lang="en-US" sz="4400" b="1" u="sng" dirty="0">
                <a:solidFill>
                  <a:srgbClr val="FFFFFF"/>
                </a:solidFill>
              </a:rPr>
            </a:br>
            <a:r>
              <a:rPr lang="en-US" sz="4400" b="1" u="sng" dirty="0">
                <a:solidFill>
                  <a:srgbClr val="FFFFFF"/>
                </a:solidFill>
              </a:rPr>
              <a:t>Market Analysis &amp; Product Optimization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DAC9CB-A8EF-47A9-7D52-B5D63CBCF6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By, Sunita BK, </a:t>
            </a:r>
            <a:r>
              <a:rPr lang="en-US" dirty="0" err="1">
                <a:solidFill>
                  <a:srgbClr val="FFFFFF"/>
                </a:solidFill>
              </a:rPr>
              <a:t>Abdourahmane</a:t>
            </a:r>
            <a:r>
              <a:rPr lang="en-US" dirty="0">
                <a:solidFill>
                  <a:srgbClr val="FFFFFF"/>
                </a:solidFill>
              </a:rPr>
              <a:t> Diallo, Celestino Ramirez</a:t>
            </a:r>
            <a:endParaRPr lang="en-US" dirty="0">
              <a:solidFill>
                <a:srgbClr val="FFFFF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09535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EB21F3-B831-2EE1-F2FB-E7A3BED75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E481957B-B0A5-6204-353D-982A25E21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US" sz="1400" b="1" dirty="0"/>
              <a:t>Leveraging Strong Markets for Growth</a:t>
            </a:r>
          </a:p>
          <a:p>
            <a:r>
              <a:rPr lang="en-US" sz="1400" b="1" dirty="0"/>
              <a:t>Addressing Underperforming Sectors</a:t>
            </a:r>
          </a:p>
          <a:p>
            <a:r>
              <a:rPr lang="en-US" sz="1400" b="1" dirty="0"/>
              <a:t>Enhance Customer Experience and Operational Efficiency</a:t>
            </a:r>
          </a:p>
          <a:p>
            <a:r>
              <a:rPr lang="en-US" sz="1400" b="1" dirty="0"/>
              <a:t>Adaptive Business Strategies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09382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50DB62-F769-EA66-BAC7-3220F49D7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Insights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8C82D69D-913C-A90C-207A-DE7DE4B88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b="1" dirty="0"/>
              <a:t>Profitability Divergence Across Sectors</a:t>
            </a:r>
          </a:p>
          <a:p>
            <a:r>
              <a:rPr lang="en-US" sz="2000" b="1" dirty="0"/>
              <a:t>Geographic Profitability Assessment</a:t>
            </a:r>
          </a:p>
          <a:p>
            <a:r>
              <a:rPr lang="en-US" sz="2000" b="1" dirty="0"/>
              <a:t>Product Profitability Review</a:t>
            </a:r>
          </a:p>
          <a:p>
            <a:r>
              <a:rPr lang="en-US" sz="2000" b="1" dirty="0"/>
              <a:t>Strategic Focus for Enhanced Performance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32396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E56D0D-99E1-A803-8840-73D2ACB39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Proposal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C62C6755-34C6-5581-F0F9-5279148152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014174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5269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1DB127-6722-A635-8476-7FF5E4167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Focus on Profitable Markets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476FF2-D423-B5EB-A62E-31217B064E88}"/>
              </a:ext>
            </a:extLst>
          </p:cNvPr>
          <p:cNvSpPr txBox="1"/>
          <p:nvPr/>
        </p:nvSpPr>
        <p:spPr>
          <a:xfrm>
            <a:off x="1090848" y="5011341"/>
            <a:ext cx="9691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Identify &amp; Invest in top-performing countries, like the United States and France.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Explore underserved areas near profitable markets.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C5BD1A-3A08-3EDA-9BE3-4C6F9BBC5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0" b="11075"/>
          <a:stretch>
            <a:fillRect/>
          </a:stretch>
        </p:blipFill>
        <p:spPr>
          <a:xfrm>
            <a:off x="1371595" y="1694908"/>
            <a:ext cx="6757260" cy="29224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A0AC44-0434-115C-DF7C-F3BB235DC873}"/>
              </a:ext>
            </a:extLst>
          </p:cNvPr>
          <p:cNvSpPr txBox="1"/>
          <p:nvPr/>
        </p:nvSpPr>
        <p:spPr>
          <a:xfrm>
            <a:off x="1371596" y="1924820"/>
            <a:ext cx="6094800" cy="3158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461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Profit per Country</a:t>
            </a:r>
          </a:p>
        </p:txBody>
      </p:sp>
    </p:spTree>
    <p:extLst>
      <p:ext uri="{BB962C8B-B14F-4D97-AF65-F5344CB8AC3E}">
        <p14:creationId xmlns:p14="http://schemas.microsoft.com/office/powerpoint/2010/main" val="2686413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1DB127-6722-A635-8476-7FF5E4167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 fontScale="90000"/>
          </a:bodyPr>
          <a:lstStyle/>
          <a:p>
            <a:pPr lvl="0">
              <a:lnSpc>
                <a:spcPct val="100000"/>
              </a:lnSpc>
              <a:defRPr cap="all"/>
            </a:pPr>
            <a:r>
              <a:rPr lang="en-US" sz="4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Optimizing Sales across Regions vs Countries</a:t>
            </a:r>
            <a:endParaRPr lang="en-US" sz="4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476FF2-D423-B5EB-A62E-31217B064E88}"/>
              </a:ext>
            </a:extLst>
          </p:cNvPr>
          <p:cNvSpPr txBox="1"/>
          <p:nvPr/>
        </p:nvSpPr>
        <p:spPr>
          <a:xfrm>
            <a:off x="2432781" y="5477651"/>
            <a:ext cx="857630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82296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Sales volume dominated by Western Europe &amp; Central America.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Highest balance of sales &amp; profitability in the US.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Analyze &amp; replicate factors behind US success.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963F6F-3F67-2B20-B19C-B23C0AE5F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00" y="1576412"/>
            <a:ext cx="6060737" cy="39058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10AE5EE-E9F6-2FDF-F24F-792A3EF9DF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793" y="1966384"/>
            <a:ext cx="5647107" cy="340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3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4135C1-7A07-FE3C-8D8B-ABAF1CBB0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9205203" cy="877729"/>
          </a:xfrm>
        </p:spPr>
        <p:txBody>
          <a:bodyPr anchor="ctr">
            <a:normAutofit fontScale="90000"/>
          </a:bodyPr>
          <a:lstStyle/>
          <a:p>
            <a:pPr lvl="0" algn="ctr">
              <a:lnSpc>
                <a:spcPct val="100000"/>
              </a:lnSpc>
              <a:defRPr cap="all"/>
            </a:pPr>
            <a:r>
              <a:rPr lang="en-US" sz="4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Optimizing Order ratios across Regions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6E3E43-A8EE-1622-222D-9D4196B770D9}"/>
              </a:ext>
            </a:extLst>
          </p:cNvPr>
          <p:cNvSpPr txBox="1"/>
          <p:nvPr/>
        </p:nvSpPr>
        <p:spPr>
          <a:xfrm>
            <a:off x="2202872" y="5482847"/>
            <a:ext cx="79203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Central Asia's exceptional completed vs. cancelled order ratio.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High customer satisfaction and operational excellence.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Targeting low-ratio regions for improvements.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5422E1-4C77-A41E-5DB6-DDF139018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617622"/>
            <a:ext cx="6293427" cy="362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682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4135C1-7A07-FE3C-8D8B-ABAF1CBB0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9205203" cy="877729"/>
          </a:xfrm>
        </p:spPr>
        <p:txBody>
          <a:bodyPr anchor="ctr">
            <a:normAutofit/>
          </a:bodyPr>
          <a:lstStyle/>
          <a:p>
            <a:pPr lvl="0" algn="ctr">
              <a:lnSpc>
                <a:spcPct val="100000"/>
              </a:lnSpc>
              <a:defRPr cap="all"/>
            </a:pPr>
            <a:r>
              <a:rPr lang="en-US" sz="4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Addressing unprofitable Areas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1165C29-6108-4DF3-CC25-451428BBAB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8303133"/>
              </p:ext>
            </p:extLst>
          </p:nvPr>
        </p:nvGraphicFramePr>
        <p:xfrm>
          <a:off x="2805545" y="1714500"/>
          <a:ext cx="5850082" cy="34378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D6E3E43-A8EE-1622-222D-9D4196B770D9}"/>
              </a:ext>
            </a:extLst>
          </p:cNvPr>
          <p:cNvSpPr txBox="1"/>
          <p:nvPr/>
        </p:nvSpPr>
        <p:spPr>
          <a:xfrm>
            <a:off x="2095200" y="5482848"/>
            <a:ext cx="802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Identify top underperforming countries.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Analyzing factors contributing to unprofitability.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Propose strategic actions to mitigate losses.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139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4135C1-7A07-FE3C-8D8B-ABAF1CBB0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 fontScale="90000"/>
          </a:bodyPr>
          <a:lstStyle/>
          <a:p>
            <a:pPr lvl="0" algn="ctr">
              <a:lnSpc>
                <a:spcPct val="100000"/>
              </a:lnSpc>
              <a:defRPr cap="all"/>
            </a:pPr>
            <a:r>
              <a:rPr lang="en-US" sz="4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Mitigation of Cancelled Orders in key Regions</a:t>
            </a:r>
            <a:endParaRPr lang="en-US" sz="4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074" name="Picture 2" descr="A graph of a number of orders&#10;&#10;Description automatically generated">
            <a:extLst>
              <a:ext uri="{FF2B5EF4-FFF2-40B4-BE49-F238E27FC236}">
                <a16:creationId xmlns:a16="http://schemas.microsoft.com/office/drawing/2014/main" id="{43741277-CE6D-3929-6690-28E188920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718" y="1844357"/>
            <a:ext cx="5468539" cy="3369598"/>
          </a:xfrm>
          <a:prstGeom prst="rect">
            <a:avLst/>
          </a:prstGeom>
          <a:solidFill>
            <a:srgbClr val="FFFFFF">
              <a:shade val="85000"/>
            </a:srgbClr>
          </a:solidFill>
          <a:ln w="12700" cap="rnd">
            <a:solidFill>
              <a:schemeClr val="tx1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6E3E43-A8EE-1622-222D-9D4196B770D9}"/>
              </a:ext>
            </a:extLst>
          </p:cNvPr>
          <p:cNvSpPr txBox="1"/>
          <p:nvPr/>
        </p:nvSpPr>
        <p:spPr>
          <a:xfrm>
            <a:off x="2181600" y="5482848"/>
            <a:ext cx="86102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Discrepancies in Western Europe and central America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Analysis of order cancellations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Propose targeted strategies to reduce cancellations</a:t>
            </a:r>
          </a:p>
        </p:txBody>
      </p:sp>
    </p:spTree>
    <p:extLst>
      <p:ext uri="{BB962C8B-B14F-4D97-AF65-F5344CB8AC3E}">
        <p14:creationId xmlns:p14="http://schemas.microsoft.com/office/powerpoint/2010/main" val="3762159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86" name="Rectangle 2085">
            <a:extLst>
              <a:ext uri="{FF2B5EF4-FFF2-40B4-BE49-F238E27FC236}">
                <a16:creationId xmlns:a16="http://schemas.microsoft.com/office/drawing/2014/main" id="{46708FAB-3898-47A9-B05A-AB9ECBD9E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841F45-8DA5-46F1-3254-879111418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8" y="457201"/>
            <a:ext cx="10117810" cy="1150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Optimize Product 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DE79C2-4FBC-AAA4-4AF5-9E533F736D1D}"/>
              </a:ext>
            </a:extLst>
          </p:cNvPr>
          <p:cNvSpPr txBox="1"/>
          <p:nvPr/>
        </p:nvSpPr>
        <p:spPr>
          <a:xfrm>
            <a:off x="1136398" y="2556163"/>
            <a:ext cx="5603805" cy="17456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Conduct data-driven product profitability analysis.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Sorting profit-generating and loss-inducing products.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Analyzing market trends.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Discontinuation of unprofitable products.</a:t>
            </a:r>
          </a:p>
        </p:txBody>
      </p:sp>
      <p:sp>
        <p:nvSpPr>
          <p:cNvPr id="2088" name="Rectangle 2087">
            <a:extLst>
              <a:ext uri="{FF2B5EF4-FFF2-40B4-BE49-F238E27FC236}">
                <a16:creationId xmlns:a16="http://schemas.microsoft.com/office/drawing/2014/main" id="{2E438CA0-CB4D-4C94-8C39-9C7FC9BBE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1962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0" name="Rectangle 2089">
            <a:extLst>
              <a:ext uri="{FF2B5EF4-FFF2-40B4-BE49-F238E27FC236}">
                <a16:creationId xmlns:a16="http://schemas.microsoft.com/office/drawing/2014/main" id="{6B2C05E3-84E7-4957-95EF-B471CBF71C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1962"/>
            <a:ext cx="4076698" cy="464399"/>
          </a:xfrm>
          <a:prstGeom prst="rect">
            <a:avLst/>
          </a:prstGeom>
          <a:gradFill>
            <a:gsLst>
              <a:gs pos="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40EC71-F1E8-D884-9C71-05DFCD7075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994" y="1448273"/>
            <a:ext cx="4761230" cy="362839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8332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4812</TotalTime>
  <Words>238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 Market Analysis &amp; Product Optimization</vt:lpstr>
      <vt:lpstr>Insights</vt:lpstr>
      <vt:lpstr>Proposal</vt:lpstr>
      <vt:lpstr>Focus on Profitable Markets </vt:lpstr>
      <vt:lpstr>Optimizing Sales across Regions vs Countries</vt:lpstr>
      <vt:lpstr>Optimizing Order ratios across Regions</vt:lpstr>
      <vt:lpstr>Addressing unprofitable Areas</vt:lpstr>
      <vt:lpstr>Mitigation of Cancelled Orders in key Regions</vt:lpstr>
      <vt:lpstr>Optimize Product Line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celestino ramirez</dc:creator>
  <cp:lastModifiedBy>Abdou Rahmane</cp:lastModifiedBy>
  <cp:revision>15</cp:revision>
  <dcterms:created xsi:type="dcterms:W3CDTF">2023-11-24T21:27:12Z</dcterms:created>
  <dcterms:modified xsi:type="dcterms:W3CDTF">2023-12-12T21:53:09Z</dcterms:modified>
</cp:coreProperties>
</file>