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092ad568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092ad568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092ad56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092ad56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092ad568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092ad568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092ad568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092ad568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92ad568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92ad568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9d4e48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9d4e48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92ad568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92ad568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092ad568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092ad568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a:t>
            </a:r>
            <a:r>
              <a:rPr lang="en"/>
              <a:t>Analytics Presentation</a:t>
            </a:r>
            <a:r>
              <a:rPr lang="en"/>
              <a:t>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Steven Chu</a:t>
            </a:r>
            <a:endParaRPr/>
          </a:p>
          <a:p>
            <a:pPr indent="0" lvl="0" marL="0" rtl="0" algn="l">
              <a:spcBef>
                <a:spcPts val="0"/>
              </a:spcBef>
              <a:spcAft>
                <a:spcPts val="0"/>
              </a:spcAft>
              <a:buNone/>
            </a:pPr>
            <a:r>
              <a:rPr lang="en"/>
              <a:t>Edwin Aguilar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 Question/Statement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2. Visualizations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3. Opportunities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Question/Statement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Original Question: </a:t>
            </a:r>
            <a:r>
              <a:rPr lang="en">
                <a:solidFill>
                  <a:schemeClr val="dk1"/>
                </a:solidFill>
                <a:latin typeface="Times New Roman"/>
                <a:ea typeface="Times New Roman"/>
                <a:cs typeface="Times New Roman"/>
                <a:sym typeface="Times New Roman"/>
              </a:rPr>
              <a:t>I am looking to improve this year’s performance. What suggestions do you have for success?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Reframed Question: How can we use this year's performance to give detailed opportunities to increase the three pillars that define “success”. There are three indications of success, Profit, Longevity, Marketing.</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a:t>
            </a:r>
            <a:endParaRPr/>
          </a:p>
        </p:txBody>
      </p:sp>
      <p:sp>
        <p:nvSpPr>
          <p:cNvPr id="78" name="Google Shape;78;p16"/>
          <p:cNvSpPr txBox="1"/>
          <p:nvPr>
            <p:ph idx="1" type="body"/>
          </p:nvPr>
        </p:nvSpPr>
        <p:spPr>
          <a:xfrm>
            <a:off x="151600" y="1152475"/>
            <a:ext cx="2687400" cy="3616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2239125" y="1017725"/>
            <a:ext cx="6593175" cy="3830950"/>
          </a:xfrm>
          <a:prstGeom prst="rect">
            <a:avLst/>
          </a:prstGeom>
          <a:noFill/>
          <a:ln>
            <a:noFill/>
          </a:ln>
        </p:spPr>
      </p:pic>
      <p:sp>
        <p:nvSpPr>
          <p:cNvPr id="80" name="Google Shape;80;p16"/>
          <p:cNvSpPr txBox="1"/>
          <p:nvPr/>
        </p:nvSpPr>
        <p:spPr>
          <a:xfrm>
            <a:off x="235850" y="1144500"/>
            <a:ext cx="1701000" cy="3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Two Graphs: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Production Distribution of Items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Highest Profiting Regions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Electronics highest distribution while being 7th place on the right chart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 (</a:t>
            </a:r>
            <a:r>
              <a:rPr lang="en"/>
              <a:t>Visualizations)</a:t>
            </a:r>
            <a:endParaRPr/>
          </a:p>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1104900" y="1080725"/>
            <a:ext cx="6724650" cy="1491025"/>
          </a:xfrm>
          <a:prstGeom prst="rect">
            <a:avLst/>
          </a:prstGeom>
          <a:noFill/>
          <a:ln>
            <a:noFill/>
          </a:ln>
        </p:spPr>
      </p:pic>
      <p:sp>
        <p:nvSpPr>
          <p:cNvPr id="87" name="Google Shape;87;p17"/>
          <p:cNvSpPr txBox="1"/>
          <p:nvPr/>
        </p:nvSpPr>
        <p:spPr>
          <a:xfrm>
            <a:off x="311700" y="4130525"/>
            <a:ext cx="7653300" cy="78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3"/>
              </a:buClr>
              <a:buSzPts val="1800"/>
              <a:buFont typeface="Proxima Nova"/>
              <a:buChar char="-"/>
            </a:pPr>
            <a:r>
              <a:rPr lang="en" sz="1200">
                <a:latin typeface="Times New Roman"/>
                <a:ea typeface="Times New Roman"/>
                <a:cs typeface="Times New Roman"/>
                <a:sym typeface="Times New Roman"/>
              </a:rPr>
              <a:t>Highest sales: Western Europe. Highest Profit: Central America. Stores are concentrated within the U.S. so data is skewed in a sense where comparing Africa and Central America would create false conclusions. </a:t>
            </a:r>
            <a:endParaRPr sz="1800">
              <a:solidFill>
                <a:schemeClr val="accent3"/>
              </a:solidFill>
              <a:latin typeface="Proxima Nova"/>
              <a:ea typeface="Proxima Nova"/>
              <a:cs typeface="Proxima Nova"/>
              <a:sym typeface="Proxima Nova"/>
            </a:endParaRPr>
          </a:p>
        </p:txBody>
      </p:sp>
      <p:pic>
        <p:nvPicPr>
          <p:cNvPr id="88" name="Google Shape;88;p17"/>
          <p:cNvPicPr preferRelativeResize="0"/>
          <p:nvPr/>
        </p:nvPicPr>
        <p:blipFill>
          <a:blip r:embed="rId4">
            <a:alphaModFix/>
          </a:blip>
          <a:stretch>
            <a:fillRect/>
          </a:stretch>
        </p:blipFill>
        <p:spPr>
          <a:xfrm>
            <a:off x="3019425" y="2571750"/>
            <a:ext cx="2820000" cy="140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255250" y="189875"/>
            <a:ext cx="5649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Proxima Nova"/>
                <a:ea typeface="Proxima Nova"/>
                <a:cs typeface="Proxima Nova"/>
                <a:sym typeface="Proxima Nova"/>
              </a:rPr>
              <a:t>Cont. (Visualizations)</a:t>
            </a:r>
            <a:endParaRPr sz="2500">
              <a:solidFill>
                <a:schemeClr val="dk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1011363" y="873575"/>
            <a:ext cx="7121275" cy="2339525"/>
          </a:xfrm>
          <a:prstGeom prst="rect">
            <a:avLst/>
          </a:prstGeom>
          <a:noFill/>
          <a:ln>
            <a:noFill/>
          </a:ln>
        </p:spPr>
      </p:pic>
      <p:sp>
        <p:nvSpPr>
          <p:cNvPr id="95" name="Google Shape;95;p18"/>
          <p:cNvSpPr txBox="1"/>
          <p:nvPr/>
        </p:nvSpPr>
        <p:spPr>
          <a:xfrm>
            <a:off x="939800" y="3422650"/>
            <a:ext cx="7192800" cy="13146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can see the scale of each type of deliveries. Standard has the highest count followed by second, followed by first class.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4136575" y="418975"/>
            <a:ext cx="4798200" cy="1740000"/>
          </a:xfrm>
          <a:prstGeom prst="rect">
            <a:avLst/>
          </a:prstGeom>
          <a:noFill/>
          <a:ln>
            <a:noFill/>
          </a:ln>
        </p:spPr>
      </p:pic>
      <p:pic>
        <p:nvPicPr>
          <p:cNvPr id="101" name="Google Shape;101;p19"/>
          <p:cNvPicPr preferRelativeResize="0"/>
          <p:nvPr/>
        </p:nvPicPr>
        <p:blipFill>
          <a:blip r:embed="rId4">
            <a:alphaModFix/>
          </a:blip>
          <a:stretch>
            <a:fillRect/>
          </a:stretch>
        </p:blipFill>
        <p:spPr>
          <a:xfrm>
            <a:off x="5442975" y="2428875"/>
            <a:ext cx="3228256" cy="2409825"/>
          </a:xfrm>
          <a:prstGeom prst="rect">
            <a:avLst/>
          </a:prstGeom>
          <a:noFill/>
          <a:ln>
            <a:noFill/>
          </a:ln>
        </p:spPr>
      </p:pic>
      <p:sp>
        <p:nvSpPr>
          <p:cNvPr id="102" name="Google Shape;102;p19"/>
          <p:cNvSpPr txBox="1"/>
          <p:nvPr/>
        </p:nvSpPr>
        <p:spPr>
          <a:xfrm>
            <a:off x="93725" y="418975"/>
            <a:ext cx="2927100" cy="14547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Improving the amount of on-time deliveries relative to late deliveries would show business reliability which would also improve customer retention. Not enough data was provided to figure out the cause of the delay.</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03" name="Google Shape;103;p19"/>
          <p:cNvSpPr txBox="1"/>
          <p:nvPr/>
        </p:nvSpPr>
        <p:spPr>
          <a:xfrm>
            <a:off x="93725" y="2571750"/>
            <a:ext cx="2280000" cy="1686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Consumers over half of the distribution. Based on categories, data suggests </a:t>
            </a:r>
            <a:r>
              <a:rPr lang="en" sz="1200">
                <a:latin typeface="Times New Roman"/>
                <a:ea typeface="Times New Roman"/>
                <a:cs typeface="Times New Roman"/>
                <a:sym typeface="Times New Roman"/>
              </a:rPr>
              <a:t>purchases</a:t>
            </a:r>
            <a:r>
              <a:rPr lang="en" sz="1200">
                <a:latin typeface="Times New Roman"/>
                <a:ea typeface="Times New Roman"/>
                <a:cs typeface="Times New Roman"/>
                <a:sym typeface="Times New Roman"/>
              </a:rPr>
              <a:t> are primarily recreational. </a:t>
            </a:r>
            <a:endParaRPr sz="1800">
              <a:solidFill>
                <a:schemeClr val="accent3"/>
              </a:solidFill>
              <a:latin typeface="Proxima Nova"/>
              <a:ea typeface="Proxima Nova"/>
              <a:cs typeface="Proxima Nova"/>
              <a:sym typeface="Proxima Nova"/>
            </a:endParaRPr>
          </a:p>
        </p:txBody>
      </p:sp>
      <p:pic>
        <p:nvPicPr>
          <p:cNvPr id="104" name="Google Shape;104;p19"/>
          <p:cNvPicPr preferRelativeResize="0"/>
          <p:nvPr/>
        </p:nvPicPr>
        <p:blipFill>
          <a:blip r:embed="rId5">
            <a:alphaModFix/>
          </a:blip>
          <a:stretch>
            <a:fillRect/>
          </a:stretch>
        </p:blipFill>
        <p:spPr>
          <a:xfrm>
            <a:off x="2526125" y="2428875"/>
            <a:ext cx="2741100"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Opportunities</a:t>
            </a:r>
            <a:r>
              <a:rPr lang="en"/>
              <a:t> </a:t>
            </a:r>
            <a:endParaRPr/>
          </a:p>
        </p:txBody>
      </p:sp>
      <p:sp>
        <p:nvSpPr>
          <p:cNvPr id="110" name="Google Shape;110;p20"/>
          <p:cNvSpPr txBox="1"/>
          <p:nvPr>
            <p:ph idx="1" type="body"/>
          </p:nvPr>
        </p:nvSpPr>
        <p:spPr>
          <a:xfrm>
            <a:off x="311700" y="1152475"/>
            <a:ext cx="8520600" cy="36576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750">
                <a:solidFill>
                  <a:schemeClr val="dk1"/>
                </a:solidFill>
                <a:latin typeface="Times New Roman"/>
                <a:ea typeface="Times New Roman"/>
                <a:cs typeface="Times New Roman"/>
                <a:sym typeface="Times New Roman"/>
              </a:rPr>
              <a:t>Here are opportunities that will increase next years performance. </a:t>
            </a:r>
            <a:endParaRPr sz="2750">
              <a:solidFill>
                <a:schemeClr val="dk1"/>
              </a:solidFill>
              <a:latin typeface="Times New Roman"/>
              <a:ea typeface="Times New Roman"/>
              <a:cs typeface="Times New Roman"/>
              <a:sym typeface="Times New Roman"/>
            </a:endParaRPr>
          </a:p>
          <a:p>
            <a:pPr indent="-311546" lvl="0" marL="457200" rtl="0" algn="l">
              <a:lnSpc>
                <a:spcPct val="150000"/>
              </a:lnSpc>
              <a:spcBef>
                <a:spcPts val="1200"/>
              </a:spcBef>
              <a:spcAft>
                <a:spcPts val="0"/>
              </a:spcAft>
              <a:buClr>
                <a:schemeClr val="dk1"/>
              </a:buClr>
              <a:buSzPct val="100000"/>
              <a:buFont typeface="Times New Roman"/>
              <a:buChar char="-"/>
            </a:pPr>
            <a:r>
              <a:rPr lang="en" sz="2750">
                <a:solidFill>
                  <a:srgbClr val="000000"/>
                </a:solidFill>
                <a:latin typeface="Times New Roman"/>
                <a:ea typeface="Times New Roman"/>
                <a:cs typeface="Times New Roman"/>
                <a:sym typeface="Times New Roman"/>
              </a:rPr>
              <a:t>Focus on producing items in categories such as, Cleats, Shop By Sport, Water Sports, Cardio Equipment, Mens Footwear. The </a:t>
            </a:r>
            <a:r>
              <a:rPr lang="en" sz="2750">
                <a:solidFill>
                  <a:srgbClr val="000000"/>
                </a:solidFill>
                <a:latin typeface="Times New Roman"/>
                <a:ea typeface="Times New Roman"/>
                <a:cs typeface="Times New Roman"/>
                <a:sym typeface="Times New Roman"/>
              </a:rPr>
              <a:t>improper</a:t>
            </a:r>
            <a:r>
              <a:rPr lang="en" sz="2750">
                <a:solidFill>
                  <a:srgbClr val="000000"/>
                </a:solidFill>
                <a:latin typeface="Times New Roman"/>
                <a:ea typeface="Times New Roman"/>
                <a:cs typeface="Times New Roman"/>
                <a:sym typeface="Times New Roman"/>
              </a:rPr>
              <a:t> production distribution is limiting the profit potential. Categories high in production but low in profit will need to be reconsidered on the quantity they are produced.</a:t>
            </a:r>
            <a:endParaRPr sz="27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750">
              <a:solidFill>
                <a:schemeClr val="dk1"/>
              </a:solidFill>
              <a:latin typeface="Times New Roman"/>
              <a:ea typeface="Times New Roman"/>
              <a:cs typeface="Times New Roman"/>
              <a:sym typeface="Times New Roman"/>
            </a:endParaRPr>
          </a:p>
          <a:p>
            <a:pPr indent="-311546" lvl="0" marL="457200" rtl="0" algn="l">
              <a:spcBef>
                <a:spcPts val="1200"/>
              </a:spcBef>
              <a:spcAft>
                <a:spcPts val="0"/>
              </a:spcAft>
              <a:buClr>
                <a:schemeClr val="dk1"/>
              </a:buClr>
              <a:buSzPct val="100000"/>
              <a:buFont typeface="Times New Roman"/>
              <a:buChar char="-"/>
            </a:pPr>
            <a:r>
              <a:rPr lang="en" sz="2750">
                <a:solidFill>
                  <a:schemeClr val="dk1"/>
                </a:solidFill>
                <a:latin typeface="Times New Roman"/>
                <a:ea typeface="Times New Roman"/>
                <a:cs typeface="Times New Roman"/>
                <a:sym typeface="Times New Roman"/>
              </a:rPr>
              <a:t>Don’t </a:t>
            </a:r>
            <a:r>
              <a:rPr lang="en" sz="2750">
                <a:solidFill>
                  <a:schemeClr val="dk1"/>
                </a:solidFill>
                <a:latin typeface="Times New Roman"/>
                <a:ea typeface="Times New Roman"/>
                <a:cs typeface="Times New Roman"/>
                <a:sym typeface="Times New Roman"/>
              </a:rPr>
              <a:t>necessarily r</a:t>
            </a:r>
            <a:r>
              <a:rPr lang="en" sz="2750">
                <a:solidFill>
                  <a:schemeClr val="dk1"/>
                </a:solidFill>
                <a:latin typeface="Times New Roman"/>
                <a:ea typeface="Times New Roman"/>
                <a:cs typeface="Times New Roman"/>
                <a:sym typeface="Times New Roman"/>
              </a:rPr>
              <a:t>emove stores in lowest profiting regions since the data is skewed due to the concentration of stores in other regions. Instead, set quotas for certain stores to ensure they are able to at the very least break even. If quota isn’t met, consider removing the stores. This could  help with managing costs.</a:t>
            </a:r>
            <a:endParaRPr sz="275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750">
              <a:solidFill>
                <a:schemeClr val="dk1"/>
              </a:solidFill>
              <a:latin typeface="Times New Roman"/>
              <a:ea typeface="Times New Roman"/>
              <a:cs typeface="Times New Roman"/>
              <a:sym typeface="Times New Roman"/>
            </a:endParaRPr>
          </a:p>
          <a:p>
            <a:pPr indent="-311546" lvl="0" marL="457200" rtl="0" algn="l">
              <a:spcBef>
                <a:spcPts val="1200"/>
              </a:spcBef>
              <a:spcAft>
                <a:spcPts val="0"/>
              </a:spcAft>
              <a:buClr>
                <a:schemeClr val="dk1"/>
              </a:buClr>
              <a:buSzPct val="100000"/>
              <a:buFont typeface="Times New Roman"/>
              <a:buChar char="-"/>
            </a:pPr>
            <a:r>
              <a:rPr lang="en" sz="2750">
                <a:solidFill>
                  <a:srgbClr val="000000"/>
                </a:solidFill>
                <a:latin typeface="Times New Roman"/>
                <a:ea typeface="Times New Roman"/>
                <a:cs typeface="Times New Roman"/>
                <a:sym typeface="Times New Roman"/>
              </a:rPr>
              <a:t>Unfortunately,</a:t>
            </a:r>
            <a:r>
              <a:rPr lang="en" sz="2750">
                <a:solidFill>
                  <a:srgbClr val="000000"/>
                </a:solidFill>
                <a:latin typeface="Times New Roman"/>
                <a:ea typeface="Times New Roman"/>
                <a:cs typeface="Times New Roman"/>
                <a:sym typeface="Times New Roman"/>
              </a:rPr>
              <a:t> n</a:t>
            </a:r>
            <a:r>
              <a:rPr lang="en" sz="2750">
                <a:solidFill>
                  <a:srgbClr val="000000"/>
                </a:solidFill>
                <a:latin typeface="Times New Roman"/>
                <a:ea typeface="Times New Roman"/>
                <a:cs typeface="Times New Roman"/>
                <a:sym typeface="Times New Roman"/>
              </a:rPr>
              <a:t>ot enough data was provided to figure out the cause of the abnormal delays. But, </a:t>
            </a:r>
            <a:r>
              <a:rPr lang="en" sz="2750">
                <a:solidFill>
                  <a:schemeClr val="dk1"/>
                </a:solidFill>
                <a:latin typeface="Times New Roman"/>
                <a:ea typeface="Times New Roman"/>
                <a:cs typeface="Times New Roman"/>
                <a:sym typeface="Times New Roman"/>
              </a:rPr>
              <a:t>i</a:t>
            </a:r>
            <a:r>
              <a:rPr lang="en" sz="2750">
                <a:solidFill>
                  <a:schemeClr val="dk1"/>
                </a:solidFill>
                <a:latin typeface="Times New Roman"/>
                <a:ea typeface="Times New Roman"/>
                <a:cs typeface="Times New Roman"/>
                <a:sym typeface="Times New Roman"/>
              </a:rPr>
              <a:t>ncreasing the </a:t>
            </a:r>
            <a:r>
              <a:rPr lang="en" sz="2750">
                <a:solidFill>
                  <a:schemeClr val="dk1"/>
                </a:solidFill>
                <a:latin typeface="Times New Roman"/>
                <a:ea typeface="Times New Roman"/>
                <a:cs typeface="Times New Roman"/>
                <a:sym typeface="Times New Roman"/>
              </a:rPr>
              <a:t>efficiency</a:t>
            </a:r>
            <a:r>
              <a:rPr lang="en" sz="2750">
                <a:solidFill>
                  <a:schemeClr val="dk1"/>
                </a:solidFill>
                <a:latin typeface="Times New Roman"/>
                <a:ea typeface="Times New Roman"/>
                <a:cs typeface="Times New Roman"/>
                <a:sym typeface="Times New Roman"/>
              </a:rPr>
              <a:t> of the delivery process would improve customer retention.</a:t>
            </a:r>
            <a:endParaRPr sz="275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275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solidFill>
                  <a:schemeClr val="dk1"/>
                </a:solidFill>
                <a:latin typeface="Times New Roman"/>
                <a:ea typeface="Times New Roman"/>
                <a:cs typeface="Times New Roman"/>
                <a:sym typeface="Times New Roman"/>
              </a:rPr>
              <a:t>Thank you</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