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Mr.Droescher, I hope you are having an </a:t>
            </a:r>
            <a:r>
              <a:rPr lang="en"/>
              <a:t>amazing day so far and I hope my team and I can make it even better. My team and I had a client who has a pizza business and the question my team and I answered based on this presentation is how can we make this a successful pizza business. So lets get started on how we accomplished that.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37ade03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37ade03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the presentation, some key </a:t>
            </a:r>
            <a:r>
              <a:rPr lang="en"/>
              <a:t>takeaways</a:t>
            </a:r>
            <a:r>
              <a:rPr lang="en"/>
              <a:t> and suggestions are ^, for suggestion 2 we </a:t>
            </a:r>
            <a:r>
              <a:rPr lang="en"/>
              <a:t>don't</a:t>
            </a:r>
            <a:r>
              <a:rPr lang="en"/>
              <a:t> want pizzas with a lot of ingredients and </a:t>
            </a:r>
            <a:r>
              <a:rPr lang="en"/>
              <a:t>don't</a:t>
            </a:r>
            <a:r>
              <a:rPr lang="en"/>
              <a:t> generate a lot of revenue, we need a good balance.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990b339b6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990b339b6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is the table of contents where I will show you everything we are going to discuss today, starting from the overview which is going to dig deeper into what specifically we are going to do, the first </a:t>
            </a:r>
            <a:r>
              <a:rPr lang="en"/>
              <a:t>opportunity</a:t>
            </a:r>
            <a:r>
              <a:rPr lang="en"/>
              <a:t> which is the pizza sizes, the second which is the ingredients and specifically the amount of ingredients each pizza has, the third </a:t>
            </a:r>
            <a:r>
              <a:rPr lang="en"/>
              <a:t>opportunity</a:t>
            </a:r>
            <a:r>
              <a:rPr lang="en"/>
              <a:t> which is the time, finally we will end it off with a conclusion and </a:t>
            </a:r>
            <a:r>
              <a:rPr lang="en"/>
              <a:t>recommendations</a:t>
            </a:r>
            <a:r>
              <a:rPr lang="en"/>
              <a:t> we will be giving the client.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990b339b6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990b339b6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overview on how to answer the </a:t>
            </a:r>
            <a:r>
              <a:rPr lang="en"/>
              <a:t>question</a:t>
            </a:r>
            <a:r>
              <a:rPr lang="en"/>
              <a:t> of how to make the clients pizza business a successful one can be answered with three </a:t>
            </a:r>
            <a:r>
              <a:rPr lang="en"/>
              <a:t>opportunities</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990b339b6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990b339b6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we can see in this chart, we see the best selling pizzas and the sizes within that pizza that generate the most revenue. We can see that the Barbecue chicken pizza, the thai chicken pizza, southwest chicken and spicy italian pizzas all generate the most revenue and a majority of that comes from the large pies.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a464aba7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a464aba7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in this chart that the large sized pizza do </a:t>
            </a:r>
            <a:r>
              <a:rPr lang="en"/>
              <a:t>generate</a:t>
            </a:r>
            <a:r>
              <a:rPr lang="en"/>
              <a:t> the most over time throughout the year.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990b339b6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990b339b6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provided we can see which pizza types include the most ingredients and the revenue that is generated with it. This also means the client needs to always have the ingredients that make up those top selling pizzas such as the thai, barbecue and california. On the other hand the </a:t>
            </a:r>
            <a:r>
              <a:rPr lang="en"/>
              <a:t>hawaiian</a:t>
            </a:r>
            <a:r>
              <a:rPr lang="en"/>
              <a:t> and </a:t>
            </a:r>
            <a:r>
              <a:rPr lang="en"/>
              <a:t>pepperoni</a:t>
            </a:r>
            <a:r>
              <a:rPr lang="en"/>
              <a:t> pizzas are generating a lot of revenue for the little amount of ingredients it has.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a464aba7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a464aba7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previous slide as saw, because a pizza generates the most revenue, we also have to take into account the number of ingredients that pizza has. According to this graph we can see the ratio between the pizza and number of ingredients and see that the </a:t>
            </a:r>
            <a:r>
              <a:rPr lang="en"/>
              <a:t>pepperoni</a:t>
            </a:r>
            <a:r>
              <a:rPr lang="en"/>
              <a:t> pizza and </a:t>
            </a:r>
            <a:r>
              <a:rPr lang="en"/>
              <a:t>hawaiian</a:t>
            </a:r>
            <a:r>
              <a:rPr lang="en"/>
              <a:t> pizza have the best ingredient/revenue ratio.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90b339b6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990b339b6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above we can see which pizzas earn the most within the day all throughout the year. The barbecue chicken pizza, the thai chicken pizza, and california chicken pizza are the three most popular pizzas as they all have been the top sellings pizzas for more than 40 days within the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03d480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a03d480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shows the trends of the best sellings pizzas throughout the entire year per month. We can see certain spikes of specific pizzas such as the california chicken pizza during mid august and we can also see the barbecue chicken pizza and thai chicken pizza generate the most revenue multiple months in a row.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Pizza </a:t>
            </a:r>
            <a:r>
              <a:rPr lang="en"/>
              <a:t>Restaurant</a:t>
            </a:r>
            <a:r>
              <a:rPr lang="en"/>
              <a:t> Presentation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Pizza </a:t>
            </a:r>
            <a:r>
              <a:rPr lang="en"/>
              <a:t>Enthusiasts</a:t>
            </a:r>
            <a:endParaRPr/>
          </a:p>
        </p:txBody>
      </p:sp>
      <p:pic>
        <p:nvPicPr>
          <p:cNvPr id="65" name="Google Shape;65;p13"/>
          <p:cNvPicPr preferRelativeResize="0"/>
          <p:nvPr/>
        </p:nvPicPr>
        <p:blipFill>
          <a:blip r:embed="rId3">
            <a:alphaModFix/>
          </a:blip>
          <a:stretch>
            <a:fillRect/>
          </a:stretch>
        </p:blipFill>
        <p:spPr>
          <a:xfrm>
            <a:off x="6961775" y="3049450"/>
            <a:ext cx="589475" cy="589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300">
                <a:latin typeface="Times New Roman"/>
                <a:ea typeface="Times New Roman"/>
                <a:cs typeface="Times New Roman"/>
                <a:sym typeface="Times New Roman"/>
              </a:rPr>
              <a:t>Conclusion and Recommendations</a:t>
            </a:r>
            <a:endParaRPr b="1" sz="3300">
              <a:latin typeface="Times New Roman"/>
              <a:ea typeface="Times New Roman"/>
              <a:cs typeface="Times New Roman"/>
              <a:sym typeface="Times New Roman"/>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lnSpc>
                <a:spcPct val="100000"/>
              </a:lnSpc>
              <a:spcBef>
                <a:spcPts val="0"/>
              </a:spcBef>
              <a:spcAft>
                <a:spcPts val="0"/>
              </a:spcAft>
              <a:buSzPts val="2100"/>
              <a:buFont typeface="Times New Roman"/>
              <a:buChar char="★"/>
            </a:pPr>
            <a:r>
              <a:rPr b="1" lang="en" sz="2100">
                <a:latin typeface="Times New Roman"/>
                <a:ea typeface="Times New Roman"/>
                <a:cs typeface="Times New Roman"/>
                <a:sym typeface="Times New Roman"/>
              </a:rPr>
              <a:t>Key Takeaways:</a:t>
            </a:r>
            <a:endParaRPr b="1" sz="2100">
              <a:latin typeface="Times New Roman"/>
              <a:ea typeface="Times New Roman"/>
              <a:cs typeface="Times New Roman"/>
              <a:sym typeface="Times New Roman"/>
            </a:endParaRPr>
          </a:p>
          <a:p>
            <a:pPr indent="-361950" lvl="1" marL="914400" rtl="0" algn="l">
              <a:lnSpc>
                <a:spcPct val="100000"/>
              </a:lnSpc>
              <a:spcBef>
                <a:spcPts val="0"/>
              </a:spcBef>
              <a:spcAft>
                <a:spcPts val="0"/>
              </a:spcAft>
              <a:buSzPts val="2100"/>
              <a:buFont typeface="Times New Roman"/>
              <a:buChar char="○"/>
            </a:pPr>
            <a:r>
              <a:rPr b="1" lang="en" sz="2100">
                <a:latin typeface="Times New Roman"/>
                <a:ea typeface="Times New Roman"/>
                <a:cs typeface="Times New Roman"/>
                <a:sym typeface="Times New Roman"/>
              </a:rPr>
              <a:t>Suggestion 1: Keep </a:t>
            </a:r>
            <a:r>
              <a:rPr b="1" lang="en" sz="2100">
                <a:latin typeface="Times New Roman"/>
                <a:ea typeface="Times New Roman"/>
                <a:cs typeface="Times New Roman"/>
                <a:sym typeface="Times New Roman"/>
              </a:rPr>
              <a:t>size</a:t>
            </a:r>
            <a:r>
              <a:rPr b="1" lang="en" sz="2100">
                <a:latin typeface="Times New Roman"/>
                <a:ea typeface="Times New Roman"/>
                <a:cs typeface="Times New Roman"/>
                <a:sym typeface="Times New Roman"/>
              </a:rPr>
              <a:t> large available at all time as it generates the most revenue </a:t>
            </a:r>
            <a:endParaRPr b="1" sz="2100">
              <a:latin typeface="Times New Roman"/>
              <a:ea typeface="Times New Roman"/>
              <a:cs typeface="Times New Roman"/>
              <a:sym typeface="Times New Roman"/>
            </a:endParaRPr>
          </a:p>
          <a:p>
            <a:pPr indent="-361950" lvl="1" marL="914400" rtl="0" algn="l">
              <a:lnSpc>
                <a:spcPct val="100000"/>
              </a:lnSpc>
              <a:spcBef>
                <a:spcPts val="0"/>
              </a:spcBef>
              <a:spcAft>
                <a:spcPts val="0"/>
              </a:spcAft>
              <a:buSzPts val="2100"/>
              <a:buFont typeface="Times New Roman"/>
              <a:buChar char="○"/>
            </a:pPr>
            <a:r>
              <a:rPr b="1" lang="en" sz="2100">
                <a:latin typeface="Times New Roman"/>
                <a:ea typeface="Times New Roman"/>
                <a:cs typeface="Times New Roman"/>
                <a:sym typeface="Times New Roman"/>
              </a:rPr>
              <a:t>Suggestion 2: Focus on pizzas that have good balance between ingredients and revenue</a:t>
            </a:r>
            <a:endParaRPr b="1" sz="2100">
              <a:latin typeface="Times New Roman"/>
              <a:ea typeface="Times New Roman"/>
              <a:cs typeface="Times New Roman"/>
              <a:sym typeface="Times New Roman"/>
            </a:endParaRPr>
          </a:p>
          <a:p>
            <a:pPr indent="-361950" lvl="1" marL="914400" rtl="0" algn="l">
              <a:lnSpc>
                <a:spcPct val="100000"/>
              </a:lnSpc>
              <a:spcBef>
                <a:spcPts val="0"/>
              </a:spcBef>
              <a:spcAft>
                <a:spcPts val="0"/>
              </a:spcAft>
              <a:buSzPts val="2100"/>
              <a:buFont typeface="Times New Roman"/>
              <a:buChar char="○"/>
            </a:pPr>
            <a:r>
              <a:rPr b="1" lang="en" sz="2100">
                <a:latin typeface="Times New Roman"/>
                <a:ea typeface="Times New Roman"/>
                <a:cs typeface="Times New Roman"/>
                <a:sym typeface="Times New Roman"/>
              </a:rPr>
              <a:t>Suggestion 3: Keep the top 10 selling pizzas as an option regularly as it is the best selling pizza all year long</a:t>
            </a:r>
            <a:endParaRPr b="1" sz="2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70600" y="350150"/>
            <a:ext cx="6195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Georgia"/>
                <a:ea typeface="Georgia"/>
                <a:cs typeface="Georgia"/>
                <a:sym typeface="Georgia"/>
              </a:rPr>
              <a:t>Table of Contents</a:t>
            </a:r>
            <a:endParaRPr b="1" sz="3600">
              <a:latin typeface="Georgia"/>
              <a:ea typeface="Georgia"/>
              <a:cs typeface="Georgia"/>
              <a:sym typeface="Georgia"/>
            </a:endParaRPr>
          </a:p>
        </p:txBody>
      </p:sp>
      <p:sp>
        <p:nvSpPr>
          <p:cNvPr id="71" name="Google Shape;71;p14"/>
          <p:cNvSpPr txBox="1"/>
          <p:nvPr>
            <p:ph idx="1" type="body"/>
          </p:nvPr>
        </p:nvSpPr>
        <p:spPr>
          <a:xfrm>
            <a:off x="370600" y="1432200"/>
            <a:ext cx="6195600" cy="17553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FFFFFF"/>
              </a:buClr>
              <a:buSzPts val="3200"/>
              <a:buFont typeface="Times New Roman"/>
              <a:buChar char="➔"/>
            </a:pPr>
            <a:r>
              <a:rPr b="1" lang="en" sz="3200">
                <a:solidFill>
                  <a:srgbClr val="FFFFFF"/>
                </a:solidFill>
                <a:latin typeface="Times New Roman"/>
                <a:ea typeface="Times New Roman"/>
                <a:cs typeface="Times New Roman"/>
                <a:sym typeface="Times New Roman"/>
              </a:rPr>
              <a:t>Overview</a:t>
            </a:r>
            <a:endParaRPr b="1" sz="3200">
              <a:solidFill>
                <a:srgbClr val="FFFFFF"/>
              </a:solidFill>
              <a:latin typeface="Times New Roman"/>
              <a:ea typeface="Times New Roman"/>
              <a:cs typeface="Times New Roman"/>
              <a:sym typeface="Times New Roman"/>
            </a:endParaRPr>
          </a:p>
          <a:p>
            <a:pPr indent="-431800" lvl="0" marL="457200" rtl="0" algn="l">
              <a:spcBef>
                <a:spcPts val="0"/>
              </a:spcBef>
              <a:spcAft>
                <a:spcPts val="0"/>
              </a:spcAft>
              <a:buClr>
                <a:srgbClr val="FFFFFF"/>
              </a:buClr>
              <a:buSzPts val="3200"/>
              <a:buFont typeface="Times New Roman"/>
              <a:buChar char="➔"/>
            </a:pPr>
            <a:r>
              <a:rPr b="1" lang="en" sz="3200">
                <a:solidFill>
                  <a:srgbClr val="FFFFFF"/>
                </a:solidFill>
                <a:latin typeface="Times New Roman"/>
                <a:ea typeface="Times New Roman"/>
                <a:cs typeface="Times New Roman"/>
                <a:sym typeface="Times New Roman"/>
              </a:rPr>
              <a:t>Opportunity 1: Size</a:t>
            </a:r>
            <a:endParaRPr b="1" sz="3200">
              <a:solidFill>
                <a:srgbClr val="FFFFFF"/>
              </a:solidFill>
              <a:latin typeface="Times New Roman"/>
              <a:ea typeface="Times New Roman"/>
              <a:cs typeface="Times New Roman"/>
              <a:sym typeface="Times New Roman"/>
            </a:endParaRPr>
          </a:p>
          <a:p>
            <a:pPr indent="-431800" lvl="0" marL="457200" rtl="0" algn="l">
              <a:spcBef>
                <a:spcPts val="0"/>
              </a:spcBef>
              <a:spcAft>
                <a:spcPts val="0"/>
              </a:spcAft>
              <a:buClr>
                <a:srgbClr val="FFFFFF"/>
              </a:buClr>
              <a:buSzPts val="3200"/>
              <a:buFont typeface="Times New Roman"/>
              <a:buChar char="➔"/>
            </a:pPr>
            <a:r>
              <a:rPr b="1" lang="en" sz="3200">
                <a:solidFill>
                  <a:srgbClr val="FFFFFF"/>
                </a:solidFill>
                <a:latin typeface="Times New Roman"/>
                <a:ea typeface="Times New Roman"/>
                <a:cs typeface="Times New Roman"/>
                <a:sym typeface="Times New Roman"/>
              </a:rPr>
              <a:t>Opportunity 2: Ingredients</a:t>
            </a:r>
            <a:endParaRPr b="1" sz="3200">
              <a:solidFill>
                <a:srgbClr val="FFFFFF"/>
              </a:solidFill>
              <a:latin typeface="Times New Roman"/>
              <a:ea typeface="Times New Roman"/>
              <a:cs typeface="Times New Roman"/>
              <a:sym typeface="Times New Roman"/>
            </a:endParaRPr>
          </a:p>
          <a:p>
            <a:pPr indent="-431800" lvl="0" marL="457200" rtl="0" algn="l">
              <a:spcBef>
                <a:spcPts val="0"/>
              </a:spcBef>
              <a:spcAft>
                <a:spcPts val="0"/>
              </a:spcAft>
              <a:buClr>
                <a:srgbClr val="FFFFFF"/>
              </a:buClr>
              <a:buSzPts val="3200"/>
              <a:buFont typeface="Times New Roman"/>
              <a:buChar char="➔"/>
            </a:pPr>
            <a:r>
              <a:rPr b="1" lang="en" sz="3200">
                <a:solidFill>
                  <a:srgbClr val="FFFFFF"/>
                </a:solidFill>
                <a:latin typeface="Times New Roman"/>
                <a:ea typeface="Times New Roman"/>
                <a:cs typeface="Times New Roman"/>
                <a:sym typeface="Times New Roman"/>
              </a:rPr>
              <a:t>Opportunity</a:t>
            </a:r>
            <a:r>
              <a:rPr b="1" lang="en" sz="3200">
                <a:solidFill>
                  <a:srgbClr val="FFFFFF"/>
                </a:solidFill>
                <a:latin typeface="Times New Roman"/>
                <a:ea typeface="Times New Roman"/>
                <a:cs typeface="Times New Roman"/>
                <a:sym typeface="Times New Roman"/>
              </a:rPr>
              <a:t> 3: Time</a:t>
            </a:r>
            <a:endParaRPr b="1" sz="3200">
              <a:solidFill>
                <a:srgbClr val="FFFFFF"/>
              </a:solidFill>
              <a:latin typeface="Times New Roman"/>
              <a:ea typeface="Times New Roman"/>
              <a:cs typeface="Times New Roman"/>
              <a:sym typeface="Times New Roman"/>
            </a:endParaRPr>
          </a:p>
          <a:p>
            <a:pPr indent="-431800" lvl="0" marL="457200" rtl="0" algn="l">
              <a:spcBef>
                <a:spcPts val="0"/>
              </a:spcBef>
              <a:spcAft>
                <a:spcPts val="0"/>
              </a:spcAft>
              <a:buClr>
                <a:srgbClr val="FFFFFF"/>
              </a:buClr>
              <a:buSzPts val="3200"/>
              <a:buFont typeface="Times New Roman"/>
              <a:buChar char="➔"/>
            </a:pPr>
            <a:r>
              <a:rPr b="1" lang="en" sz="3200">
                <a:solidFill>
                  <a:srgbClr val="FFFFFF"/>
                </a:solidFill>
                <a:latin typeface="Times New Roman"/>
                <a:ea typeface="Times New Roman"/>
                <a:cs typeface="Times New Roman"/>
                <a:sym typeface="Times New Roman"/>
              </a:rPr>
              <a:t>Conclusion and Recommendations</a:t>
            </a:r>
            <a:endParaRPr b="1" sz="32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Overview</a:t>
            </a:r>
            <a:endParaRPr b="1" sz="3200">
              <a:latin typeface="Times New Roman"/>
              <a:ea typeface="Times New Roman"/>
              <a:cs typeface="Times New Roman"/>
              <a:sym typeface="Times New Roman"/>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2400">
                <a:latin typeface="Times New Roman"/>
                <a:ea typeface="Times New Roman"/>
                <a:cs typeface="Times New Roman"/>
                <a:sym typeface="Times New Roman"/>
              </a:rPr>
              <a:t>T</a:t>
            </a:r>
            <a:r>
              <a:rPr b="1" lang="en" sz="2400">
                <a:latin typeface="Times New Roman"/>
                <a:ea typeface="Times New Roman"/>
                <a:cs typeface="Times New Roman"/>
                <a:sym typeface="Times New Roman"/>
              </a:rPr>
              <a:t>o build a successful pizza business:</a:t>
            </a:r>
            <a:endParaRPr b="1" sz="2400">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b="1" lang="en" sz="2400">
                <a:latin typeface="Times New Roman"/>
                <a:ea typeface="Times New Roman"/>
                <a:cs typeface="Times New Roman"/>
                <a:sym typeface="Times New Roman"/>
              </a:rPr>
              <a:t>Figure out which types of pizza sizes generates the most revenue</a:t>
            </a:r>
            <a:endParaRPr b="1" sz="2400">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b="1" lang="en" sz="2400">
                <a:latin typeface="Times New Roman"/>
                <a:ea typeface="Times New Roman"/>
                <a:cs typeface="Times New Roman"/>
                <a:sym typeface="Times New Roman"/>
              </a:rPr>
              <a:t>Figure out which pizzas have the best balance between ingredients and revenue</a:t>
            </a:r>
            <a:endParaRPr b="1" sz="2400">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b="1" lang="en" sz="2400">
                <a:latin typeface="Times New Roman"/>
                <a:ea typeface="Times New Roman"/>
                <a:cs typeface="Times New Roman"/>
                <a:sym typeface="Times New Roman"/>
              </a:rPr>
              <a:t>Figure out which pizzas sells the most within the time frame all throughout the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780">
                <a:latin typeface="Times New Roman"/>
                <a:ea typeface="Times New Roman"/>
                <a:cs typeface="Times New Roman"/>
                <a:sym typeface="Times New Roman"/>
              </a:rPr>
              <a:t>Opportunity 1: </a:t>
            </a:r>
            <a:r>
              <a:rPr b="1" lang="en" sz="2780">
                <a:latin typeface="Times New Roman"/>
                <a:ea typeface="Times New Roman"/>
                <a:cs typeface="Times New Roman"/>
                <a:sym typeface="Times New Roman"/>
              </a:rPr>
              <a:t>Market Demand for Large Pizzas</a:t>
            </a:r>
            <a:endParaRPr b="1" sz="2680">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1053875" y="821950"/>
            <a:ext cx="6260438" cy="4152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926100" y="111075"/>
            <a:ext cx="729178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Opportunity 2: </a:t>
            </a:r>
            <a:r>
              <a:rPr b="1" lang="en" sz="3200">
                <a:latin typeface="Times New Roman"/>
                <a:ea typeface="Times New Roman"/>
                <a:cs typeface="Times New Roman"/>
                <a:sym typeface="Times New Roman"/>
              </a:rPr>
              <a:t>Ingredients</a:t>
            </a:r>
            <a:r>
              <a:rPr b="1" lang="en" sz="3200">
                <a:latin typeface="Times New Roman"/>
                <a:ea typeface="Times New Roman"/>
                <a:cs typeface="Times New Roman"/>
                <a:sym typeface="Times New Roman"/>
              </a:rPr>
              <a:t> </a:t>
            </a:r>
            <a:r>
              <a:rPr b="1" lang="en" sz="3200">
                <a:latin typeface="Times New Roman"/>
                <a:ea typeface="Times New Roman"/>
                <a:cs typeface="Times New Roman"/>
                <a:sym typeface="Times New Roman"/>
              </a:rPr>
              <a:t>Efficiency</a:t>
            </a:r>
            <a:endParaRPr b="1" sz="3200">
              <a:latin typeface="Times New Roman"/>
              <a:ea typeface="Times New Roman"/>
              <a:cs typeface="Times New Roman"/>
              <a:sym typeface="Times New Roman"/>
            </a:endParaRPr>
          </a:p>
        </p:txBody>
      </p:sp>
      <p:pic>
        <p:nvPicPr>
          <p:cNvPr id="94" name="Google Shape;94;p18"/>
          <p:cNvPicPr preferRelativeResize="0"/>
          <p:nvPr/>
        </p:nvPicPr>
        <p:blipFill>
          <a:blip r:embed="rId3">
            <a:alphaModFix/>
          </a:blip>
          <a:stretch>
            <a:fillRect/>
          </a:stretch>
        </p:blipFill>
        <p:spPr>
          <a:xfrm>
            <a:off x="1871350" y="686100"/>
            <a:ext cx="5401300" cy="43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581075" y="86250"/>
            <a:ext cx="598184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0" y="0"/>
            <a:ext cx="9052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680">
                <a:latin typeface="Times New Roman"/>
                <a:ea typeface="Times New Roman"/>
                <a:cs typeface="Times New Roman"/>
                <a:sym typeface="Times New Roman"/>
              </a:rPr>
              <a:t>Opportunity 3: </a:t>
            </a:r>
            <a:r>
              <a:rPr b="1" lang="en" sz="2680">
                <a:latin typeface="Times New Roman"/>
                <a:ea typeface="Times New Roman"/>
                <a:cs typeface="Times New Roman"/>
                <a:sym typeface="Times New Roman"/>
              </a:rPr>
              <a:t>Best-Selling Pizza throughout the Year</a:t>
            </a:r>
            <a:endParaRPr b="1" sz="2680">
              <a:latin typeface="Times New Roman"/>
              <a:ea typeface="Times New Roman"/>
              <a:cs typeface="Times New Roman"/>
              <a:sym typeface="Times New Roman"/>
            </a:endParaRPr>
          </a:p>
        </p:txBody>
      </p:sp>
      <p:pic>
        <p:nvPicPr>
          <p:cNvPr id="105" name="Google Shape;105;p20"/>
          <p:cNvPicPr preferRelativeResize="0"/>
          <p:nvPr/>
        </p:nvPicPr>
        <p:blipFill>
          <a:blip r:embed="rId3">
            <a:alphaModFix/>
          </a:blip>
          <a:stretch>
            <a:fillRect/>
          </a:stretch>
        </p:blipFill>
        <p:spPr>
          <a:xfrm>
            <a:off x="1782350" y="764175"/>
            <a:ext cx="5488100" cy="437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52400"/>
            <a:ext cx="8839200" cy="4761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