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60" r:id="rId2"/>
  </p:sldIdLst>
  <p:sldSz cx="21423313" cy="29200475"/>
  <p:notesSz cx="6858000" cy="9144000"/>
  <p:defaultTextStyle>
    <a:defPPr>
      <a:defRPr lang="zh-TW"/>
    </a:defPPr>
    <a:lvl1pPr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1438275" indent="-981075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2878138" indent="-1963738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4318000" indent="-2946400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5757863" indent="-3929063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97">
          <p15:clr>
            <a:srgbClr val="A4A3A4"/>
          </p15:clr>
        </p15:guide>
        <p15:guide id="2" pos="6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D85"/>
    <a:srgbClr val="80A6AE"/>
    <a:srgbClr val="91B2B9"/>
    <a:srgbClr val="A0BCC2"/>
    <a:srgbClr val="4D857D"/>
    <a:srgbClr val="B9D6D2"/>
    <a:srgbClr val="BEDCB0"/>
    <a:srgbClr val="E2D5AB"/>
    <a:srgbClr val="E9BFC1"/>
    <a:srgbClr val="EC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8" autoAdjust="0"/>
  </p:normalViewPr>
  <p:slideViewPr>
    <p:cSldViewPr>
      <p:cViewPr>
        <p:scale>
          <a:sx n="33" d="100"/>
          <a:sy n="33" d="100"/>
        </p:scale>
        <p:origin x="2056" y="-2044"/>
      </p:cViewPr>
      <p:guideLst>
        <p:guide orient="horz" pos="9197"/>
        <p:guide pos="6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E258-8771-42BE-8514-964F3029237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1143000"/>
            <a:ext cx="2263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153E-188B-48D2-9532-99B3B46FA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1153E-188B-48D2-9532-99B3B46FAE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6749" y="9071075"/>
            <a:ext cx="18209817" cy="6259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3498" y="16546936"/>
            <a:ext cx="14996319" cy="7462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8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E4A2-A524-4A2A-9726-1BF76FF9CBDD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FCCD-ADDA-439B-9668-64FB32351A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074F3-0A6A-47FC-ACC2-BB973C07042E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2296B-2244-48E9-BB65-DE479059F9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31902" y="1169375"/>
            <a:ext cx="4820245" cy="249150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71167" y="1169375"/>
            <a:ext cx="14103681" cy="2491503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E6A85-9510-4AB3-B0FD-98228E16B7EC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D2C39-E6F6-4786-9928-2B2A382A6A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4DBC-AA3D-4C9C-B69E-94F1C3BBF612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D43F-37B2-48F0-9F4A-3736E4F9B0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2295" y="18764021"/>
            <a:ext cx="18209817" cy="5799539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2295" y="12376409"/>
            <a:ext cx="18209817" cy="63876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94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89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184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795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9744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3693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E43E-7E09-4A1C-84C0-8B7723B5CC91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CF71E-D468-44A5-A58F-3402552855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71165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90184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302BE-0C1F-4BC6-BADD-97AA7EA40214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49B19-E076-4223-B753-A279B1AD2B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1166" y="6536312"/>
            <a:ext cx="9465684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71166" y="9260337"/>
            <a:ext cx="9465684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82747" y="6536312"/>
            <a:ext cx="9469401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82747" y="9260337"/>
            <a:ext cx="9469401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6E389-EE12-4F2F-B1BB-93B735B28AD7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AC5CD-4FE7-4EEF-92E5-5EDD2D3E52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9AFB-68C8-46E2-AADA-A5B1E1E07206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CC061-F645-4C4E-A1BC-AA9D7D4132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B1BA5-1714-4029-91A6-327AE1E081A2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532B1-54BF-41FE-932B-B545737479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172" y="1162612"/>
            <a:ext cx="7048122" cy="494785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5920" y="1162615"/>
            <a:ext cx="11976227" cy="24921796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1172" y="6110482"/>
            <a:ext cx="7048122" cy="1997393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1AEF-107C-4026-9DD8-ADF885F76FF0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56134-AA9C-4C3F-B260-BB2B362BC4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9119" y="20440333"/>
            <a:ext cx="12853988" cy="241309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9119" y="2609117"/>
            <a:ext cx="12853988" cy="17520285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9488" indent="0">
              <a:buNone/>
              <a:defRPr sz="8800"/>
            </a:lvl2pPr>
            <a:lvl3pPr marL="2878976" indent="0">
              <a:buNone/>
              <a:defRPr sz="7500"/>
            </a:lvl3pPr>
            <a:lvl4pPr marL="4318464" indent="0">
              <a:buNone/>
              <a:defRPr sz="6300"/>
            </a:lvl4pPr>
            <a:lvl5pPr marL="5757958" indent="0">
              <a:buNone/>
              <a:defRPr sz="6300"/>
            </a:lvl5pPr>
            <a:lvl6pPr marL="7197446" indent="0">
              <a:buNone/>
              <a:defRPr sz="6300"/>
            </a:lvl6pPr>
            <a:lvl7pPr marL="8636934" indent="0">
              <a:buNone/>
              <a:defRPr sz="6300"/>
            </a:lvl7pPr>
            <a:lvl8pPr marL="10076422" indent="0">
              <a:buNone/>
              <a:defRPr sz="6300"/>
            </a:lvl8pPr>
            <a:lvl9pPr marL="11515910" indent="0">
              <a:buNone/>
              <a:defRPr sz="63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9119" y="22853430"/>
            <a:ext cx="12853988" cy="342699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543EC-DD1F-4626-96C4-72A09FE3038E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62CC8-F5B6-4255-82F8-332C6D3296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071563" y="1169988"/>
            <a:ext cx="19280187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1071563" y="6813550"/>
            <a:ext cx="19280187" cy="192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156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l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C01D66-A885-413A-9592-E1E46DD65CA2}" type="datetimeFigureOut">
              <a:rPr lang="zh-TW" altLang="en-US"/>
              <a:pPr>
                <a:defRPr/>
              </a:pPr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19963" y="27065288"/>
            <a:ext cx="678338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ct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5271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B5A704-B0C8-425F-9AFF-1803E505E5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</p:sldLayoutIdLst>
  <p:txStyles>
    <p:titleStyle>
      <a:lvl1pPr algn="ctr" defTabSz="2878138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079500" indent="-1079500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8388" indent="-898525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275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37138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77000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1718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56675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6166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565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48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897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846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795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9744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3693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6422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591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hyperlink" Target="https://youtu.be/d5n6EKcQ8Rw" TargetMode="External"/><Relationship Id="rId5" Type="http://schemas.openxmlformats.org/officeDocument/2006/relationships/image" Target="../media/image3.jpeg"/><Relationship Id="rId10" Type="http://schemas.openxmlformats.org/officeDocument/2006/relationships/hyperlink" Target="https://github.com/CCNiu/NUMERICAL_METHOD_final_project.git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24981217"/>
            <a:ext cx="10080000" cy="3516564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6ABFA-C6B6-4AB4-83F3-37D70075FABE}"/>
              </a:ext>
            </a:extLst>
          </p:cNvPr>
          <p:cNvSpPr/>
          <p:nvPr/>
        </p:nvSpPr>
        <p:spPr>
          <a:xfrm>
            <a:off x="-1" y="28778631"/>
            <a:ext cx="21423313" cy="191633"/>
          </a:xfrm>
          <a:prstGeom prst="rect">
            <a:avLst/>
          </a:prstGeom>
          <a:solidFill>
            <a:srgbClr val="8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16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F10109-BFAE-6246-9F58-7F5EBFA94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34"/>
          <a:stretch/>
        </p:blipFill>
        <p:spPr>
          <a:xfrm>
            <a:off x="18762120" y="27915436"/>
            <a:ext cx="2534712" cy="72000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9022176-6A70-A047-9E15-D1A7DD83C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55" t="39627" r="23927" b="39192"/>
          <a:stretch/>
        </p:blipFill>
        <p:spPr>
          <a:xfrm>
            <a:off x="10670343" y="27915832"/>
            <a:ext cx="2480124" cy="720000"/>
          </a:xfrm>
          <a:prstGeom prst="rect">
            <a:avLst/>
          </a:prstGeom>
        </p:spPr>
      </p:pic>
      <p:pic>
        <p:nvPicPr>
          <p:cNvPr id="8" name="Picture 2" descr="成大第十學院-跨域創新教育報你知Podcast Platforms - Flink by Firstory">
            <a:extLst>
              <a:ext uri="{FF2B5EF4-FFF2-40B4-BE49-F238E27FC236}">
                <a16:creationId xmlns:a16="http://schemas.microsoft.com/office/drawing/2014/main" id="{3EA8E450-81B4-CD4F-90EE-2615CC5E1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34938" r="15789" b="31130"/>
          <a:stretch/>
        </p:blipFill>
        <p:spPr bwMode="auto">
          <a:xfrm>
            <a:off x="13486092" y="27921797"/>
            <a:ext cx="147403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BD74FAD-6AE1-4FB2-A7F4-EDA4B05CB8F4}"/>
              </a:ext>
            </a:extLst>
          </p:cNvPr>
          <p:cNvSpPr txBox="1"/>
          <p:nvPr/>
        </p:nvSpPr>
        <p:spPr>
          <a:xfrm>
            <a:off x="13033938" y="2785727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7E88A-77C3-42EC-B3D6-0C6B67537E2B}"/>
              </a:ext>
            </a:extLst>
          </p:cNvPr>
          <p:cNvSpPr txBox="1"/>
          <p:nvPr/>
        </p:nvSpPr>
        <p:spPr>
          <a:xfrm>
            <a:off x="18416512" y="2785727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12254810"/>
            <a:ext cx="10080000" cy="12426547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64293" y="23650025"/>
            <a:ext cx="10080000" cy="4075334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04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09520" y="27915436"/>
            <a:ext cx="774744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990576" y="2875186"/>
            <a:ext cx="139382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/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期末報告名稱</a:t>
            </a:r>
            <a:r>
              <a:rPr kumimoji="0" lang="en-US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:</a:t>
            </a:r>
            <a:r>
              <a:rPr kumimoji="0" lang="en-US" altLang="zh-TW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sin&amp;cos</a:t>
            </a:r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kumimoji="0" lang="en-US" altLang="zh-TW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central_difference</a:t>
            </a:r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對比</a:t>
            </a:r>
            <a:endParaRPr kumimoji="0" lang="en-US" altLang="zh-TW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defTabSz="914400"/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姓名</a:t>
            </a:r>
            <a:r>
              <a:rPr lang="zh-TW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：</a:t>
            </a:r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牛俊傑                           </a:t>
            </a:r>
            <a:r>
              <a:rPr kumimoji="0" lang="en-US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			</a:t>
            </a:r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                          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644149A-AA06-4592-AE43-22A875F06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235" y="2875186"/>
            <a:ext cx="49834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指導老師</a:t>
            </a:r>
            <a:r>
              <a:rPr lang="zh-TW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：</a:t>
            </a:r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游濟華</a:t>
            </a:r>
            <a:r>
              <a:rPr lang="zh-TW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                                                       </a:t>
            </a:r>
            <a:endParaRPr lang="zh-TW" altLang="zh-TW" sz="4400" b="1" dirty="0"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38F352-3786-4046-B23B-350733512B39}"/>
              </a:ext>
            </a:extLst>
          </p:cNvPr>
          <p:cNvSpPr/>
          <p:nvPr/>
        </p:nvSpPr>
        <p:spPr>
          <a:xfrm>
            <a:off x="-1" y="270645"/>
            <a:ext cx="21423313" cy="2448025"/>
          </a:xfrm>
          <a:prstGeom prst="rect">
            <a:avLst/>
          </a:prstGeom>
          <a:solidFill>
            <a:srgbClr val="8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</a:t>
            </a: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學年度 數值方法期末報告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D74FAD-6AE1-4FB2-A7F4-EDA4B05CB8F4}"/>
              </a:ext>
            </a:extLst>
          </p:cNvPr>
          <p:cNvSpPr txBox="1"/>
          <p:nvPr/>
        </p:nvSpPr>
        <p:spPr>
          <a:xfrm>
            <a:off x="14906146" y="2785727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64293" y="15303748"/>
            <a:ext cx="10080000" cy="7793433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4375101"/>
            <a:ext cx="10080000" cy="7651491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38821" y="4371975"/>
            <a:ext cx="10080000" cy="10718303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1">
            <a:extLst>
              <a:ext uri="{FF2B5EF4-FFF2-40B4-BE49-F238E27FC236}">
                <a16:creationId xmlns:a16="http://schemas.microsoft.com/office/drawing/2014/main" id="{3027408E-BF37-4672-A66C-FCC90EB5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94" y="4603319"/>
            <a:ext cx="3298526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設計理念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4" name="文字方塊 19"/>
          <p:cNvSpPr txBox="1">
            <a:spLocks noChangeArrowheads="1"/>
          </p:cNvSpPr>
          <p:nvPr/>
        </p:nvSpPr>
        <p:spPr bwMode="auto">
          <a:xfrm>
            <a:off x="11044291" y="4603319"/>
            <a:ext cx="3888302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設計流程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　　</a:t>
            </a:r>
          </a:p>
        </p:txBody>
      </p:sp>
      <p:sp>
        <p:nvSpPr>
          <p:cNvPr id="36" name="文字方塊 46"/>
          <p:cNvSpPr txBox="1">
            <a:spLocks noChangeArrowheads="1"/>
          </p:cNvSpPr>
          <p:nvPr/>
        </p:nvSpPr>
        <p:spPr bwMode="auto">
          <a:xfrm>
            <a:off x="774552" y="12439997"/>
            <a:ext cx="6600855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成果展示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7" name="文字方塊 34"/>
          <p:cNvSpPr txBox="1">
            <a:spLocks noChangeArrowheads="1"/>
          </p:cNvSpPr>
          <p:nvPr/>
        </p:nvSpPr>
        <p:spPr bwMode="auto">
          <a:xfrm>
            <a:off x="11044291" y="15692551"/>
            <a:ext cx="2998934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數值方法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8" name="文字方塊 54"/>
          <p:cNvSpPr txBox="1">
            <a:spLocks noChangeArrowheads="1"/>
          </p:cNvSpPr>
          <p:nvPr/>
        </p:nvSpPr>
        <p:spPr bwMode="auto">
          <a:xfrm>
            <a:off x="745202" y="25197607"/>
            <a:ext cx="9102358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未來展望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2330" y="27915436"/>
            <a:ext cx="1903450" cy="72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07E88A-77C3-42EC-B3D6-0C6B67537E2B}"/>
              </a:ext>
            </a:extLst>
          </p:cNvPr>
          <p:cNvSpPr txBox="1"/>
          <p:nvPr/>
        </p:nvSpPr>
        <p:spPr>
          <a:xfrm>
            <a:off x="16202290" y="278621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0" y="486669"/>
            <a:ext cx="2028452" cy="202845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536" y="486669"/>
            <a:ext cx="2028452" cy="2028452"/>
          </a:xfrm>
          <a:prstGeom prst="rect">
            <a:avLst/>
          </a:prstGeom>
        </p:spPr>
      </p:pic>
      <p:sp>
        <p:nvSpPr>
          <p:cNvPr id="41" name="文字方塊 34"/>
          <p:cNvSpPr txBox="1">
            <a:spLocks noChangeArrowheads="1"/>
          </p:cNvSpPr>
          <p:nvPr/>
        </p:nvSpPr>
        <p:spPr bwMode="auto">
          <a:xfrm>
            <a:off x="11044291" y="23889269"/>
            <a:ext cx="2998934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相關連結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813FAD-277E-FA7C-38B8-059E6293CB97}"/>
              </a:ext>
            </a:extLst>
          </p:cNvPr>
          <p:cNvSpPr txBox="1"/>
          <p:nvPr/>
        </p:nvSpPr>
        <p:spPr>
          <a:xfrm>
            <a:off x="1062584" y="6247309"/>
            <a:ext cx="914501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讓使用者在選擇</a:t>
            </a:r>
            <a:r>
              <a:rPr lang="en-US" altLang="zh-TW" dirty="0"/>
              <a:t>sin</a:t>
            </a:r>
            <a:r>
              <a:rPr lang="zh-TW" altLang="en-US" dirty="0"/>
              <a:t>或</a:t>
            </a:r>
            <a:r>
              <a:rPr lang="en-US" altLang="zh-TW" dirty="0"/>
              <a:t>cos</a:t>
            </a:r>
            <a:r>
              <a:rPr lang="zh-TW" altLang="en-US" dirty="0"/>
              <a:t>函數後，透過輸入自變數的方式，將微分結果與</a:t>
            </a:r>
            <a:r>
              <a:rPr lang="en-US" altLang="zh-TW" dirty="0"/>
              <a:t>central difference</a:t>
            </a:r>
            <a:r>
              <a:rPr lang="zh-TW" altLang="en-US" dirty="0"/>
              <a:t>的關係視覺化呈現在同一張圖上</a:t>
            </a: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99CEE3-5824-FB63-75A9-E4A1049C1C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8697" y="13364273"/>
            <a:ext cx="8928903" cy="1081631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53AE3A-4008-8D18-0F93-B300EB560BEC}"/>
              </a:ext>
            </a:extLst>
          </p:cNvPr>
          <p:cNvSpPr txBox="1"/>
          <p:nvPr/>
        </p:nvSpPr>
        <p:spPr>
          <a:xfrm>
            <a:off x="921735" y="25916055"/>
            <a:ext cx="9383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希望可以讓使用者自己輸入要被微分的函數，並算出誤差值，以及增加</a:t>
            </a:r>
            <a:r>
              <a:rPr lang="en-US" altLang="zh-TW" sz="4400" dirty="0"/>
              <a:t>forward</a:t>
            </a:r>
            <a:r>
              <a:rPr lang="zh-TW" altLang="en-US" sz="4400" dirty="0"/>
              <a:t>與</a:t>
            </a:r>
            <a:r>
              <a:rPr lang="en-US" altLang="zh-TW" sz="4400" dirty="0"/>
              <a:t>backward</a:t>
            </a:r>
            <a:r>
              <a:rPr lang="zh-TW" altLang="en-US" sz="4400" dirty="0"/>
              <a:t>的方法選擇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100ADFB-A3AF-9482-055C-E3FAF71C6AFB}"/>
              </a:ext>
            </a:extLst>
          </p:cNvPr>
          <p:cNvSpPr txBox="1"/>
          <p:nvPr/>
        </p:nvSpPr>
        <p:spPr>
          <a:xfrm>
            <a:off x="11100614" y="24786967"/>
            <a:ext cx="8928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hlinkClick r:id="rId10"/>
              </a:rPr>
              <a:t>https://github.com/CCNiu/NUMERICAL_METHOD_final_project.git</a:t>
            </a:r>
            <a:endParaRPr lang="zh-TW" altLang="en-US" sz="4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13C6E4-3DCE-2696-858A-F36B37A4A26C}"/>
              </a:ext>
            </a:extLst>
          </p:cNvPr>
          <p:cNvSpPr txBox="1"/>
          <p:nvPr/>
        </p:nvSpPr>
        <p:spPr>
          <a:xfrm>
            <a:off x="11084226" y="26354778"/>
            <a:ext cx="9789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hlinkClick r:id="rId11"/>
              </a:rPr>
              <a:t>https://youtu.be/d5n6EKcQ8Rw</a:t>
            </a:r>
            <a:endParaRPr lang="zh-TW" altLang="en-US" sz="4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F65323-53A4-CD54-82C5-AB557D247D66}"/>
              </a:ext>
            </a:extLst>
          </p:cNvPr>
          <p:cNvSpPr txBox="1"/>
          <p:nvPr/>
        </p:nvSpPr>
        <p:spPr>
          <a:xfrm>
            <a:off x="11217844" y="5507644"/>
            <a:ext cx="922925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zh-TW" altLang="en-US" sz="4400" dirty="0"/>
              <a:t>程式啟動時，會需要使用者選擇</a:t>
            </a:r>
            <a:r>
              <a:rPr lang="en-US" altLang="zh-TW" sz="4400" dirty="0"/>
              <a:t>sin(x)</a:t>
            </a:r>
            <a:r>
              <a:rPr lang="zh-TW" altLang="en-US" sz="4400" dirty="0"/>
              <a:t>或是</a:t>
            </a:r>
            <a:r>
              <a:rPr lang="en-US" altLang="zh-TW" sz="4400" dirty="0"/>
              <a:t>cos(x)</a:t>
            </a:r>
            <a:r>
              <a:rPr lang="zh-TW" altLang="en-US" sz="4400" dirty="0"/>
              <a:t>函數。</a:t>
            </a:r>
            <a:endParaRPr lang="en-US" altLang="zh-TW" sz="4400" dirty="0"/>
          </a:p>
          <a:p>
            <a:pPr marL="1143000" indent="-1143000">
              <a:buFont typeface="+mj-lt"/>
              <a:buAutoNum type="arabicPeriod"/>
            </a:pPr>
            <a:r>
              <a:rPr lang="zh-TW" altLang="en-US" sz="4400" dirty="0"/>
              <a:t>選擇完後按下</a:t>
            </a:r>
            <a:r>
              <a:rPr lang="en-US" altLang="zh-TW" sz="4400" dirty="0"/>
              <a:t>start diff</a:t>
            </a:r>
            <a:r>
              <a:rPr lang="zh-TW" altLang="en-US" sz="4400" dirty="0"/>
              <a:t>按鍵，以進行</a:t>
            </a:r>
            <a:r>
              <a:rPr lang="en-US" altLang="zh-TW" sz="4400" dirty="0"/>
              <a:t>central difference</a:t>
            </a:r>
            <a:r>
              <a:rPr lang="zh-TW" altLang="en-US" sz="4400" dirty="0"/>
              <a:t>微分。</a:t>
            </a:r>
            <a:endParaRPr lang="en-US" altLang="zh-TW" sz="4400" dirty="0"/>
          </a:p>
          <a:p>
            <a:pPr marL="1143000" indent="-1143000">
              <a:buFont typeface="+mj-lt"/>
              <a:buAutoNum type="arabicPeriod"/>
            </a:pPr>
            <a:r>
              <a:rPr lang="zh-TW" altLang="en-US" sz="4400" dirty="0"/>
              <a:t>微分完後會將圖形輸出在視窗下半部。</a:t>
            </a:r>
            <a:endParaRPr lang="en-US" altLang="zh-TW" sz="4400" dirty="0"/>
          </a:p>
          <a:p>
            <a:pPr marL="1143000" indent="-1143000">
              <a:buFont typeface="+mj-lt"/>
              <a:buAutoNum type="arabicPeriod"/>
            </a:pPr>
            <a:r>
              <a:rPr lang="zh-TW" altLang="en-US" sz="4400" dirty="0"/>
              <a:t>此時使用者可以輸入他所希望的自變數</a:t>
            </a:r>
            <a:r>
              <a:rPr lang="en-US" altLang="zh-TW" sz="4400" dirty="0"/>
              <a:t>x</a:t>
            </a:r>
            <a:r>
              <a:rPr lang="zh-TW" altLang="en-US" sz="4400" dirty="0"/>
              <a:t>值，並按下</a:t>
            </a:r>
            <a:r>
              <a:rPr lang="en-US" altLang="zh-TW" sz="4400" dirty="0"/>
              <a:t>submit</a:t>
            </a:r>
            <a:r>
              <a:rPr lang="zh-TW" altLang="en-US" sz="4400" dirty="0"/>
              <a:t>按鍵。</a:t>
            </a:r>
            <a:endParaRPr lang="en-US" altLang="zh-TW" sz="4400" dirty="0"/>
          </a:p>
          <a:p>
            <a:pPr marL="1143000" indent="-1143000">
              <a:buFont typeface="+mj-lt"/>
              <a:buAutoNum type="arabicPeriod"/>
            </a:pPr>
            <a:r>
              <a:rPr lang="zh-TW" altLang="en-US" sz="4400" dirty="0"/>
              <a:t>按下按鍵後，可以獲得此自變數</a:t>
            </a:r>
            <a:r>
              <a:rPr lang="en-US" altLang="zh-TW" sz="4400" dirty="0"/>
              <a:t>x</a:t>
            </a:r>
            <a:r>
              <a:rPr lang="zh-TW" altLang="en-US" sz="4400" dirty="0"/>
              <a:t>值在函數上的應變數</a:t>
            </a:r>
            <a:r>
              <a:rPr lang="en-US" altLang="zh-TW" sz="4400" dirty="0"/>
              <a:t>y</a:t>
            </a:r>
            <a:r>
              <a:rPr lang="zh-TW" altLang="en-US" sz="4400" dirty="0"/>
              <a:t>值。</a:t>
            </a:r>
            <a:endParaRPr lang="en-US" altLang="zh-TW" sz="4400" dirty="0"/>
          </a:p>
          <a:p>
            <a:pPr marL="1143000" indent="-1143000">
              <a:buFont typeface="+mj-lt"/>
              <a:buAutoNum type="arabicPeriod"/>
            </a:pPr>
            <a:r>
              <a:rPr lang="zh-TW" altLang="en-US" sz="4400" dirty="0"/>
              <a:t>得到</a:t>
            </a:r>
            <a:r>
              <a:rPr lang="en-US" altLang="zh-TW" sz="4400" dirty="0"/>
              <a:t>y</a:t>
            </a:r>
            <a:r>
              <a:rPr lang="zh-TW" altLang="en-US" sz="4400" dirty="0"/>
              <a:t>值後，會將對應的點輸出在剛剛的圖片上，以達成同圖對比的效果。</a:t>
            </a:r>
            <a:endParaRPr lang="en-US" altLang="zh-TW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BA24291-AF69-3EA5-99B3-77AEC5F0C0F2}"/>
                  </a:ext>
                </a:extLst>
              </p:cNvPr>
              <p:cNvSpPr txBox="1"/>
              <p:nvPr/>
            </p:nvSpPr>
            <p:spPr>
              <a:xfrm>
                <a:off x="11217844" y="16832485"/>
                <a:ext cx="9229252" cy="426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800" dirty="0"/>
                  <a:t>在此程式中，使用了微分，來計算</a:t>
                </a:r>
                <a:r>
                  <a:rPr lang="en-US" altLang="zh-TW" sz="4800" dirty="0"/>
                  <a:t>central difference</a:t>
                </a:r>
                <a:r>
                  <a:rPr lang="zh-TW" altLang="en-US" sz="4800" dirty="0"/>
                  <a:t>的值，公式為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4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TW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4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4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4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t-BR" altLang="zh-TW" sz="48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altLang="zh-TW" sz="4800" i="1"/>
                              <m:t>-</m:t>
                            </m:r>
                            <m:sSub>
                              <m:sSubPr>
                                <m:ctrlPr>
                                  <a:rPr lang="pt-BR" altLang="zh-TW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4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4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4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altLang="zh-TW" sz="4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TW" sz="4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TW" sz="4800" dirty="0"/>
              </a:p>
              <a:p>
                <a:r>
                  <a:rPr lang="zh-TW" altLang="en-US" sz="4800" dirty="0"/>
                  <a:t>將</a:t>
                </a:r>
                <a:r>
                  <a:rPr lang="en-US" altLang="zh-TW" sz="4800" dirty="0"/>
                  <a:t>x</a:t>
                </a:r>
                <a:r>
                  <a:rPr lang="zh-TW" altLang="en-US" sz="4800" dirty="0"/>
                  <a:t>代入後，得到</a:t>
                </a:r>
                <a:r>
                  <a:rPr lang="en-US" altLang="zh-TW" sz="4800" dirty="0"/>
                  <a:t>y</a:t>
                </a:r>
                <a:r>
                  <a:rPr lang="zh-TW" altLang="en-US" sz="4800" dirty="0"/>
                  <a:t>值並呈現在圖表上</a:t>
                </a: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BA24291-AF69-3EA5-99B3-77AEC5F0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844" y="16832485"/>
                <a:ext cx="9229252" cy="4262257"/>
              </a:xfrm>
              <a:prstGeom prst="rect">
                <a:avLst/>
              </a:prstGeom>
              <a:blipFill>
                <a:blip r:embed="rId12"/>
                <a:stretch>
                  <a:fillRect l="-2972" t="-3290" r="-2048" b="-6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16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3525</TotalTime>
  <Words>280</Words>
  <Application>Microsoft Office PowerPoint</Application>
  <PresentationFormat>自訂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Cambria Math</vt:lpstr>
      <vt:lpstr>Office 佈景主題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牛俊傑 NIU,CHUN-CHIEH</cp:lastModifiedBy>
  <cp:revision>164</cp:revision>
  <dcterms:created xsi:type="dcterms:W3CDTF">2013-09-23T04:55:57Z</dcterms:created>
  <dcterms:modified xsi:type="dcterms:W3CDTF">2023-06-10T07:46:39Z</dcterms:modified>
</cp:coreProperties>
</file>