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1"/>
  </p:notesMasterIdLst>
  <p:sldIdLst>
    <p:sldId id="313" r:id="rId2"/>
    <p:sldId id="265" r:id="rId3"/>
    <p:sldId id="258" r:id="rId4"/>
    <p:sldId id="262" r:id="rId5"/>
    <p:sldId id="314" r:id="rId6"/>
    <p:sldId id="315" r:id="rId7"/>
    <p:sldId id="332" r:id="rId8"/>
    <p:sldId id="331" r:id="rId9"/>
    <p:sldId id="306" r:id="rId10"/>
    <p:sldId id="319" r:id="rId11"/>
    <p:sldId id="334" r:id="rId12"/>
    <p:sldId id="335" r:id="rId13"/>
    <p:sldId id="320" r:id="rId14"/>
    <p:sldId id="278" r:id="rId15"/>
    <p:sldId id="322" r:id="rId16"/>
    <p:sldId id="324" r:id="rId17"/>
    <p:sldId id="325" r:id="rId18"/>
    <p:sldId id="326" r:id="rId19"/>
    <p:sldId id="28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8BA"/>
    <a:srgbClr val="599AF0"/>
    <a:srgbClr val="106EEA"/>
    <a:srgbClr val="000A39"/>
    <a:srgbClr val="29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A818A-3DC8-414B-9EC1-6EDAF4AD6BB5}" v="5" dt="2022-06-06T05:48:48.542"/>
  </p1510:revLst>
</p1510:revInfo>
</file>

<file path=ppt/tableStyles.xml><?xml version="1.0" encoding="utf-8"?>
<a:tblStyleLst xmlns:a="http://schemas.openxmlformats.org/drawingml/2006/main" def="{A421636B-376F-4196-A4DB-0B82A9389711}">
  <a:tblStyle styleId="{A421636B-376F-4196-A4DB-0B82A93897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4660"/>
  </p:normalViewPr>
  <p:slideViewPr>
    <p:cSldViewPr snapToGrid="0">
      <p:cViewPr>
        <p:scale>
          <a:sx n="90" d="100"/>
          <a:sy n="90" d="100"/>
        </p:scale>
        <p:origin x="50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024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319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170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8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11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456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602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267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aaee3e9d2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aaee3e9d2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980b7881fd_3_2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980b7881fd_3_2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4cf4067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4cf4067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88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9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94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19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6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69050" y="1443525"/>
            <a:ext cx="4761600" cy="17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69093" y="3384325"/>
            <a:ext cx="47616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6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42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085450"/>
            <a:ext cx="38589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43750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25" y="3319525"/>
            <a:ext cx="38589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153750"/>
            <a:ext cx="7717500" cy="19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13400" y="3152225"/>
            <a:ext cx="77175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379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/>
          </p:nvPr>
        </p:nvSpPr>
        <p:spPr>
          <a:xfrm>
            <a:off x="7379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379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379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/>
          </p:nvPr>
        </p:nvSpPr>
        <p:spPr>
          <a:xfrm>
            <a:off x="7379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6"/>
          </p:nvPr>
        </p:nvSpPr>
        <p:spPr>
          <a:xfrm>
            <a:off x="7379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33283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/>
          </p:nvPr>
        </p:nvSpPr>
        <p:spPr>
          <a:xfrm>
            <a:off x="33283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33283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83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4"/>
          </p:nvPr>
        </p:nvSpPr>
        <p:spPr>
          <a:xfrm>
            <a:off x="33283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5"/>
          </p:nvPr>
        </p:nvSpPr>
        <p:spPr>
          <a:xfrm>
            <a:off x="33283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6" hasCustomPrompt="1"/>
          </p:nvPr>
        </p:nvSpPr>
        <p:spPr>
          <a:xfrm>
            <a:off x="59187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7"/>
          </p:nvPr>
        </p:nvSpPr>
        <p:spPr>
          <a:xfrm>
            <a:off x="59187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59187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9" hasCustomPrompt="1"/>
          </p:nvPr>
        </p:nvSpPr>
        <p:spPr>
          <a:xfrm>
            <a:off x="59187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0"/>
          </p:nvPr>
        </p:nvSpPr>
        <p:spPr>
          <a:xfrm>
            <a:off x="59187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59187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13225" y="1712875"/>
            <a:ext cx="38589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713225" y="2416700"/>
            <a:ext cx="38589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0">
    <p:bg>
      <p:bgPr>
        <a:solidFill>
          <a:schemeClr val="dk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72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713400" y="1677225"/>
            <a:ext cx="7717500" cy="1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1850400" y="3668530"/>
            <a:ext cx="54432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3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k</a:t>
            </a:r>
            <a:endParaRPr sz="13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Please keep this slide for atribuition</a:t>
            </a:r>
            <a:endParaRPr sz="13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bg>
      <p:bgPr>
        <a:solidFill>
          <a:schemeClr val="dk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6"/>
          <p:cNvGrpSpPr/>
          <p:nvPr/>
        </p:nvGrpSpPr>
        <p:grpSpPr>
          <a:xfrm>
            <a:off x="8033425" y="4277349"/>
            <a:ext cx="604655" cy="482923"/>
            <a:chOff x="5879425" y="4466724"/>
            <a:chExt cx="604655" cy="482923"/>
          </a:xfrm>
        </p:grpSpPr>
        <p:sp>
          <p:nvSpPr>
            <p:cNvPr id="167" name="Google Shape;167;p26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6"/>
          <p:cNvSpPr/>
          <p:nvPr/>
        </p:nvSpPr>
        <p:spPr>
          <a:xfrm rot="379797">
            <a:off x="-572657" y="4220160"/>
            <a:ext cx="1882741" cy="1074142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6045150" y="-145465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bg>
      <p:bgPr>
        <a:solidFill>
          <a:schemeClr val="dk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60000" y="3888422"/>
            <a:ext cx="1851876" cy="1743867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687850" y="-154650"/>
            <a:ext cx="1474292" cy="1388305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8215750" y="4324975"/>
            <a:ext cx="550852" cy="518724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59" r:id="rId5"/>
    <p:sldLayoutId id="2147483660" r:id="rId6"/>
    <p:sldLayoutId id="2147483669" r:id="rId7"/>
    <p:sldLayoutId id="2147483672" r:id="rId8"/>
    <p:sldLayoutId id="2147483673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>
            <a:extLst>
              <a:ext uri="{FF2B5EF4-FFF2-40B4-BE49-F238E27FC236}">
                <a16:creationId xmlns:a16="http://schemas.microsoft.com/office/drawing/2014/main" id="{42A28581-979E-9885-E547-1A0CAD8A4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3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585875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Análise do Problema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03.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486692-F9C5-5DA7-D6C4-E25B8A7716B0}"/>
              </a:ext>
            </a:extLst>
          </p:cNvPr>
          <p:cNvSpPr txBox="1"/>
          <p:nvPr/>
        </p:nvSpPr>
        <p:spPr>
          <a:xfrm>
            <a:off x="646607" y="2924978"/>
            <a:ext cx="3774470" cy="492443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300" dirty="0">
                <a:latin typeface="Nunito" pitchFamily="2" charset="0"/>
                <a:ea typeface="Verdana" panose="020B0604030504040204" pitchFamily="34" charset="0"/>
              </a:rPr>
              <a:t>Métodos e técnicas utilizados na investigação e especificação da solução do problema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BEC8FB1-1D1D-FE10-74AD-6D52389072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9099981-63F0-FB34-1259-4E401F3C8C13}"/>
              </a:ext>
            </a:extLst>
          </p:cNvPr>
          <p:cNvSpPr txBox="1"/>
          <p:nvPr/>
        </p:nvSpPr>
        <p:spPr>
          <a:xfrm>
            <a:off x="1948828" y="987433"/>
            <a:ext cx="3500082" cy="477054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  <a:t>João, monitorador de hardwares</a:t>
            </a:r>
            <a:b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DB84CA-8CEC-2DF9-32B7-4573AAE808DA}"/>
              </a:ext>
            </a:extLst>
          </p:cNvPr>
          <p:cNvSpPr txBox="1"/>
          <p:nvPr/>
        </p:nvSpPr>
        <p:spPr>
          <a:xfrm>
            <a:off x="1853497" y="1194004"/>
            <a:ext cx="2845503" cy="1107996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algn="ctr"/>
            <a: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“A segurança consiste na responsabilidade de saber e agir da maneira correta”</a:t>
            </a:r>
          </a:p>
          <a:p>
            <a:pPr algn="ctr"/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44,785 Black Man Working Hard Stock Photos, Pictures &amp; Royalty-Free Images  - iStock">
            <a:extLst>
              <a:ext uri="{FF2B5EF4-FFF2-40B4-BE49-F238E27FC236}">
                <a16:creationId xmlns:a16="http://schemas.microsoft.com/office/drawing/2014/main" id="{A5E526FF-6172-B57B-D4D8-63BF89C91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/>
          <a:stretch/>
        </p:blipFill>
        <p:spPr bwMode="auto">
          <a:xfrm>
            <a:off x="435316" y="905860"/>
            <a:ext cx="1418181" cy="1396140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E4DCE4A-1D59-9DD7-BF59-9C7D9994D2DE}"/>
              </a:ext>
            </a:extLst>
          </p:cNvPr>
          <p:cNvSpPr txBox="1"/>
          <p:nvPr/>
        </p:nvSpPr>
        <p:spPr>
          <a:xfrm>
            <a:off x="4944696" y="1298911"/>
            <a:ext cx="3997285" cy="1107996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Segurança transmite confiança”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“É estressado e impaciente”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“Tenha eficácia em fazer as coisas corretas”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“A tecnologia pode auxiliar o homem ao êxito”</a:t>
            </a:r>
          </a:p>
          <a:p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20568C-FE6B-F4E5-CDAE-0FD70B18BCE8}"/>
              </a:ext>
            </a:extLst>
          </p:cNvPr>
          <p:cNvSpPr txBox="1"/>
          <p:nvPr/>
        </p:nvSpPr>
        <p:spPr>
          <a:xfrm>
            <a:off x="435316" y="2449157"/>
            <a:ext cx="2700108" cy="307777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400" b="1" i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Dores e necessidades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AD7A9F-2BE1-02F1-2679-EACDA8B9BC5E}"/>
              </a:ext>
            </a:extLst>
          </p:cNvPr>
          <p:cNvSpPr txBox="1"/>
          <p:nvPr/>
        </p:nvSpPr>
        <p:spPr>
          <a:xfrm>
            <a:off x="4898025" y="979230"/>
            <a:ext cx="3500082" cy="276999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  <a:t> Palavras e frases que definem a persona</a:t>
            </a:r>
          </a:p>
        </p:txBody>
      </p:sp>
      <p:sp>
        <p:nvSpPr>
          <p:cNvPr id="14" name="Google Shape;283;p36">
            <a:extLst>
              <a:ext uri="{FF2B5EF4-FFF2-40B4-BE49-F238E27FC236}">
                <a16:creationId xmlns:a16="http://schemas.microsoft.com/office/drawing/2014/main" id="{7AD740EA-0B58-3676-A5D1-982445FADD72}"/>
              </a:ext>
            </a:extLst>
          </p:cNvPr>
          <p:cNvSpPr txBox="1">
            <a:spLocks/>
          </p:cNvSpPr>
          <p:nvPr/>
        </p:nvSpPr>
        <p:spPr>
          <a:xfrm>
            <a:off x="359116" y="500908"/>
            <a:ext cx="5858757" cy="71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00000"/>
              </a:lnSpc>
              <a:buSzPts val="5200"/>
            </a:pPr>
            <a:r>
              <a:rPr lang="pt-BR" dirty="0" err="1">
                <a:solidFill>
                  <a:schemeClr val="tx1"/>
                </a:solidFill>
                <a:latin typeface="Rajdhani"/>
              </a:rPr>
              <a:t>Proto-Personas</a:t>
            </a:r>
            <a:br>
              <a:rPr lang="pt-BR" dirty="0">
                <a:solidFill>
                  <a:schemeClr val="tx1"/>
                </a:solidFill>
                <a:latin typeface="Rajdhani"/>
              </a:rPr>
            </a:br>
            <a:endParaRPr lang="pt-BR" dirty="0">
              <a:solidFill>
                <a:schemeClr val="tx1"/>
              </a:solidFill>
              <a:latin typeface="Rajdhani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9240E21A-3355-6500-281C-7B7AF5DE87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3DC357-B9D0-2573-5C72-286B193ADA7C}"/>
              </a:ext>
            </a:extLst>
          </p:cNvPr>
          <p:cNvSpPr txBox="1"/>
          <p:nvPr/>
        </p:nvSpPr>
        <p:spPr>
          <a:xfrm>
            <a:off x="359116" y="2975788"/>
            <a:ext cx="9521484" cy="1769715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Precisa trabalhar com um sistema rápido e sem falhas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Lida com falha nos hardwares da torre de controle conforme sobrecarregamento de voo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Otimizar o tempo de suporte e diminuir a interferência na maquina de terceiros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Precisa de entendimento rápido e preciso dos problemas</a:t>
            </a:r>
          </a:p>
          <a:p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1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3;p36">
            <a:extLst>
              <a:ext uri="{FF2B5EF4-FFF2-40B4-BE49-F238E27FC236}">
                <a16:creationId xmlns:a16="http://schemas.microsoft.com/office/drawing/2014/main" id="{F8693B13-D585-076B-A4B9-238487AC0273}"/>
              </a:ext>
            </a:extLst>
          </p:cNvPr>
          <p:cNvSpPr txBox="1">
            <a:spLocks/>
          </p:cNvSpPr>
          <p:nvPr/>
        </p:nvSpPr>
        <p:spPr>
          <a:xfrm>
            <a:off x="359116" y="500908"/>
            <a:ext cx="5858757" cy="71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00000"/>
              </a:lnSpc>
              <a:buSzPts val="5200"/>
            </a:pPr>
            <a:r>
              <a:rPr lang="pt-BR" dirty="0" err="1">
                <a:solidFill>
                  <a:schemeClr val="tx1"/>
                </a:solidFill>
                <a:latin typeface="Rajdhani"/>
              </a:rPr>
              <a:t>Proto-Personas</a:t>
            </a:r>
            <a:br>
              <a:rPr lang="pt-BR" dirty="0">
                <a:solidFill>
                  <a:schemeClr val="tx1"/>
                </a:solidFill>
                <a:latin typeface="Rajdhani"/>
              </a:rPr>
            </a:br>
            <a:endParaRPr lang="pt-BR" dirty="0">
              <a:solidFill>
                <a:schemeClr val="tx1"/>
              </a:solidFill>
              <a:latin typeface="Rajdhan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65C5D7A-E970-3F47-DE3E-382CF7AA77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099981-63F0-FB34-1259-4E401F3C8C13}"/>
              </a:ext>
            </a:extLst>
          </p:cNvPr>
          <p:cNvSpPr txBox="1"/>
          <p:nvPr/>
        </p:nvSpPr>
        <p:spPr>
          <a:xfrm>
            <a:off x="1928188" y="1018815"/>
            <a:ext cx="2521572" cy="276999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algn="ctr"/>
            <a: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  <a:t>Sergio, gestor de TI</a:t>
            </a:r>
            <a:endParaRPr lang="pt-BR" sz="12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DB84CA-8CEC-2DF9-32B7-4573AAE808DA}"/>
              </a:ext>
            </a:extLst>
          </p:cNvPr>
          <p:cNvSpPr txBox="1"/>
          <p:nvPr/>
        </p:nvSpPr>
        <p:spPr>
          <a:xfrm>
            <a:off x="1853497" y="1177651"/>
            <a:ext cx="2845503" cy="1107996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algn="ctr"/>
            <a: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“Se a competência e a eficiência andam juntas, o sucesso é garantido”</a:t>
            </a:r>
          </a:p>
          <a:p>
            <a:pPr algn="ctr"/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E526FF-6172-B57B-D4D8-63BF89C91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l="16140" r="16140"/>
          <a:stretch/>
        </p:blipFill>
        <p:spPr bwMode="auto">
          <a:xfrm>
            <a:off x="435316" y="921589"/>
            <a:ext cx="1418181" cy="1396140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E4DCE4A-1D59-9DD7-BF59-9C7D9994D2DE}"/>
              </a:ext>
            </a:extLst>
          </p:cNvPr>
          <p:cNvSpPr txBox="1"/>
          <p:nvPr/>
        </p:nvSpPr>
        <p:spPr>
          <a:xfrm>
            <a:off x="4975477" y="1324654"/>
            <a:ext cx="3835237" cy="1107996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Liderança é ação, e não posição.”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“É resiliente e estratégico”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“A ideia de hoje, é a tecnologia de amanhã”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“Organização é o princípio de tudo”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C4F2F3-7F1D-6AC0-B7C9-E6C791BBDB23}"/>
              </a:ext>
            </a:extLst>
          </p:cNvPr>
          <p:cNvSpPr txBox="1"/>
          <p:nvPr/>
        </p:nvSpPr>
        <p:spPr>
          <a:xfrm>
            <a:off x="359116" y="2975788"/>
            <a:ext cx="9521484" cy="1954381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Precisa monitorar números e gráficos de forma prática e efetiva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Já teve problemas com monitoramento de hardwares no ambiente de trabalho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Delegar uma equipe de profissionais de maneira lógica, profissional e com eficácia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Falta de um software eficiente no mercado para auxiliar monitoramento de diversas máquinas </a:t>
            </a:r>
          </a:p>
          <a:p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AD7A9F-2BE1-02F1-2679-EACDA8B9BC5E}"/>
              </a:ext>
            </a:extLst>
          </p:cNvPr>
          <p:cNvSpPr txBox="1"/>
          <p:nvPr/>
        </p:nvSpPr>
        <p:spPr>
          <a:xfrm>
            <a:off x="4899979" y="1030097"/>
            <a:ext cx="3500082" cy="276999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  <a:t> Palavras e frases que definem a persona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FA16FB-AA02-2C49-85EE-3713037195D1}"/>
              </a:ext>
            </a:extLst>
          </p:cNvPr>
          <p:cNvSpPr txBox="1"/>
          <p:nvPr/>
        </p:nvSpPr>
        <p:spPr>
          <a:xfrm>
            <a:off x="435316" y="2449157"/>
            <a:ext cx="2700108" cy="307777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400" b="1" i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Dores e necessidades</a:t>
            </a:r>
          </a:p>
        </p:txBody>
      </p:sp>
    </p:spTree>
    <p:extLst>
      <p:ext uri="{BB962C8B-B14F-4D97-AF65-F5344CB8AC3E}">
        <p14:creationId xmlns:p14="http://schemas.microsoft.com/office/powerpoint/2010/main" val="34107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6102411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Aplicações &amp; Métodos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04.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71DDDE-BE2A-E53F-D936-CBD621C95507}"/>
              </a:ext>
            </a:extLst>
          </p:cNvPr>
          <p:cNvSpPr txBox="1"/>
          <p:nvPr/>
        </p:nvSpPr>
        <p:spPr>
          <a:xfrm>
            <a:off x="610623" y="2924978"/>
            <a:ext cx="3774470" cy="492443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300" dirty="0">
                <a:latin typeface="Nunito" pitchFamily="2" charset="0"/>
                <a:ea typeface="Verdana" panose="020B0604030504040204" pitchFamily="34" charset="0"/>
              </a:rPr>
              <a:t>Demonstração das aplicações e análise da regra de negócios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F7983190-5C7B-D52F-104C-2B045FEAAB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3E7BCE-87AF-B6B9-D3AA-F1C1EE442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3991"/>
            <a:ext cx="9144000" cy="371551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79D7D1E-A036-41CF-0056-7C3BD8148423}"/>
              </a:ext>
            </a:extLst>
          </p:cNvPr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000A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445519" y="395644"/>
            <a:ext cx="469860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endParaRPr lang="pt-BR" sz="210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12476903-D180-4590-B11F-287F6F871C9B}"/>
              </a:ext>
            </a:extLst>
          </p:cNvPr>
          <p:cNvSpPr txBox="1"/>
          <p:nvPr/>
        </p:nvSpPr>
        <p:spPr>
          <a:xfrm>
            <a:off x="-3" y="1763836"/>
            <a:ext cx="9143999" cy="807913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Demonstração:</a:t>
            </a:r>
          </a:p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Site Institucional</a:t>
            </a:r>
          </a:p>
        </p:txBody>
      </p:sp>
    </p:spTree>
    <p:extLst>
      <p:ext uri="{BB962C8B-B14F-4D97-AF65-F5344CB8AC3E}">
        <p14:creationId xmlns:p14="http://schemas.microsoft.com/office/powerpoint/2010/main" val="2818532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36">
            <a:extLst>
              <a:ext uri="{FF2B5EF4-FFF2-40B4-BE49-F238E27FC236}">
                <a16:creationId xmlns:a16="http://schemas.microsoft.com/office/drawing/2014/main" id="{3FB0528E-72D0-F251-187B-22E822EA650D}"/>
              </a:ext>
            </a:extLst>
          </p:cNvPr>
          <p:cNvSpPr txBox="1">
            <a:spLocks/>
          </p:cNvSpPr>
          <p:nvPr/>
        </p:nvSpPr>
        <p:spPr>
          <a:xfrm>
            <a:off x="2341567" y="193288"/>
            <a:ext cx="4460865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00000"/>
              </a:lnSpc>
              <a:buSzPts val="5200"/>
            </a:pPr>
            <a:endParaRPr lang="pt-BR" sz="36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8" name="Google Shape;283;p36">
            <a:extLst>
              <a:ext uri="{FF2B5EF4-FFF2-40B4-BE49-F238E27FC236}">
                <a16:creationId xmlns:a16="http://schemas.microsoft.com/office/drawing/2014/main" id="{253075BB-655B-0FE1-DF9C-DF0A5C29B5B0}"/>
              </a:ext>
            </a:extLst>
          </p:cNvPr>
          <p:cNvSpPr txBox="1">
            <a:spLocks/>
          </p:cNvSpPr>
          <p:nvPr/>
        </p:nvSpPr>
        <p:spPr>
          <a:xfrm>
            <a:off x="2234885" y="-54253"/>
            <a:ext cx="467423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algn="ctr">
              <a:lnSpc>
                <a:spcPct val="100000"/>
              </a:lnSpc>
              <a:buSzPts val="5200"/>
            </a:pPr>
            <a:r>
              <a:rPr lang="pt-BR" sz="2800" dirty="0">
                <a:solidFill>
                  <a:schemeClr val="tx1"/>
                </a:solidFill>
                <a:latin typeface="Rajdhani"/>
              </a:rPr>
              <a:t>Modelagem de Dados </a:t>
            </a: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B30E824A-CD0A-DFD2-B786-A61DBF89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41" y="894744"/>
            <a:ext cx="5575518" cy="4055468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8372E070-8AAA-7FA3-7FC0-620B59588F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3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inux tem problema de segurança que pode afetar vários PCs e dispositivos  com Android 12; entenda - TudoCelular.com">
            <a:extLst>
              <a:ext uri="{FF2B5EF4-FFF2-40B4-BE49-F238E27FC236}">
                <a16:creationId xmlns:a16="http://schemas.microsoft.com/office/drawing/2014/main" id="{B6EF76C3-E739-DA6F-1B72-4E05E8F0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79D7D1E-A036-41CF-0056-7C3BD8148423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00A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445519" y="395644"/>
            <a:ext cx="469860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endParaRPr lang="pt-BR" sz="210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12476903-D180-4590-B11F-287F6F871C9B}"/>
              </a:ext>
            </a:extLst>
          </p:cNvPr>
          <p:cNvSpPr txBox="1"/>
          <p:nvPr/>
        </p:nvSpPr>
        <p:spPr>
          <a:xfrm>
            <a:off x="-3" y="1763836"/>
            <a:ext cx="9143999" cy="807913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Demonstração:</a:t>
            </a:r>
          </a:p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Aplicação Python/</a:t>
            </a:r>
            <a:r>
              <a:rPr lang="pt-BR" sz="2400" b="1" dirty="0" err="1">
                <a:solidFill>
                  <a:srgbClr val="599AF0"/>
                </a:solidFill>
                <a:latin typeface="Rajdhani"/>
              </a:rPr>
              <a:t>Client</a:t>
            </a:r>
            <a:r>
              <a:rPr lang="pt-BR" sz="2400" b="1" dirty="0">
                <a:solidFill>
                  <a:srgbClr val="599AF0"/>
                </a:solidFill>
                <a:latin typeface="Rajdhani"/>
              </a:rPr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1004477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6102411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Help Desk (Slack)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05.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A6C0B5-C6BF-CD54-964B-6DE2423D1747}"/>
              </a:ext>
            </a:extLst>
          </p:cNvPr>
          <p:cNvSpPr txBox="1"/>
          <p:nvPr/>
        </p:nvSpPr>
        <p:spPr>
          <a:xfrm>
            <a:off x="610623" y="2924978"/>
            <a:ext cx="3774470" cy="492443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300" dirty="0">
                <a:latin typeface="Nunito" pitchFamily="2" charset="0"/>
                <a:ea typeface="Verdana" panose="020B0604030504040204" pitchFamily="34" charset="0"/>
              </a:rPr>
              <a:t>Ferramentas para gestão de incidentes e sua aplicação no contexto do negócio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7ECDCA9-4360-EFCE-6C34-E949D6C5E9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2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6102411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Conclusão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06.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7D98E036-6FAD-3901-6676-1E82EF82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7A18623-B6DB-5652-06AB-35F8E8D18BB7}"/>
              </a:ext>
            </a:extLst>
          </p:cNvPr>
          <p:cNvSpPr txBox="1"/>
          <p:nvPr/>
        </p:nvSpPr>
        <p:spPr>
          <a:xfrm>
            <a:off x="646607" y="2924978"/>
            <a:ext cx="7211034" cy="1169551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400" dirty="0">
                <a:latin typeface="Nunito" pitchFamily="2" charset="0"/>
                <a:ea typeface="Verdana" panose="020B0604030504040204" pitchFamily="34" charset="0"/>
              </a:rPr>
              <a:t>Com a modernização diária dos softwares e hardwares, as torres de controle ficam vulneráveis aos ataques virtuais</a:t>
            </a:r>
            <a:br>
              <a:rPr lang="pt-BR" sz="1400" dirty="0">
                <a:latin typeface="Nunito" pitchFamily="2" charset="0"/>
                <a:ea typeface="Verdana" panose="020B0604030504040204" pitchFamily="34" charset="0"/>
              </a:rPr>
            </a:br>
            <a:br>
              <a:rPr lang="pt-BR" sz="1400" dirty="0">
                <a:latin typeface="Nunito" pitchFamily="2" charset="0"/>
                <a:ea typeface="Verdana" panose="020B0604030504040204" pitchFamily="34" charset="0"/>
              </a:rPr>
            </a:br>
            <a:r>
              <a:rPr lang="pt-BR" sz="1400" dirty="0">
                <a:latin typeface="Nunito" pitchFamily="2" charset="0"/>
                <a:ea typeface="Verdana" panose="020B0604030504040204" pitchFamily="34" charset="0"/>
              </a:rPr>
              <a:t>O uso contínuo das máquinas com alta demanda de processamento gera a necessidade de manutenção recorrente, porém não previsível</a:t>
            </a:r>
          </a:p>
        </p:txBody>
      </p:sp>
    </p:spTree>
    <p:extLst>
      <p:ext uri="{BB962C8B-B14F-4D97-AF65-F5344CB8AC3E}">
        <p14:creationId xmlns:p14="http://schemas.microsoft.com/office/powerpoint/2010/main" val="21266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9"/>
          <p:cNvSpPr txBox="1">
            <a:spLocks noGrp="1"/>
          </p:cNvSpPr>
          <p:nvPr>
            <p:ph type="title"/>
          </p:nvPr>
        </p:nvSpPr>
        <p:spPr>
          <a:xfrm>
            <a:off x="713250" y="581858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000A39"/>
                </a:solidFill>
                <a:latin typeface="Tw Cen MT" panose="020B0602020104020603" pitchFamily="34" charset="0"/>
              </a:rPr>
              <a:t>Obrigado!</a:t>
            </a:r>
            <a:endParaRPr sz="4500" dirty="0">
              <a:solidFill>
                <a:srgbClr val="000A39"/>
              </a:solidFill>
              <a:latin typeface="Tw Cen MT" panose="020B0602020104020603" pitchFamily="34" charset="0"/>
            </a:endParaRPr>
          </a:p>
        </p:txBody>
      </p:sp>
      <p:sp>
        <p:nvSpPr>
          <p:cNvPr id="1022" name="Google Shape;1022;p59"/>
          <p:cNvSpPr txBox="1">
            <a:spLocks noGrp="1"/>
          </p:cNvSpPr>
          <p:nvPr>
            <p:ph type="subTitle" idx="1"/>
          </p:nvPr>
        </p:nvSpPr>
        <p:spPr>
          <a:xfrm>
            <a:off x="713250" y="1862141"/>
            <a:ext cx="7717500" cy="1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000A39"/>
                </a:solidFill>
              </a:rPr>
              <a:t>Agradecemos a compreensão e dedicação por nos ouvirem e principalmente, nos dar espaço para expor nossas ideias e projetos. Muito Obrigado!</a:t>
            </a:r>
            <a:endParaRPr sz="2000" dirty="0">
              <a:solidFill>
                <a:srgbClr val="000A39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0F3565-11C7-4CBC-9F9E-A8A56BB40420}"/>
              </a:ext>
            </a:extLst>
          </p:cNvPr>
          <p:cNvSpPr/>
          <p:nvPr/>
        </p:nvSpPr>
        <p:spPr>
          <a:xfrm>
            <a:off x="1558602" y="3374689"/>
            <a:ext cx="5933579" cy="130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8D27411-E576-EC45-6506-D7AF1B74BFB2}"/>
              </a:ext>
            </a:extLst>
          </p:cNvPr>
          <p:cNvGrpSpPr/>
          <p:nvPr/>
        </p:nvGrpSpPr>
        <p:grpSpPr>
          <a:xfrm>
            <a:off x="6531155" y="832302"/>
            <a:ext cx="2122499" cy="2162358"/>
            <a:chOff x="6531155" y="832302"/>
            <a:chExt cx="2122499" cy="2162358"/>
          </a:xfrm>
        </p:grpSpPr>
        <p:sp>
          <p:nvSpPr>
            <p:cNvPr id="1775" name="Google Shape;1775;p26"/>
            <p:cNvSpPr txBox="1"/>
            <p:nvPr/>
          </p:nvSpPr>
          <p:spPr>
            <a:xfrm>
              <a:off x="6531155" y="2516160"/>
              <a:ext cx="2122499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Guilherme Dias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778" name="Google Shape;1778;p26"/>
            <p:cNvPicPr preferRelativeResize="0"/>
            <p:nvPr/>
          </p:nvPicPr>
          <p:blipFill rotWithShape="1">
            <a:blip r:embed="rId3"/>
            <a:srcRect l="852" r="852"/>
            <a:stretch/>
          </p:blipFill>
          <p:spPr>
            <a:xfrm>
              <a:off x="6830673" y="83230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7105612-E09B-447A-2403-4129B8C9299A}"/>
              </a:ext>
            </a:extLst>
          </p:cNvPr>
          <p:cNvGrpSpPr/>
          <p:nvPr/>
        </p:nvGrpSpPr>
        <p:grpSpPr>
          <a:xfrm>
            <a:off x="6653512" y="3011552"/>
            <a:ext cx="1989300" cy="2103810"/>
            <a:chOff x="6653512" y="3011552"/>
            <a:chExt cx="1989300" cy="2103810"/>
          </a:xfrm>
        </p:grpSpPr>
        <p:sp>
          <p:nvSpPr>
            <p:cNvPr id="5" name="Google Shape;1775;p26">
              <a:extLst>
                <a:ext uri="{FF2B5EF4-FFF2-40B4-BE49-F238E27FC236}">
                  <a16:creationId xmlns:a16="http://schemas.microsoft.com/office/drawing/2014/main" id="{B1575C16-1E1F-A5FE-299C-8F06AE765E94}"/>
                </a:ext>
              </a:extLst>
            </p:cNvPr>
            <p:cNvSpPr txBox="1"/>
            <p:nvPr/>
          </p:nvSpPr>
          <p:spPr>
            <a:xfrm>
              <a:off x="6653512" y="4636862"/>
              <a:ext cx="19893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Leonardo Bianchi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6" name="Google Shape;1778;p26">
              <a:extLst>
                <a:ext uri="{FF2B5EF4-FFF2-40B4-BE49-F238E27FC236}">
                  <a16:creationId xmlns:a16="http://schemas.microsoft.com/office/drawing/2014/main" id="{987C2DBE-4377-297F-0B76-B322FADF85E1}"/>
                </a:ext>
              </a:extLst>
            </p:cNvPr>
            <p:cNvPicPr preferRelativeResize="0"/>
            <p:nvPr/>
          </p:nvPicPr>
          <p:blipFill rotWithShape="1">
            <a:blip r:embed="rId4"/>
            <a:srcRect l="852" r="852"/>
            <a:stretch/>
          </p:blipFill>
          <p:spPr>
            <a:xfrm>
              <a:off x="6886430" y="301155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4C41581-4EF2-0551-2AC5-63EB63DB422C}"/>
              </a:ext>
            </a:extLst>
          </p:cNvPr>
          <p:cNvGrpSpPr/>
          <p:nvPr/>
        </p:nvGrpSpPr>
        <p:grpSpPr>
          <a:xfrm>
            <a:off x="3447219" y="921285"/>
            <a:ext cx="2453318" cy="2090267"/>
            <a:chOff x="3447219" y="907742"/>
            <a:chExt cx="2453318" cy="2090267"/>
          </a:xfrm>
        </p:grpSpPr>
        <p:sp>
          <p:nvSpPr>
            <p:cNvPr id="10" name="Google Shape;1775;p26">
              <a:extLst>
                <a:ext uri="{FF2B5EF4-FFF2-40B4-BE49-F238E27FC236}">
                  <a16:creationId xmlns:a16="http://schemas.microsoft.com/office/drawing/2014/main" id="{5D1C5E79-E303-9F5D-77EC-39DE6CAED4F7}"/>
                </a:ext>
              </a:extLst>
            </p:cNvPr>
            <p:cNvSpPr txBox="1"/>
            <p:nvPr/>
          </p:nvSpPr>
          <p:spPr>
            <a:xfrm>
              <a:off x="3447219" y="2519509"/>
              <a:ext cx="2453318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Gabriel </a:t>
              </a:r>
              <a:r>
                <a:rPr lang="pt-BR" sz="1800" b="1" dirty="0" err="1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Vannucchi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1" name="Google Shape;1778;p26">
              <a:extLst>
                <a:ext uri="{FF2B5EF4-FFF2-40B4-BE49-F238E27FC236}">
                  <a16:creationId xmlns:a16="http://schemas.microsoft.com/office/drawing/2014/main" id="{D2E39C8B-7267-3B40-9F02-A8F229B9D523}"/>
                </a:ext>
              </a:extLst>
            </p:cNvPr>
            <p:cNvPicPr preferRelativeResize="0"/>
            <p:nvPr/>
          </p:nvPicPr>
          <p:blipFill rotWithShape="1">
            <a:blip r:embed="rId5"/>
            <a:srcRect l="852" r="852"/>
            <a:stretch/>
          </p:blipFill>
          <p:spPr>
            <a:xfrm>
              <a:off x="3912771" y="90774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2C105FC-ABFA-4B62-2C74-B9AD37FE008D}"/>
              </a:ext>
            </a:extLst>
          </p:cNvPr>
          <p:cNvGrpSpPr/>
          <p:nvPr/>
        </p:nvGrpSpPr>
        <p:grpSpPr>
          <a:xfrm>
            <a:off x="3735610" y="3086992"/>
            <a:ext cx="1989300" cy="2028370"/>
            <a:chOff x="3735610" y="3086992"/>
            <a:chExt cx="1989300" cy="2028370"/>
          </a:xfrm>
        </p:grpSpPr>
        <p:pic>
          <p:nvPicPr>
            <p:cNvPr id="12" name="Google Shape;1778;p26">
              <a:extLst>
                <a:ext uri="{FF2B5EF4-FFF2-40B4-BE49-F238E27FC236}">
                  <a16:creationId xmlns:a16="http://schemas.microsoft.com/office/drawing/2014/main" id="{D7916D12-30BA-13FF-117E-FC692A4F841E}"/>
                </a:ext>
              </a:extLst>
            </p:cNvPr>
            <p:cNvPicPr preferRelativeResize="0"/>
            <p:nvPr/>
          </p:nvPicPr>
          <p:blipFill rotWithShape="1">
            <a:blip r:embed="rId6"/>
            <a:srcRect l="852" r="852"/>
            <a:stretch/>
          </p:blipFill>
          <p:spPr>
            <a:xfrm>
              <a:off x="3968528" y="308699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3" name="Google Shape;1775;p26">
              <a:extLst>
                <a:ext uri="{FF2B5EF4-FFF2-40B4-BE49-F238E27FC236}">
                  <a16:creationId xmlns:a16="http://schemas.microsoft.com/office/drawing/2014/main" id="{EC1F088E-2646-2B78-E314-E0E16E78C7B7}"/>
                </a:ext>
              </a:extLst>
            </p:cNvPr>
            <p:cNvSpPr txBox="1"/>
            <p:nvPr/>
          </p:nvSpPr>
          <p:spPr>
            <a:xfrm>
              <a:off x="3735610" y="4636862"/>
              <a:ext cx="19893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Kelvin Gomes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EBA0CF6-F12A-AF12-B9F7-F16BD677BE46}"/>
              </a:ext>
            </a:extLst>
          </p:cNvPr>
          <p:cNvGrpSpPr/>
          <p:nvPr/>
        </p:nvGrpSpPr>
        <p:grpSpPr>
          <a:xfrm>
            <a:off x="761951" y="845845"/>
            <a:ext cx="1989300" cy="2162358"/>
            <a:chOff x="761951" y="832302"/>
            <a:chExt cx="1989300" cy="2162358"/>
          </a:xfrm>
        </p:grpSpPr>
        <p:sp>
          <p:nvSpPr>
            <p:cNvPr id="14" name="Google Shape;1775;p26">
              <a:extLst>
                <a:ext uri="{FF2B5EF4-FFF2-40B4-BE49-F238E27FC236}">
                  <a16:creationId xmlns:a16="http://schemas.microsoft.com/office/drawing/2014/main" id="{C6CD0B26-C2FC-8F05-6E90-2C375A04FCA6}"/>
                </a:ext>
              </a:extLst>
            </p:cNvPr>
            <p:cNvSpPr txBox="1"/>
            <p:nvPr/>
          </p:nvSpPr>
          <p:spPr>
            <a:xfrm>
              <a:off x="761951" y="2516160"/>
              <a:ext cx="19893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Cauã </a:t>
              </a:r>
              <a:r>
                <a:rPr lang="pt-BR" sz="1800" b="1" dirty="0" err="1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Ciconelli</a:t>
              </a:r>
              <a:endParaRPr lang="pt-BR"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5" name="Google Shape;1778;p26">
              <a:extLst>
                <a:ext uri="{FF2B5EF4-FFF2-40B4-BE49-F238E27FC236}">
                  <a16:creationId xmlns:a16="http://schemas.microsoft.com/office/drawing/2014/main" id="{63FEA15F-143B-E31D-3D7E-27B46ED6E0ED}"/>
                </a:ext>
              </a:extLst>
            </p:cNvPr>
            <p:cNvPicPr preferRelativeResize="0"/>
            <p:nvPr/>
          </p:nvPicPr>
          <p:blipFill rotWithShape="1">
            <a:blip r:embed="rId7"/>
            <a:srcRect l="852" r="852"/>
            <a:stretch/>
          </p:blipFill>
          <p:spPr>
            <a:xfrm>
              <a:off x="994869" y="83230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1604D2E-F65D-0D5C-BD7D-0EE45A00F3C7}"/>
              </a:ext>
            </a:extLst>
          </p:cNvPr>
          <p:cNvGrpSpPr/>
          <p:nvPr/>
        </p:nvGrpSpPr>
        <p:grpSpPr>
          <a:xfrm>
            <a:off x="817708" y="3025095"/>
            <a:ext cx="1989300" cy="2028370"/>
            <a:chOff x="817708" y="3011552"/>
            <a:chExt cx="1989300" cy="2028370"/>
          </a:xfrm>
        </p:grpSpPr>
        <p:pic>
          <p:nvPicPr>
            <p:cNvPr id="16" name="Google Shape;1778;p26">
              <a:extLst>
                <a:ext uri="{FF2B5EF4-FFF2-40B4-BE49-F238E27FC236}">
                  <a16:creationId xmlns:a16="http://schemas.microsoft.com/office/drawing/2014/main" id="{33BC8847-7F78-F644-1CB3-463DC8DF50BB}"/>
                </a:ext>
              </a:extLst>
            </p:cNvPr>
            <p:cNvPicPr preferRelativeResize="0"/>
            <p:nvPr/>
          </p:nvPicPr>
          <p:blipFill rotWithShape="1">
            <a:blip r:embed="rId8"/>
            <a:srcRect l="852" r="852"/>
            <a:stretch/>
          </p:blipFill>
          <p:spPr>
            <a:xfrm>
              <a:off x="1050626" y="301155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7" name="Google Shape;1775;p26">
              <a:extLst>
                <a:ext uri="{FF2B5EF4-FFF2-40B4-BE49-F238E27FC236}">
                  <a16:creationId xmlns:a16="http://schemas.microsoft.com/office/drawing/2014/main" id="{9E3B64DE-012A-00E1-3CFB-48A43CE23B3A}"/>
                </a:ext>
              </a:extLst>
            </p:cNvPr>
            <p:cNvSpPr txBox="1"/>
            <p:nvPr/>
          </p:nvSpPr>
          <p:spPr>
            <a:xfrm>
              <a:off x="817708" y="4561422"/>
              <a:ext cx="19893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Gustavo Antonio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5" name="Google Shape;207;p32">
            <a:extLst>
              <a:ext uri="{FF2B5EF4-FFF2-40B4-BE49-F238E27FC236}">
                <a16:creationId xmlns:a16="http://schemas.microsoft.com/office/drawing/2014/main" id="{FD2FCC4F-C76B-97FE-A8E9-4C547E7E1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45795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800" b="1" kern="0" dirty="0">
                <a:solidFill>
                  <a:srgbClr val="000A39"/>
                </a:solidFill>
                <a:latin typeface="Rajdhani" panose="020B0604020202020204"/>
              </a:rPr>
              <a:t>Membros Da Equipe</a:t>
            </a:r>
            <a:endParaRPr sz="2800" b="1" dirty="0">
              <a:solidFill>
                <a:srgbClr val="000A39"/>
              </a:solidFill>
              <a:latin typeface="Rajdhani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kern="0" dirty="0">
                <a:solidFill>
                  <a:srgbClr val="000A39"/>
                </a:solidFill>
                <a:latin typeface="Rajdhani" panose="020B0604020202020204"/>
              </a:rPr>
              <a:t>Agenda da Apresentação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Rajdhani" panose="020B0604020202020204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737950" y="1367049"/>
            <a:ext cx="2487300" cy="703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1" dirty="0">
                <a:solidFill>
                  <a:srgbClr val="000A39"/>
                </a:solidFill>
                <a:latin typeface="Rajdhani" panose="020B0604020202020204"/>
              </a:rPr>
            </a:br>
            <a:br>
              <a:rPr lang="en" b="1" dirty="0">
                <a:solidFill>
                  <a:srgbClr val="000A39"/>
                </a:solidFill>
                <a:latin typeface="Rajdhani" panose="020B0604020202020204"/>
              </a:rPr>
            </a:br>
            <a:br>
              <a:rPr lang="en" b="1" dirty="0">
                <a:solidFill>
                  <a:srgbClr val="000A39"/>
                </a:solidFill>
                <a:latin typeface="Rajdhani" panose="020B0604020202020204"/>
              </a:rPr>
            </a:br>
            <a:br>
              <a:rPr lang="en" b="1" dirty="0">
                <a:solidFill>
                  <a:srgbClr val="000A39"/>
                </a:solidFill>
                <a:latin typeface="Rajdhani" panose="020B0604020202020204"/>
              </a:rPr>
            </a:br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01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title" idx="3"/>
          </p:nvPr>
        </p:nvSpPr>
        <p:spPr>
          <a:xfrm>
            <a:off x="7379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06EEA"/>
                </a:solidFill>
              </a:rPr>
              <a:t>Quem Somos?</a:t>
            </a:r>
            <a:endParaRPr dirty="0">
              <a:solidFill>
                <a:srgbClr val="106EEA"/>
              </a:solidFill>
            </a:endParaRPr>
          </a:p>
        </p:txBody>
      </p:sp>
      <p:sp>
        <p:nvSpPr>
          <p:cNvPr id="211" name="Google Shape;211;p32"/>
          <p:cNvSpPr txBox="1">
            <a:spLocks noGrp="1"/>
          </p:cNvSpPr>
          <p:nvPr>
            <p:ph type="title" idx="4"/>
          </p:nvPr>
        </p:nvSpPr>
        <p:spPr>
          <a:xfrm>
            <a:off x="713225" y="296374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04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 idx="5"/>
          </p:nvPr>
        </p:nvSpPr>
        <p:spPr>
          <a:xfrm>
            <a:off x="737938" y="3703625"/>
            <a:ext cx="25903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06EEA"/>
                </a:solidFill>
              </a:rPr>
              <a:t>Aplicações &amp; </a:t>
            </a:r>
            <a:r>
              <a:rPr lang="pt-BR" dirty="0">
                <a:solidFill>
                  <a:srgbClr val="106EEA"/>
                </a:solidFill>
              </a:rPr>
              <a:t>Métodos</a:t>
            </a:r>
            <a:endParaRPr dirty="0">
              <a:solidFill>
                <a:srgbClr val="106EEA"/>
              </a:solidFill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6"/>
          </p:nvPr>
        </p:nvSpPr>
        <p:spPr>
          <a:xfrm>
            <a:off x="7379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Aplicações Desenvolvidas, Modelo de Dados &amp; </a:t>
            </a:r>
            <a:r>
              <a:rPr lang="pt-BR" dirty="0" err="1"/>
              <a:t>Client</a:t>
            </a:r>
            <a:r>
              <a:rPr lang="pt-BR" dirty="0"/>
              <a:t> Linux </a:t>
            </a: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33283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02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 idx="8"/>
          </p:nvPr>
        </p:nvSpPr>
        <p:spPr>
          <a:xfrm>
            <a:off x="33283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06EEA"/>
                </a:solidFill>
              </a:rPr>
              <a:t>Problema &amp; Solução</a:t>
            </a:r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9"/>
          </p:nvPr>
        </p:nvSpPr>
        <p:spPr>
          <a:xfrm>
            <a:off x="3609856" y="2355516"/>
            <a:ext cx="192115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Contexto / Desafio / Problema</a:t>
            </a:r>
          </a:p>
        </p:txBody>
      </p:sp>
      <p:sp>
        <p:nvSpPr>
          <p:cNvPr id="217" name="Google Shape;217;p32"/>
          <p:cNvSpPr txBox="1">
            <a:spLocks noGrp="1"/>
          </p:cNvSpPr>
          <p:nvPr>
            <p:ph type="title" idx="13"/>
          </p:nvPr>
        </p:nvSpPr>
        <p:spPr>
          <a:xfrm>
            <a:off x="33283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05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18" name="Google Shape;218;p32"/>
          <p:cNvSpPr txBox="1">
            <a:spLocks noGrp="1"/>
          </p:cNvSpPr>
          <p:nvPr>
            <p:ph type="title" idx="14"/>
          </p:nvPr>
        </p:nvSpPr>
        <p:spPr>
          <a:xfrm>
            <a:off x="3328338" y="3703625"/>
            <a:ext cx="25903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06EEA"/>
                </a:solidFill>
              </a:rPr>
              <a:t>Help Desk (Slack)</a:t>
            </a:r>
            <a:endParaRPr dirty="0">
              <a:solidFill>
                <a:srgbClr val="106EEA"/>
              </a:solidFill>
            </a:endParaRPr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15"/>
          </p:nvPr>
        </p:nvSpPr>
        <p:spPr>
          <a:xfrm>
            <a:off x="33283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Ferramentas utilizadas para o Service Desk</a:t>
            </a:r>
            <a:endParaRPr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title" idx="16"/>
          </p:nvPr>
        </p:nvSpPr>
        <p:spPr>
          <a:xfrm>
            <a:off x="59187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03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title" idx="17"/>
          </p:nvPr>
        </p:nvSpPr>
        <p:spPr>
          <a:xfrm>
            <a:off x="59187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06EEA"/>
                </a:solidFill>
              </a:rPr>
              <a:t>Análise do Problema</a:t>
            </a:r>
          </a:p>
        </p:txBody>
      </p:sp>
      <p:sp>
        <p:nvSpPr>
          <p:cNvPr id="222" name="Google Shape;222;p32"/>
          <p:cNvSpPr txBox="1">
            <a:spLocks noGrp="1"/>
          </p:cNvSpPr>
          <p:nvPr>
            <p:ph type="subTitle" idx="18"/>
          </p:nvPr>
        </p:nvSpPr>
        <p:spPr>
          <a:xfrm>
            <a:off x="5969619" y="2350175"/>
            <a:ext cx="2487299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Personas Envolvidas, Ferramenta de gestão, </a:t>
            </a:r>
            <a:r>
              <a:rPr lang="pt-BR" dirty="0" err="1"/>
              <a:t>User</a:t>
            </a:r>
            <a:r>
              <a:rPr lang="pt-BR" dirty="0"/>
              <a:t> Stories &amp; Lean UX</a:t>
            </a:r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 idx="19"/>
          </p:nvPr>
        </p:nvSpPr>
        <p:spPr>
          <a:xfrm>
            <a:off x="59187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06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title" idx="20"/>
          </p:nvPr>
        </p:nvSpPr>
        <p:spPr>
          <a:xfrm>
            <a:off x="59187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06EEA"/>
                </a:solidFill>
              </a:rPr>
              <a:t>Conclusão</a:t>
            </a:r>
            <a:endParaRPr dirty="0">
              <a:solidFill>
                <a:srgbClr val="106EEA"/>
              </a:solidFill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21"/>
          </p:nvPr>
        </p:nvSpPr>
        <p:spPr>
          <a:xfrm>
            <a:off x="59187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Inovações para Projeto &amp; Próximos Passos</a:t>
            </a:r>
            <a:endParaRPr lang="en" dirty="0"/>
          </a:p>
        </p:txBody>
      </p:sp>
      <p:sp>
        <p:nvSpPr>
          <p:cNvPr id="5" name="Google Shape;216;p32">
            <a:extLst>
              <a:ext uri="{FF2B5EF4-FFF2-40B4-BE49-F238E27FC236}">
                <a16:creationId xmlns:a16="http://schemas.microsoft.com/office/drawing/2014/main" id="{31416DA7-278F-91EE-6E5C-EA6302977D5B}"/>
              </a:ext>
            </a:extLst>
          </p:cNvPr>
          <p:cNvSpPr txBox="1">
            <a:spLocks/>
          </p:cNvSpPr>
          <p:nvPr/>
        </p:nvSpPr>
        <p:spPr>
          <a:xfrm>
            <a:off x="1022795" y="2351946"/>
            <a:ext cx="192115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pt-BR" dirty="0"/>
              <a:t>Apresentação da Empresa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209" grpId="0"/>
      <p:bldP spid="211" grpId="0"/>
      <p:bldP spid="212" grpId="0"/>
      <p:bldP spid="213" grpId="0" build="p"/>
      <p:bldP spid="214" grpId="0"/>
      <p:bldP spid="215" grpId="0"/>
      <p:bldP spid="216" grpId="0" build="p"/>
      <p:bldP spid="217" grpId="0"/>
      <p:bldP spid="218" grpId="0"/>
      <p:bldP spid="219" grpId="0" build="p"/>
      <p:bldP spid="220" grpId="0"/>
      <p:bldP spid="221" grpId="0"/>
      <p:bldP spid="222" grpId="0" build="p"/>
      <p:bldP spid="223" grpId="0"/>
      <p:bldP spid="224" grpId="0"/>
      <p:bldP spid="225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418788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Quem somos?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128882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01.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285" name="Google Shape;285;p36"/>
          <p:cNvSpPr txBox="1">
            <a:spLocks noGrp="1"/>
          </p:cNvSpPr>
          <p:nvPr>
            <p:ph type="subTitle" idx="1"/>
          </p:nvPr>
        </p:nvSpPr>
        <p:spPr>
          <a:xfrm>
            <a:off x="646607" y="2831832"/>
            <a:ext cx="38589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</a:t>
            </a:r>
            <a:r>
              <a:rPr lang="pt-BR" dirty="0" err="1"/>
              <a:t>AirData</a:t>
            </a:r>
            <a:r>
              <a:rPr lang="pt-BR" dirty="0"/>
              <a:t> é uma empresa especializada no monitoramento de componentes de sistemas operacionais.</a:t>
            </a:r>
            <a:endParaRPr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555637FE-A871-693A-36D4-A92056E977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585875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Problema &amp; Solução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02.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655A2D-9A7B-87B7-BA28-609482F62A4F}"/>
              </a:ext>
            </a:extLst>
          </p:cNvPr>
          <p:cNvSpPr txBox="1"/>
          <p:nvPr/>
        </p:nvSpPr>
        <p:spPr>
          <a:xfrm>
            <a:off x="610623" y="2865142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>
                <a:latin typeface="Nunito" pitchFamily="2" charset="0"/>
              </a:rPr>
              <a:t>Torre de controle aéreo e suas dificuldades com a manipulação do maquinário tecnológico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9A1F6821-7A6D-5F85-6E3C-D7E3120CA6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2766BA3D-A84A-42E1-0F7B-BADF49BF8D6D}"/>
              </a:ext>
            </a:extLst>
          </p:cNvPr>
          <p:cNvGrpSpPr/>
          <p:nvPr/>
        </p:nvGrpSpPr>
        <p:grpSpPr>
          <a:xfrm>
            <a:off x="334519" y="1458615"/>
            <a:ext cx="1813944" cy="1851103"/>
            <a:chOff x="3665022" y="1226634"/>
            <a:chExt cx="1813944" cy="1851103"/>
          </a:xfrm>
        </p:grpSpPr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18358D55-16B2-4EC9-6799-875D466EEB6E}"/>
                </a:ext>
              </a:extLst>
            </p:cNvPr>
            <p:cNvSpPr/>
            <p:nvPr/>
          </p:nvSpPr>
          <p:spPr>
            <a:xfrm>
              <a:off x="3665034" y="1226634"/>
              <a:ext cx="1813932" cy="1851103"/>
            </a:xfrm>
            <a:prstGeom prst="donut">
              <a:avLst>
                <a:gd name="adj" fmla="val 90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A88710EA-4858-53D4-09A7-77FE68E85C2A}"/>
                </a:ext>
              </a:extLst>
            </p:cNvPr>
            <p:cNvSpPr/>
            <p:nvPr/>
          </p:nvSpPr>
          <p:spPr>
            <a:xfrm>
              <a:off x="3665022" y="2152185"/>
              <a:ext cx="1813932" cy="914400"/>
            </a:xfrm>
            <a:custGeom>
              <a:avLst/>
              <a:gdLst>
                <a:gd name="connsiteX0" fmla="*/ 0 w 1813932"/>
                <a:gd name="connsiteY0" fmla="*/ 0 h 914400"/>
                <a:gd name="connsiteX1" fmla="*/ 163707 w 1813932"/>
                <a:gd name="connsiteY1" fmla="*/ 0 h 914400"/>
                <a:gd name="connsiteX2" fmla="*/ 163707 w 1813932"/>
                <a:gd name="connsiteY2" fmla="*/ 1 h 914400"/>
                <a:gd name="connsiteX3" fmla="*/ 906966 w 1813932"/>
                <a:gd name="connsiteY3" fmla="*/ 761845 h 914400"/>
                <a:gd name="connsiteX4" fmla="*/ 1650225 w 1813932"/>
                <a:gd name="connsiteY4" fmla="*/ 1 h 914400"/>
                <a:gd name="connsiteX5" fmla="*/ 1650225 w 1813932"/>
                <a:gd name="connsiteY5" fmla="*/ 0 h 914400"/>
                <a:gd name="connsiteX6" fmla="*/ 1813932 w 1813932"/>
                <a:gd name="connsiteY6" fmla="*/ 0 h 914400"/>
                <a:gd name="connsiteX7" fmla="*/ 1813932 w 1813932"/>
                <a:gd name="connsiteY7" fmla="*/ 1 h 914400"/>
                <a:gd name="connsiteX8" fmla="*/ 1089751 w 1813932"/>
                <a:gd name="connsiteY8" fmla="*/ 906749 h 914400"/>
                <a:gd name="connsiteX9" fmla="*/ 1040627 w 1813932"/>
                <a:gd name="connsiteY9" fmla="*/ 914400 h 914400"/>
                <a:gd name="connsiteX10" fmla="*/ 773306 w 1813932"/>
                <a:gd name="connsiteY10" fmla="*/ 914400 h 914400"/>
                <a:gd name="connsiteX11" fmla="*/ 724181 w 1813932"/>
                <a:gd name="connsiteY11" fmla="*/ 906749 h 914400"/>
                <a:gd name="connsiteX12" fmla="*/ 0 w 1813932"/>
                <a:gd name="connsiteY12" fmla="*/ 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3932" h="914400">
                  <a:moveTo>
                    <a:pt x="0" y="0"/>
                  </a:moveTo>
                  <a:lnTo>
                    <a:pt x="163707" y="0"/>
                  </a:lnTo>
                  <a:lnTo>
                    <a:pt x="163707" y="1"/>
                  </a:lnTo>
                  <a:cubicBezTo>
                    <a:pt x="163707" y="420756"/>
                    <a:pt x="496475" y="761845"/>
                    <a:pt x="906966" y="761845"/>
                  </a:cubicBezTo>
                  <a:cubicBezTo>
                    <a:pt x="1317457" y="761845"/>
                    <a:pt x="1650225" y="420756"/>
                    <a:pt x="1650225" y="1"/>
                  </a:cubicBezTo>
                  <a:lnTo>
                    <a:pt x="1650225" y="0"/>
                  </a:lnTo>
                  <a:lnTo>
                    <a:pt x="1813932" y="0"/>
                  </a:lnTo>
                  <a:lnTo>
                    <a:pt x="1813932" y="1"/>
                  </a:lnTo>
                  <a:cubicBezTo>
                    <a:pt x="1813932" y="447273"/>
                    <a:pt x="1503040" y="820445"/>
                    <a:pt x="1089751" y="906749"/>
                  </a:cubicBezTo>
                  <a:lnTo>
                    <a:pt x="1040627" y="914400"/>
                  </a:lnTo>
                  <a:lnTo>
                    <a:pt x="773306" y="914400"/>
                  </a:lnTo>
                  <a:lnTo>
                    <a:pt x="724181" y="906749"/>
                  </a:lnTo>
                  <a:cubicBezTo>
                    <a:pt x="310892" y="820445"/>
                    <a:pt x="0" y="447273"/>
                    <a:pt x="0" y="1"/>
                  </a:cubicBezTo>
                  <a:close/>
                </a:path>
              </a:pathLst>
            </a:custGeom>
            <a:solidFill>
              <a:srgbClr val="106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3E1DA46-E3B2-BEA5-D622-5405A38855DF}"/>
              </a:ext>
            </a:extLst>
          </p:cNvPr>
          <p:cNvGrpSpPr/>
          <p:nvPr/>
        </p:nvGrpSpPr>
        <p:grpSpPr>
          <a:xfrm>
            <a:off x="2518300" y="1436311"/>
            <a:ext cx="1813944" cy="1851103"/>
            <a:chOff x="3665022" y="1226634"/>
            <a:chExt cx="1813944" cy="1851103"/>
          </a:xfrm>
        </p:grpSpPr>
        <p:sp>
          <p:nvSpPr>
            <p:cNvPr id="10" name="Círculo: Vazio 9">
              <a:extLst>
                <a:ext uri="{FF2B5EF4-FFF2-40B4-BE49-F238E27FC236}">
                  <a16:creationId xmlns:a16="http://schemas.microsoft.com/office/drawing/2014/main" id="{0C4093E1-5026-2970-4136-AEF120109251}"/>
                </a:ext>
              </a:extLst>
            </p:cNvPr>
            <p:cNvSpPr/>
            <p:nvPr/>
          </p:nvSpPr>
          <p:spPr>
            <a:xfrm>
              <a:off x="3665034" y="1226634"/>
              <a:ext cx="1813932" cy="1851103"/>
            </a:xfrm>
            <a:prstGeom prst="donut">
              <a:avLst>
                <a:gd name="adj" fmla="val 90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B22BFB6-F317-256B-4350-BD2D56D7FAA4}"/>
                </a:ext>
              </a:extLst>
            </p:cNvPr>
            <p:cNvSpPr/>
            <p:nvPr/>
          </p:nvSpPr>
          <p:spPr>
            <a:xfrm>
              <a:off x="3665022" y="2152185"/>
              <a:ext cx="1813932" cy="914400"/>
            </a:xfrm>
            <a:custGeom>
              <a:avLst/>
              <a:gdLst>
                <a:gd name="connsiteX0" fmla="*/ 0 w 1813932"/>
                <a:gd name="connsiteY0" fmla="*/ 0 h 914400"/>
                <a:gd name="connsiteX1" fmla="*/ 163707 w 1813932"/>
                <a:gd name="connsiteY1" fmla="*/ 0 h 914400"/>
                <a:gd name="connsiteX2" fmla="*/ 163707 w 1813932"/>
                <a:gd name="connsiteY2" fmla="*/ 1 h 914400"/>
                <a:gd name="connsiteX3" fmla="*/ 906966 w 1813932"/>
                <a:gd name="connsiteY3" fmla="*/ 761845 h 914400"/>
                <a:gd name="connsiteX4" fmla="*/ 1650225 w 1813932"/>
                <a:gd name="connsiteY4" fmla="*/ 1 h 914400"/>
                <a:gd name="connsiteX5" fmla="*/ 1650225 w 1813932"/>
                <a:gd name="connsiteY5" fmla="*/ 0 h 914400"/>
                <a:gd name="connsiteX6" fmla="*/ 1813932 w 1813932"/>
                <a:gd name="connsiteY6" fmla="*/ 0 h 914400"/>
                <a:gd name="connsiteX7" fmla="*/ 1813932 w 1813932"/>
                <a:gd name="connsiteY7" fmla="*/ 1 h 914400"/>
                <a:gd name="connsiteX8" fmla="*/ 1089751 w 1813932"/>
                <a:gd name="connsiteY8" fmla="*/ 906749 h 914400"/>
                <a:gd name="connsiteX9" fmla="*/ 1040627 w 1813932"/>
                <a:gd name="connsiteY9" fmla="*/ 914400 h 914400"/>
                <a:gd name="connsiteX10" fmla="*/ 773306 w 1813932"/>
                <a:gd name="connsiteY10" fmla="*/ 914400 h 914400"/>
                <a:gd name="connsiteX11" fmla="*/ 724181 w 1813932"/>
                <a:gd name="connsiteY11" fmla="*/ 906749 h 914400"/>
                <a:gd name="connsiteX12" fmla="*/ 0 w 1813932"/>
                <a:gd name="connsiteY12" fmla="*/ 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3932" h="914400">
                  <a:moveTo>
                    <a:pt x="0" y="0"/>
                  </a:moveTo>
                  <a:lnTo>
                    <a:pt x="163707" y="0"/>
                  </a:lnTo>
                  <a:lnTo>
                    <a:pt x="163707" y="1"/>
                  </a:lnTo>
                  <a:cubicBezTo>
                    <a:pt x="163707" y="420756"/>
                    <a:pt x="496475" y="761845"/>
                    <a:pt x="906966" y="761845"/>
                  </a:cubicBezTo>
                  <a:cubicBezTo>
                    <a:pt x="1317457" y="761845"/>
                    <a:pt x="1650225" y="420756"/>
                    <a:pt x="1650225" y="1"/>
                  </a:cubicBezTo>
                  <a:lnTo>
                    <a:pt x="1650225" y="0"/>
                  </a:lnTo>
                  <a:lnTo>
                    <a:pt x="1813932" y="0"/>
                  </a:lnTo>
                  <a:lnTo>
                    <a:pt x="1813932" y="1"/>
                  </a:lnTo>
                  <a:cubicBezTo>
                    <a:pt x="1813932" y="447273"/>
                    <a:pt x="1503040" y="820445"/>
                    <a:pt x="1089751" y="906749"/>
                  </a:cubicBezTo>
                  <a:lnTo>
                    <a:pt x="1040627" y="914400"/>
                  </a:lnTo>
                  <a:lnTo>
                    <a:pt x="773306" y="914400"/>
                  </a:lnTo>
                  <a:lnTo>
                    <a:pt x="724181" y="906749"/>
                  </a:lnTo>
                  <a:cubicBezTo>
                    <a:pt x="310892" y="820445"/>
                    <a:pt x="0" y="447273"/>
                    <a:pt x="0" y="1"/>
                  </a:cubicBezTo>
                  <a:close/>
                </a:path>
              </a:pathLst>
            </a:custGeom>
            <a:solidFill>
              <a:srgbClr val="599A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71AAC4A-A20B-03B7-D175-FB315B552466}"/>
              </a:ext>
            </a:extLst>
          </p:cNvPr>
          <p:cNvGrpSpPr/>
          <p:nvPr/>
        </p:nvGrpSpPr>
        <p:grpSpPr>
          <a:xfrm>
            <a:off x="4702093" y="1447463"/>
            <a:ext cx="1813944" cy="1851103"/>
            <a:chOff x="3665022" y="1226634"/>
            <a:chExt cx="1813944" cy="1851103"/>
          </a:xfrm>
        </p:grpSpPr>
        <p:sp>
          <p:nvSpPr>
            <p:cNvPr id="36" name="Círculo: Vazio 35">
              <a:extLst>
                <a:ext uri="{FF2B5EF4-FFF2-40B4-BE49-F238E27FC236}">
                  <a16:creationId xmlns:a16="http://schemas.microsoft.com/office/drawing/2014/main" id="{02656784-7D2C-D44C-F350-F697EF44F6FE}"/>
                </a:ext>
              </a:extLst>
            </p:cNvPr>
            <p:cNvSpPr/>
            <p:nvPr/>
          </p:nvSpPr>
          <p:spPr>
            <a:xfrm>
              <a:off x="3665034" y="1226634"/>
              <a:ext cx="1813932" cy="1851103"/>
            </a:xfrm>
            <a:prstGeom prst="donut">
              <a:avLst>
                <a:gd name="adj" fmla="val 90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78FDC296-5649-D056-B346-C66E7B2AAC8F}"/>
                </a:ext>
              </a:extLst>
            </p:cNvPr>
            <p:cNvSpPr/>
            <p:nvPr/>
          </p:nvSpPr>
          <p:spPr>
            <a:xfrm>
              <a:off x="3665022" y="2152185"/>
              <a:ext cx="1813932" cy="914400"/>
            </a:xfrm>
            <a:custGeom>
              <a:avLst/>
              <a:gdLst>
                <a:gd name="connsiteX0" fmla="*/ 0 w 1813932"/>
                <a:gd name="connsiteY0" fmla="*/ 0 h 914400"/>
                <a:gd name="connsiteX1" fmla="*/ 163707 w 1813932"/>
                <a:gd name="connsiteY1" fmla="*/ 0 h 914400"/>
                <a:gd name="connsiteX2" fmla="*/ 163707 w 1813932"/>
                <a:gd name="connsiteY2" fmla="*/ 1 h 914400"/>
                <a:gd name="connsiteX3" fmla="*/ 906966 w 1813932"/>
                <a:gd name="connsiteY3" fmla="*/ 761845 h 914400"/>
                <a:gd name="connsiteX4" fmla="*/ 1650225 w 1813932"/>
                <a:gd name="connsiteY4" fmla="*/ 1 h 914400"/>
                <a:gd name="connsiteX5" fmla="*/ 1650225 w 1813932"/>
                <a:gd name="connsiteY5" fmla="*/ 0 h 914400"/>
                <a:gd name="connsiteX6" fmla="*/ 1813932 w 1813932"/>
                <a:gd name="connsiteY6" fmla="*/ 0 h 914400"/>
                <a:gd name="connsiteX7" fmla="*/ 1813932 w 1813932"/>
                <a:gd name="connsiteY7" fmla="*/ 1 h 914400"/>
                <a:gd name="connsiteX8" fmla="*/ 1089751 w 1813932"/>
                <a:gd name="connsiteY8" fmla="*/ 906749 h 914400"/>
                <a:gd name="connsiteX9" fmla="*/ 1040627 w 1813932"/>
                <a:gd name="connsiteY9" fmla="*/ 914400 h 914400"/>
                <a:gd name="connsiteX10" fmla="*/ 773306 w 1813932"/>
                <a:gd name="connsiteY10" fmla="*/ 914400 h 914400"/>
                <a:gd name="connsiteX11" fmla="*/ 724181 w 1813932"/>
                <a:gd name="connsiteY11" fmla="*/ 906749 h 914400"/>
                <a:gd name="connsiteX12" fmla="*/ 0 w 1813932"/>
                <a:gd name="connsiteY12" fmla="*/ 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3932" h="914400">
                  <a:moveTo>
                    <a:pt x="0" y="0"/>
                  </a:moveTo>
                  <a:lnTo>
                    <a:pt x="163707" y="0"/>
                  </a:lnTo>
                  <a:lnTo>
                    <a:pt x="163707" y="1"/>
                  </a:lnTo>
                  <a:cubicBezTo>
                    <a:pt x="163707" y="420756"/>
                    <a:pt x="496475" y="761845"/>
                    <a:pt x="906966" y="761845"/>
                  </a:cubicBezTo>
                  <a:cubicBezTo>
                    <a:pt x="1317457" y="761845"/>
                    <a:pt x="1650225" y="420756"/>
                    <a:pt x="1650225" y="1"/>
                  </a:cubicBezTo>
                  <a:lnTo>
                    <a:pt x="1650225" y="0"/>
                  </a:lnTo>
                  <a:lnTo>
                    <a:pt x="1813932" y="0"/>
                  </a:lnTo>
                  <a:lnTo>
                    <a:pt x="1813932" y="1"/>
                  </a:lnTo>
                  <a:cubicBezTo>
                    <a:pt x="1813932" y="447273"/>
                    <a:pt x="1503040" y="820445"/>
                    <a:pt x="1089751" y="906749"/>
                  </a:cubicBezTo>
                  <a:lnTo>
                    <a:pt x="1040627" y="914400"/>
                  </a:lnTo>
                  <a:lnTo>
                    <a:pt x="773306" y="914400"/>
                  </a:lnTo>
                  <a:lnTo>
                    <a:pt x="724181" y="906749"/>
                  </a:lnTo>
                  <a:cubicBezTo>
                    <a:pt x="310892" y="820445"/>
                    <a:pt x="0" y="447273"/>
                    <a:pt x="0" y="1"/>
                  </a:cubicBezTo>
                  <a:close/>
                </a:path>
              </a:pathLst>
            </a:custGeom>
            <a:solidFill>
              <a:srgbClr val="29476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96AFFCBC-AACF-E211-3A30-81A0766BA811}"/>
              </a:ext>
            </a:extLst>
          </p:cNvPr>
          <p:cNvGrpSpPr/>
          <p:nvPr/>
        </p:nvGrpSpPr>
        <p:grpSpPr>
          <a:xfrm>
            <a:off x="6905433" y="1436311"/>
            <a:ext cx="1813944" cy="1851103"/>
            <a:chOff x="3665022" y="1226634"/>
            <a:chExt cx="1813944" cy="1851103"/>
          </a:xfrm>
        </p:grpSpPr>
        <p:sp>
          <p:nvSpPr>
            <p:cNvPr id="40" name="Círculo: Vazio 39">
              <a:extLst>
                <a:ext uri="{FF2B5EF4-FFF2-40B4-BE49-F238E27FC236}">
                  <a16:creationId xmlns:a16="http://schemas.microsoft.com/office/drawing/2014/main" id="{D576AF65-6BB2-2DE5-45D4-E7F63A7EDBEC}"/>
                </a:ext>
              </a:extLst>
            </p:cNvPr>
            <p:cNvSpPr/>
            <p:nvPr/>
          </p:nvSpPr>
          <p:spPr>
            <a:xfrm>
              <a:off x="3665034" y="1226634"/>
              <a:ext cx="1813932" cy="1851103"/>
            </a:xfrm>
            <a:prstGeom prst="donut">
              <a:avLst>
                <a:gd name="adj" fmla="val 90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C4E6AC9A-444E-D0DB-9046-8CF3A1691BB4}"/>
                </a:ext>
              </a:extLst>
            </p:cNvPr>
            <p:cNvSpPr/>
            <p:nvPr/>
          </p:nvSpPr>
          <p:spPr>
            <a:xfrm>
              <a:off x="3665022" y="2152185"/>
              <a:ext cx="1813932" cy="914400"/>
            </a:xfrm>
            <a:custGeom>
              <a:avLst/>
              <a:gdLst>
                <a:gd name="connsiteX0" fmla="*/ 0 w 1813932"/>
                <a:gd name="connsiteY0" fmla="*/ 0 h 914400"/>
                <a:gd name="connsiteX1" fmla="*/ 163707 w 1813932"/>
                <a:gd name="connsiteY1" fmla="*/ 0 h 914400"/>
                <a:gd name="connsiteX2" fmla="*/ 163707 w 1813932"/>
                <a:gd name="connsiteY2" fmla="*/ 1 h 914400"/>
                <a:gd name="connsiteX3" fmla="*/ 906966 w 1813932"/>
                <a:gd name="connsiteY3" fmla="*/ 761845 h 914400"/>
                <a:gd name="connsiteX4" fmla="*/ 1650225 w 1813932"/>
                <a:gd name="connsiteY4" fmla="*/ 1 h 914400"/>
                <a:gd name="connsiteX5" fmla="*/ 1650225 w 1813932"/>
                <a:gd name="connsiteY5" fmla="*/ 0 h 914400"/>
                <a:gd name="connsiteX6" fmla="*/ 1813932 w 1813932"/>
                <a:gd name="connsiteY6" fmla="*/ 0 h 914400"/>
                <a:gd name="connsiteX7" fmla="*/ 1813932 w 1813932"/>
                <a:gd name="connsiteY7" fmla="*/ 1 h 914400"/>
                <a:gd name="connsiteX8" fmla="*/ 1089751 w 1813932"/>
                <a:gd name="connsiteY8" fmla="*/ 906749 h 914400"/>
                <a:gd name="connsiteX9" fmla="*/ 1040627 w 1813932"/>
                <a:gd name="connsiteY9" fmla="*/ 914400 h 914400"/>
                <a:gd name="connsiteX10" fmla="*/ 773306 w 1813932"/>
                <a:gd name="connsiteY10" fmla="*/ 914400 h 914400"/>
                <a:gd name="connsiteX11" fmla="*/ 724181 w 1813932"/>
                <a:gd name="connsiteY11" fmla="*/ 906749 h 914400"/>
                <a:gd name="connsiteX12" fmla="*/ 0 w 1813932"/>
                <a:gd name="connsiteY12" fmla="*/ 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3932" h="914400">
                  <a:moveTo>
                    <a:pt x="0" y="0"/>
                  </a:moveTo>
                  <a:lnTo>
                    <a:pt x="163707" y="0"/>
                  </a:lnTo>
                  <a:lnTo>
                    <a:pt x="163707" y="1"/>
                  </a:lnTo>
                  <a:cubicBezTo>
                    <a:pt x="163707" y="420756"/>
                    <a:pt x="496475" y="761845"/>
                    <a:pt x="906966" y="761845"/>
                  </a:cubicBezTo>
                  <a:cubicBezTo>
                    <a:pt x="1317457" y="761845"/>
                    <a:pt x="1650225" y="420756"/>
                    <a:pt x="1650225" y="1"/>
                  </a:cubicBezTo>
                  <a:lnTo>
                    <a:pt x="1650225" y="0"/>
                  </a:lnTo>
                  <a:lnTo>
                    <a:pt x="1813932" y="0"/>
                  </a:lnTo>
                  <a:lnTo>
                    <a:pt x="1813932" y="1"/>
                  </a:lnTo>
                  <a:cubicBezTo>
                    <a:pt x="1813932" y="447273"/>
                    <a:pt x="1503040" y="820445"/>
                    <a:pt x="1089751" y="906749"/>
                  </a:cubicBezTo>
                  <a:lnTo>
                    <a:pt x="1040627" y="914400"/>
                  </a:lnTo>
                  <a:lnTo>
                    <a:pt x="773306" y="914400"/>
                  </a:lnTo>
                  <a:lnTo>
                    <a:pt x="724181" y="906749"/>
                  </a:lnTo>
                  <a:cubicBezTo>
                    <a:pt x="310892" y="820445"/>
                    <a:pt x="0" y="447273"/>
                    <a:pt x="0" y="1"/>
                  </a:cubicBezTo>
                  <a:close/>
                </a:path>
              </a:pathLst>
            </a:custGeom>
            <a:solidFill>
              <a:srgbClr val="0D58B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3" name="Google Shape;283;p36">
            <a:extLst>
              <a:ext uri="{FF2B5EF4-FFF2-40B4-BE49-F238E27FC236}">
                <a16:creationId xmlns:a16="http://schemas.microsoft.com/office/drawing/2014/main" id="{A38CFDF8-4760-15AD-6798-FD545E21FB6B}"/>
              </a:ext>
            </a:extLst>
          </p:cNvPr>
          <p:cNvSpPr txBox="1">
            <a:spLocks/>
          </p:cNvSpPr>
          <p:nvPr/>
        </p:nvSpPr>
        <p:spPr>
          <a:xfrm>
            <a:off x="2518312" y="-54253"/>
            <a:ext cx="4107377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algn="ctr">
              <a:lnSpc>
                <a:spcPct val="100000"/>
              </a:lnSpc>
              <a:buSzPts val="5200"/>
            </a:pPr>
            <a:r>
              <a:rPr lang="pt-BR" sz="2800" dirty="0">
                <a:solidFill>
                  <a:schemeClr val="tx1"/>
                </a:solidFill>
                <a:latin typeface="Rajdhani"/>
              </a:rPr>
              <a:t>Problema &amp; Solução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339FDB5-6318-7516-B528-ACB566B0720D}"/>
              </a:ext>
            </a:extLst>
          </p:cNvPr>
          <p:cNvSpPr/>
          <p:nvPr/>
        </p:nvSpPr>
        <p:spPr>
          <a:xfrm>
            <a:off x="0" y="2388233"/>
            <a:ext cx="9144000" cy="991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9DC7602A-58F6-77A6-A480-6455E14BBB9F}"/>
              </a:ext>
            </a:extLst>
          </p:cNvPr>
          <p:cNvGrpSpPr/>
          <p:nvPr/>
        </p:nvGrpSpPr>
        <p:grpSpPr>
          <a:xfrm>
            <a:off x="424623" y="2051672"/>
            <a:ext cx="1644806" cy="1040155"/>
            <a:chOff x="429300" y="2069849"/>
            <a:chExt cx="1644806" cy="1040155"/>
          </a:xfrm>
        </p:grpSpPr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320C22C-E01B-E2CA-20C0-7BE3264E164B}"/>
                </a:ext>
              </a:extLst>
            </p:cNvPr>
            <p:cNvSpPr txBox="1"/>
            <p:nvPr/>
          </p:nvSpPr>
          <p:spPr>
            <a:xfrm>
              <a:off x="770801" y="2069849"/>
              <a:ext cx="1137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106EEA"/>
                  </a:solidFill>
                  <a:latin typeface="Tw Cen MT" panose="020B0602020104020603" pitchFamily="34" charset="0"/>
                </a:rPr>
                <a:t>23%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9E82C68-7C50-00C7-CA62-11DF0C8770F4}"/>
                </a:ext>
              </a:extLst>
            </p:cNvPr>
            <p:cNvSpPr txBox="1"/>
            <p:nvPr/>
          </p:nvSpPr>
          <p:spPr>
            <a:xfrm>
              <a:off x="429300" y="2648339"/>
              <a:ext cx="1644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D58BA"/>
                  </a:solidFill>
                  <a:latin typeface="Tw Cen MT" panose="020B0602020104020603" pitchFamily="34" charset="0"/>
                </a:rPr>
                <a:t>DEMANDA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09DDA20E-39AC-A745-5F67-70D5CC751424}"/>
              </a:ext>
            </a:extLst>
          </p:cNvPr>
          <p:cNvGrpSpPr/>
          <p:nvPr/>
        </p:nvGrpSpPr>
        <p:grpSpPr>
          <a:xfrm>
            <a:off x="2457996" y="2091037"/>
            <a:ext cx="1934540" cy="1040155"/>
            <a:chOff x="2482402" y="2027544"/>
            <a:chExt cx="1934540" cy="1040155"/>
          </a:xfrm>
        </p:grpSpPr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92F9233D-C788-BBD0-24AE-8954555A1969}"/>
                </a:ext>
              </a:extLst>
            </p:cNvPr>
            <p:cNvSpPr txBox="1"/>
            <p:nvPr/>
          </p:nvSpPr>
          <p:spPr>
            <a:xfrm>
              <a:off x="2967567" y="2027544"/>
              <a:ext cx="1137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599AF0"/>
                  </a:solidFill>
                  <a:latin typeface="Tw Cen MT" panose="020B0602020104020603" pitchFamily="34" charset="0"/>
                </a:rPr>
                <a:t>72%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E2E53283-5A68-FF59-4D2C-9093DB1E09E4}"/>
                </a:ext>
              </a:extLst>
            </p:cNvPr>
            <p:cNvSpPr txBox="1"/>
            <p:nvPr/>
          </p:nvSpPr>
          <p:spPr>
            <a:xfrm>
              <a:off x="2482402" y="2606034"/>
              <a:ext cx="1934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599AF0"/>
                  </a:solidFill>
                  <a:latin typeface="Tw Cen MT" panose="020B0602020104020603" pitchFamily="34" charset="0"/>
                </a:rPr>
                <a:t>TRANSPORTE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EDF2E32D-E1A6-AEC5-6ABD-B80FF2412399}"/>
              </a:ext>
            </a:extLst>
          </p:cNvPr>
          <p:cNvGrpSpPr/>
          <p:nvPr/>
        </p:nvGrpSpPr>
        <p:grpSpPr>
          <a:xfrm>
            <a:off x="4786656" y="2091037"/>
            <a:ext cx="1644806" cy="1040155"/>
            <a:chOff x="429300" y="2069849"/>
            <a:chExt cx="1644806" cy="1040155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9D6BEF8A-F28E-01FD-D1E1-A87337375AE9}"/>
                </a:ext>
              </a:extLst>
            </p:cNvPr>
            <p:cNvSpPr txBox="1"/>
            <p:nvPr/>
          </p:nvSpPr>
          <p:spPr>
            <a:xfrm>
              <a:off x="770801" y="2069849"/>
              <a:ext cx="1137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29476E"/>
                  </a:solidFill>
                  <a:latin typeface="Tw Cen MT" panose="020B0602020104020603" pitchFamily="34" charset="0"/>
                </a:rPr>
                <a:t>13%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6473497-D4E3-E8B4-56EA-9E21D2E41DA7}"/>
                </a:ext>
              </a:extLst>
            </p:cNvPr>
            <p:cNvSpPr txBox="1"/>
            <p:nvPr/>
          </p:nvSpPr>
          <p:spPr>
            <a:xfrm>
              <a:off x="429300" y="2648339"/>
              <a:ext cx="1644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29476E"/>
                  </a:solidFill>
                  <a:latin typeface="Tw Cen MT" panose="020B0602020104020603" pitchFamily="34" charset="0"/>
                </a:rPr>
                <a:t>GASTOS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F37A083B-E220-CC27-7E14-A41B9F537C26}"/>
              </a:ext>
            </a:extLst>
          </p:cNvPr>
          <p:cNvGrpSpPr/>
          <p:nvPr/>
        </p:nvGrpSpPr>
        <p:grpSpPr>
          <a:xfrm>
            <a:off x="7006162" y="2110084"/>
            <a:ext cx="1748952" cy="1020516"/>
            <a:chOff x="465037" y="2069849"/>
            <a:chExt cx="1748952" cy="1020516"/>
          </a:xfrm>
        </p:grpSpPr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1ABBAA12-0191-A631-4936-62291EEEFED2}"/>
                </a:ext>
              </a:extLst>
            </p:cNvPr>
            <p:cNvSpPr txBox="1"/>
            <p:nvPr/>
          </p:nvSpPr>
          <p:spPr>
            <a:xfrm>
              <a:off x="770801" y="2069849"/>
              <a:ext cx="1137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0D58BA"/>
                  </a:solidFill>
                  <a:latin typeface="Tw Cen MT" panose="020B0602020104020603" pitchFamily="34" charset="0"/>
                </a:rPr>
                <a:t>21%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246BF3BE-9CF0-A504-3D55-16226DDC62B9}"/>
                </a:ext>
              </a:extLst>
            </p:cNvPr>
            <p:cNvSpPr txBox="1"/>
            <p:nvPr/>
          </p:nvSpPr>
          <p:spPr>
            <a:xfrm>
              <a:off x="465037" y="2628700"/>
              <a:ext cx="174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D58BA"/>
                  </a:solidFill>
                  <a:latin typeface="Tw Cen MT" panose="020B0602020104020603" pitchFamily="34" charset="0"/>
                </a:rPr>
                <a:t>HARDWARE</a:t>
              </a:r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681E21A9-76E4-AA94-B2A7-7CF2F3EC52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8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484000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7776000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404000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2268000">
                                      <p:cBhvr>
                                        <p:cTn id="3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585875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Problema &amp; Solução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6C4B11-0C69-DF36-E555-0C31745B18DE}"/>
              </a:ext>
            </a:extLst>
          </p:cNvPr>
          <p:cNvSpPr txBox="1"/>
          <p:nvPr/>
        </p:nvSpPr>
        <p:spPr>
          <a:xfrm>
            <a:off x="646607" y="2924978"/>
            <a:ext cx="7211034" cy="1600438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400" dirty="0">
                <a:latin typeface="Nunito" pitchFamily="2" charset="0"/>
                <a:ea typeface="Verdana" panose="020B0604030504040204" pitchFamily="34" charset="0"/>
              </a:rPr>
              <a:t>Com leilão de Congonhas e mais 14 aeroportos, tráfego nacional privatizado deve passar de 90%</a:t>
            </a:r>
            <a:br>
              <a:rPr lang="pt-BR" sz="1400" dirty="0">
                <a:latin typeface="Nunito" pitchFamily="2" charset="0"/>
                <a:ea typeface="Verdana" panose="020B0604030504040204" pitchFamily="34" charset="0"/>
              </a:rPr>
            </a:br>
            <a:br>
              <a:rPr lang="pt-BR" sz="1400" dirty="0">
                <a:latin typeface="Nunito" pitchFamily="2" charset="0"/>
                <a:ea typeface="Verdana" panose="020B0604030504040204" pitchFamily="34" charset="0"/>
              </a:rPr>
            </a:br>
            <a:r>
              <a:rPr lang="pt-BR" sz="1400" dirty="0">
                <a:latin typeface="Nunito" pitchFamily="2" charset="0"/>
                <a:ea typeface="Verdana" panose="020B0604030504040204" pitchFamily="34" charset="0"/>
              </a:rPr>
              <a:t>A expectativa do governo federal é que os vencedores do leilão invistam pelo menos R$ 7,3 bilhões na modernização dos terminais ao longo dos 30 anos de concessão, sendo R$ 3,3 bilhões somente em Congonhas.</a:t>
            </a:r>
          </a:p>
          <a:p>
            <a:endParaRPr lang="pt-BR" sz="1400" dirty="0">
              <a:latin typeface="Nunito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DBCAB6-B9A3-B183-2357-90844CD89E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585875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Solução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6C4B11-0C69-DF36-E555-0C31745B18DE}"/>
              </a:ext>
            </a:extLst>
          </p:cNvPr>
          <p:cNvSpPr txBox="1"/>
          <p:nvPr/>
        </p:nvSpPr>
        <p:spPr>
          <a:xfrm>
            <a:off x="646607" y="2924978"/>
            <a:ext cx="5508866" cy="492443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300" dirty="0">
                <a:latin typeface="Nunito" pitchFamily="2" charset="0"/>
                <a:ea typeface="Verdana" panose="020B0604030504040204" pitchFamily="34" charset="0"/>
              </a:rPr>
              <a:t>Solução cliente/web que irá monitorar os dados de máquinas de torres de controle aéreo e expor os dados captados em uma aplicação WEB.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331C65E-F9F1-5713-F8EC-CD679F1B53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8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E5E5BD-FC12-D6C5-C72C-B6557467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98" y="845643"/>
            <a:ext cx="6733404" cy="4115845"/>
          </a:xfrm>
          <a:prstGeom prst="rect">
            <a:avLst/>
          </a:prstGeom>
        </p:spPr>
      </p:pic>
      <p:sp>
        <p:nvSpPr>
          <p:cNvPr id="2" name="Google Shape;283;p36">
            <a:extLst>
              <a:ext uri="{FF2B5EF4-FFF2-40B4-BE49-F238E27FC236}">
                <a16:creationId xmlns:a16="http://schemas.microsoft.com/office/drawing/2014/main" id="{EEC1DD78-DFDE-341D-BF33-99F75E089883}"/>
              </a:ext>
            </a:extLst>
          </p:cNvPr>
          <p:cNvSpPr txBox="1">
            <a:spLocks/>
          </p:cNvSpPr>
          <p:nvPr/>
        </p:nvSpPr>
        <p:spPr>
          <a:xfrm>
            <a:off x="1575662" y="0"/>
            <a:ext cx="5992676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algn="ctr">
              <a:lnSpc>
                <a:spcPct val="100000"/>
              </a:lnSpc>
              <a:buSzPts val="5200"/>
            </a:pPr>
            <a:r>
              <a:rPr lang="pt-BR" sz="2800" dirty="0">
                <a:solidFill>
                  <a:schemeClr val="tx1"/>
                </a:solidFill>
                <a:latin typeface="Rajdhani"/>
              </a:rPr>
              <a:t>Diagrama de Visão de Negócio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91D084E-EE5F-6D01-9ED7-9B6F9D376C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1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gronomy Business Plan by Slidesgo">
  <a:themeElements>
    <a:clrScheme name="Simple Light">
      <a:dk1>
        <a:srgbClr val="000000"/>
      </a:dk1>
      <a:lt1>
        <a:srgbClr val="FFFFFF"/>
      </a:lt1>
      <a:dk2>
        <a:srgbClr val="F7F2E4"/>
      </a:dk2>
      <a:lt2>
        <a:srgbClr val="321609"/>
      </a:lt2>
      <a:accent1>
        <a:srgbClr val="85200C"/>
      </a:accent1>
      <a:accent2>
        <a:srgbClr val="321609"/>
      </a:accent2>
      <a:accent3>
        <a:srgbClr val="F7F2E4"/>
      </a:accent3>
      <a:accent4>
        <a:srgbClr val="955530"/>
      </a:accent4>
      <a:accent5>
        <a:srgbClr val="797129"/>
      </a:accent5>
      <a:accent6>
        <a:srgbClr val="F7F2E4"/>
      </a:accent6>
      <a:hlink>
        <a:srgbClr val="3216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601</Words>
  <Application>Microsoft Office PowerPoint</Application>
  <PresentationFormat>Apresentação na tela (16:9)</PresentationFormat>
  <Paragraphs>95</Paragraphs>
  <Slides>19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EB Garamond</vt:lpstr>
      <vt:lpstr>Montserrat Medium</vt:lpstr>
      <vt:lpstr>Nunito</vt:lpstr>
      <vt:lpstr>Rajdhani</vt:lpstr>
      <vt:lpstr>Tw Cen MT</vt:lpstr>
      <vt:lpstr>Wingdings</vt:lpstr>
      <vt:lpstr>Agronomy Business Plan by Slidesgo</vt:lpstr>
      <vt:lpstr>Apresentação do PowerPoint</vt:lpstr>
      <vt:lpstr>Membros Da Equipe</vt:lpstr>
      <vt:lpstr>Agenda da Apresentação</vt:lpstr>
      <vt:lpstr>Quem somos?</vt:lpstr>
      <vt:lpstr>Problema &amp; Solução</vt:lpstr>
      <vt:lpstr>Apresentação do PowerPoint</vt:lpstr>
      <vt:lpstr>Problema &amp; Solução</vt:lpstr>
      <vt:lpstr>Solução</vt:lpstr>
      <vt:lpstr>Apresentação do PowerPoint</vt:lpstr>
      <vt:lpstr>Análise do Problema</vt:lpstr>
      <vt:lpstr>Apresentação do PowerPoint</vt:lpstr>
      <vt:lpstr>Apresentação do PowerPoint</vt:lpstr>
      <vt:lpstr>Aplicações &amp; Métodos</vt:lpstr>
      <vt:lpstr>Apresentação do PowerPoint</vt:lpstr>
      <vt:lpstr>Apresentação do PowerPoint</vt:lpstr>
      <vt:lpstr>Apresentação do PowerPoint</vt:lpstr>
      <vt:lpstr>Help Desk (Slack)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TECHBERRY</dc:title>
  <dc:creator>Leonardo Bianchi</dc:creator>
  <cp:lastModifiedBy>Gustavo Antonio</cp:lastModifiedBy>
  <cp:revision>18</cp:revision>
  <dcterms:modified xsi:type="dcterms:W3CDTF">2022-09-04T18:47:38Z</dcterms:modified>
</cp:coreProperties>
</file>