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0" r:id="rId3"/>
    <p:sldId id="261" r:id="rId4"/>
    <p:sldId id="273" r:id="rId5"/>
    <p:sldId id="269" r:id="rId6"/>
    <p:sldId id="256" r:id="rId7"/>
    <p:sldId id="259" r:id="rId8"/>
    <p:sldId id="262" r:id="rId9"/>
    <p:sldId id="266" r:id="rId10"/>
    <p:sldId id="272" r:id="rId11"/>
    <p:sldId id="267" r:id="rId12"/>
    <p:sldId id="265" r:id="rId13"/>
    <p:sldId id="270" r:id="rId14"/>
    <p:sldId id="263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4DB0E6"/>
    <a:srgbClr val="257BC8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1E92-A4C1-4319-B899-2BF3E3EC819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6BA2-C3E5-4F0B-8F94-37B966DF1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1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2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9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7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4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0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1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0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6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0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4.png" /><Relationship Id="rId4" Type="http://schemas.openxmlformats.org/officeDocument/2006/relationships/image" Target="../media/image3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6.png" /><Relationship Id="rId4" Type="http://schemas.openxmlformats.org/officeDocument/2006/relationships/image" Target="../media/image3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38.png" /><Relationship Id="rId4" Type="http://schemas.openxmlformats.org/officeDocument/2006/relationships/image" Target="../media/image37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1.png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46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5.png" /><Relationship Id="rId5" Type="http://schemas.openxmlformats.org/officeDocument/2006/relationships/image" Target="../media/image44.png" /><Relationship Id="rId4" Type="http://schemas.openxmlformats.org/officeDocument/2006/relationships/image" Target="../media/image4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1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13" Type="http://schemas.openxmlformats.org/officeDocument/2006/relationships/image" Target="../media/image1.png" /><Relationship Id="rId3" Type="http://schemas.openxmlformats.org/officeDocument/2006/relationships/image" Target="../media/image17.png" /><Relationship Id="rId7" Type="http://schemas.openxmlformats.org/officeDocument/2006/relationships/image" Target="../media/image8.png" /><Relationship Id="rId12" Type="http://schemas.openxmlformats.org/officeDocument/2006/relationships/image" Target="../media/image24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0.png" /><Relationship Id="rId11" Type="http://schemas.openxmlformats.org/officeDocument/2006/relationships/image" Target="../media/image13.png" /><Relationship Id="rId5" Type="http://schemas.openxmlformats.org/officeDocument/2006/relationships/image" Target="../media/image19.png" /><Relationship Id="rId10" Type="http://schemas.openxmlformats.org/officeDocument/2006/relationships/image" Target="../media/image23.png" /><Relationship Id="rId4" Type="http://schemas.openxmlformats.org/officeDocument/2006/relationships/image" Target="../media/image18.png" /><Relationship Id="rId9" Type="http://schemas.openxmlformats.org/officeDocument/2006/relationships/image" Target="../media/image2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9.png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ECFC2BB4-B09C-4D46-95CA-6230EE18B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538338-D6B3-43F4-BE45-21721D0C33CE}"/>
              </a:ext>
            </a:extLst>
          </p:cNvPr>
          <p:cNvSpPr txBox="1"/>
          <p:nvPr/>
        </p:nvSpPr>
        <p:spPr>
          <a:xfrm>
            <a:off x="162369" y="4469846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Gabriel</a:t>
            </a:r>
            <a:r>
              <a:rPr lang="pt-BR">
                <a:latin typeface="Montserrat Medium" panose="00000600000000000000" pitchFamily="2" charset="0"/>
              </a:rPr>
              <a:t> </a:t>
            </a:r>
            <a:r>
              <a:rPr lang="pt-BR">
                <a:solidFill>
                  <a:srgbClr val="4DB0E6"/>
                </a:solidFill>
                <a:latin typeface="Montserrat Medium" panose="00000600000000000000" pitchFamily="2" charset="0"/>
              </a:rPr>
              <a:t>Duarte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165819-B7DD-40AD-80CD-6CE16E405F6C}"/>
              </a:ext>
            </a:extLst>
          </p:cNvPr>
          <p:cNvSpPr txBox="1"/>
          <p:nvPr/>
        </p:nvSpPr>
        <p:spPr>
          <a:xfrm>
            <a:off x="162369" y="4771813"/>
            <a:ext cx="217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Gustavo</a:t>
            </a:r>
            <a:r>
              <a:rPr lang="pt-BR">
                <a:solidFill>
                  <a:srgbClr val="4DB0E6"/>
                </a:solidFill>
                <a:latin typeface="Montserrat Medium" panose="00000600000000000000" pitchFamily="2" charset="0"/>
              </a:rPr>
              <a:t> </a:t>
            </a:r>
            <a:r>
              <a:rPr lang="pt-BR" err="1">
                <a:solidFill>
                  <a:srgbClr val="4DB0E6"/>
                </a:solidFill>
                <a:latin typeface="Montserrat Medium" panose="00000600000000000000" pitchFamily="2" charset="0"/>
              </a:rPr>
              <a:t>Antonio</a:t>
            </a:r>
            <a:endParaRPr lang="pt-BR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E8C306-1571-4249-B40D-019ED80F2D2A}"/>
              </a:ext>
            </a:extLst>
          </p:cNvPr>
          <p:cNvSpPr txBox="1"/>
          <p:nvPr/>
        </p:nvSpPr>
        <p:spPr>
          <a:xfrm>
            <a:off x="162369" y="5356999"/>
            <a:ext cx="27823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/>
              </a:rPr>
              <a:t>Pedro</a:t>
            </a:r>
            <a:r>
              <a:rPr lang="pt-BR">
                <a:solidFill>
                  <a:srgbClr val="4DB0E6"/>
                </a:solidFill>
                <a:latin typeface="Montserrat Medium"/>
              </a:rPr>
              <a:t> </a:t>
            </a:r>
            <a:r>
              <a:rPr lang="pt-BR" err="1">
                <a:solidFill>
                  <a:srgbClr val="4DB0E6"/>
                </a:solidFill>
                <a:latin typeface="Montserrat Medium"/>
              </a:rPr>
              <a:t>Jesuino</a:t>
            </a:r>
            <a:r>
              <a:rPr lang="pt-BR">
                <a:solidFill>
                  <a:srgbClr val="4DB0E6"/>
                </a:solidFill>
                <a:latin typeface="Montserrat Medium"/>
              </a:rPr>
              <a:t> Varela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87F1B5-16A5-46B6-8E99-D603079A7A22}"/>
              </a:ext>
            </a:extLst>
          </p:cNvPr>
          <p:cNvSpPr txBox="1"/>
          <p:nvPr/>
        </p:nvSpPr>
        <p:spPr>
          <a:xfrm>
            <a:off x="162369" y="567891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Rafaella </a:t>
            </a:r>
            <a:r>
              <a:rPr lang="pt-BR" err="1">
                <a:solidFill>
                  <a:srgbClr val="4DB0E6"/>
                </a:solidFill>
                <a:latin typeface="Montserrat Medium" panose="00000600000000000000" pitchFamily="2" charset="0"/>
              </a:rPr>
              <a:t>Piovezan</a:t>
            </a:r>
            <a:endParaRPr lang="pt-BR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433539-BC12-49E5-B8E7-3284A847D966}"/>
              </a:ext>
            </a:extLst>
          </p:cNvPr>
          <p:cNvSpPr txBox="1"/>
          <p:nvPr/>
        </p:nvSpPr>
        <p:spPr>
          <a:xfrm>
            <a:off x="162369" y="5974001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rgbClr val="004AAD"/>
                </a:solidFill>
                <a:latin typeface="Montserrat Medium" panose="00000600000000000000" pitchFamily="2" charset="0"/>
              </a:rPr>
              <a:t>Ravindra</a:t>
            </a:r>
            <a:r>
              <a:rPr lang="pt-BR">
                <a:solidFill>
                  <a:srgbClr val="4DB0E6"/>
                </a:solidFill>
                <a:latin typeface="Montserrat Medium" panose="00000600000000000000" pitchFamily="2" charset="0"/>
              </a:rPr>
              <a:t> Almeida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1FF460-B4BB-4464-BF0F-D72554007A39}"/>
              </a:ext>
            </a:extLst>
          </p:cNvPr>
          <p:cNvSpPr txBox="1"/>
          <p:nvPr/>
        </p:nvSpPr>
        <p:spPr>
          <a:xfrm>
            <a:off x="162369" y="6278012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Vinicius</a:t>
            </a:r>
            <a:r>
              <a:rPr lang="pt-BR">
                <a:solidFill>
                  <a:srgbClr val="4DB0E6"/>
                </a:solidFill>
                <a:latin typeface="Montserrat Medium" panose="00000600000000000000" pitchFamily="2" charset="0"/>
              </a:rPr>
              <a:t> da Silva Sousa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A1D6E7-6FEB-40CC-B4EC-C22E26C59F86}"/>
              </a:ext>
            </a:extLst>
          </p:cNvPr>
          <p:cNvSpPr txBox="1"/>
          <p:nvPr/>
        </p:nvSpPr>
        <p:spPr>
          <a:xfrm>
            <a:off x="162369" y="5053143"/>
            <a:ext cx="23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Matheus</a:t>
            </a:r>
            <a:r>
              <a:rPr lang="pt-BR">
                <a:solidFill>
                  <a:srgbClr val="4DB0E6"/>
                </a:solidFill>
                <a:latin typeface="Montserrat Medium" panose="00000600000000000000" pitchFamily="2" charset="0"/>
              </a:rPr>
              <a:t> </a:t>
            </a:r>
            <a:r>
              <a:rPr lang="pt-BR" err="1">
                <a:solidFill>
                  <a:srgbClr val="4DB0E6"/>
                </a:solidFill>
                <a:latin typeface="Montserrat Medium" panose="00000600000000000000" pitchFamily="2" charset="0"/>
              </a:rPr>
              <a:t>Salermo</a:t>
            </a:r>
            <a:endParaRPr lang="pt-BR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99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Protótipo</a:t>
            </a:r>
            <a:r>
              <a:rPr lang="pt-BR" sz="2800">
                <a:latin typeface="Montserrat Medium" panose="00000600000000000000" pitchFamily="2" charset="0"/>
              </a:rPr>
              <a:t>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Site – </a:t>
            </a:r>
            <a:r>
              <a:rPr lang="pt-BR" sz="2800" b="1">
                <a:solidFill>
                  <a:srgbClr val="4DB0E6"/>
                </a:solidFill>
                <a:latin typeface="Montserrat Medium" panose="00000600000000000000" pitchFamily="2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99566-DB6E-4B40-ABEF-0578E9A7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428" y="1136930"/>
            <a:ext cx="8560979" cy="4813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ADC488-5616-4966-98DA-43B7E43E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428" y="1136930"/>
            <a:ext cx="8560978" cy="48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34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Protótipo</a:t>
            </a:r>
            <a:r>
              <a:rPr lang="pt-BR" sz="2800">
                <a:latin typeface="Montserrat Medium" panose="00000600000000000000" pitchFamily="2" charset="0"/>
              </a:rPr>
              <a:t>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Site - </a:t>
            </a:r>
            <a:r>
              <a:rPr lang="pt-BR" sz="2800" b="1">
                <a:solidFill>
                  <a:srgbClr val="4DB0E6"/>
                </a:solidFill>
                <a:latin typeface="Montserrat Medium" panose="00000600000000000000" pitchFamily="2" charset="0"/>
              </a:rPr>
              <a:t>Contato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0B4213-8F0E-49B8-9CE8-5C6E8973E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09" y="1250503"/>
            <a:ext cx="8560978" cy="4813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6803C5-28E3-4391-BC14-4A62A3436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609" y="1250503"/>
            <a:ext cx="8560977" cy="48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172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Simulador</a:t>
            </a:r>
            <a:r>
              <a:rPr lang="pt-BR" sz="2800">
                <a:solidFill>
                  <a:srgbClr val="4DB0E6"/>
                </a:solidFill>
                <a:latin typeface="Montserrat Medium"/>
              </a:rPr>
              <a:t> Financeiro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2827F16-552B-41BB-8C01-F83B7711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94" y="1847395"/>
            <a:ext cx="3890210" cy="3890210"/>
          </a:xfrm>
          <a:prstGeom prst="rect">
            <a:avLst/>
          </a:prstGeom>
        </p:spPr>
      </p:pic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FC1AD285-B111-42E2-90F5-1982C9218863}"/>
              </a:ext>
            </a:extLst>
          </p:cNvPr>
          <p:cNvSpPr/>
          <p:nvPr/>
        </p:nvSpPr>
        <p:spPr>
          <a:xfrm>
            <a:off x="4661573" y="2401857"/>
            <a:ext cx="1202583" cy="1216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31E6E5B8-BDE2-4E51-B936-77BE967968E9}"/>
              </a:ext>
            </a:extLst>
          </p:cNvPr>
          <p:cNvSpPr/>
          <p:nvPr/>
        </p:nvSpPr>
        <p:spPr>
          <a:xfrm>
            <a:off x="6758294" y="2096649"/>
            <a:ext cx="1202583" cy="1216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A548A-C9AD-41F7-9DBF-149B78D6F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8889" y1="50575" x2="88889" y2="5057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1572" y="666693"/>
            <a:ext cx="1202584" cy="14531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91AEB5-75A8-401E-B6D5-E9A47DD00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8889" y1="50575" x2="88889" y2="5057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9466"/>
          <a:stretch/>
        </p:blipFill>
        <p:spPr>
          <a:xfrm>
            <a:off x="6758293" y="597876"/>
            <a:ext cx="1202584" cy="1170259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497911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0013 0.2106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0026 0.21181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E4FCC532-EFAE-4DD3-A424-F0C60D1180B8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3713996" y="3131401"/>
            <a:ext cx="4563325" cy="208289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0147" y="5704277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Banco </a:t>
            </a:r>
            <a:r>
              <a:rPr lang="pt-BR" sz="2800">
                <a:solidFill>
                  <a:srgbClr val="257BC8"/>
                </a:solidFill>
                <a:latin typeface="Montserrat Medium"/>
              </a:rPr>
              <a:t>de </a:t>
            </a:r>
            <a:r>
              <a:rPr lang="pt-BR" sz="2800">
                <a:solidFill>
                  <a:srgbClr val="4DB0E6"/>
                </a:solidFill>
                <a:latin typeface="Montserrat Medium"/>
              </a:rPr>
              <a:t>Dados</a:t>
            </a:r>
          </a:p>
        </p:txBody>
      </p:sp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9666BCB5-9B3B-4543-AE14-232CC7099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4" y="1919785"/>
            <a:ext cx="2423232" cy="2423232"/>
          </a:xfrm>
          <a:prstGeom prst="rect">
            <a:avLst/>
          </a:prstGeom>
        </p:spPr>
      </p:pic>
      <p:pic>
        <p:nvPicPr>
          <p:cNvPr id="57" name="Imagem 56" descr="Uma imagem contendo Forma&#10;&#10;Descrição gerada automaticamente">
            <a:extLst>
              <a:ext uri="{FF2B5EF4-FFF2-40B4-BE49-F238E27FC236}">
                <a16:creationId xmlns:a16="http://schemas.microsoft.com/office/drawing/2014/main" id="{4F20C4BF-038E-4A76-9413-1AB0720A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67" y="4382668"/>
            <a:ext cx="1988574" cy="1988574"/>
          </a:xfrm>
          <a:prstGeom prst="rect">
            <a:avLst/>
          </a:prstGeom>
        </p:spPr>
      </p:pic>
      <p:pic>
        <p:nvPicPr>
          <p:cNvPr id="63" name="Imagem 62" descr="Uma imagem contendo Forma&#10;&#10;Descrição gerada automaticamente">
            <a:extLst>
              <a:ext uri="{FF2B5EF4-FFF2-40B4-BE49-F238E27FC236}">
                <a16:creationId xmlns:a16="http://schemas.microsoft.com/office/drawing/2014/main" id="{19BA8EA7-D416-4870-B012-540633B81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21" y="4220004"/>
            <a:ext cx="1988574" cy="1988574"/>
          </a:xfrm>
          <a:prstGeom prst="rect">
            <a:avLst/>
          </a:prstGeom>
        </p:spPr>
      </p:pic>
      <p:pic>
        <p:nvPicPr>
          <p:cNvPr id="64" name="Imagem 63" descr="Uma imagem contendo Forma&#10;&#10;Descrição gerada automaticamente">
            <a:extLst>
              <a:ext uri="{FF2B5EF4-FFF2-40B4-BE49-F238E27FC236}">
                <a16:creationId xmlns:a16="http://schemas.microsoft.com/office/drawing/2014/main" id="{A141BE08-C9BF-4953-86AA-D88380C29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07" y="1571566"/>
            <a:ext cx="1988574" cy="1988574"/>
          </a:xfrm>
          <a:prstGeom prst="rect">
            <a:avLst/>
          </a:prstGeom>
        </p:spPr>
      </p:pic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51F2E2EE-17EE-4941-B0FC-8D1BD9E0161E}"/>
              </a:ext>
            </a:extLst>
          </p:cNvPr>
          <p:cNvCxnSpPr>
            <a:cxnSpLocks/>
            <a:stCxn id="53" idx="2"/>
            <a:endCxn id="57" idx="1"/>
          </p:cNvCxnSpPr>
          <p:nvPr/>
        </p:nvCxnSpPr>
        <p:spPr>
          <a:xfrm rot="16200000" flipH="1">
            <a:off x="2603404" y="4241992"/>
            <a:ext cx="1033938" cy="123598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BECC325-7ED9-40F7-8095-081CE4A90880}"/>
              </a:ext>
            </a:extLst>
          </p:cNvPr>
          <p:cNvCxnSpPr>
            <a:cxnSpLocks/>
            <a:stCxn id="53" idx="0"/>
            <a:endCxn id="64" idx="1"/>
          </p:cNvCxnSpPr>
          <p:nvPr/>
        </p:nvCxnSpPr>
        <p:spPr>
          <a:xfrm rot="16200000" flipH="1">
            <a:off x="4315959" y="106206"/>
            <a:ext cx="646068" cy="4273227"/>
          </a:xfrm>
          <a:prstGeom prst="bentConnector4">
            <a:avLst>
              <a:gd name="adj1" fmla="val -35383"/>
              <a:gd name="adj2" fmla="val 641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F5391A3-C40A-454B-8F68-A1612E648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824" y="1345765"/>
            <a:ext cx="7266040" cy="49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65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Demonstração</a:t>
            </a:r>
            <a:r>
              <a:rPr lang="pt-BR" sz="2800">
                <a:latin typeface="Montserrat Medium"/>
              </a:rPr>
              <a:t> </a:t>
            </a:r>
            <a:r>
              <a:rPr lang="pt-BR" sz="2800">
                <a:solidFill>
                  <a:srgbClr val="4DB0E6"/>
                </a:solidFill>
                <a:latin typeface="Montserrat Medium"/>
              </a:rPr>
              <a:t>Arduino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4908327-8859-421C-AF7B-61D67EB1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49" y="1874374"/>
            <a:ext cx="6466935" cy="36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1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Próximos </a:t>
            </a:r>
            <a:r>
              <a:rPr lang="pt-BR" sz="2800">
                <a:solidFill>
                  <a:srgbClr val="4DB0E6"/>
                </a:solidFill>
                <a:latin typeface="Montserrat Medium"/>
              </a:rPr>
              <a:t>Passos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33DCEC-87B4-4ABE-907D-8AD4AFBEC664}"/>
              </a:ext>
            </a:extLst>
          </p:cNvPr>
          <p:cNvSpPr txBox="1"/>
          <p:nvPr/>
        </p:nvSpPr>
        <p:spPr>
          <a:xfrm>
            <a:off x="931818" y="2302895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Site dinâmico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3C689D-D294-4C10-8AD7-3A0C365DFE7B}"/>
              </a:ext>
            </a:extLst>
          </p:cNvPr>
          <p:cNvSpPr txBox="1"/>
          <p:nvPr/>
        </p:nvSpPr>
        <p:spPr>
          <a:xfrm>
            <a:off x="931818" y="3113517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Conexão do projeto com 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7B1C2B-8D3F-4A84-AC73-430FC23A930C}"/>
              </a:ext>
            </a:extLst>
          </p:cNvPr>
          <p:cNvSpPr txBox="1"/>
          <p:nvPr/>
        </p:nvSpPr>
        <p:spPr>
          <a:xfrm>
            <a:off x="931818" y="4001106"/>
            <a:ext cx="5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" panose="000005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Implementação teste em um veiculo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1C25862-C587-4109-A2EC-04BC4EECB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1" y="5103086"/>
            <a:ext cx="1352678" cy="1352678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D1C3C934-8183-4A57-AE16-13780119A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5" y="5075174"/>
            <a:ext cx="1298556" cy="1298556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5C5BF8B5-07F7-49EE-B967-781FA3C86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98" y="4993141"/>
            <a:ext cx="1462623" cy="1462623"/>
          </a:xfrm>
          <a:prstGeom prst="rect">
            <a:avLst/>
          </a:prstGeom>
        </p:spPr>
      </p:pic>
      <p:pic>
        <p:nvPicPr>
          <p:cNvPr id="17" name="Imagem 1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A2BC7C3-B67A-465E-856B-6A2B4773B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90" y="5050092"/>
            <a:ext cx="1304953" cy="1304953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81DE4F1-83CD-4DBC-AF25-ED441456028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066181" y="5724452"/>
            <a:ext cx="708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5004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Agradecimento</a:t>
            </a:r>
            <a:endParaRPr lang="pt-BR" sz="2800">
              <a:solidFill>
                <a:srgbClr val="4DB0E6"/>
              </a:solidFill>
              <a:latin typeface="Montserrat Mediu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A0FCBD-8EF8-4F1B-9F05-B8D231DA4208}"/>
              </a:ext>
            </a:extLst>
          </p:cNvPr>
          <p:cNvSpPr txBox="1"/>
          <p:nvPr/>
        </p:nvSpPr>
        <p:spPr>
          <a:xfrm>
            <a:off x="1787937" y="3075057"/>
            <a:ext cx="829658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4DB0E6"/>
                </a:solidFill>
                <a:latin typeface="Montserrat Medium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2940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00">
              <a:solidFill>
                <a:srgbClr val="004AAD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A5F894-C8EE-49B5-9065-6C8B8995E0A8}"/>
              </a:ext>
            </a:extLst>
          </p:cNvPr>
          <p:cNvSpPr txBox="1"/>
          <p:nvPr/>
        </p:nvSpPr>
        <p:spPr>
          <a:xfrm>
            <a:off x="3115994" y="5370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Segmento de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Negócio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E86C8C-06EF-4EC3-907B-896715D5A2F1}"/>
              </a:ext>
            </a:extLst>
          </p:cNvPr>
          <p:cNvSpPr txBox="1"/>
          <p:nvPr/>
        </p:nvSpPr>
        <p:spPr>
          <a:xfrm>
            <a:off x="968325" y="1828800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Transporte de insumos medicinais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75CF185E-0159-4D2B-9B6C-B8844C885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3216841"/>
            <a:ext cx="1828378" cy="1828378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AB78C01-7CA9-4F3F-A1CF-10234B2EF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18" y="2854152"/>
            <a:ext cx="2738400" cy="273840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EBFB0436-F2C3-4548-9FC8-98A980FD8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365739"/>
            <a:ext cx="1535502" cy="15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18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Contexto</a:t>
            </a:r>
            <a:endParaRPr lang="pt-BR" sz="28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EED6BB-937F-42C3-8D1B-39AF1D116340}"/>
              </a:ext>
            </a:extLst>
          </p:cNvPr>
          <p:cNvSpPr txBox="1"/>
          <p:nvPr/>
        </p:nvSpPr>
        <p:spPr>
          <a:xfrm>
            <a:off x="463598" y="1056030"/>
            <a:ext cx="678916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 b="1">
                <a:solidFill>
                  <a:srgbClr val="004AAD"/>
                </a:solidFill>
                <a:latin typeface="Montserrat Medium"/>
              </a:rPr>
              <a:t>Onde está o problema e qual é ele?</a:t>
            </a:r>
          </a:p>
          <a:p>
            <a:pPr marL="285750" indent="-285750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  <a:p>
            <a:r>
              <a:rPr lang="pt-BR">
                <a:solidFill>
                  <a:srgbClr val="004AAD"/>
                </a:solidFill>
                <a:latin typeface="Montserrat"/>
              </a:rPr>
              <a:t>Segundo a Organização Mundial da Saúde (OMS), todo ano, 50% das vacinas produzidas no mundo já chegam ao destino, deterioradas.</a:t>
            </a:r>
            <a:endParaRPr lang="pt-BR"/>
          </a:p>
          <a:p>
            <a:endParaRPr lang="pt-BR">
              <a:solidFill>
                <a:srgbClr val="004AAD"/>
              </a:solidFill>
              <a:latin typeface="Montserrat"/>
            </a:endParaRPr>
          </a:p>
          <a:p>
            <a:r>
              <a:rPr lang="pt-BR">
                <a:solidFill>
                  <a:srgbClr val="004AAD"/>
                </a:solidFill>
                <a:latin typeface="Montserrat"/>
              </a:rPr>
              <a:t>Meio rodoviário é responsável por cerca de 75% da distribuição do país de medicamentos.</a:t>
            </a:r>
            <a:endParaRPr lang="pt-BR"/>
          </a:p>
          <a:p>
            <a:pPr marL="285750" indent="-285750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 b="1">
                <a:solidFill>
                  <a:srgbClr val="004AAD"/>
                </a:solidFill>
                <a:latin typeface="Montserrat Medium"/>
              </a:rPr>
              <a:t>Quem sofre com este problema?</a:t>
            </a:r>
          </a:p>
          <a:p>
            <a:pPr marL="285750" indent="-285750">
              <a:buFont typeface="Montserrat Medium" panose="00000600000000000000" pitchFamily="2" charset="0"/>
              <a:buChar char="◆"/>
            </a:pPr>
            <a:endParaRPr lang="pt-BR" b="1">
              <a:solidFill>
                <a:srgbClr val="004AAD"/>
              </a:solidFill>
              <a:latin typeface="Montserrat Medium" panose="00000600000000000000" pitchFamily="2" charset="0"/>
            </a:endParaRPr>
          </a:p>
          <a:p>
            <a:r>
              <a:rPr lang="pt-BR">
                <a:solidFill>
                  <a:srgbClr val="004AAD"/>
                </a:solidFill>
                <a:latin typeface="Montserrat"/>
              </a:rPr>
              <a:t>Neste cenário, as empresas e os clientes finais são constantemente prejudicados, as empresas porque muitas das vezes perdem mercadoria e tem a imagem pública danificada</a:t>
            </a:r>
          </a:p>
          <a:p>
            <a:pPr marL="285750" indent="-285750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DFF6CE80-780C-4753-ADB5-5A85157603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5" t="28283" r="10530" b="28904"/>
          <a:stretch/>
        </p:blipFill>
        <p:spPr>
          <a:xfrm>
            <a:off x="8658563" y="1680632"/>
            <a:ext cx="1514992" cy="83266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81EE78E-EB88-411C-B6FF-BA6D4091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586" y="4118728"/>
            <a:ext cx="1257969" cy="12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liente - ícones de pessoas grátis">
            <a:extLst>
              <a:ext uri="{FF2B5EF4-FFF2-40B4-BE49-F238E27FC236}">
                <a16:creationId xmlns:a16="http://schemas.microsoft.com/office/drawing/2014/main" id="{4EAD636B-52DF-432C-ABF0-0272E64D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637" y="4118728"/>
            <a:ext cx="1257970" cy="12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Uma imagem contendo Ícone&#10;&#10;Descrição gerada automaticamente">
            <a:extLst>
              <a:ext uri="{FF2B5EF4-FFF2-40B4-BE49-F238E27FC236}">
                <a16:creationId xmlns:a16="http://schemas.microsoft.com/office/drawing/2014/main" id="{5930ACE2-B98D-48FB-B262-57B03250E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65" y="4118728"/>
            <a:ext cx="1257969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778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Contexto</a:t>
            </a:r>
            <a:endParaRPr lang="pt-BR" sz="28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EED6BB-937F-42C3-8D1B-39AF1D116340}"/>
              </a:ext>
            </a:extLst>
          </p:cNvPr>
          <p:cNvSpPr txBox="1"/>
          <p:nvPr/>
        </p:nvSpPr>
        <p:spPr>
          <a:xfrm>
            <a:off x="633382" y="1767287"/>
            <a:ext cx="841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O problema tende a aumentar ou diminuir?</a:t>
            </a:r>
          </a:p>
          <a:p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  <a:p>
            <a:r>
              <a:rPr lang="pt-BR">
                <a:solidFill>
                  <a:srgbClr val="004AAD"/>
                </a:solidFill>
                <a:latin typeface="Montserrat" pitchFamily="2" charset="0"/>
              </a:rPr>
              <a:t>Aumentar, por conta da falta de investimento no controle de qualidade e aumento do volume de medicamentos que são produzidos hoje em dia.</a:t>
            </a:r>
          </a:p>
          <a:p>
            <a:pPr marL="285750" indent="-285750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Montserrat Medium" panose="00000600000000000000" pitchFamily="2" charset="0"/>
              <a:buChar char="◆"/>
            </a:pPr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Quanto custa este problema?</a:t>
            </a:r>
          </a:p>
          <a:p>
            <a:r>
              <a:rPr lang="pt-BR">
                <a:solidFill>
                  <a:srgbClr val="004AAD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pt-BR">
                <a:solidFill>
                  <a:srgbClr val="004AAD"/>
                </a:solidFill>
                <a:latin typeface="Montserrat" pitchFamily="2" charset="0"/>
              </a:rPr>
              <a:t>Anualmente, a falta de gerenciamento adequado na cadeia do frio significa uma perda de R$ 18 bilhões para a indústria.</a:t>
            </a:r>
          </a:p>
          <a:p>
            <a:endParaRPr lang="pt-BR">
              <a:solidFill>
                <a:srgbClr val="004AAD"/>
              </a:solidFill>
              <a:latin typeface="Montserrat" pitchFamily="2" charset="0"/>
            </a:endParaRPr>
          </a:p>
          <a:p>
            <a:r>
              <a:rPr lang="pt-BR">
                <a:solidFill>
                  <a:srgbClr val="004AAD"/>
                </a:solidFill>
                <a:latin typeface="Montserrat" pitchFamily="2" charset="0"/>
              </a:rPr>
              <a:t>Processos causados por intoxicação medicamentosa podem gerar, em média, uma indenização de R$ 182 mil para os clientes prejudicados.</a:t>
            </a:r>
          </a:p>
          <a:p>
            <a:endParaRPr lang="pt-BR">
              <a:solidFill>
                <a:srgbClr val="004AAD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Picture 2" descr="Subida - ícones de grátis">
            <a:extLst>
              <a:ext uri="{FF2B5EF4-FFF2-40B4-BE49-F238E27FC236}">
                <a16:creationId xmlns:a16="http://schemas.microsoft.com/office/drawing/2014/main" id="{DDC01ADB-97A4-483B-9042-A2E41544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323" y="1912703"/>
            <a:ext cx="1516297" cy="151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oente - ícones de do utilizador grátis">
            <a:extLst>
              <a:ext uri="{FF2B5EF4-FFF2-40B4-BE49-F238E27FC236}">
                <a16:creationId xmlns:a16="http://schemas.microsoft.com/office/drawing/2014/main" id="{1C1224E2-2EF3-479B-80EE-35B8E178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62" y="4711543"/>
            <a:ext cx="1530363" cy="15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Ícones de dinheiro em SVG, PNG, AI para baixar.">
            <a:extLst>
              <a:ext uri="{FF2B5EF4-FFF2-40B4-BE49-F238E27FC236}">
                <a16:creationId xmlns:a16="http://schemas.microsoft.com/office/drawing/2014/main" id="{A8DB53FD-86AD-4824-8692-4CA92819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02" y="3772316"/>
            <a:ext cx="1173646" cy="11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0622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Solução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Proposta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C71291-91B7-436C-81E5-843B5E3BF32F}"/>
              </a:ext>
            </a:extLst>
          </p:cNvPr>
          <p:cNvSpPr txBox="1"/>
          <p:nvPr/>
        </p:nvSpPr>
        <p:spPr>
          <a:xfrm>
            <a:off x="3491089" y="2193407"/>
            <a:ext cx="556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Sistema de Monitoramento de Temperatura</a:t>
            </a: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" pitchFamily="2" charset="0"/>
            </a:endParaRP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Notificando via e-mail assim tendo dados para posteriores tomadas de decisão</a:t>
            </a: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endParaRPr lang="pt-BR">
              <a:solidFill>
                <a:srgbClr val="004AAD"/>
              </a:solidFill>
              <a:latin typeface="Montserrat" pitchFamily="2" charset="0"/>
            </a:endParaRPr>
          </a:p>
          <a:p>
            <a:pPr marL="285750" indent="-285750" algn="ctr">
              <a:buFont typeface="Montserrat Medium" panose="00000600000000000000" pitchFamily="2" charset="0"/>
              <a:buChar char="◆"/>
            </a:pPr>
            <a:r>
              <a:rPr lang="pt-BR">
                <a:solidFill>
                  <a:srgbClr val="004AAD"/>
                </a:solidFill>
                <a:latin typeface="Montserrat" pitchFamily="2" charset="0"/>
              </a:rPr>
              <a:t>Minimizar as perdas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898275-44C5-4608-8C76-FA9D35655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1" t="18366" r="12544" b="19603"/>
          <a:stretch/>
        </p:blipFill>
        <p:spPr>
          <a:xfrm>
            <a:off x="748399" y="4164634"/>
            <a:ext cx="1976717" cy="1593183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F4B9916-3B98-4882-9CEE-E1C3AD16F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45" y="4558553"/>
            <a:ext cx="1278353" cy="12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F34A2E-A8B1-46E5-922C-543B94FA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96" y="4060272"/>
            <a:ext cx="1801905" cy="18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6A5686-2C2B-4E80-9C9D-9479EAF5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3" y="4558553"/>
            <a:ext cx="1117578" cy="11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28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1F3B1F85-67D4-41B1-8DBE-1E2936AE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7" y="4923602"/>
            <a:ext cx="1166268" cy="1166268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0B6961A1-FFD0-467F-A452-36606CE33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49" y="5012159"/>
            <a:ext cx="1073240" cy="107324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66282C56-19EC-4E7F-AE62-AC266E81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806420"/>
            <a:ext cx="1484718" cy="148471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D7EF2BE6-C8F7-4888-844E-9BC16A860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10" y="5050128"/>
            <a:ext cx="1073240" cy="107324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D4159F05-9652-4F4E-B726-F4EF48AD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59" y="1398208"/>
            <a:ext cx="1073240" cy="107324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5CA339-B146-4349-A2A4-9AD2A3AB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00" y="1053906"/>
            <a:ext cx="1224928" cy="12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967C77EF-D373-470D-A6D0-3A2207D25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8" y="1336809"/>
            <a:ext cx="1073240" cy="1073240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835178-0D64-47D8-9C05-7B928655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05" y="1196661"/>
            <a:ext cx="1353537" cy="135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29B192DA-69CE-422E-AB38-BC8601CD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4" y="1311193"/>
            <a:ext cx="1073240" cy="1073240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2642"/>
            <a:ext cx="12191999" cy="475004"/>
          </a:xfrm>
        </p:spPr>
        <p:txBody>
          <a:bodyPr/>
          <a:lstStyle/>
          <a:p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Diagrama </a:t>
            </a:r>
            <a:r>
              <a:rPr lang="pt-BR" b="1">
                <a:solidFill>
                  <a:srgbClr val="257BC8"/>
                </a:solidFill>
                <a:latin typeface="Montserrat Medium" panose="00000600000000000000" pitchFamily="2" charset="0"/>
              </a:rPr>
              <a:t>de</a:t>
            </a:r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 </a:t>
            </a:r>
            <a:r>
              <a:rPr lang="pt-BR" b="1">
                <a:solidFill>
                  <a:srgbClr val="257BC8"/>
                </a:solidFill>
                <a:latin typeface="Montserrat Medium" panose="00000600000000000000" pitchFamily="2" charset="0"/>
              </a:rPr>
              <a:t>visão</a:t>
            </a:r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 </a:t>
            </a:r>
            <a:r>
              <a:rPr lang="pt-BR" b="1">
                <a:solidFill>
                  <a:srgbClr val="257BC8"/>
                </a:solidFill>
                <a:latin typeface="Montserrat Medium" panose="00000600000000000000" pitchFamily="2" charset="0"/>
              </a:rPr>
              <a:t>de</a:t>
            </a:r>
            <a:r>
              <a:rPr lang="pt-BR" b="1">
                <a:solidFill>
                  <a:srgbClr val="004AAD"/>
                </a:solidFill>
                <a:latin typeface="Montserrat Medium" panose="00000600000000000000" pitchFamily="2" charset="0"/>
              </a:rPr>
              <a:t> </a:t>
            </a:r>
            <a:r>
              <a:rPr lang="pt-BR" b="1">
                <a:solidFill>
                  <a:srgbClr val="4DB0E6"/>
                </a:solidFill>
                <a:latin typeface="Montserrat Medium" panose="00000600000000000000" pitchFamily="2" charset="0"/>
              </a:rPr>
              <a:t>negócio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43FF3577-4871-4DCE-A959-2C6B71195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5" y="992470"/>
            <a:ext cx="1224928" cy="122492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6392FB9-A86A-4369-BF35-68309F03C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5" y="782279"/>
            <a:ext cx="1426198" cy="142619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6DC9DAC-961E-426F-8B6B-B03D2C9DE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93" y="2618590"/>
            <a:ext cx="1869962" cy="1869962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1DCD191-EBA9-4CFC-8D0D-E841D1B04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2" y="3780522"/>
            <a:ext cx="1322741" cy="132274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A06C0B-757D-4CF6-A6A6-DE465906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69" y="3459715"/>
            <a:ext cx="930100" cy="9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71CE00C-55A8-4098-A57E-94AF7739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10420" y="2880200"/>
            <a:ext cx="2365000" cy="1561693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5F76D72A-1117-46C5-8128-46A4AC4388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2022">
            <a:off x="2335211" y="3162412"/>
            <a:ext cx="2212645" cy="1382151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3B52F99-95B1-4D59-BD57-9B77BE044B8C}"/>
              </a:ext>
            </a:extLst>
          </p:cNvPr>
          <p:cNvSpPr txBox="1"/>
          <p:nvPr/>
        </p:nvSpPr>
        <p:spPr>
          <a:xfrm>
            <a:off x="324131" y="2297978"/>
            <a:ext cx="156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Fabrica os insumos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53E154D-BE73-4139-A07B-8202B655C64E}"/>
              </a:ext>
            </a:extLst>
          </p:cNvPr>
          <p:cNvSpPr txBox="1"/>
          <p:nvPr/>
        </p:nvSpPr>
        <p:spPr>
          <a:xfrm>
            <a:off x="3203750" y="2360243"/>
            <a:ext cx="21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Coloca no caminhão refrigerador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608C961-85FA-4295-99A5-ABD2BDA306E1}"/>
              </a:ext>
            </a:extLst>
          </p:cNvPr>
          <p:cNvSpPr txBox="1"/>
          <p:nvPr/>
        </p:nvSpPr>
        <p:spPr>
          <a:xfrm>
            <a:off x="6440458" y="2384433"/>
            <a:ext cx="186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O caminhão pega estrada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72355FF-1E5B-480B-AA69-795ECC378100}"/>
              </a:ext>
            </a:extLst>
          </p:cNvPr>
          <p:cNvSpPr txBox="1"/>
          <p:nvPr/>
        </p:nvSpPr>
        <p:spPr>
          <a:xfrm>
            <a:off x="9730886" y="2356980"/>
            <a:ext cx="21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Porém no meio do caminho...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E4DE572-A74D-42F6-AE9C-DFA9CDF1A2AF}"/>
              </a:ext>
            </a:extLst>
          </p:cNvPr>
          <p:cNvSpPr txBox="1"/>
          <p:nvPr/>
        </p:nvSpPr>
        <p:spPr>
          <a:xfrm>
            <a:off x="5176157" y="4308858"/>
            <a:ext cx="201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Alerta enviado via e-mail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C02B45-5F68-4F01-A41E-30DB352FB547}"/>
              </a:ext>
            </a:extLst>
          </p:cNvPr>
          <p:cNvSpPr txBox="1"/>
          <p:nvPr/>
        </p:nvSpPr>
        <p:spPr>
          <a:xfrm>
            <a:off x="1287855" y="6172621"/>
            <a:ext cx="253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Responsável pela entrega sinaliza o motorista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AAA3C89-8B15-4AFB-A339-EAE45F8E976B}"/>
              </a:ext>
            </a:extLst>
          </p:cNvPr>
          <p:cNvSpPr txBox="1"/>
          <p:nvPr/>
        </p:nvSpPr>
        <p:spPr>
          <a:xfrm>
            <a:off x="4896653" y="6172621"/>
            <a:ext cx="265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Condutor segue as orientações do responsável 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B68ACD2-5AD5-44A1-8C47-E9271AD6787F}"/>
              </a:ext>
            </a:extLst>
          </p:cNvPr>
          <p:cNvSpPr txBox="1"/>
          <p:nvPr/>
        </p:nvSpPr>
        <p:spPr>
          <a:xfrm>
            <a:off x="8505371" y="6184833"/>
            <a:ext cx="287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solidFill>
                  <a:srgbClr val="004AAD"/>
                </a:solidFill>
                <a:latin typeface="Montserrat" pitchFamily="2" charset="0"/>
              </a:rPr>
              <a:t>Prezando pelo lucro, imagem da empresa e saúde</a:t>
            </a:r>
            <a:endParaRPr lang="pt-BR" sz="1400">
              <a:solidFill>
                <a:srgbClr val="4DB0E6"/>
              </a:solidFill>
              <a:latin typeface="Montserrat" pitchFamily="2" charset="0"/>
            </a:endParaRPr>
          </a:p>
        </p:txBody>
      </p:sp>
      <p:pic>
        <p:nvPicPr>
          <p:cNvPr id="2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5309184B-4B64-4366-9D0D-FBD52E27156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12058 0.003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14258 -0.010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15247 0.0020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0626E-18 -4.44444E-6 L 0.11797 -0.00856 " pathEditMode="fixed" rAng="0" ptsTypes="AA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-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3633 4.07407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13034 -0.00973 " pathEditMode="fixed" rAng="0" ptsTypes="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18829 0.0043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5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00579 L -0.00299 0.1518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87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14987 0.00463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14219 0.0053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25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15365 -0.00185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13112 -0.0050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25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sz="28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BB8E845-FFFF-4D04-8B66-7A241800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248" y="2530249"/>
            <a:ext cx="1636144" cy="1797501"/>
          </a:xfrm>
          <a:prstGeom prst="rect">
            <a:avLst/>
          </a:prstGeom>
        </p:spPr>
      </p:pic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3106469" y="527526"/>
            <a:ext cx="62648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>
                <a:solidFill>
                  <a:srgbClr val="004AAD"/>
                </a:solidFill>
                <a:latin typeface="Montserrat Medium"/>
              </a:rPr>
              <a:t>Ferramenta</a:t>
            </a:r>
            <a:r>
              <a:rPr lang="pt-BR" sz="2800">
                <a:latin typeface="Montserrat Medium"/>
              </a:rPr>
              <a:t> </a:t>
            </a:r>
            <a:r>
              <a:rPr lang="pt-BR" sz="2800">
                <a:solidFill>
                  <a:srgbClr val="257BC8"/>
                </a:solidFill>
                <a:latin typeface="Montserrat Medium"/>
              </a:rPr>
              <a:t>de</a:t>
            </a:r>
            <a:r>
              <a:rPr lang="pt-BR" sz="2800">
                <a:solidFill>
                  <a:srgbClr val="4DB0E6"/>
                </a:solidFill>
                <a:latin typeface="Montserrat Medium"/>
              </a:rPr>
              <a:t> Gestão</a:t>
            </a:r>
            <a:endParaRPr lang="pt-BR" sz="28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A0A475-2A29-4465-A0FB-DE4BA532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3" y="1836162"/>
            <a:ext cx="8634549" cy="40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9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3.54167E-6 -0.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Protótipo</a:t>
            </a:r>
            <a:r>
              <a:rPr lang="pt-BR" sz="2800">
                <a:latin typeface="Montserrat Medium" panose="00000600000000000000" pitchFamily="2" charset="0"/>
              </a:rPr>
              <a:t>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Site - </a:t>
            </a:r>
            <a:r>
              <a:rPr lang="pt-BR" sz="2800" b="1">
                <a:solidFill>
                  <a:srgbClr val="4DB0E6"/>
                </a:solidFill>
                <a:latin typeface="Montserrat Medium" panose="00000600000000000000" pitchFamily="2" charset="0"/>
              </a:rPr>
              <a:t>Home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BBD7ECD-D403-4FCD-8F96-54A554BC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86" y="1332920"/>
            <a:ext cx="8865937" cy="498465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B1E046-95F7-4D43-9624-F8534730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686" y="1325754"/>
            <a:ext cx="8865936" cy="49846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3A2C38E-214E-4A49-9EC0-C4C32FA44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0888" y="1411888"/>
            <a:ext cx="8559531" cy="48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0815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0E0468A5-F6A7-4115-AD8E-6E83E8B8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0" t="13245" r="38213" b="41060"/>
          <a:stretch/>
        </p:blipFill>
        <p:spPr>
          <a:xfrm>
            <a:off x="164271" y="5737605"/>
            <a:ext cx="675465" cy="1008602"/>
          </a:xfr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8FAFB852-97BE-41E9-B056-8E1B34CC958C}"/>
              </a:ext>
            </a:extLst>
          </p:cNvPr>
          <p:cNvSpPr/>
          <p:nvPr/>
        </p:nvSpPr>
        <p:spPr>
          <a:xfrm>
            <a:off x="11260182" y="5950130"/>
            <a:ext cx="1624149" cy="907870"/>
          </a:xfrm>
          <a:prstGeom prst="triangle">
            <a:avLst>
              <a:gd name="adj" fmla="val 57238"/>
            </a:avLst>
          </a:prstGeom>
          <a:solidFill>
            <a:srgbClr val="4DB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764E3B1C-0A57-47EF-8202-C9C381BA89BD}"/>
              </a:ext>
            </a:extLst>
          </p:cNvPr>
          <p:cNvSpPr/>
          <p:nvPr/>
        </p:nvSpPr>
        <p:spPr>
          <a:xfrm rot="10800000">
            <a:off x="11260182" y="0"/>
            <a:ext cx="1939834" cy="907870"/>
          </a:xfrm>
          <a:prstGeom prst="triangle">
            <a:avLst>
              <a:gd name="adj" fmla="val 51851"/>
            </a:avLst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963594" y="384651"/>
            <a:ext cx="626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4AAD"/>
                </a:solidFill>
                <a:latin typeface="Montserrat Medium" panose="00000600000000000000" pitchFamily="2" charset="0"/>
              </a:rPr>
              <a:t>Protótipo</a:t>
            </a:r>
            <a:r>
              <a:rPr lang="pt-BR" sz="2800">
                <a:latin typeface="Montserrat Medium" panose="00000600000000000000" pitchFamily="2" charset="0"/>
              </a:rPr>
              <a:t> </a:t>
            </a:r>
            <a:r>
              <a:rPr lang="pt-BR" sz="2800">
                <a:solidFill>
                  <a:srgbClr val="4DB0E6"/>
                </a:solidFill>
                <a:latin typeface="Montserrat Medium" panose="00000600000000000000" pitchFamily="2" charset="0"/>
              </a:rPr>
              <a:t>Site - </a:t>
            </a:r>
            <a:r>
              <a:rPr lang="pt-BR" sz="2800" b="1">
                <a:solidFill>
                  <a:srgbClr val="4DB0E6"/>
                </a:solidFill>
                <a:latin typeface="Montserrat Medium" panose="00000600000000000000" pitchFamily="2" charset="0"/>
              </a:rPr>
              <a:t>Serviços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791011-4EF3-4C11-857C-241336E5A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322" y="1428706"/>
            <a:ext cx="8560977" cy="4813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CF5489-6AB2-4154-A323-C0F53E191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936" y="1428706"/>
            <a:ext cx="8560980" cy="4813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81889-AC1A-44AE-8C35-E61DAA4A2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322" y="1660149"/>
            <a:ext cx="8560977" cy="48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3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RAFAELLA PIOVEZAN FILIPE .</cp:lastModifiedBy>
  <cp:revision>2</cp:revision>
  <dcterms:created xsi:type="dcterms:W3CDTF">2022-03-10T23:57:03Z</dcterms:created>
  <dcterms:modified xsi:type="dcterms:W3CDTF">2022-03-16T01:43:37Z</dcterms:modified>
</cp:coreProperties>
</file>