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0" r:id="rId3"/>
    <p:sldId id="275" r:id="rId4"/>
    <p:sldId id="276" r:id="rId5"/>
    <p:sldId id="269" r:id="rId6"/>
    <p:sldId id="277" r:id="rId7"/>
    <p:sldId id="285" r:id="rId8"/>
    <p:sldId id="288" r:id="rId9"/>
    <p:sldId id="289" r:id="rId10"/>
    <p:sldId id="278" r:id="rId11"/>
    <p:sldId id="292" r:id="rId12"/>
    <p:sldId id="293" r:id="rId13"/>
    <p:sldId id="29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CD8"/>
    <a:srgbClr val="F4F5F7"/>
    <a:srgbClr val="537DB4"/>
    <a:srgbClr val="EEF9FB"/>
    <a:srgbClr val="B0D5DB"/>
    <a:srgbClr val="92C2E6"/>
    <a:srgbClr val="ACB4CC"/>
    <a:srgbClr val="487498"/>
    <a:srgbClr val="70C4EC"/>
    <a:srgbClr val="51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1E92-A4C1-4319-B899-2BF3E3EC8191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6BA2-C3E5-4F0B-8F94-37B966DF13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1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2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4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2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0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0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5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3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ECFC2BB4-B09C-4D46-95CA-6230EE18B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2062"/>
          <a:stretch/>
        </p:blipFill>
        <p:spPr>
          <a:xfrm>
            <a:off x="3409948" y="1253331"/>
            <a:ext cx="5372101" cy="435133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538338-D6B3-43F4-BE45-21721D0C33CE}"/>
              </a:ext>
            </a:extLst>
          </p:cNvPr>
          <p:cNvSpPr txBox="1"/>
          <p:nvPr/>
        </p:nvSpPr>
        <p:spPr>
          <a:xfrm>
            <a:off x="162369" y="4766352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 panose="00000600000000000000" pitchFamily="2" charset="0"/>
              </a:rPr>
              <a:t>Gustavo </a:t>
            </a:r>
            <a:r>
              <a:rPr lang="pt-BR" dirty="0">
                <a:solidFill>
                  <a:srgbClr val="4DB0E6"/>
                </a:solidFill>
                <a:latin typeface="Montserrat Medium" panose="00000600000000000000" pitchFamily="2" charset="0"/>
              </a:rPr>
              <a:t>Antonio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165819-B7DD-40AD-80CD-6CE16E405F6C}"/>
              </a:ext>
            </a:extLst>
          </p:cNvPr>
          <p:cNvSpPr txBox="1"/>
          <p:nvPr/>
        </p:nvSpPr>
        <p:spPr>
          <a:xfrm>
            <a:off x="162368" y="5068319"/>
            <a:ext cx="23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 panose="00000600000000000000" pitchFamily="2" charset="0"/>
              </a:rPr>
              <a:t>Gustavo</a:t>
            </a:r>
            <a:r>
              <a:rPr lang="pt-BR" dirty="0">
                <a:solidFill>
                  <a:srgbClr val="4DB0E6"/>
                </a:solidFill>
                <a:latin typeface="Montserrat Medium" panose="00000600000000000000" pitchFamily="2" charset="0"/>
              </a:rPr>
              <a:t> Nogueira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E8C306-1571-4249-B40D-019ED80F2D2A}"/>
              </a:ext>
            </a:extLst>
          </p:cNvPr>
          <p:cNvSpPr txBox="1"/>
          <p:nvPr/>
        </p:nvSpPr>
        <p:spPr>
          <a:xfrm>
            <a:off x="162369" y="5653505"/>
            <a:ext cx="27823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/>
              </a:rPr>
              <a:t>João Victor </a:t>
            </a:r>
            <a:r>
              <a:rPr lang="pt-BR" dirty="0" err="1">
                <a:solidFill>
                  <a:srgbClr val="4DB0E6"/>
                </a:solidFill>
                <a:latin typeface="Montserrat Medium"/>
              </a:rPr>
              <a:t>Hengler</a:t>
            </a:r>
            <a:endParaRPr lang="pt-BR" dirty="0">
              <a:solidFill>
                <a:srgbClr val="4DB0E6"/>
              </a:solidFill>
              <a:latin typeface="Montserrat Medium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87F1B5-16A5-46B6-8E99-D603079A7A22}"/>
              </a:ext>
            </a:extLst>
          </p:cNvPr>
          <p:cNvSpPr txBox="1"/>
          <p:nvPr/>
        </p:nvSpPr>
        <p:spPr>
          <a:xfrm>
            <a:off x="162369" y="597541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 panose="00000600000000000000" pitchFamily="2" charset="0"/>
              </a:rPr>
              <a:t>Matheus </a:t>
            </a:r>
            <a:r>
              <a:rPr lang="pt-BR" dirty="0">
                <a:solidFill>
                  <a:srgbClr val="4DB0E6"/>
                </a:solidFill>
                <a:latin typeface="Montserrat Medium" panose="00000600000000000000" pitchFamily="2" charset="0"/>
              </a:rPr>
              <a:t>Leal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1FF460-B4BB-4464-BF0F-D72554007A39}"/>
              </a:ext>
            </a:extLst>
          </p:cNvPr>
          <p:cNvSpPr txBox="1"/>
          <p:nvPr/>
        </p:nvSpPr>
        <p:spPr>
          <a:xfrm>
            <a:off x="162369" y="6278012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 panose="00000600000000000000" pitchFamily="2" charset="0"/>
              </a:rPr>
              <a:t>Vinicius</a:t>
            </a:r>
            <a:r>
              <a:rPr lang="pt-BR" dirty="0">
                <a:solidFill>
                  <a:srgbClr val="4DB0E6"/>
                </a:solidFill>
                <a:latin typeface="Montserrat Medium" panose="00000600000000000000" pitchFamily="2" charset="0"/>
              </a:rPr>
              <a:t> da Silva Sousa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A1D6E7-6FEB-40CC-B4EC-C22E26C59F86}"/>
              </a:ext>
            </a:extLst>
          </p:cNvPr>
          <p:cNvSpPr txBox="1"/>
          <p:nvPr/>
        </p:nvSpPr>
        <p:spPr>
          <a:xfrm>
            <a:off x="162369" y="5349649"/>
            <a:ext cx="23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4AAD"/>
                </a:solidFill>
                <a:latin typeface="Montserrat Medium" panose="00000600000000000000" pitchFamily="2" charset="0"/>
              </a:rPr>
              <a:t>Hugo </a:t>
            </a:r>
            <a:r>
              <a:rPr lang="pt-BR" dirty="0">
                <a:solidFill>
                  <a:srgbClr val="4DB0E6"/>
                </a:solidFill>
                <a:latin typeface="Montserrat Medium" panose="00000600000000000000" pitchFamily="2" charset="0"/>
              </a:rPr>
              <a:t>Hanashiro</a:t>
            </a:r>
          </a:p>
        </p:txBody>
      </p:sp>
    </p:spTree>
    <p:extLst>
      <p:ext uri="{BB962C8B-B14F-4D97-AF65-F5344CB8AC3E}">
        <p14:creationId xmlns:p14="http://schemas.microsoft.com/office/powerpoint/2010/main" val="32907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FD9EA31-C6AE-4D94-4C32-4A0EEC4C3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537D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3260691" y="527526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sz="28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1" y="1848534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>
                <a:solidFill>
                  <a:srgbClr val="004AAD"/>
                </a:solidFill>
                <a:latin typeface="Montserrat Medium"/>
              </a:rPr>
              <a:t>Demonstração:</a:t>
            </a:r>
          </a:p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/>
              </a:rPr>
              <a:t>Site</a:t>
            </a:r>
            <a:r>
              <a:rPr lang="pt-BR" sz="2800" dirty="0">
                <a:solidFill>
                  <a:srgbClr val="4DB0E6"/>
                </a:solidFill>
                <a:latin typeface="Montserrat Medium"/>
              </a:rPr>
              <a:t> Institucional</a:t>
            </a:r>
            <a:endParaRPr lang="pt-BR" sz="2800" dirty="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3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/>
              </a:rPr>
              <a:t>Manual de Instalação</a:t>
            </a:r>
            <a:endParaRPr lang="pt-BR" sz="2800" dirty="0">
              <a:solidFill>
                <a:srgbClr val="4DB0E6"/>
              </a:solidFill>
              <a:latin typeface="Montserrat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33DCEC-87B4-4ABE-907D-8AD4AFBEC664}"/>
              </a:ext>
            </a:extLst>
          </p:cNvPr>
          <p:cNvSpPr txBox="1"/>
          <p:nvPr/>
        </p:nvSpPr>
        <p:spPr>
          <a:xfrm>
            <a:off x="931818" y="1712959"/>
            <a:ext cx="652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Finalizar integração entre o banco de dados e o site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3C689D-D294-4C10-8AD7-3A0C365DFE7B}"/>
              </a:ext>
            </a:extLst>
          </p:cNvPr>
          <p:cNvSpPr txBox="1"/>
          <p:nvPr/>
        </p:nvSpPr>
        <p:spPr>
          <a:xfrm>
            <a:off x="931818" y="2523581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site para a nuvem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7B1C2B-8D3F-4A84-AC73-430FC23A930C}"/>
              </a:ext>
            </a:extLst>
          </p:cNvPr>
          <p:cNvSpPr txBox="1"/>
          <p:nvPr/>
        </p:nvSpPr>
        <p:spPr>
          <a:xfrm>
            <a:off x="931818" y="3411170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banco de dados para a nuvem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BD03526-0F00-FC84-0E79-C8580CB86D93}"/>
              </a:ext>
            </a:extLst>
          </p:cNvPr>
          <p:cNvGrpSpPr/>
          <p:nvPr/>
        </p:nvGrpSpPr>
        <p:grpSpPr>
          <a:xfrm>
            <a:off x="5098764" y="4247977"/>
            <a:ext cx="2498230" cy="2498230"/>
            <a:chOff x="1031471" y="4140203"/>
            <a:chExt cx="2498230" cy="2498230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30E16D7-7E3E-5A9E-CDE1-52EFE805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71" y="4140203"/>
              <a:ext cx="2498230" cy="2498230"/>
            </a:xfrm>
            <a:prstGeom prst="rect">
              <a:avLst/>
            </a:prstGeom>
          </p:spPr>
        </p:pic>
        <p:pic>
          <p:nvPicPr>
            <p:cNvPr id="17" name="Imagem 16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4A2BC7C3-B67A-465E-856B-6A2B4773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491" y="5050093"/>
              <a:ext cx="1008602" cy="1008602"/>
            </a:xfrm>
            <a:prstGeom prst="rect">
              <a:avLst/>
            </a:prstGeom>
          </p:spPr>
        </p:pic>
      </p:grp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28AEA6B-4651-06AF-5F79-59802F422C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60" y="4559652"/>
            <a:ext cx="1844413" cy="18444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5CB36E-B841-605F-C85D-0D68DD6897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7759" y1="36118" x2="37759" y2="37838"/>
                        <a14:foregroundMark x1="43568" y1="37101" x2="43568" y2="38575"/>
                        <a14:foregroundMark x1="49793" y1="34644" x2="49585" y2="35872"/>
                        <a14:foregroundMark x1="55602" y1="37346" x2="55602" y2="37346"/>
                        <a14:foregroundMark x1="61618" y1="36118" x2="61618" y2="36118"/>
                        <a14:foregroundMark x1="59959" y1="58231" x2="59959" y2="58231"/>
                      </a14:backgroundRemoval>
                    </a14:imgEffect>
                  </a14:imgLayer>
                </a14:imgProps>
              </a:ext>
            </a:extLst>
          </a:blip>
          <a:srcRect l="22847" t="16331" r="20864" b="15740"/>
          <a:stretch/>
        </p:blipFill>
        <p:spPr>
          <a:xfrm>
            <a:off x="839736" y="4575492"/>
            <a:ext cx="1808828" cy="1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63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/>
              </a:rPr>
              <a:t>Processo de Atendimento</a:t>
            </a:r>
            <a:endParaRPr lang="pt-BR" sz="2800" dirty="0">
              <a:solidFill>
                <a:srgbClr val="4DB0E6"/>
              </a:solidFill>
              <a:latin typeface="Montserrat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33DCEC-87B4-4ABE-907D-8AD4AFBEC664}"/>
              </a:ext>
            </a:extLst>
          </p:cNvPr>
          <p:cNvSpPr txBox="1"/>
          <p:nvPr/>
        </p:nvSpPr>
        <p:spPr>
          <a:xfrm>
            <a:off x="931818" y="1712959"/>
            <a:ext cx="652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Finalizar integração entre o banco de dados e o site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3C689D-D294-4C10-8AD7-3A0C365DFE7B}"/>
              </a:ext>
            </a:extLst>
          </p:cNvPr>
          <p:cNvSpPr txBox="1"/>
          <p:nvPr/>
        </p:nvSpPr>
        <p:spPr>
          <a:xfrm>
            <a:off x="931818" y="2523581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site para a nuvem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7B1C2B-8D3F-4A84-AC73-430FC23A930C}"/>
              </a:ext>
            </a:extLst>
          </p:cNvPr>
          <p:cNvSpPr txBox="1"/>
          <p:nvPr/>
        </p:nvSpPr>
        <p:spPr>
          <a:xfrm>
            <a:off x="931818" y="3411170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banco de dados para a nuvem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BD03526-0F00-FC84-0E79-C8580CB86D93}"/>
              </a:ext>
            </a:extLst>
          </p:cNvPr>
          <p:cNvGrpSpPr/>
          <p:nvPr/>
        </p:nvGrpSpPr>
        <p:grpSpPr>
          <a:xfrm>
            <a:off x="5098764" y="4247977"/>
            <a:ext cx="2498230" cy="2498230"/>
            <a:chOff x="1031471" y="4140203"/>
            <a:chExt cx="2498230" cy="2498230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30E16D7-7E3E-5A9E-CDE1-52EFE805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71" y="4140203"/>
              <a:ext cx="2498230" cy="2498230"/>
            </a:xfrm>
            <a:prstGeom prst="rect">
              <a:avLst/>
            </a:prstGeom>
          </p:spPr>
        </p:pic>
        <p:pic>
          <p:nvPicPr>
            <p:cNvPr id="17" name="Imagem 16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4A2BC7C3-B67A-465E-856B-6A2B4773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491" y="5050093"/>
              <a:ext cx="1008602" cy="1008602"/>
            </a:xfrm>
            <a:prstGeom prst="rect">
              <a:avLst/>
            </a:prstGeom>
          </p:spPr>
        </p:pic>
      </p:grp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28AEA6B-4651-06AF-5F79-59802F422C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60" y="4559652"/>
            <a:ext cx="1844413" cy="18444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5CB36E-B841-605F-C85D-0D68DD6897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7759" y1="36118" x2="37759" y2="37838"/>
                        <a14:foregroundMark x1="43568" y1="37101" x2="43568" y2="38575"/>
                        <a14:foregroundMark x1="49793" y1="34644" x2="49585" y2="35872"/>
                        <a14:foregroundMark x1="55602" y1="37346" x2="55602" y2="37346"/>
                        <a14:foregroundMark x1="61618" y1="36118" x2="61618" y2="36118"/>
                        <a14:foregroundMark x1="59959" y1="58231" x2="59959" y2="58231"/>
                      </a14:backgroundRemoval>
                    </a14:imgEffect>
                  </a14:imgLayer>
                </a14:imgProps>
              </a:ext>
            </a:extLst>
          </a:blip>
          <a:srcRect l="22847" t="16331" r="20864" b="15740"/>
          <a:stretch/>
        </p:blipFill>
        <p:spPr>
          <a:xfrm>
            <a:off x="839736" y="4575492"/>
            <a:ext cx="1808828" cy="1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5050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/>
              </a:rPr>
              <a:t>Conclusão</a:t>
            </a:r>
            <a:endParaRPr lang="pt-BR" sz="2800" dirty="0">
              <a:solidFill>
                <a:srgbClr val="4DB0E6"/>
              </a:solidFill>
              <a:latin typeface="Montserrat Mediu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33DCEC-87B4-4ABE-907D-8AD4AFBEC664}"/>
              </a:ext>
            </a:extLst>
          </p:cNvPr>
          <p:cNvSpPr txBox="1"/>
          <p:nvPr/>
        </p:nvSpPr>
        <p:spPr>
          <a:xfrm>
            <a:off x="931818" y="1712959"/>
            <a:ext cx="652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Finalizar integração entre o banco de dados e o site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3C689D-D294-4C10-8AD7-3A0C365DFE7B}"/>
              </a:ext>
            </a:extLst>
          </p:cNvPr>
          <p:cNvSpPr txBox="1"/>
          <p:nvPr/>
        </p:nvSpPr>
        <p:spPr>
          <a:xfrm>
            <a:off x="931818" y="2523581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site para a nuvem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7B1C2B-8D3F-4A84-AC73-430FC23A930C}"/>
              </a:ext>
            </a:extLst>
          </p:cNvPr>
          <p:cNvSpPr txBox="1"/>
          <p:nvPr/>
        </p:nvSpPr>
        <p:spPr>
          <a:xfrm>
            <a:off x="931818" y="3411170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Upload do banco de dados para a nuvem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BD03526-0F00-FC84-0E79-C8580CB86D93}"/>
              </a:ext>
            </a:extLst>
          </p:cNvPr>
          <p:cNvGrpSpPr/>
          <p:nvPr/>
        </p:nvGrpSpPr>
        <p:grpSpPr>
          <a:xfrm>
            <a:off x="5098764" y="4247977"/>
            <a:ext cx="2498230" cy="2498230"/>
            <a:chOff x="1031471" y="4140203"/>
            <a:chExt cx="2498230" cy="2498230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30E16D7-7E3E-5A9E-CDE1-52EFE805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71" y="4140203"/>
              <a:ext cx="2498230" cy="2498230"/>
            </a:xfrm>
            <a:prstGeom prst="rect">
              <a:avLst/>
            </a:prstGeom>
          </p:spPr>
        </p:pic>
        <p:pic>
          <p:nvPicPr>
            <p:cNvPr id="17" name="Imagem 16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4A2BC7C3-B67A-465E-856B-6A2B4773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491" y="5050093"/>
              <a:ext cx="1008602" cy="1008602"/>
            </a:xfrm>
            <a:prstGeom prst="rect">
              <a:avLst/>
            </a:prstGeom>
          </p:spPr>
        </p:pic>
      </p:grp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28AEA6B-4651-06AF-5F79-59802F422C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60" y="4559652"/>
            <a:ext cx="1844413" cy="18444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5CB36E-B841-605F-C85D-0D68DD6897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7759" y1="36118" x2="37759" y2="37838"/>
                        <a14:foregroundMark x1="43568" y1="37101" x2="43568" y2="38575"/>
                        <a14:foregroundMark x1="49793" y1="34644" x2="49585" y2="35872"/>
                        <a14:foregroundMark x1="55602" y1="37346" x2="55602" y2="37346"/>
                        <a14:foregroundMark x1="61618" y1="36118" x2="61618" y2="36118"/>
                        <a14:foregroundMark x1="59959" y1="58231" x2="59959" y2="58231"/>
                      </a14:backgroundRemoval>
                    </a14:imgEffect>
                  </a14:imgLayer>
                </a14:imgProps>
              </a:ext>
            </a:extLst>
          </a:blip>
          <a:srcRect l="22847" t="16331" r="20864" b="15740"/>
          <a:stretch/>
        </p:blipFill>
        <p:spPr>
          <a:xfrm>
            <a:off x="839736" y="4575492"/>
            <a:ext cx="1808828" cy="1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99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A0FCBD-8EF8-4F1B-9F05-B8D231DA420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4DB0E6"/>
                </a:solidFill>
                <a:latin typeface="Montserrat Medium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2940850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>
              <a:solidFill>
                <a:srgbClr val="004AAD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A5F894-C8EE-49B5-9065-6C8B8995E0A8}"/>
              </a:ext>
            </a:extLst>
          </p:cNvPr>
          <p:cNvSpPr txBox="1"/>
          <p:nvPr/>
        </p:nvSpPr>
        <p:spPr>
          <a:xfrm>
            <a:off x="3115994" y="5370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Segmento de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E86C8C-06EF-4EC3-907B-896715D5A2F1}"/>
              </a:ext>
            </a:extLst>
          </p:cNvPr>
          <p:cNvSpPr txBox="1"/>
          <p:nvPr/>
        </p:nvSpPr>
        <p:spPr>
          <a:xfrm>
            <a:off x="968325" y="182880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Transporte de insumos medicinais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75CF185E-0159-4D2B-9B6C-B8844C885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3216841"/>
            <a:ext cx="1828378" cy="1828378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AB78C01-7CA9-4F3F-A1CF-10234B2EF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18" y="2854152"/>
            <a:ext cx="2738400" cy="273840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EBFB0436-F2C3-4548-9FC8-98A980FD8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365739"/>
            <a:ext cx="1535502" cy="15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18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2FF9BE2-4EFD-BF14-8902-307570D0EB67}"/>
              </a:ext>
            </a:extLst>
          </p:cNvPr>
          <p:cNvGrpSpPr/>
          <p:nvPr/>
        </p:nvGrpSpPr>
        <p:grpSpPr>
          <a:xfrm>
            <a:off x="9638739" y="2454454"/>
            <a:ext cx="2367457" cy="3225317"/>
            <a:chOff x="176267" y="1754614"/>
            <a:chExt cx="2367457" cy="3456000"/>
          </a:xfrm>
          <a:solidFill>
            <a:srgbClr val="0790A8"/>
          </a:solidFill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7ECA315-2BC7-5996-76FF-597EE5DCBDAC}"/>
                </a:ext>
              </a:extLst>
            </p:cNvPr>
            <p:cNvSpPr/>
            <p:nvPr/>
          </p:nvSpPr>
          <p:spPr>
            <a:xfrm>
              <a:off x="176267" y="1755434"/>
              <a:ext cx="529349" cy="3454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3E0C014-2F52-060D-6413-594372B64CDA}"/>
                </a:ext>
              </a:extLst>
            </p:cNvPr>
            <p:cNvSpPr/>
            <p:nvPr/>
          </p:nvSpPr>
          <p:spPr>
            <a:xfrm>
              <a:off x="176281" y="1754614"/>
              <a:ext cx="2367443" cy="3456000"/>
            </a:xfrm>
            <a:prstGeom prst="roundRect">
              <a:avLst>
                <a:gd name="adj" fmla="val 139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Das perdas de medicamentos têm relação com falhas nas condições de armazenamento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F6B8D8-C575-DA99-64D5-A46F7B5BD416}"/>
              </a:ext>
            </a:extLst>
          </p:cNvPr>
          <p:cNvGrpSpPr/>
          <p:nvPr/>
        </p:nvGrpSpPr>
        <p:grpSpPr>
          <a:xfrm>
            <a:off x="185806" y="2454454"/>
            <a:ext cx="2367457" cy="3226855"/>
            <a:chOff x="176281" y="1754615"/>
            <a:chExt cx="2367457" cy="3456008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5655DA6-E5E1-EFD5-4C9E-A20BADBB63BA}"/>
                </a:ext>
              </a:extLst>
            </p:cNvPr>
            <p:cNvSpPr/>
            <p:nvPr/>
          </p:nvSpPr>
          <p:spPr>
            <a:xfrm>
              <a:off x="2014389" y="1756263"/>
              <a:ext cx="529349" cy="3454360"/>
            </a:xfrm>
            <a:prstGeom prst="rect">
              <a:avLst/>
            </a:prstGeom>
            <a:solidFill>
              <a:srgbClr val="70C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B4D70000-F4DC-BC3D-EDCE-8CF3261E43E4}"/>
                </a:ext>
              </a:extLst>
            </p:cNvPr>
            <p:cNvSpPr/>
            <p:nvPr/>
          </p:nvSpPr>
          <p:spPr>
            <a:xfrm>
              <a:off x="176281" y="1754615"/>
              <a:ext cx="2367443" cy="3456001"/>
            </a:xfrm>
            <a:prstGeom prst="roundRect">
              <a:avLst>
                <a:gd name="adj" fmla="val 13961"/>
              </a:avLst>
            </a:prstGeom>
            <a:solidFill>
              <a:srgbClr val="70C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Vacinas do mundo atingem seus destinos deterioradas</a:t>
              </a:r>
            </a:p>
          </p:txBody>
        </p: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0C3607C0-63C3-CB50-6AEF-CF428087AA9F}"/>
              </a:ext>
            </a:extLst>
          </p:cNvPr>
          <p:cNvSpPr/>
          <p:nvPr/>
        </p:nvSpPr>
        <p:spPr>
          <a:xfrm>
            <a:off x="2553261" y="2456106"/>
            <a:ext cx="2367446" cy="3225317"/>
          </a:xfrm>
          <a:prstGeom prst="rect">
            <a:avLst/>
          </a:prstGeom>
          <a:solidFill>
            <a:srgbClr val="517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São por causa de falhas no controle de temperatura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0508394-4165-D96D-E2C9-7529BD877C9B}"/>
              </a:ext>
            </a:extLst>
          </p:cNvPr>
          <p:cNvSpPr/>
          <p:nvPr/>
        </p:nvSpPr>
        <p:spPr>
          <a:xfrm>
            <a:off x="4920707" y="2456102"/>
            <a:ext cx="2367446" cy="3225317"/>
          </a:xfrm>
          <a:prstGeom prst="rect">
            <a:avLst/>
          </a:prstGeom>
          <a:solidFill>
            <a:srgbClr val="074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Da distribuição de produtos no país é feita pelo transporte rodoviário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FC38432-30D4-6F32-78B5-50B86CF06479}"/>
              </a:ext>
            </a:extLst>
          </p:cNvPr>
          <p:cNvSpPr/>
          <p:nvPr/>
        </p:nvSpPr>
        <p:spPr>
          <a:xfrm>
            <a:off x="7288152" y="2456097"/>
            <a:ext cx="2367446" cy="3225317"/>
          </a:xfrm>
          <a:prstGeom prst="rect">
            <a:avLst/>
          </a:prstGeom>
          <a:solidFill>
            <a:srgbClr val="537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Das medicações necessitam de controle de temperatura para se manter em boas condições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9235" y="5950130"/>
            <a:ext cx="929630" cy="907870"/>
          </a:xfrm>
          <a:custGeom>
            <a:avLst/>
            <a:gdLst>
              <a:gd name="connsiteX0" fmla="*/ 0 w 1624149"/>
              <a:gd name="connsiteY0" fmla="*/ 907870 h 907870"/>
              <a:gd name="connsiteX1" fmla="*/ 929630 w 1624149"/>
              <a:gd name="connsiteY1" fmla="*/ 0 h 907870"/>
              <a:gd name="connsiteX2" fmla="*/ 1624149 w 1624149"/>
              <a:gd name="connsiteY2" fmla="*/ 907870 h 907870"/>
              <a:gd name="connsiteX3" fmla="*/ 0 w 1624149"/>
              <a:gd name="connsiteY3" fmla="*/ 907870 h 907870"/>
              <a:gd name="connsiteX0" fmla="*/ 0 w 929630"/>
              <a:gd name="connsiteY0" fmla="*/ 907870 h 907870"/>
              <a:gd name="connsiteX1" fmla="*/ 929630 w 929630"/>
              <a:gd name="connsiteY1" fmla="*/ 0 h 907870"/>
              <a:gd name="connsiteX2" fmla="*/ 927463 w 929630"/>
              <a:gd name="connsiteY2" fmla="*/ 907870 h 907870"/>
              <a:gd name="connsiteX3" fmla="*/ 0 w 929630"/>
              <a:gd name="connsiteY3" fmla="*/ 907870 h 90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0" h="907870">
                <a:moveTo>
                  <a:pt x="0" y="907870"/>
                </a:moveTo>
                <a:lnTo>
                  <a:pt x="929630" y="0"/>
                </a:lnTo>
                <a:cubicBezTo>
                  <a:pt x="928908" y="302623"/>
                  <a:pt x="928185" y="605247"/>
                  <a:pt x="927463" y="907870"/>
                </a:cubicBezTo>
                <a:lnTo>
                  <a:pt x="0" y="907870"/>
                </a:lnTo>
                <a:close/>
              </a:path>
            </a:pathLst>
          </a:cu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9234" y="1"/>
            <a:ext cx="947563" cy="907870"/>
          </a:xfrm>
          <a:custGeom>
            <a:avLst/>
            <a:gdLst>
              <a:gd name="connsiteX0" fmla="*/ 0 w 1939834"/>
              <a:gd name="connsiteY0" fmla="*/ 907870 h 907870"/>
              <a:gd name="connsiteX1" fmla="*/ 1005823 w 1939834"/>
              <a:gd name="connsiteY1" fmla="*/ 0 h 907870"/>
              <a:gd name="connsiteX2" fmla="*/ 1939834 w 1939834"/>
              <a:gd name="connsiteY2" fmla="*/ 907870 h 907870"/>
              <a:gd name="connsiteX3" fmla="*/ 0 w 1939834"/>
              <a:gd name="connsiteY3" fmla="*/ 907870 h 907870"/>
              <a:gd name="connsiteX0" fmla="*/ 24692 w 934011"/>
              <a:gd name="connsiteY0" fmla="*/ 907870 h 907870"/>
              <a:gd name="connsiteX1" fmla="*/ 0 w 934011"/>
              <a:gd name="connsiteY1" fmla="*/ 0 h 907870"/>
              <a:gd name="connsiteX2" fmla="*/ 934011 w 934011"/>
              <a:gd name="connsiteY2" fmla="*/ 907870 h 907870"/>
              <a:gd name="connsiteX3" fmla="*/ 24692 w 934011"/>
              <a:gd name="connsiteY3" fmla="*/ 907870 h 907870"/>
              <a:gd name="connsiteX0" fmla="*/ 5642 w 934011"/>
              <a:gd name="connsiteY0" fmla="*/ 907870 h 907870"/>
              <a:gd name="connsiteX1" fmla="*/ 0 w 934011"/>
              <a:gd name="connsiteY1" fmla="*/ 0 h 907870"/>
              <a:gd name="connsiteX2" fmla="*/ 934011 w 934011"/>
              <a:gd name="connsiteY2" fmla="*/ 907870 h 907870"/>
              <a:gd name="connsiteX3" fmla="*/ 5642 w 934011"/>
              <a:gd name="connsiteY3" fmla="*/ 907870 h 907870"/>
              <a:gd name="connsiteX0" fmla="*/ 144 w 947563"/>
              <a:gd name="connsiteY0" fmla="*/ 907870 h 907870"/>
              <a:gd name="connsiteX1" fmla="*/ 13552 w 947563"/>
              <a:gd name="connsiteY1" fmla="*/ 0 h 907870"/>
              <a:gd name="connsiteX2" fmla="*/ 947563 w 947563"/>
              <a:gd name="connsiteY2" fmla="*/ 907870 h 907870"/>
              <a:gd name="connsiteX3" fmla="*/ 144 w 947563"/>
              <a:gd name="connsiteY3" fmla="*/ 907870 h 90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563" h="907870">
                <a:moveTo>
                  <a:pt x="144" y="907870"/>
                </a:moveTo>
                <a:cubicBezTo>
                  <a:pt x="-1737" y="605247"/>
                  <a:pt x="15433" y="302623"/>
                  <a:pt x="13552" y="0"/>
                </a:cubicBezTo>
                <a:lnTo>
                  <a:pt x="947563" y="907870"/>
                </a:lnTo>
                <a:lnTo>
                  <a:pt x="144" y="907870"/>
                </a:lnTo>
                <a:close/>
              </a:path>
            </a:pathLst>
          </a:cu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0" y="216371"/>
            <a:ext cx="1218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 panose="00000600000000000000" pitchFamily="2" charset="0"/>
              </a:rPr>
              <a:t>Contexto</a:t>
            </a:r>
            <a:endParaRPr lang="pt-BR" sz="2800" dirty="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D9CC4CB-7063-348B-EE08-FBD533702EC2}"/>
              </a:ext>
            </a:extLst>
          </p:cNvPr>
          <p:cNvGrpSpPr/>
          <p:nvPr/>
        </p:nvGrpSpPr>
        <p:grpSpPr>
          <a:xfrm>
            <a:off x="479355" y="1240529"/>
            <a:ext cx="1800000" cy="1800000"/>
            <a:chOff x="902133" y="1159941"/>
            <a:chExt cx="1800000" cy="180000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C946F29-F8F9-F849-C30B-1DA6C6CE370C}"/>
                </a:ext>
              </a:extLst>
            </p:cNvPr>
            <p:cNvSpPr/>
            <p:nvPr/>
          </p:nvSpPr>
          <p:spPr>
            <a:xfrm>
              <a:off x="902133" y="115994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 descr="Ícone&#10;&#10;Descrição gerada automaticamente">
              <a:extLst>
                <a:ext uri="{FF2B5EF4-FFF2-40B4-BE49-F238E27FC236}">
                  <a16:creationId xmlns:a16="http://schemas.microsoft.com/office/drawing/2014/main" id="{A530F210-B5D4-9737-177F-D2BE15EA9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0" t="2754" r="56129" b="68678"/>
            <a:stretch/>
          </p:blipFill>
          <p:spPr>
            <a:xfrm>
              <a:off x="1039734" y="1297946"/>
              <a:ext cx="1524000" cy="1524001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A162244-83B3-6430-6CC6-E4442785DA9E}"/>
              </a:ext>
            </a:extLst>
          </p:cNvPr>
          <p:cNvGrpSpPr/>
          <p:nvPr/>
        </p:nvGrpSpPr>
        <p:grpSpPr>
          <a:xfrm>
            <a:off x="2862699" y="1241868"/>
            <a:ext cx="1800000" cy="1800000"/>
            <a:chOff x="3186676" y="1155161"/>
            <a:chExt cx="1800000" cy="180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41BD0E5-376B-6EE7-6A85-90225F448329}"/>
                </a:ext>
              </a:extLst>
            </p:cNvPr>
            <p:cNvSpPr/>
            <p:nvPr/>
          </p:nvSpPr>
          <p:spPr>
            <a:xfrm>
              <a:off x="3186676" y="115516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5EB50D44-DCBA-7D9F-1526-A5E509285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64" t="2755" r="5585" b="68677"/>
            <a:stretch/>
          </p:blipFill>
          <p:spPr>
            <a:xfrm>
              <a:off x="3324676" y="1297946"/>
              <a:ext cx="1524000" cy="1524001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8397979-7563-23E0-5183-61C38563DD1D}"/>
              </a:ext>
            </a:extLst>
          </p:cNvPr>
          <p:cNvGrpSpPr/>
          <p:nvPr/>
        </p:nvGrpSpPr>
        <p:grpSpPr>
          <a:xfrm>
            <a:off x="5204427" y="1240529"/>
            <a:ext cx="1800000" cy="1800000"/>
            <a:chOff x="5471219" y="1155161"/>
            <a:chExt cx="1800000" cy="18000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05DF5DA-3C38-3383-0D63-ACA802783C0B}"/>
                </a:ext>
              </a:extLst>
            </p:cNvPr>
            <p:cNvSpPr/>
            <p:nvPr/>
          </p:nvSpPr>
          <p:spPr>
            <a:xfrm>
              <a:off x="5471219" y="115516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 descr="Ícone&#10;&#10;Descrição gerada automaticamente">
              <a:extLst>
                <a:ext uri="{FF2B5EF4-FFF2-40B4-BE49-F238E27FC236}">
                  <a16:creationId xmlns:a16="http://schemas.microsoft.com/office/drawing/2014/main" id="{36DD8E1E-3AA6-C7C1-6E91-A4F9D85D6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64" t="36690" r="5585" b="34742"/>
            <a:stretch/>
          </p:blipFill>
          <p:spPr>
            <a:xfrm>
              <a:off x="5609219" y="1293160"/>
              <a:ext cx="1524000" cy="1524001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6F81410-B864-3AB8-E488-5D048153BF22}"/>
              </a:ext>
            </a:extLst>
          </p:cNvPr>
          <p:cNvGrpSpPr/>
          <p:nvPr/>
        </p:nvGrpSpPr>
        <p:grpSpPr>
          <a:xfrm>
            <a:off x="7632635" y="1254905"/>
            <a:ext cx="1800000" cy="1800000"/>
            <a:chOff x="7755762" y="1155160"/>
            <a:chExt cx="1800000" cy="180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B8E18A5-FA64-3BD1-059D-7984E105CF99}"/>
                </a:ext>
              </a:extLst>
            </p:cNvPr>
            <p:cNvSpPr/>
            <p:nvPr/>
          </p:nvSpPr>
          <p:spPr>
            <a:xfrm>
              <a:off x="7755762" y="115516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DE49556A-AFEA-353C-B5D0-05FF40AEC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" t="36789" r="56223" b="34643"/>
            <a:stretch/>
          </p:blipFill>
          <p:spPr>
            <a:xfrm>
              <a:off x="7893762" y="1293160"/>
              <a:ext cx="1524000" cy="1524001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9A90FD7-92AB-1125-E7F4-BB18F7E916EC}"/>
              </a:ext>
            </a:extLst>
          </p:cNvPr>
          <p:cNvGrpSpPr/>
          <p:nvPr/>
        </p:nvGrpSpPr>
        <p:grpSpPr>
          <a:xfrm>
            <a:off x="9961980" y="1176578"/>
            <a:ext cx="1800000" cy="1800000"/>
            <a:chOff x="10040305" y="1155160"/>
            <a:chExt cx="1800000" cy="1800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AF1EC21-1D50-BB2D-C20E-ADAC2CABDC09}"/>
                </a:ext>
              </a:extLst>
            </p:cNvPr>
            <p:cNvSpPr/>
            <p:nvPr/>
          </p:nvSpPr>
          <p:spPr>
            <a:xfrm>
              <a:off x="10040305" y="115516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 descr="Ícone&#10;&#10;Descrição gerada automaticamente">
              <a:extLst>
                <a:ext uri="{FF2B5EF4-FFF2-40B4-BE49-F238E27FC236}">
                  <a16:creationId xmlns:a16="http://schemas.microsoft.com/office/drawing/2014/main" id="{5F651A1E-439C-2E30-E0AC-511FF46FA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1" t="70356" r="56448" b="1076"/>
            <a:stretch/>
          </p:blipFill>
          <p:spPr>
            <a:xfrm>
              <a:off x="10178305" y="1293160"/>
              <a:ext cx="1524000" cy="1524001"/>
            </a:xfrm>
            <a:prstGeom prst="rect">
              <a:avLst/>
            </a:prstGeom>
          </p:spPr>
        </p:pic>
      </p:grpSp>
      <p:pic>
        <p:nvPicPr>
          <p:cNvPr id="42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3334DA86-A9CC-41D4-B9D8-43FC2C2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</p:spTree>
    <p:extLst>
      <p:ext uri="{BB962C8B-B14F-4D97-AF65-F5344CB8AC3E}">
        <p14:creationId xmlns:p14="http://schemas.microsoft.com/office/powerpoint/2010/main" val="155579482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9235" y="5950130"/>
            <a:ext cx="929630" cy="907870"/>
          </a:xfrm>
          <a:custGeom>
            <a:avLst/>
            <a:gdLst>
              <a:gd name="connsiteX0" fmla="*/ 0 w 1624149"/>
              <a:gd name="connsiteY0" fmla="*/ 907870 h 907870"/>
              <a:gd name="connsiteX1" fmla="*/ 929630 w 1624149"/>
              <a:gd name="connsiteY1" fmla="*/ 0 h 907870"/>
              <a:gd name="connsiteX2" fmla="*/ 1624149 w 1624149"/>
              <a:gd name="connsiteY2" fmla="*/ 907870 h 907870"/>
              <a:gd name="connsiteX3" fmla="*/ 0 w 1624149"/>
              <a:gd name="connsiteY3" fmla="*/ 907870 h 907870"/>
              <a:gd name="connsiteX0" fmla="*/ 0 w 929630"/>
              <a:gd name="connsiteY0" fmla="*/ 907870 h 907870"/>
              <a:gd name="connsiteX1" fmla="*/ 929630 w 929630"/>
              <a:gd name="connsiteY1" fmla="*/ 0 h 907870"/>
              <a:gd name="connsiteX2" fmla="*/ 927463 w 929630"/>
              <a:gd name="connsiteY2" fmla="*/ 907870 h 907870"/>
              <a:gd name="connsiteX3" fmla="*/ 0 w 929630"/>
              <a:gd name="connsiteY3" fmla="*/ 907870 h 90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0" h="907870">
                <a:moveTo>
                  <a:pt x="0" y="907870"/>
                </a:moveTo>
                <a:lnTo>
                  <a:pt x="929630" y="0"/>
                </a:lnTo>
                <a:cubicBezTo>
                  <a:pt x="928908" y="302623"/>
                  <a:pt x="928185" y="605247"/>
                  <a:pt x="927463" y="907870"/>
                </a:cubicBezTo>
                <a:lnTo>
                  <a:pt x="0" y="907870"/>
                </a:lnTo>
                <a:close/>
              </a:path>
            </a:pathLst>
          </a:cu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9234" y="1"/>
            <a:ext cx="947563" cy="907870"/>
          </a:xfrm>
          <a:custGeom>
            <a:avLst/>
            <a:gdLst>
              <a:gd name="connsiteX0" fmla="*/ 0 w 1939834"/>
              <a:gd name="connsiteY0" fmla="*/ 907870 h 907870"/>
              <a:gd name="connsiteX1" fmla="*/ 1005823 w 1939834"/>
              <a:gd name="connsiteY1" fmla="*/ 0 h 907870"/>
              <a:gd name="connsiteX2" fmla="*/ 1939834 w 1939834"/>
              <a:gd name="connsiteY2" fmla="*/ 907870 h 907870"/>
              <a:gd name="connsiteX3" fmla="*/ 0 w 1939834"/>
              <a:gd name="connsiteY3" fmla="*/ 907870 h 907870"/>
              <a:gd name="connsiteX0" fmla="*/ 24692 w 934011"/>
              <a:gd name="connsiteY0" fmla="*/ 907870 h 907870"/>
              <a:gd name="connsiteX1" fmla="*/ 0 w 934011"/>
              <a:gd name="connsiteY1" fmla="*/ 0 h 907870"/>
              <a:gd name="connsiteX2" fmla="*/ 934011 w 934011"/>
              <a:gd name="connsiteY2" fmla="*/ 907870 h 907870"/>
              <a:gd name="connsiteX3" fmla="*/ 24692 w 934011"/>
              <a:gd name="connsiteY3" fmla="*/ 907870 h 907870"/>
              <a:gd name="connsiteX0" fmla="*/ 5642 w 934011"/>
              <a:gd name="connsiteY0" fmla="*/ 907870 h 907870"/>
              <a:gd name="connsiteX1" fmla="*/ 0 w 934011"/>
              <a:gd name="connsiteY1" fmla="*/ 0 h 907870"/>
              <a:gd name="connsiteX2" fmla="*/ 934011 w 934011"/>
              <a:gd name="connsiteY2" fmla="*/ 907870 h 907870"/>
              <a:gd name="connsiteX3" fmla="*/ 5642 w 934011"/>
              <a:gd name="connsiteY3" fmla="*/ 907870 h 907870"/>
              <a:gd name="connsiteX0" fmla="*/ 144 w 947563"/>
              <a:gd name="connsiteY0" fmla="*/ 907870 h 907870"/>
              <a:gd name="connsiteX1" fmla="*/ 13552 w 947563"/>
              <a:gd name="connsiteY1" fmla="*/ 0 h 907870"/>
              <a:gd name="connsiteX2" fmla="*/ 947563 w 947563"/>
              <a:gd name="connsiteY2" fmla="*/ 907870 h 907870"/>
              <a:gd name="connsiteX3" fmla="*/ 144 w 947563"/>
              <a:gd name="connsiteY3" fmla="*/ 907870 h 90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563" h="907870">
                <a:moveTo>
                  <a:pt x="144" y="907870"/>
                </a:moveTo>
                <a:cubicBezTo>
                  <a:pt x="-1737" y="605247"/>
                  <a:pt x="15433" y="302623"/>
                  <a:pt x="13552" y="0"/>
                </a:cubicBezTo>
                <a:lnTo>
                  <a:pt x="947563" y="907870"/>
                </a:lnTo>
                <a:lnTo>
                  <a:pt x="144" y="907870"/>
                </a:lnTo>
                <a:close/>
              </a:path>
            </a:pathLst>
          </a:cu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E480893-0195-CA3B-6288-219B8531A014}"/>
              </a:ext>
            </a:extLst>
          </p:cNvPr>
          <p:cNvSpPr txBox="1"/>
          <p:nvPr/>
        </p:nvSpPr>
        <p:spPr>
          <a:xfrm>
            <a:off x="3579687" y="3667348"/>
            <a:ext cx="5032627" cy="1200329"/>
          </a:xfrm>
          <a:prstGeom prst="rect">
            <a:avLst/>
          </a:prstGeom>
          <a:noFill/>
        </p:spPr>
        <p:txBody>
          <a:bodyPr wrap="square" lIns="180000" rIns="18000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badi" panose="020B0604020202020204" pitchFamily="34" charset="0"/>
                <a:ea typeface="Verdana" panose="020B0604030504040204" pitchFamily="34" charset="0"/>
              </a:rPr>
              <a:t>Processos causados por intoxicação medicamentosa podem gerar uma indenização de R$182 mil para os clientes prejudicados.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25995CB-E3F8-BDBC-2CD4-2308B9EAAC7A}"/>
              </a:ext>
            </a:extLst>
          </p:cNvPr>
          <p:cNvSpPr txBox="1"/>
          <p:nvPr/>
        </p:nvSpPr>
        <p:spPr>
          <a:xfrm>
            <a:off x="3579686" y="2276481"/>
            <a:ext cx="5032628" cy="923330"/>
          </a:xfrm>
          <a:prstGeom prst="rect">
            <a:avLst/>
          </a:prstGeom>
          <a:noFill/>
        </p:spPr>
        <p:txBody>
          <a:bodyPr wrap="square" lIns="180000" rIns="18000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badi" panose="020B0604020104020204" pitchFamily="34" charset="0"/>
              </a:rPr>
              <a:t>A falta de gerenciamento adequado da cadeia do frio significa uma perda anual de R$18 bilhões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82BA90C-7706-E705-3886-C049B128E43F}"/>
              </a:ext>
            </a:extLst>
          </p:cNvPr>
          <p:cNvSpPr txBox="1"/>
          <p:nvPr/>
        </p:nvSpPr>
        <p:spPr>
          <a:xfrm>
            <a:off x="0" y="216371"/>
            <a:ext cx="1218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 panose="00000600000000000000" pitchFamily="2" charset="0"/>
              </a:rPr>
              <a:t>Contexto</a:t>
            </a:r>
            <a:endParaRPr lang="pt-BR" sz="2800" dirty="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0061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9FDB743-3FD6-15E9-162F-481ADC8FE4BE}"/>
              </a:ext>
            </a:extLst>
          </p:cNvPr>
          <p:cNvCxnSpPr>
            <a:cxnSpLocks/>
          </p:cNvCxnSpPr>
          <p:nvPr/>
        </p:nvCxnSpPr>
        <p:spPr>
          <a:xfrm>
            <a:off x="6935920" y="4959850"/>
            <a:ext cx="360672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95291B-9ED4-C4D9-B180-88FF3943A9D6}"/>
              </a:ext>
            </a:extLst>
          </p:cNvPr>
          <p:cNvCxnSpPr/>
          <p:nvPr/>
        </p:nvCxnSpPr>
        <p:spPr>
          <a:xfrm>
            <a:off x="1736757" y="4959850"/>
            <a:ext cx="381660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0" y="3846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4AAD"/>
                </a:solidFill>
                <a:latin typeface="Montserrat Medium" panose="00000600000000000000" pitchFamily="2" charset="0"/>
              </a:rPr>
              <a:t>Solução </a:t>
            </a:r>
            <a:r>
              <a:rPr lang="pt-BR" sz="2800" dirty="0">
                <a:solidFill>
                  <a:srgbClr val="4DB0E6"/>
                </a:solidFill>
                <a:latin typeface="Montserrat Medium" panose="00000600000000000000" pitchFamily="2" charset="0"/>
              </a:rPr>
              <a:t>Proposta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C71291-91B7-436C-81E5-843B5E3BF32F}"/>
              </a:ext>
            </a:extLst>
          </p:cNvPr>
          <p:cNvSpPr txBox="1"/>
          <p:nvPr/>
        </p:nvSpPr>
        <p:spPr>
          <a:xfrm>
            <a:off x="3311563" y="1567441"/>
            <a:ext cx="556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Sistema de monitoramento de temperatura</a:t>
            </a: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endParaRPr lang="pt-BR" dirty="0">
              <a:solidFill>
                <a:srgbClr val="004AAD"/>
              </a:solidFill>
              <a:latin typeface="Montserrat" pitchFamily="2" charset="0"/>
            </a:endParaRP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Enviar notificações, fornecendo dados em tempo real para o cliente</a:t>
            </a: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endParaRPr lang="pt-BR" dirty="0">
              <a:solidFill>
                <a:srgbClr val="004AAD"/>
              </a:solidFill>
              <a:latin typeface="Montserrat" pitchFamily="2" charset="0"/>
            </a:endParaRP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 dirty="0">
                <a:solidFill>
                  <a:srgbClr val="004AAD"/>
                </a:solidFill>
                <a:latin typeface="Montserrat" pitchFamily="2" charset="0"/>
              </a:rPr>
              <a:t>Minimizar as perdas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898275-44C5-4608-8C76-FA9D35655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1" t="18366" r="12544" b="19603"/>
          <a:stretch/>
        </p:blipFill>
        <p:spPr>
          <a:xfrm>
            <a:off x="748399" y="4164634"/>
            <a:ext cx="1976717" cy="15931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F34A2E-A8B1-46E5-922C-543B94FA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96" y="4060272"/>
            <a:ext cx="1801905" cy="18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6A5686-2C2B-4E80-9C9D-9479EAF5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87" y="4401061"/>
            <a:ext cx="1117578" cy="11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C0D6156-F8E7-61E7-7920-26E349A181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8" y="4567030"/>
            <a:ext cx="666239" cy="6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8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B6453E3-997C-213C-9153-E1DDE4BC3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1049" r="7708" b="63611"/>
          <a:stretch/>
        </p:blipFill>
        <p:spPr>
          <a:xfrm>
            <a:off x="901699" y="1581218"/>
            <a:ext cx="10388600" cy="4368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2642"/>
            <a:ext cx="12191999" cy="475004"/>
          </a:xfrm>
        </p:spPr>
        <p:txBody>
          <a:bodyPr/>
          <a:lstStyle/>
          <a:p>
            <a:r>
              <a:rPr lang="pt-BR" b="1" dirty="0">
                <a:solidFill>
                  <a:srgbClr val="004AAD"/>
                </a:solidFill>
                <a:latin typeface="Montserrat Medium" panose="00000600000000000000" pitchFamily="2" charset="0"/>
              </a:rPr>
              <a:t>Diagrama </a:t>
            </a:r>
            <a:r>
              <a:rPr lang="pt-BR" b="1" dirty="0">
                <a:solidFill>
                  <a:srgbClr val="257BC8"/>
                </a:solidFill>
                <a:latin typeface="Montserrat Medium" panose="00000600000000000000" pitchFamily="2" charset="0"/>
              </a:rPr>
              <a:t>de </a:t>
            </a:r>
            <a:r>
              <a:rPr lang="pt-BR" b="1" dirty="0">
                <a:solidFill>
                  <a:srgbClr val="4DB0E6"/>
                </a:solidFill>
                <a:latin typeface="Montserrat Medium" panose="00000600000000000000" pitchFamily="2" charset="0"/>
              </a:rPr>
              <a:t>solução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C0FBC53F-42E3-3237-F057-AF39985708F8}"/>
              </a:ext>
            </a:extLst>
          </p:cNvPr>
          <p:cNvSpPr/>
          <p:nvPr/>
        </p:nvSpPr>
        <p:spPr>
          <a:xfrm flipH="1">
            <a:off x="-701403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6B4507DE-873B-A496-29B4-934791ADFA38}"/>
              </a:ext>
            </a:extLst>
          </p:cNvPr>
          <p:cNvSpPr/>
          <p:nvPr/>
        </p:nvSpPr>
        <p:spPr>
          <a:xfrm rot="10800000">
            <a:off x="11260182" y="-1270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03373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C0FBC53F-42E3-3237-F057-AF39985708F8}"/>
              </a:ext>
            </a:extLst>
          </p:cNvPr>
          <p:cNvSpPr/>
          <p:nvPr/>
        </p:nvSpPr>
        <p:spPr>
          <a:xfrm flipH="1">
            <a:off x="-701403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D0F8B9B-17DE-0A6B-6721-4F1263750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1049" r="62154" b="67350"/>
          <a:stretch/>
        </p:blipFill>
        <p:spPr>
          <a:xfrm>
            <a:off x="2865436" y="221011"/>
            <a:ext cx="6461127" cy="641597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5EA3B96-8AC1-575F-CF92-CFD9240C4520}"/>
              </a:ext>
            </a:extLst>
          </p:cNvPr>
          <p:cNvCxnSpPr>
            <a:cxnSpLocks/>
          </p:cNvCxnSpPr>
          <p:nvPr/>
        </p:nvCxnSpPr>
        <p:spPr>
          <a:xfrm>
            <a:off x="8429625" y="2873375"/>
            <a:ext cx="3854450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55191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D0F8B9B-17DE-0A6B-6721-4F1263750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6" t="11049" r="37167" b="67350"/>
          <a:stretch/>
        </p:blipFill>
        <p:spPr>
          <a:xfrm>
            <a:off x="3124200" y="221011"/>
            <a:ext cx="5943600" cy="6415977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7F1E3D-4434-7C48-40D4-2C2241EA2A8F}"/>
              </a:ext>
            </a:extLst>
          </p:cNvPr>
          <p:cNvCxnSpPr>
            <a:cxnSpLocks/>
          </p:cNvCxnSpPr>
          <p:nvPr/>
        </p:nvCxnSpPr>
        <p:spPr>
          <a:xfrm>
            <a:off x="0" y="2876550"/>
            <a:ext cx="3914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C9B7853-3D51-01F5-134A-D6CD4351CB22}"/>
              </a:ext>
            </a:extLst>
          </p:cNvPr>
          <p:cNvCxnSpPr>
            <a:cxnSpLocks/>
          </p:cNvCxnSpPr>
          <p:nvPr/>
        </p:nvCxnSpPr>
        <p:spPr>
          <a:xfrm>
            <a:off x="8077200" y="2857500"/>
            <a:ext cx="4105275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630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D0F8B9B-17DE-0A6B-6721-4F1263750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8" t="11049" r="7708" b="67350"/>
          <a:stretch/>
        </p:blipFill>
        <p:spPr>
          <a:xfrm>
            <a:off x="2597433" y="221011"/>
            <a:ext cx="6997134" cy="6415977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B5481F1-4776-4721-892F-52C17705F3A6}"/>
              </a:ext>
            </a:extLst>
          </p:cNvPr>
          <p:cNvCxnSpPr>
            <a:cxnSpLocks/>
          </p:cNvCxnSpPr>
          <p:nvPr/>
        </p:nvCxnSpPr>
        <p:spPr>
          <a:xfrm>
            <a:off x="0" y="2857500"/>
            <a:ext cx="3562350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2873FE1B-8F54-1101-4DEF-D9C3D9B28D67}"/>
              </a:ext>
            </a:extLst>
          </p:cNvPr>
          <p:cNvSpPr/>
          <p:nvPr/>
        </p:nvSpPr>
        <p:spPr>
          <a:xfrm rot="10800000">
            <a:off x="11260182" y="-1270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668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233</Words>
  <Application>Microsoft Office PowerPoint</Application>
  <PresentationFormat>Widescreen</PresentationFormat>
  <Paragraphs>49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Montserrat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Hanashiro Galdino</dc:creator>
  <cp:lastModifiedBy>HUGO HANASHIRO GALDINO .</cp:lastModifiedBy>
  <cp:revision>16</cp:revision>
  <dcterms:created xsi:type="dcterms:W3CDTF">2022-03-10T23:57:03Z</dcterms:created>
  <dcterms:modified xsi:type="dcterms:W3CDTF">2022-06-06T16:46:50Z</dcterms:modified>
</cp:coreProperties>
</file>