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3"/>
    <p:restoredTop sz="96327"/>
  </p:normalViewPr>
  <p:slideViewPr>
    <p:cSldViewPr snapToGrid="0">
      <p:cViewPr varScale="1">
        <p:scale>
          <a:sx n="148" d="100"/>
          <a:sy n="148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55EF-4DC5-A119-BC4C-8AC1D4465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1B646-C7C4-908E-77D1-875EFC953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AAA5-1930-422A-87FA-A71C6529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9BB-1191-9E44-9979-C9C97C9B7928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D1BEB-20B2-3F71-D2A5-22D55D2B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8235-CDBD-493F-9A51-3F0B9153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55ED-4AF1-2443-93A3-E5BE8833C2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F70D-D75C-91DE-8872-E3E54B50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B8E9C-A397-0966-FE25-42610210D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C6B3A-E6E7-60CB-35F1-813D27C5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9BB-1191-9E44-9979-C9C97C9B7928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61B1-D94B-339D-6F30-5898F77B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09C11-E2BA-E8B5-15E9-A1CF3D4F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55ED-4AF1-2443-93A3-E5BE8833C2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9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AC6CA-C85C-E3D0-CD68-7BF0A8DF8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9546C-2676-E339-15E1-9F3C4373B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DFFDA-C1A8-4507-08BF-FCBE7F9B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9BB-1191-9E44-9979-C9C97C9B7928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5E3DB-97A5-7170-D2F1-C19C7E09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A9ED-16D1-F622-D851-DE5A8398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55ED-4AF1-2443-93A3-E5BE8833C2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4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A364-676E-2DCA-A1E9-78FDCB6E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755C-1D62-758B-73E3-EB8BC151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6FBE-6A0D-5418-68B2-3F2428BA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9BB-1191-9E44-9979-C9C97C9B7928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62FE-2E3A-E3A4-709B-93BF40E6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BF5B-38C4-2201-4741-AB2E4BD5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55ED-4AF1-2443-93A3-E5BE8833C2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7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2E93-E8E3-14AA-387F-DB00019A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69705-21A9-CD03-6459-96BF87290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DEB6-F1D3-426B-2CDD-BFEDCA61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9BB-1191-9E44-9979-C9C97C9B7928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1841-990E-D806-51CB-8B1AB813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EB637-DAD1-0B64-5912-6BC4BDAB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55ED-4AF1-2443-93A3-E5BE8833C2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5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8B04-D199-51C8-54F8-BA1A36D3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495C-3206-1468-F7BC-BE61C2FD7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3AECA-EC02-B221-37C4-343346B40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771EC-8F0E-0E1C-03D4-B4D6B4F6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9BB-1191-9E44-9979-C9C97C9B7928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2947B-F55A-3C18-9C80-A4C0C3F9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46CF9-9C10-2121-F3B8-2C58F966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55ED-4AF1-2443-93A3-E5BE8833C2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8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1DCD-12F6-446B-6905-E01E2448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DABD3-7BCF-EE22-5E92-07235104A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C7174-2A5A-D6A4-DB0F-2D1BF9B57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4BE59-C121-F99B-F8CA-B67F50A04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BFEEB-3034-7A75-C6D3-CD37DB8E1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9F56E-3084-5C1F-D3DB-5B03569D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9BB-1191-9E44-9979-C9C97C9B7928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57665-AE18-BD8C-4C74-5BC9B561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B0AD5-EF5A-5449-D876-43BCBBE9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55ED-4AF1-2443-93A3-E5BE8833C2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6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C947-6A67-1DA5-308D-ABC95FFE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A0CE9-59DC-664A-D6C8-E11EAD2E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9BB-1191-9E44-9979-C9C97C9B7928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7DA7F-E2B9-714E-19DC-4812EB9B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C5EA-21A5-CE31-E3B8-39BBFE43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55ED-4AF1-2443-93A3-E5BE8833C2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8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7F508-BE1E-06BD-4CBD-FDFB1C1D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9BB-1191-9E44-9979-C9C97C9B7928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D2221-DF9F-B0C8-FFE1-C1089BB9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0287C-59D5-D144-6D24-6D077BB5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55ED-4AF1-2443-93A3-E5BE8833C2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159A-6DF7-36B3-90CC-C7163808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FD5B-3C35-0E29-D123-2ECDF9FE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8A36E-A901-E171-3FC8-BFFBCFE99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5E91D-4CAE-1F8B-9ABF-6F3CF020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9BB-1191-9E44-9979-C9C97C9B7928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4ADE-4716-AABC-051F-FD9F78C2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F31C-4EEC-4BB0-3812-7333372A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55ED-4AF1-2443-93A3-E5BE8833C2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434B-E5EC-F470-46C3-9AC3C799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3822A-B120-F999-C3CE-19F0F64BE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877D5-7170-A3E4-25C4-77DFC6E01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6A1D1-549B-21DE-B091-CC5FEA2E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9BB-1191-9E44-9979-C9C97C9B7928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C619C-5245-5EA4-6B60-22F74F48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C6F1F-D95F-9873-377B-34D00A6F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55ED-4AF1-2443-93A3-E5BE8833C2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7D86A-608B-CF06-1D6F-0F6107E9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26317-CFBC-0139-D537-62078DFA6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70AC1-E8DD-8928-D155-C46F483CE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D9BB-1191-9E44-9979-C9C97C9B7928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0482F-0353-1B74-CAF2-CA56C2173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DB421-86E6-6D28-A5A6-FD54DD9DB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B55ED-4AF1-2443-93A3-E5BE8833C2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0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-schema.org/" TargetMode="External"/><Relationship Id="rId2" Type="http://schemas.openxmlformats.org/officeDocument/2006/relationships/hyperlink" Target="https://bitbucket.org/ccomjhc/csbschema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25B6-3311-9BE4-5DA8-31C68F1C9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IHO B12 v3.0.0 JSON encoding and JSON schema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1AE08-BEE1-6E57-6BD3-18FA41B5E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Miles</a:t>
            </a:r>
          </a:p>
          <a:p>
            <a:r>
              <a:rPr lang="en-US" dirty="0"/>
              <a:t>bmiles@ccom.unh.edu</a:t>
            </a:r>
          </a:p>
          <a:p>
            <a:r>
              <a:rPr lang="en-US" dirty="0"/>
              <a:t>2022-12-21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1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9C7B-623F-0F1A-50E7-0DC86C1F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1181171" cy="1766169"/>
          </a:xfrm>
        </p:spPr>
        <p:txBody>
          <a:bodyPr>
            <a:normAutofit/>
          </a:bodyPr>
          <a:lstStyle/>
          <a:p>
            <a:r>
              <a:rPr lang="en-US" dirty="0"/>
              <a:t>JSON Schema for B-12 v3.0.0 JSON encoding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435CB-B772-4C72-87F6-5BE6DDD52D3A}"/>
              </a:ext>
            </a:extLst>
          </p:cNvPr>
          <p:cNvSpPr txBox="1"/>
          <p:nvPr/>
        </p:nvSpPr>
        <p:spPr>
          <a:xfrm>
            <a:off x="838199" y="1789919"/>
            <a:ext cx="56241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JSON Schema is represented as a JSON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parsed by many off-the-shelf libraries in many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used to automate structural and limited semantic validation of JSON documents (e.g., IP address)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schema can express: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required properties,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min/max number of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enumerated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regular 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etc.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AF993-144C-0CD2-9865-38FD40D5D7AF}"/>
              </a:ext>
            </a:extLst>
          </p:cNvPr>
          <p:cNvSpPr txBox="1"/>
          <p:nvPr/>
        </p:nvSpPr>
        <p:spPr>
          <a:xfrm>
            <a:off x="1204736" y="1177879"/>
            <a:ext cx="5143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are JSON Schemas and what can they do?</a:t>
            </a:r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58CFDF30-3E4D-8E04-1E28-5FF750D45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124" y="883084"/>
            <a:ext cx="4503439" cy="58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9C7B-623F-0F1A-50E7-0DC86C1F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1181171" cy="1766169"/>
          </a:xfrm>
        </p:spPr>
        <p:txBody>
          <a:bodyPr>
            <a:normAutofit/>
          </a:bodyPr>
          <a:lstStyle/>
          <a:p>
            <a:r>
              <a:rPr lang="en-US" dirty="0"/>
              <a:t>JSON Schema for B-12 v3.0.0 JSON encoding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435CB-B772-4C72-87F6-5BE6DDD52D3A}"/>
              </a:ext>
            </a:extLst>
          </p:cNvPr>
          <p:cNvSpPr txBox="1"/>
          <p:nvPr/>
        </p:nvSpPr>
        <p:spPr>
          <a:xfrm>
            <a:off x="838199" y="2090172"/>
            <a:ext cx="56241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“Complex” semantic validation: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i.e., validate a property of an object based on the value of another property in another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e.g., Ensure IMO IDs start with “IMO”, but don’t allow MMSI IDs to start with “IMO”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where custom validation code comes into 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custom validator runs after automatic JSON schema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AF993-144C-0CD2-9865-38FD40D5D7AF}"/>
              </a:ext>
            </a:extLst>
          </p:cNvPr>
          <p:cNvSpPr txBox="1"/>
          <p:nvPr/>
        </p:nvSpPr>
        <p:spPr>
          <a:xfrm>
            <a:off x="1204736" y="1177879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can’t you do with JSON Schema?</a:t>
            </a:r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B5BFC745-5B62-8522-0C76-08CE4AD84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124" y="883084"/>
            <a:ext cx="4503439" cy="58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6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9C7B-623F-0F1A-50E7-0DC86C1F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1181171" cy="176616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csbschema</a:t>
            </a:r>
            <a:r>
              <a:rPr lang="en-US" dirty="0"/>
              <a:t> Python package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435CB-B772-4C72-87F6-5BE6DDD52D3A}"/>
              </a:ext>
            </a:extLst>
          </p:cNvPr>
          <p:cNvSpPr txBox="1"/>
          <p:nvPr/>
        </p:nvSpPr>
        <p:spPr>
          <a:xfrm>
            <a:off x="471814" y="1166842"/>
            <a:ext cx="56241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draft version of B-12 v3.0.0 JSON Schema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This could also be downloaded from the canonical source (e.g., DCDB)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example JSON encodings of B-12 v3.0.0 data, including invalid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Implements a custom validator to perform “complex” semantic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automated tests for custom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unit tests for testing regular expressions used in the 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Validation command line tool can be used in automated pipelines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CDE87-AE4D-4A1D-3BE4-24EEE94EFA9D}"/>
              </a:ext>
            </a:extLst>
          </p:cNvPr>
          <p:cNvSpPr txBox="1"/>
          <p:nvPr/>
        </p:nvSpPr>
        <p:spPr>
          <a:xfrm>
            <a:off x="6992655" y="6550223"/>
            <a:ext cx="5123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https://</a:t>
            </a:r>
            <a:r>
              <a:rPr lang="en-US" sz="1400" dirty="0" err="1"/>
              <a:t>bitbucket.org</a:t>
            </a:r>
            <a:r>
              <a:rPr lang="en-US" sz="1400" dirty="0"/>
              <a:t>/</a:t>
            </a:r>
            <a:r>
              <a:rPr lang="en-US" sz="1400" dirty="0" err="1"/>
              <a:t>ccomjhc</a:t>
            </a:r>
            <a:r>
              <a:rPr lang="en-US" sz="1400" dirty="0"/>
              <a:t>/</a:t>
            </a:r>
            <a:r>
              <a:rPr lang="en-US" sz="1400" dirty="0" err="1"/>
              <a:t>csbschema</a:t>
            </a:r>
            <a:r>
              <a:rPr lang="en-US" sz="1400" dirty="0"/>
              <a:t>/</a:t>
            </a:r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D10414-D53A-5A91-6D40-7F23CC44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163" y="889348"/>
            <a:ext cx="5670969" cy="56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C52B-1B68-5198-469B-813DCB34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51168-B80B-32DD-B4D4-1017526D5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  <a:p>
            <a:r>
              <a:rPr lang="en-US" dirty="0" err="1"/>
              <a:t>csbschema</a:t>
            </a:r>
            <a:r>
              <a:rPr lang="en-US" dirty="0"/>
              <a:t>: </a:t>
            </a:r>
            <a:r>
              <a:rPr lang="en-US" sz="2400" dirty="0">
                <a:hlinkClick r:id="rId2"/>
              </a:rPr>
              <a:t>https://bitbucket.org/ccomjhc/csbschema/</a:t>
            </a:r>
            <a:endParaRPr lang="en-US" sz="2400" dirty="0"/>
          </a:p>
          <a:p>
            <a:r>
              <a:rPr lang="en-US" dirty="0"/>
              <a:t>JSON Schema: </a:t>
            </a:r>
            <a:r>
              <a:rPr lang="en-US" dirty="0">
                <a:hlinkClick r:id="rId3"/>
              </a:rPr>
              <a:t>https://json-schema.org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3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9C7B-623F-0F1A-50E7-0DC86C1F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4296"/>
          </a:xfrm>
        </p:spPr>
        <p:txBody>
          <a:bodyPr/>
          <a:lstStyle/>
          <a:p>
            <a:r>
              <a:rPr lang="en-US" dirty="0"/>
              <a:t>B-12 Edition 3.0.0 entities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AD0FF-F1BB-75D9-AA96-6D6D0FE7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568450"/>
            <a:ext cx="5638800" cy="372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BB46AF-64A3-60EE-0CDF-328E1082761C}"/>
              </a:ext>
            </a:extLst>
          </p:cNvPr>
          <p:cNvSpPr txBox="1"/>
          <p:nvPr/>
        </p:nvSpPr>
        <p:spPr>
          <a:xfrm>
            <a:off x="4203526" y="6488667"/>
            <a:ext cx="7988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iho.int</a:t>
            </a:r>
            <a:r>
              <a:rPr lang="en-US" dirty="0"/>
              <a:t>/uploads/user/pubs/Drafts/CSB-Guidance_Document-Edition_3.0.pdf</a:t>
            </a:r>
          </a:p>
        </p:txBody>
      </p:sp>
    </p:spTree>
    <p:extLst>
      <p:ext uri="{BB962C8B-B14F-4D97-AF65-F5344CB8AC3E}">
        <p14:creationId xmlns:p14="http://schemas.microsoft.com/office/powerpoint/2010/main" val="250123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9C7B-623F-0F1A-50E7-0DC86C1F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89972"/>
          </a:xfrm>
        </p:spPr>
        <p:txBody>
          <a:bodyPr>
            <a:normAutofit fontScale="90000"/>
          </a:bodyPr>
          <a:lstStyle/>
          <a:p>
            <a:r>
              <a:rPr lang="en-US" dirty="0"/>
              <a:t>B-12 v3.0.0 Trusted Node Metadata and proposed JSON encoding (mandatory)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DDB61C-458B-B7F3-EB22-B4434AC48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07376"/>
              </p:ext>
            </p:extLst>
          </p:nvPr>
        </p:nvGraphicFramePr>
        <p:xfrm>
          <a:off x="152400" y="1389380"/>
          <a:ext cx="1186697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2528">
                  <a:extLst>
                    <a:ext uri="{9D8B030D-6E8A-4147-A177-3AD203B41FA5}">
                      <a16:colId xmlns:a16="http://schemas.microsoft.com/office/drawing/2014/main" val="710240281"/>
                    </a:ext>
                  </a:extLst>
                </a:gridCol>
                <a:gridCol w="2630466">
                  <a:extLst>
                    <a:ext uri="{9D8B030D-6E8A-4147-A177-3AD203B41FA5}">
                      <a16:colId xmlns:a16="http://schemas.microsoft.com/office/drawing/2014/main" val="2716017640"/>
                    </a:ext>
                  </a:extLst>
                </a:gridCol>
                <a:gridCol w="1302707">
                  <a:extLst>
                    <a:ext uri="{9D8B030D-6E8A-4147-A177-3AD203B41FA5}">
                      <a16:colId xmlns:a16="http://schemas.microsoft.com/office/drawing/2014/main" val="3429554957"/>
                    </a:ext>
                  </a:extLst>
                </a:gridCol>
                <a:gridCol w="4221270">
                  <a:extLst>
                    <a:ext uri="{9D8B030D-6E8A-4147-A177-3AD203B41FA5}">
                      <a16:colId xmlns:a16="http://schemas.microsoft.com/office/drawing/2014/main" val="451455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v3.0.0 Guidance Data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v3.0.0 JSON: /properties/trustedNode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6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Provider Contact Point Organization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providerOrganizationName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Sea-ID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Provider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providerEmail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support@sea-id.org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Unique Vessel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uniqueVesselID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SEAID-e8c469f8-df38-11e5-b86d-9a79f06e9478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Convention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GeoJSON CSB 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7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License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CC0 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5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 Logger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providerLogger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Rose Point ECS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92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 Logger Version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providerLoggerVersion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1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CRS of navigation data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navigationCRS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EPSG:4326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9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 reference of depth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verticalReferenceOfDepth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Transducer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8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 Position Reference Point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vesselPositionReferencePoint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GNSS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42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8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9C7B-623F-0F1A-50E7-0DC86C1F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89972"/>
          </a:xfrm>
        </p:spPr>
        <p:txBody>
          <a:bodyPr>
            <a:normAutofit fontScale="90000"/>
          </a:bodyPr>
          <a:lstStyle/>
          <a:p>
            <a:r>
              <a:rPr lang="en-US" dirty="0"/>
              <a:t>B-12 v3.0.0 Mandatory Data and proposed JSON encoding (mandatory)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DDB61C-458B-B7F3-EB22-B4434AC48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889485"/>
              </p:ext>
            </p:extLst>
          </p:nvPr>
        </p:nvGraphicFramePr>
        <p:xfrm>
          <a:off x="162514" y="2501900"/>
          <a:ext cx="118669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268">
                  <a:extLst>
                    <a:ext uri="{9D8B030D-6E8A-4147-A177-3AD203B41FA5}">
                      <a16:colId xmlns:a16="http://schemas.microsoft.com/office/drawing/2014/main" val="710240281"/>
                    </a:ext>
                  </a:extLst>
                </a:gridCol>
                <a:gridCol w="3845491">
                  <a:extLst>
                    <a:ext uri="{9D8B030D-6E8A-4147-A177-3AD203B41FA5}">
                      <a16:colId xmlns:a16="http://schemas.microsoft.com/office/drawing/2014/main" val="2716017640"/>
                    </a:ext>
                  </a:extLst>
                </a:gridCol>
                <a:gridCol w="1528175">
                  <a:extLst>
                    <a:ext uri="{9D8B030D-6E8A-4147-A177-3AD203B41FA5}">
                      <a16:colId xmlns:a16="http://schemas.microsoft.com/office/drawing/2014/main" val="3429554957"/>
                    </a:ext>
                  </a:extLst>
                </a:gridCol>
                <a:gridCol w="3677037">
                  <a:extLst>
                    <a:ext uri="{9D8B030D-6E8A-4147-A177-3AD203B41FA5}">
                      <a16:colId xmlns:a16="http://schemas.microsoft.com/office/drawing/2014/main" val="451455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v3.0.0 Guidance Data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v3.0.0 JSON: /features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6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 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geometry{Point}/coordinates[0]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41.914832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 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geometry{Point}/coordinates[1]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18.005296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 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properties/depth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&amp; Timestamp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properties/time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2016-03-03T18:41:49Z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7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20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9C7B-623F-0F1A-50E7-0DC86C1F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1181171" cy="1766169"/>
          </a:xfrm>
        </p:spPr>
        <p:txBody>
          <a:bodyPr>
            <a:normAutofit fontScale="90000"/>
          </a:bodyPr>
          <a:lstStyle/>
          <a:p>
            <a:r>
              <a:rPr lang="en-US" dirty="0"/>
              <a:t>B-12 v3.0.0 Vessel Information and Sensor Configuration (recommended)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DDB61C-458B-B7F3-EB22-B4434AC48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55009"/>
              </p:ext>
            </p:extLst>
          </p:nvPr>
        </p:nvGraphicFramePr>
        <p:xfrm>
          <a:off x="152399" y="1188964"/>
          <a:ext cx="11866971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2528">
                  <a:extLst>
                    <a:ext uri="{9D8B030D-6E8A-4147-A177-3AD203B41FA5}">
                      <a16:colId xmlns:a16="http://schemas.microsoft.com/office/drawing/2014/main" val="710240281"/>
                    </a:ext>
                  </a:extLst>
                </a:gridCol>
                <a:gridCol w="2630466">
                  <a:extLst>
                    <a:ext uri="{9D8B030D-6E8A-4147-A177-3AD203B41FA5}">
                      <a16:colId xmlns:a16="http://schemas.microsoft.com/office/drawing/2014/main" val="2716017640"/>
                    </a:ext>
                  </a:extLst>
                </a:gridCol>
                <a:gridCol w="1302707">
                  <a:extLst>
                    <a:ext uri="{9D8B030D-6E8A-4147-A177-3AD203B41FA5}">
                      <a16:colId xmlns:a16="http://schemas.microsoft.com/office/drawing/2014/main" val="3429554957"/>
                    </a:ext>
                  </a:extLst>
                </a:gridCol>
                <a:gridCol w="4221270">
                  <a:extLst>
                    <a:ext uri="{9D8B030D-6E8A-4147-A177-3AD203B41FA5}">
                      <a16:colId xmlns:a16="http://schemas.microsoft.com/office/drawing/2014/main" val="451455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v3.0.0 Guidance Data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v3.0.0 JSON: /properties/platform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6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Vessel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vessel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Vessel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Rose of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Drachs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Vessel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IDType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7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Number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IDNumber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369958000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5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 Description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sensorDescriptions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{”</a:t>
                      </a:r>
                      <a:r>
                        <a:rPr lang="en-US" sz="1600" dirty="0" err="1">
                          <a:effectLst/>
                        </a:rPr>
                        <a:t>type”:”Sounder</a:t>
                      </a:r>
                      <a:r>
                        <a:rPr lang="en-US" sz="1600" dirty="0">
                          <a:effectLst/>
                        </a:rPr>
                        <a:t>”, “</a:t>
                      </a:r>
                      <a:r>
                        <a:rPr lang="en-US" sz="1600" dirty="0" err="1">
                          <a:effectLst/>
                        </a:rPr>
                        <a:t>make”:”Garmin</a:t>
                      </a:r>
                      <a:r>
                        <a:rPr lang="en-US" sz="1600" dirty="0">
                          <a:effectLst/>
                        </a:rPr>
                        <a:t>”, “model”: “GT-50”, “position”:[4.2, 0.0, 5.4], “draft”:1.4, “draftUncert”:0.2, “frequency”:200000}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{“</a:t>
                      </a:r>
                      <a:r>
                        <a:rPr lang="en-US" sz="1600" dirty="0" err="1">
                          <a:effectLst/>
                        </a:rPr>
                        <a:t>type”:GNSS</a:t>
                      </a:r>
                      <a:r>
                        <a:rPr lang="en-US" sz="1600" dirty="0">
                          <a:effectLst/>
                        </a:rPr>
                        <a:t>, “make”:” Litton Marine Systems”, “model”:”LMX420”}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92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Sound Speed Documented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soundSpeedDocumented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1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Position Offsets Documented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positionOffsetsDocumented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8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Processed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dataProcessed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9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Contributor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contributorComments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On 2022-03-08, at 20:30 UTC, the echo sounder lost bottom tracking after the vessel crossed another vessel's wake.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82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93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9C7B-623F-0F1A-50E7-0DC86C1F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1181171" cy="1766169"/>
          </a:xfrm>
        </p:spPr>
        <p:txBody>
          <a:bodyPr>
            <a:normAutofit fontScale="90000"/>
          </a:bodyPr>
          <a:lstStyle/>
          <a:p>
            <a:r>
              <a:rPr lang="en-US" dirty="0"/>
              <a:t>B-12 v3.0.0 Recommended Metadata for Processed Data (recommended)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DDB61C-458B-B7F3-EB22-B4434AC48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67585"/>
              </p:ext>
            </p:extLst>
          </p:nvPr>
        </p:nvGraphicFramePr>
        <p:xfrm>
          <a:off x="172630" y="1351802"/>
          <a:ext cx="11866971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2528">
                  <a:extLst>
                    <a:ext uri="{9D8B030D-6E8A-4147-A177-3AD203B41FA5}">
                      <a16:colId xmlns:a16="http://schemas.microsoft.com/office/drawing/2014/main" val="710240281"/>
                    </a:ext>
                  </a:extLst>
                </a:gridCol>
                <a:gridCol w="2630466">
                  <a:extLst>
                    <a:ext uri="{9D8B030D-6E8A-4147-A177-3AD203B41FA5}">
                      <a16:colId xmlns:a16="http://schemas.microsoft.com/office/drawing/2014/main" val="2716017640"/>
                    </a:ext>
                  </a:extLst>
                </a:gridCol>
                <a:gridCol w="1302707">
                  <a:extLst>
                    <a:ext uri="{9D8B030D-6E8A-4147-A177-3AD203B41FA5}">
                      <a16:colId xmlns:a16="http://schemas.microsoft.com/office/drawing/2014/main" val="3429554957"/>
                    </a:ext>
                  </a:extLst>
                </a:gridCol>
                <a:gridCol w="4221270">
                  <a:extLst>
                    <a:ext uri="{9D8B030D-6E8A-4147-A177-3AD203B41FA5}">
                      <a16:colId xmlns:a16="http://schemas.microsoft.com/office/drawing/2014/main" val="451455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v3.0.0 Guidance Data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v3.0.0 JSON: /properties/processing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6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Time Stamp Interpolation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timeStampInterpolation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method":"Interpolated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RMC Messages", "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algorithm":"Unknown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"version": "1.0.0"}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Coordinate Change Reference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coordinateReferenceChange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{"original":"EPSG:4326", "destination":"EPSG:8252", "method":"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GeoTrans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Vertical Reduction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verticalReduction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{"reference":"</a:t>
                      </a:r>
                      <a:r>
                        <a:rPr lang="en-US" sz="1600" dirty="0" err="1"/>
                        <a:t>ChartDatum</a:t>
                      </a:r>
                      <a:r>
                        <a:rPr lang="en-US" sz="1600" dirty="0"/>
                        <a:t>", "datum":"CANNORTH2016v1HyVSEP_NAD83v6_CD", "</a:t>
                      </a:r>
                      <a:r>
                        <a:rPr lang="en-US" sz="1600" dirty="0" err="1"/>
                        <a:t>method":"Predicted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Waterlevel</a:t>
                      </a:r>
                      <a:r>
                        <a:rPr lang="en-US" sz="1600" dirty="0"/>
                        <a:t>", "model": "CANNORTH2016v1HyVSEP_NAD83v6_CD"}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GNSS Processing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GNSSProcessing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{"algorithm":"</a:t>
                      </a:r>
                      <a:r>
                        <a:rPr lang="en-US" sz="1600" dirty="0" err="1"/>
                        <a:t>RTKLib</a:t>
                      </a:r>
                      <a:r>
                        <a:rPr lang="en-US" sz="1600" dirty="0"/>
                        <a:t>", "version":"1.2.0"}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7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Sound Speed Correction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soundSpeedCorrection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source":"Model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method":"CIDCO-Ocean</a:t>
                      </a:r>
                      <a:r>
                        <a:rPr lang="en-US" sz="1600" dirty="0"/>
                        <a:t>", "version": "1.1.0"}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5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Processing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dataProcessing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{"</a:t>
                      </a:r>
                      <a:r>
                        <a:rPr lang="en-US" sz="1600" dirty="0" err="1">
                          <a:effectLst/>
                        </a:rPr>
                        <a:t>name":"Deduplicate</a:t>
                      </a:r>
                      <a:r>
                        <a:rPr lang="en-US" sz="1600" dirty="0">
                          <a:effectLst/>
                        </a:rPr>
                        <a:t>", "</a:t>
                      </a:r>
                      <a:r>
                        <a:rPr lang="en-US" sz="1600" dirty="0" err="1">
                          <a:effectLst/>
                        </a:rPr>
                        <a:t>parameters":null</a:t>
                      </a:r>
                      <a:r>
                        <a:rPr lang="en-US" sz="1600" dirty="0">
                          <a:effectLst/>
                        </a:rPr>
                        <a:t>, "version":"1.0.0"}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92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1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C99A8F-65DD-899C-2D1F-95E5E4A9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95" y="200417"/>
            <a:ext cx="8481165" cy="171606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B-12 v3.0.0 JSON </a:t>
            </a:r>
            <a:br>
              <a:rPr lang="en-US" dirty="0"/>
            </a:br>
            <a:r>
              <a:rPr lang="en-US" dirty="0"/>
              <a:t>encoding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FFE8B-5EDD-23DF-4646-EC536E98E44A}"/>
              </a:ext>
            </a:extLst>
          </p:cNvPr>
          <p:cNvSpPr txBox="1"/>
          <p:nvPr/>
        </p:nvSpPr>
        <p:spPr>
          <a:xfrm>
            <a:off x="926926" y="1741117"/>
            <a:ext cx="56241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JSON encoding can express all mandatory and recommended entities and properties of B-12 v3.0.0 metadata and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However, the JSON type system alone does not provide robust validation of B-12 v3.0.0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fields defining sensor information,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range of longitude and latitude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vessel length being greater than zero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6DE8E-F209-E8EE-2210-ECE501F5551E}"/>
              </a:ext>
            </a:extLst>
          </p:cNvPr>
          <p:cNvSpPr txBox="1"/>
          <p:nvPr/>
        </p:nvSpPr>
        <p:spPr>
          <a:xfrm>
            <a:off x="3710835" y="6581001"/>
            <a:ext cx="84811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https://</a:t>
            </a:r>
            <a:r>
              <a:rPr lang="en-US" sz="1200" dirty="0" err="1"/>
              <a:t>bitbucket.org</a:t>
            </a:r>
            <a:r>
              <a:rPr lang="en-US" sz="1200" dirty="0"/>
              <a:t>/</a:t>
            </a:r>
            <a:r>
              <a:rPr lang="en-US" sz="1200" dirty="0" err="1"/>
              <a:t>ccomjhc</a:t>
            </a:r>
            <a:r>
              <a:rPr lang="en-US" sz="1200" dirty="0"/>
              <a:t>/</a:t>
            </a:r>
            <a:r>
              <a:rPr lang="en-US" sz="1200" dirty="0" err="1"/>
              <a:t>csbschema</a:t>
            </a:r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/master/docs/IHO/b12_v3_example.json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487E2204-F2A2-929B-B862-9A8468610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197" y="88742"/>
            <a:ext cx="3486010" cy="649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5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9C7B-623F-0F1A-50E7-0DC86C1F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1181171" cy="1766169"/>
          </a:xfrm>
        </p:spPr>
        <p:txBody>
          <a:bodyPr>
            <a:normAutofit/>
          </a:bodyPr>
          <a:lstStyle/>
          <a:p>
            <a:r>
              <a:rPr lang="en-US" dirty="0"/>
              <a:t>JSON Schema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5CBCEDE-A77A-F35D-FC54-676CF6AB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19395"/>
            <a:ext cx="7772400" cy="3619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E8986-7BC2-58CD-A69F-C831776E33F4}"/>
              </a:ext>
            </a:extLst>
          </p:cNvPr>
          <p:cNvSpPr txBox="1"/>
          <p:nvPr/>
        </p:nvSpPr>
        <p:spPr>
          <a:xfrm>
            <a:off x="3888288" y="5238604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</a:t>
            </a:r>
            <a:r>
              <a:rPr lang="en-US" dirty="0" err="1"/>
              <a:t>json-schema.org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9C7B-623F-0F1A-50E7-0DC86C1F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1181171" cy="1766169"/>
          </a:xfrm>
        </p:spPr>
        <p:txBody>
          <a:bodyPr>
            <a:normAutofit/>
          </a:bodyPr>
          <a:lstStyle/>
          <a:p>
            <a:r>
              <a:rPr lang="en-US" dirty="0"/>
              <a:t>JSON Schema for B-12 v3.0.0 JSON encoding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83BF7-9A09-3CFA-9CA6-7BBFD1FBC3CB}"/>
              </a:ext>
            </a:extLst>
          </p:cNvPr>
          <p:cNvSpPr txBox="1"/>
          <p:nvPr/>
        </p:nvSpPr>
        <p:spPr>
          <a:xfrm>
            <a:off x="0" y="368274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C8E7A-A7E8-1FD4-70DC-483DD08001C8}"/>
              </a:ext>
            </a:extLst>
          </p:cNvPr>
          <p:cNvSpPr txBox="1"/>
          <p:nvPr/>
        </p:nvSpPr>
        <p:spPr>
          <a:xfrm>
            <a:off x="6026173" y="3682745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8CA6B408-8F2F-1C66-94A5-87B396641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67" y="784009"/>
            <a:ext cx="3260947" cy="6073991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CCECD038-70B7-4B8F-B1A5-74168BD8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61" y="781006"/>
            <a:ext cx="4503439" cy="5862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4FDDF-6545-234A-7DF0-00694DFC3725}"/>
              </a:ext>
            </a:extLst>
          </p:cNvPr>
          <p:cNvSpPr txBox="1"/>
          <p:nvPr/>
        </p:nvSpPr>
        <p:spPr>
          <a:xfrm>
            <a:off x="982961" y="6643831"/>
            <a:ext cx="4648201" cy="215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bitbucket.org</a:t>
            </a:r>
            <a:r>
              <a:rPr lang="en-US" sz="800" dirty="0"/>
              <a:t>/</a:t>
            </a:r>
            <a:r>
              <a:rPr lang="en-US" sz="800" dirty="0" err="1"/>
              <a:t>ccomjhc</a:t>
            </a:r>
            <a:r>
              <a:rPr lang="en-US" sz="800" dirty="0"/>
              <a:t>/</a:t>
            </a:r>
            <a:r>
              <a:rPr lang="en-US" sz="800" dirty="0" err="1"/>
              <a:t>csbschema</a:t>
            </a:r>
            <a:r>
              <a:rPr lang="en-US" sz="800" dirty="0"/>
              <a:t>/</a:t>
            </a:r>
            <a:r>
              <a:rPr lang="en-US" sz="800" dirty="0" err="1"/>
              <a:t>src</a:t>
            </a:r>
            <a:r>
              <a:rPr lang="en-US" sz="800" dirty="0"/>
              <a:t>/master/</a:t>
            </a:r>
            <a:r>
              <a:rPr lang="en-US" sz="800" dirty="0" err="1"/>
              <a:t>csbschema</a:t>
            </a:r>
            <a:r>
              <a:rPr lang="en-US" sz="800" dirty="0"/>
              <a:t>/data/CSB-schema-3_0_0-2022-12.json</a:t>
            </a:r>
          </a:p>
        </p:txBody>
      </p:sp>
    </p:spTree>
    <p:extLst>
      <p:ext uri="{BB962C8B-B14F-4D97-AF65-F5344CB8AC3E}">
        <p14:creationId xmlns:p14="http://schemas.microsoft.com/office/powerpoint/2010/main" val="3707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916</Words>
  <Application>Microsoft Macintosh PowerPoint</Application>
  <PresentationFormat>Widescreen</PresentationFormat>
  <Paragraphs>193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 2013 - 2022</vt:lpstr>
      <vt:lpstr>IHO B12 v3.0.0 JSON encoding and JSON schema</vt:lpstr>
      <vt:lpstr>B-12 Edition 3.0.0 entities </vt:lpstr>
      <vt:lpstr>B-12 v3.0.0 Trusted Node Metadata and proposed JSON encoding (mandatory)</vt:lpstr>
      <vt:lpstr>B-12 v3.0.0 Mandatory Data and proposed JSON encoding (mandatory)</vt:lpstr>
      <vt:lpstr>B-12 v3.0.0 Vessel Information and Sensor Configuration (recommended) </vt:lpstr>
      <vt:lpstr>B-12 v3.0.0 Recommended Metadata for Processed Data (recommended) </vt:lpstr>
      <vt:lpstr>Example B-12 v3.0.0 JSON  encoding </vt:lpstr>
      <vt:lpstr>JSON Schema </vt:lpstr>
      <vt:lpstr>JSON Schema for B-12 v3.0.0 JSON encoding </vt:lpstr>
      <vt:lpstr>JSON Schema for B-12 v3.0.0 JSON encoding </vt:lpstr>
      <vt:lpstr>JSON Schema for B-12 v3.0.0 JSON encoding </vt:lpstr>
      <vt:lpstr>csbschema Python package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IHO B12 v3.0.0 JSON encoding and JSON schema</dc:title>
  <dc:creator>Brian Miles</dc:creator>
  <cp:lastModifiedBy>Brian Miles</cp:lastModifiedBy>
  <cp:revision>27</cp:revision>
  <dcterms:created xsi:type="dcterms:W3CDTF">2022-12-19T14:58:54Z</dcterms:created>
  <dcterms:modified xsi:type="dcterms:W3CDTF">2023-01-06T19:39:32Z</dcterms:modified>
</cp:coreProperties>
</file>