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067425"/>
            <a:ext cx="19621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0C2C9B-47EF-4D07-BC48-E8356194E0D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571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0707A-BD0A-4E94-9E3E-09AED5BBA19D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C0A3C-E019-4AF6-B3E6-4C5C93ED1A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380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20FE8-A91D-4F2A-80A8-6E3C7B4D0BD5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F3D98-CBE0-4323-B291-D0C3F41224B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21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067425"/>
            <a:ext cx="19621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7554FE-DC90-415F-9742-B3B926F833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375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59490-79EC-4428-90A6-0DC0A836B65C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D55D0-660D-4485-8B70-7F042105F9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398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C47E2-44D8-4028-A950-E0074859F4F6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52FA4-4E80-47B3-A43C-80A449F682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073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464F2-52C5-4342-830A-FF1C5412D1D3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887C-4392-477D-965B-E3AFF40B45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209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518B4-C98E-49D5-9280-0094AE0E93E0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28D08-0639-4E86-AEC6-428692BD702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525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0F559-DA8C-4FF3-9E88-89F511D17908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C1820-A579-4D73-ABB3-68373461DC0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25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484B1-11E1-429D-8DBD-DC10E38E5F5A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34534-0F3D-4464-8892-B06D7BA12A5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20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2F68A-E538-4E7B-B71C-D4F2F03F90DF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D21B5-13AD-4FBC-8C5A-ADD30D96A9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2726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807E36-0042-4EC8-90DB-D5E4F85D6DF7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C79CDB-57D8-4BA2-91F8-4EA26C51C936}" type="slidenum">
              <a:rPr lang="pt-BR" altLang="pt-BR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 altLang="pt-B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12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E42D39-8DE3-47A7-B8B1-7DEFC71F26C3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6147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Geometria Analítica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Prof. Paulo Salgado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2400" dirty="0" smtClean="0"/>
              <a:t>psgmn@cin.ufpe.br</a:t>
            </a:r>
          </a:p>
        </p:txBody>
      </p:sp>
    </p:spTree>
    <p:extLst>
      <p:ext uri="{BB962C8B-B14F-4D97-AF65-F5344CB8AC3E}">
        <p14:creationId xmlns:p14="http://schemas.microsoft.com/office/powerpoint/2010/main" val="31088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F7E1C0-F2DD-4888-9304-6D8B8F467348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dirty="0" smtClean="0"/>
              <a:t>O Espaço</a:t>
            </a:r>
            <a:br>
              <a:rPr lang="pt-BR" sz="4000" dirty="0" smtClean="0"/>
            </a:br>
            <a:r>
              <a:rPr lang="pt-BR" sz="3200" dirty="0" smtClean="0"/>
              <a:t>Interseção de Retas</a:t>
            </a:r>
            <a:endParaRPr lang="pt-BR" sz="4000" dirty="0" smtClean="0"/>
          </a:p>
        </p:txBody>
      </p:sp>
      <p:sp>
        <p:nvSpPr>
          <p:cNvPr id="58372" name="Rectangle 3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Duas retas podem ser: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Paralelas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Concorrentes</a:t>
            </a:r>
            <a:endParaRPr lang="pt-BR" altLang="pt-BR" sz="2400" dirty="0">
              <a:solidFill>
                <a:prstClr val="black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Reversas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Exemplo</a:t>
            </a: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: As retas: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r: x = 1 + 2t		y = -1 + t		z = 5 – 3t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s: x = 4s			y = 2 + 2s		z = 8 – 6s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São paralelas porque ambas são paralelas ao vetor (2, 1, -3)</a:t>
            </a:r>
          </a:p>
          <a:p>
            <a:pPr lvl="3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1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r: (2, 1, -3)</a:t>
            </a:r>
          </a:p>
          <a:p>
            <a:pPr lvl="3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1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s: (4, 2, -6)</a:t>
            </a:r>
          </a:p>
        </p:txBody>
      </p:sp>
      <p:pic>
        <p:nvPicPr>
          <p:cNvPr id="3074" name="Picture 2" descr="http://alfaconnection.net/images/GAN020221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68760"/>
            <a:ext cx="5117157" cy="239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5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CFBC43-5C31-4626-8B79-B38C64590BAA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/>
              <a:t>O Espaço</a:t>
            </a:r>
            <a:br>
              <a:rPr lang="pt-BR" sz="4000" smtClean="0"/>
            </a:br>
            <a:r>
              <a:rPr lang="pt-BR" sz="3200" smtClean="0"/>
              <a:t>Interseção de Retas</a:t>
            </a:r>
            <a:endParaRPr lang="pt-BR" sz="4000" smtClean="0"/>
          </a:p>
        </p:txBody>
      </p:sp>
      <p:sp>
        <p:nvSpPr>
          <p:cNvPr id="59396" name="Rectangle 3"/>
          <p:cNvSpPr>
            <a:spLocks/>
          </p:cNvSpPr>
          <p:nvPr/>
        </p:nvSpPr>
        <p:spPr bwMode="auto">
          <a:xfrm>
            <a:off x="457200" y="14843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Exemplo: Já as retas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r’: x = 3 + t		y = 2 – t 	z = 1 + 4t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s’: x = 2 + s		y = -3 + 2s	z = 1 + 2s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Não são paralelas já que os vetores (1, -1, 4) e          (1, 2, 2) não têm a mesma direção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Logo, são concorrentes ou reversas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Elas serão concorrentes se o sistema formado por suas equações tiver solução (indicando que elas se tocam)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Caso contrário, são reversas</a:t>
            </a:r>
          </a:p>
        </p:txBody>
      </p:sp>
    </p:spTree>
    <p:extLst>
      <p:ext uri="{BB962C8B-B14F-4D97-AF65-F5344CB8AC3E}">
        <p14:creationId xmlns:p14="http://schemas.microsoft.com/office/powerpoint/2010/main" val="21613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CFBC43-5C31-4626-8B79-B38C64590BAA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/>
              <a:t>O Espaço</a:t>
            </a:r>
            <a:br>
              <a:rPr lang="pt-BR" sz="4000" smtClean="0"/>
            </a:br>
            <a:r>
              <a:rPr lang="pt-BR" sz="3200" smtClean="0"/>
              <a:t>Interseção de Retas</a:t>
            </a:r>
            <a:endParaRPr lang="pt-BR" sz="4000" smtClean="0"/>
          </a:p>
        </p:txBody>
      </p:sp>
      <p:sp>
        <p:nvSpPr>
          <p:cNvPr id="59396" name="Rectangle 3"/>
          <p:cNvSpPr>
            <a:spLocks/>
          </p:cNvSpPr>
          <p:nvPr/>
        </p:nvSpPr>
        <p:spPr bwMode="auto">
          <a:xfrm>
            <a:off x="457200" y="14843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Exemplo 3 (4.55): Determine os valores de a e b para que as retas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x = 1 + </a:t>
            </a:r>
            <a:r>
              <a:rPr lang="pt-BR" altLang="pt-BR" sz="2000" dirty="0" err="1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at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			x = 2 + t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r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 = 2 + </a:t>
            </a:r>
            <a:r>
              <a:rPr lang="pt-BR" altLang="pt-BR" sz="2000" dirty="0" err="1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bt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		            s: y = 1 + </a:t>
            </a:r>
            <a:r>
              <a:rPr lang="pt-BR" altLang="pt-BR" sz="2000" dirty="0" err="1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bt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z = -1 + 2t  			z = -1 + 2t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Sejam: a) paralelas, b) concorrentes e c) reversas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Solução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b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a)</a:t>
            </a: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 = 1 e b pode ser qualquer valor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b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b) 1 + </a:t>
            </a:r>
            <a:r>
              <a:rPr lang="pt-BR" altLang="pt-BR" sz="2000" dirty="0" err="1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at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= 2 + t = &gt; a = 1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2 + </a:t>
            </a:r>
            <a:r>
              <a:rPr lang="pt-BR" altLang="pt-BR" sz="2000" dirty="0" err="1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bt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= 1 + </a:t>
            </a:r>
            <a:r>
              <a:rPr lang="pt-BR" altLang="pt-BR" sz="2000" dirty="0" err="1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bt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=&gt; 2 = 1 (impossível)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b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c) a ≠ 1 e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 pode ser qualquer valor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endParaRPr lang="pt-BR" altLang="pt-BR" sz="2000" b="1" dirty="0">
              <a:solidFill>
                <a:prstClr val="black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587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BC692B-B2AB-4C7B-95A6-3251590FDBC9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dirty="0" smtClean="0"/>
              <a:t>O Espaço</a:t>
            </a:r>
            <a:br>
              <a:rPr lang="pt-BR" sz="4000" dirty="0" smtClean="0"/>
            </a:br>
            <a:r>
              <a:rPr lang="pt-BR" sz="3200" dirty="0" smtClean="0"/>
              <a:t>Distância de um Ponto a um Plano</a:t>
            </a:r>
            <a:endParaRPr lang="pt-BR" sz="4000" dirty="0" smtClean="0"/>
          </a:p>
        </p:txBody>
      </p:sp>
      <p:sp>
        <p:nvSpPr>
          <p:cNvPr id="60420" name="Rectangle 3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Seja </a:t>
            </a:r>
            <a:r>
              <a:rPr lang="pt-BR" altLang="pt-BR" sz="2800" i="1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a reta que é perpendicular ao plano </a:t>
            </a:r>
            <a:r>
              <a:rPr lang="el-G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e contém o ponto </a:t>
            </a:r>
            <a:r>
              <a:rPr lang="pt-BR" altLang="pt-BR" sz="2800" i="1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 i="1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 </a:t>
            </a: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é a interseção de r com </a:t>
            </a:r>
            <a:r>
              <a:rPr lang="el-G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endParaRPr lang="pt-BR" altLang="pt-BR" sz="2800">
              <a:solidFill>
                <a:prstClr val="black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O ponto </a:t>
            </a:r>
            <a:r>
              <a:rPr lang="pt-BR" altLang="pt-BR" sz="2800" i="1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é a </a:t>
            </a:r>
            <a:r>
              <a:rPr lang="pt-BR" altLang="pt-BR" sz="2800" b="1">
                <a:solidFill>
                  <a:srgbClr val="FF33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projeção ortogonal</a:t>
            </a: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de </a:t>
            </a:r>
            <a:r>
              <a:rPr lang="pt-BR" altLang="pt-BR" sz="2800" i="1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sobre </a:t>
            </a:r>
            <a:r>
              <a:rPr lang="el-G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 flipH="1">
            <a:off x="2627313" y="4508500"/>
            <a:ext cx="1081087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>
            <a:off x="2627313" y="5516563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3" name="Line 6"/>
          <p:cNvSpPr>
            <a:spLocks noChangeShapeType="1"/>
          </p:cNvSpPr>
          <p:nvPr/>
        </p:nvSpPr>
        <p:spPr bwMode="auto">
          <a:xfrm flipH="1">
            <a:off x="5219700" y="4508500"/>
            <a:ext cx="1081088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4" name="Line 7"/>
          <p:cNvSpPr>
            <a:spLocks noChangeShapeType="1"/>
          </p:cNvSpPr>
          <p:nvPr/>
        </p:nvSpPr>
        <p:spPr bwMode="auto">
          <a:xfrm>
            <a:off x="3708400" y="4508500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5" name="Line 8"/>
          <p:cNvSpPr>
            <a:spLocks noChangeShapeType="1"/>
          </p:cNvSpPr>
          <p:nvPr/>
        </p:nvSpPr>
        <p:spPr bwMode="auto">
          <a:xfrm>
            <a:off x="4572000" y="37893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6" name="Line 9"/>
          <p:cNvSpPr>
            <a:spLocks noChangeShapeType="1"/>
          </p:cNvSpPr>
          <p:nvPr/>
        </p:nvSpPr>
        <p:spPr bwMode="auto">
          <a:xfrm>
            <a:off x="4572000" y="494188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7" name="Oval 10"/>
          <p:cNvSpPr>
            <a:spLocks noChangeArrowheads="1"/>
          </p:cNvSpPr>
          <p:nvPr/>
        </p:nvSpPr>
        <p:spPr bwMode="auto">
          <a:xfrm>
            <a:off x="4533900" y="414972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8" name="Oval 11"/>
          <p:cNvSpPr>
            <a:spLocks noChangeArrowheads="1"/>
          </p:cNvSpPr>
          <p:nvPr/>
        </p:nvSpPr>
        <p:spPr bwMode="auto">
          <a:xfrm>
            <a:off x="4533900" y="4941888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9" name="Text Box 12"/>
          <p:cNvSpPr txBox="1">
            <a:spLocks noChangeArrowheads="1"/>
          </p:cNvSpPr>
          <p:nvPr/>
        </p:nvSpPr>
        <p:spPr bwMode="auto">
          <a:xfrm>
            <a:off x="4551363" y="3665538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60430" name="Text Box 13"/>
          <p:cNvSpPr txBox="1">
            <a:spLocks noChangeArrowheads="1"/>
          </p:cNvSpPr>
          <p:nvPr/>
        </p:nvSpPr>
        <p:spPr bwMode="auto">
          <a:xfrm>
            <a:off x="4572000" y="400526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0431" name="Text Box 14"/>
          <p:cNvSpPr txBox="1">
            <a:spLocks noChangeArrowheads="1"/>
          </p:cNvSpPr>
          <p:nvPr/>
        </p:nvSpPr>
        <p:spPr bwMode="auto">
          <a:xfrm>
            <a:off x="4643438" y="472440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0432" name="Text Box 15"/>
          <p:cNvSpPr txBox="1">
            <a:spLocks noChangeArrowheads="1"/>
          </p:cNvSpPr>
          <p:nvPr/>
        </p:nvSpPr>
        <p:spPr bwMode="auto">
          <a:xfrm>
            <a:off x="5680075" y="4430713"/>
            <a:ext cx="31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l-GR" altLang="pt-BR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27073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FE7877-623E-41D6-82C0-499F93C3EEAC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/>
              <a:t>O Espaço</a:t>
            </a:r>
            <a:br>
              <a:rPr lang="pt-BR" sz="4000" smtClean="0"/>
            </a:br>
            <a:r>
              <a:rPr lang="pt-BR" sz="3200" smtClean="0"/>
              <a:t>Distância de um Ponto a um Plano</a:t>
            </a:r>
            <a:endParaRPr lang="pt-BR" sz="4000" smtClean="0"/>
          </a:p>
        </p:txBody>
      </p:sp>
      <p:sp>
        <p:nvSpPr>
          <p:cNvPr id="61444" name="Rectangle 3"/>
          <p:cNvSpPr>
            <a:spLocks/>
          </p:cNvSpPr>
          <p:nvPr/>
        </p:nvSpPr>
        <p:spPr bwMode="auto">
          <a:xfrm>
            <a:off x="457200" y="1600200"/>
            <a:ext cx="84359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 distância de </a:t>
            </a:r>
            <a:r>
              <a:rPr lang="pt-BR" altLang="pt-BR" sz="2800" i="1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a </a:t>
            </a:r>
            <a:r>
              <a:rPr lang="pt-BR" altLang="pt-BR" sz="2800" i="1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d(P, I) é a distância de P a </a:t>
            </a:r>
            <a:r>
              <a:rPr lang="el-G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d(P, </a:t>
            </a:r>
            <a:r>
              <a:rPr lang="el-G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Se ax + by + cz + d = 0 é a equação de </a:t>
            </a:r>
            <a:r>
              <a:rPr lang="el-G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então a distância de P(x</a:t>
            </a:r>
            <a:r>
              <a:rPr lang="pt-BR" altLang="pt-BR" sz="2800" baseline="-250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y</a:t>
            </a:r>
            <a:r>
              <a:rPr lang="pt-BR" altLang="pt-BR" sz="2800" baseline="-250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z</a:t>
            </a:r>
            <a:r>
              <a:rPr lang="pt-BR" altLang="pt-BR" sz="2800" baseline="-250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 a </a:t>
            </a:r>
            <a:r>
              <a:rPr lang="el-G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é dada por: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d(P, </a:t>
            </a:r>
            <a:r>
              <a:rPr lang="el-GR" altLang="pt-BR" sz="24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r>
              <a:rPr lang="pt-BR" altLang="pt-BR" sz="24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 = |ax</a:t>
            </a:r>
            <a:r>
              <a:rPr lang="pt-BR" altLang="pt-BR" sz="2400" baseline="-250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pt-BR" altLang="pt-BR" sz="24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by</a:t>
            </a:r>
            <a:r>
              <a:rPr lang="pt-BR" altLang="pt-BR" sz="2400" baseline="-250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pt-BR" altLang="pt-BR" sz="24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cz</a:t>
            </a:r>
            <a:r>
              <a:rPr lang="pt-BR" altLang="pt-BR" sz="2400" baseline="-250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pt-BR" altLang="pt-BR" sz="240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d|</a:t>
            </a:r>
            <a:endParaRPr lang="el-GR" altLang="pt-BR" sz="2400">
              <a:solidFill>
                <a:prstClr val="black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1445" name="Line 17"/>
          <p:cNvSpPr>
            <a:spLocks noChangeShapeType="1"/>
          </p:cNvSpPr>
          <p:nvPr/>
        </p:nvSpPr>
        <p:spPr bwMode="auto">
          <a:xfrm flipV="1">
            <a:off x="2339975" y="3644900"/>
            <a:ext cx="24479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6" name="Text Box 18"/>
          <p:cNvSpPr txBox="1">
            <a:spLocks noChangeArrowheads="1"/>
          </p:cNvSpPr>
          <p:nvPr/>
        </p:nvSpPr>
        <p:spPr bwMode="auto">
          <a:xfrm>
            <a:off x="2482850" y="3644900"/>
            <a:ext cx="193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r>
              <a:rPr lang="en-US" altLang="pt-BR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pt-BR" sz="240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pt-BR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  <a:r>
              <a:rPr lang="en-US" altLang="pt-BR" sz="240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pt-BR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c</a:t>
            </a:r>
            <a:r>
              <a:rPr lang="en-US" altLang="pt-BR" sz="240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447" name="Line 19"/>
          <p:cNvSpPr>
            <a:spLocks noChangeShapeType="1"/>
          </p:cNvSpPr>
          <p:nvPr/>
        </p:nvSpPr>
        <p:spPr bwMode="auto">
          <a:xfrm>
            <a:off x="2771775" y="37211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5074989" y="4508500"/>
            <a:ext cx="1081087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5074989" y="5516563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7667376" y="4508500"/>
            <a:ext cx="1081088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156076" y="4508500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7019676" y="37893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7019676" y="494188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6981576" y="414972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6981576" y="4941888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999039" y="3665538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019676" y="400526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091114" y="472440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8127751" y="4430713"/>
            <a:ext cx="31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l-GR" altLang="pt-BR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6493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440184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FE7877-623E-41D6-82C0-499F93C3EEAC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/>
              <a:t>O Espaço</a:t>
            </a:r>
            <a:br>
              <a:rPr lang="pt-BR" sz="4000" smtClean="0"/>
            </a:br>
            <a:r>
              <a:rPr lang="pt-BR" sz="3200" smtClean="0"/>
              <a:t>Distância de um Ponto a um Plano</a:t>
            </a:r>
            <a:endParaRPr lang="pt-BR" sz="40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4" name="Rectangle 3"/>
              <p:cNvSpPr>
                <a:spLocks/>
              </p:cNvSpPr>
              <p:nvPr/>
            </p:nvSpPr>
            <p:spPr bwMode="auto">
              <a:xfrm>
                <a:off x="457200" y="1600200"/>
                <a:ext cx="8435975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Dedução da fórmula</a:t>
                </a:r>
              </a:p>
              <a:p>
                <a:pPr lvl="1" fontAlgn="base"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Inicialmente observamos que d(P,I) = ||PI|| e que PI = t(</a:t>
                </a:r>
                <a:r>
                  <a:rPr lang="pt-BR" altLang="pt-BR" sz="1600" dirty="0" err="1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a,b,c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) para algum número t, pois PI e (</a:t>
                </a:r>
                <a:r>
                  <a:rPr lang="pt-BR" altLang="pt-BR" sz="1600" dirty="0" err="1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a,b,c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) têm a mesma direção, por serem ambos perpendiculares ao plano </a:t>
                </a:r>
                <a:r>
                  <a:rPr lang="el-G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α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</a:p>
              <a:p>
                <a:pPr fontAlgn="base"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Logo,</a:t>
                </a:r>
              </a:p>
              <a:p>
                <a:pPr lvl="1" fontAlgn="base"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d(P,I) = ||t(</a:t>
                </a:r>
                <a:r>
                  <a:rPr lang="pt-BR" altLang="pt-BR" sz="1600" dirty="0" err="1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a,b,c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)|| = |t|√a</a:t>
                </a:r>
                <a:r>
                  <a:rPr lang="pt-BR" altLang="pt-BR" sz="1600" baseline="300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2 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+ b</a:t>
                </a:r>
                <a:r>
                  <a:rPr lang="pt-BR" altLang="pt-BR" sz="1600" baseline="300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2 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pt-BR" altLang="pt-BR" sz="1600" dirty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c</a:t>
                </a:r>
                <a:r>
                  <a:rPr lang="pt-BR" altLang="pt-BR" sz="1600" baseline="300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 (I)</a:t>
                </a:r>
              </a:p>
              <a:p>
                <a:pPr fontAlgn="base"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Por outro lado, sendo (x</a:t>
                </a:r>
                <a:r>
                  <a:rPr lang="pt-BR" altLang="pt-BR" sz="1600" baseline="-250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,y</a:t>
                </a:r>
                <a:r>
                  <a:rPr lang="pt-BR" altLang="pt-BR" sz="1600" baseline="-250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,z</a:t>
                </a:r>
                <a:r>
                  <a:rPr lang="pt-BR" altLang="pt-BR" sz="1600" baseline="-250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) as coordenadas de I, temos</a:t>
                </a:r>
              </a:p>
              <a:p>
                <a:pPr lvl="1" fontAlgn="base"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PI = (x – x</a:t>
                </a:r>
                <a:r>
                  <a:rPr lang="pt-BR" altLang="pt-BR" sz="1600" baseline="-250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, y – y</a:t>
                </a:r>
                <a:r>
                  <a:rPr lang="pt-BR" altLang="pt-BR" sz="1600" baseline="-250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, z - z</a:t>
                </a:r>
                <a:r>
                  <a:rPr lang="pt-BR" altLang="pt-BR" sz="1600" baseline="-250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) = t(</a:t>
                </a:r>
                <a:r>
                  <a:rPr lang="pt-BR" altLang="pt-BR" sz="1600" dirty="0" err="1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a,b,c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</a:p>
              <a:p>
                <a:pPr fontAlgn="base"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Logo, x = x</a:t>
                </a:r>
                <a:r>
                  <a:rPr lang="pt-BR" altLang="pt-BR" sz="1600" baseline="-25000" dirty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+ </a:t>
                </a:r>
                <a:r>
                  <a:rPr lang="pt-BR" altLang="pt-BR" sz="1600" dirty="0" err="1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at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; y = y</a:t>
                </a:r>
                <a:r>
                  <a:rPr lang="pt-BR" altLang="pt-BR" sz="1600" baseline="-250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+ </a:t>
                </a:r>
                <a:r>
                  <a:rPr lang="pt-BR" altLang="pt-BR" sz="1600" dirty="0" err="1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bt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; z = z</a:t>
                </a:r>
                <a:r>
                  <a:rPr lang="pt-BR" altLang="pt-BR" sz="1600" baseline="-25000" dirty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+ </a:t>
                </a:r>
                <a:r>
                  <a:rPr lang="pt-BR" altLang="pt-BR" sz="1600" dirty="0" err="1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ct</a:t>
                </a:r>
                <a:endParaRPr lang="pt-BR" altLang="pt-BR" sz="1600" dirty="0" smtClean="0">
                  <a:solidFill>
                    <a:prstClr val="black"/>
                  </a:solidFill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fontAlgn="base">
                  <a:lnSpc>
                    <a:spcPct val="110000"/>
                  </a:lnSpc>
                  <a:spcAft>
                    <a:spcPct val="0"/>
                  </a:spcAft>
                </a:pPr>
                <a:endParaRPr lang="pt-BR" altLang="pt-BR" sz="1600" dirty="0" smtClean="0">
                  <a:solidFill>
                    <a:prstClr val="black"/>
                  </a:solidFill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fontAlgn="base"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E como I(x</a:t>
                </a:r>
                <a:r>
                  <a:rPr lang="pt-BR" altLang="pt-BR" sz="1600" baseline="-250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,y</a:t>
                </a:r>
                <a:r>
                  <a:rPr lang="pt-BR" altLang="pt-BR" sz="1600" baseline="-250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,z</a:t>
                </a:r>
                <a:r>
                  <a:rPr lang="pt-BR" altLang="pt-BR" sz="1600" baseline="-250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) pertence ao plano </a:t>
                </a:r>
                <a:r>
                  <a:rPr lang="el-G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α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, temos</a:t>
                </a:r>
              </a:p>
              <a:p>
                <a:pPr lvl="1" fontAlgn="base"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a(</a:t>
                </a:r>
                <a:r>
                  <a:rPr lang="pt-BR" altLang="pt-BR" sz="1600" dirty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x</a:t>
                </a:r>
                <a:r>
                  <a:rPr lang="pt-BR" altLang="pt-BR" sz="1600" baseline="-25000" dirty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pt-BR" altLang="pt-BR" sz="1600" dirty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+ </a:t>
                </a:r>
                <a:r>
                  <a:rPr lang="pt-BR" altLang="pt-BR" sz="1600" dirty="0" err="1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at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) + b(</a:t>
                </a:r>
                <a:r>
                  <a:rPr lang="pt-BR" altLang="pt-BR" sz="1600" dirty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y</a:t>
                </a:r>
                <a:r>
                  <a:rPr lang="pt-BR" altLang="pt-BR" sz="1600" baseline="-25000" dirty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pt-BR" altLang="pt-BR" sz="1600" dirty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+ </a:t>
                </a:r>
                <a:r>
                  <a:rPr lang="pt-BR" altLang="pt-BR" sz="1600" dirty="0" err="1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bt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) + c(</a:t>
                </a:r>
                <a:r>
                  <a:rPr lang="pt-BR" altLang="pt-BR" sz="1600" dirty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z</a:t>
                </a:r>
                <a:r>
                  <a:rPr lang="pt-BR" altLang="pt-BR" sz="1600" baseline="-25000" dirty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pt-BR" altLang="pt-BR" sz="1600" dirty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+ </a:t>
                </a:r>
                <a:r>
                  <a:rPr lang="pt-BR" altLang="pt-BR" sz="1600" dirty="0" err="1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ct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) + d = 0</a:t>
                </a:r>
              </a:p>
              <a:p>
                <a:pPr fontAlgn="base"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Da equação temos: t = </a:t>
                </a:r>
                <a14:m>
                  <m:oMath xmlns:m="http://schemas.openxmlformats.org/officeDocument/2006/math">
                    <m:r>
                      <a:rPr lang="pt-BR" altLang="pt-BR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f>
                      <m:fPr>
                        <m:ctrlPr>
                          <a:rPr lang="pt-BR" altLang="pt-B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pt-BR" altLang="pt-B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  <m:sSub>
                          <m:sSubPr>
                            <m:ctrlPr>
                              <a:rPr lang="pt-BR" altLang="pt-BR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pt-BR" altLang="pt-BR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pt-BR" altLang="pt-B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pt-BR" altLang="pt-B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𝑏</m:t>
                        </m:r>
                        <m:sSub>
                          <m:sSubPr>
                            <m:ctrlP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pt-BR" altLang="pt-BR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pt-BR" altLang="pt-B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pt-BR" altLang="pt-B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  <m:sSub>
                          <m:sSubPr>
                            <m:ctrlP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pt-BR" altLang="pt-BR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pt-BR" altLang="pt-B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pt-BR" altLang="pt-B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pt-BR" altLang="pt-BR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pt-BR" altLang="pt-BR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pt-BR" altLang="pt-B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p>
                          <m:sSupPr>
                            <m:ctrlP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pt-BR" altLang="pt-BR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pt-BR" altLang="pt-B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p>
                          <m:sSupPr>
                            <m:ctrlP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pt-BR" altLang="pt-BR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𝑐</m:t>
                            </m:r>
                          </m:e>
                          <m:sup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(II)</a:t>
                </a:r>
              </a:p>
              <a:p>
                <a:pPr lvl="3" fontAlgn="base"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Substituindo (II) em (I) =&gt; d(P,I)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altLang="pt-B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pt-BR" altLang="pt-B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pt-BR" altLang="pt-B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altLang="pt-BR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pt-BR" altLang="pt-BR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pt-BR" altLang="pt-B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p>
                          <m:sSupPr>
                            <m:ctrlP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pt-BR" altLang="pt-BR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pt-BR" altLang="pt-B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p>
                          <m:sSupPr>
                            <m:ctrlP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pt-BR" altLang="pt-BR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𝑐</m:t>
                            </m:r>
                          </m:e>
                          <m:sup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pt-BR" altLang="pt-BR" sz="1600" dirty="0" smtClean="0">
                  <a:solidFill>
                    <a:prstClr val="black"/>
                  </a:solidFill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3657600" lvl="8" indent="0" eaLnBrk="1" hangingPunct="1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pt-BR" altLang="pt-BR" sz="1600" dirty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d(P,I) </a:t>
                </a:r>
                <a:r>
                  <a:rPr lang="pt-BR" altLang="pt-BR" sz="1600" dirty="0" smtClean="0">
                    <a:solidFill>
                      <a:prstClr val="black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altLang="pt-B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r>
                              <a:rPr lang="pt-BR" altLang="pt-B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𝑑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pt-BR" altLang="pt-BR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altLang="pt-BR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pt-BR" altLang="pt-BR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BR" altLang="pt-BR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altLang="pt-BR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pt-BR" altLang="pt-BR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altLang="pt-B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BR" altLang="pt-BR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altLang="pt-BR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pt-BR" altLang="pt-BR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l-GR" altLang="pt-BR" sz="1600" dirty="0">
                  <a:solidFill>
                    <a:prstClr val="black"/>
                  </a:solidFill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144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435975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289" t="-135" r="-867" b="-83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4456559" y="1998365"/>
            <a:ext cx="2594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5392663" y="1998365"/>
            <a:ext cx="2594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8614221" y="2032273"/>
            <a:ext cx="2594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H="1">
            <a:off x="5457552" y="3335858"/>
            <a:ext cx="1081087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5457552" y="4343921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8049939" y="3335858"/>
            <a:ext cx="1081088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6538639" y="3335858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7402239" y="2616721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7402239" y="3769246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7364139" y="2977083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7364139" y="3769246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381602" y="2492896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402239" y="2832621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7473677" y="3551758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8510314" y="3258071"/>
            <a:ext cx="31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l-GR" altLang="pt-BR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3347864" y="2905894"/>
            <a:ext cx="936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1259632" y="3553966"/>
            <a:ext cx="2594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7884368" y="2708424"/>
            <a:ext cx="0" cy="113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907733" y="2616721"/>
            <a:ext cx="91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dirty="0">
                <a:solidFill>
                  <a:prstClr val="black"/>
                </a:solidFill>
                <a:cs typeface="Arial" panose="020B0604020202020204" pitchFamily="34" charset="0"/>
              </a:rPr>
              <a:t>v = (</a:t>
            </a:r>
            <a:r>
              <a:rPr lang="pt-BR" sz="1400" dirty="0" err="1">
                <a:solidFill>
                  <a:prstClr val="black"/>
                </a:solidFill>
                <a:cs typeface="Arial" panose="020B0604020202020204" pitchFamily="34" charset="0"/>
              </a:rPr>
              <a:t>a,b,c</a:t>
            </a:r>
            <a:r>
              <a:rPr lang="pt-BR" sz="1400" dirty="0">
                <a:solidFill>
                  <a:prstClr val="black"/>
                </a:solidFill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66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13668-F4B4-411D-AC69-C90C81CD6804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/>
              <a:t>O Espaço</a:t>
            </a:r>
            <a:br>
              <a:rPr lang="pt-BR" sz="4000" smtClean="0"/>
            </a:br>
            <a:r>
              <a:rPr lang="pt-BR" sz="3200" smtClean="0"/>
              <a:t>Distância de um Ponto a um Plano</a:t>
            </a:r>
            <a:endParaRPr lang="pt-BR" sz="4000" smtClean="0"/>
          </a:p>
        </p:txBody>
      </p:sp>
      <p:sp>
        <p:nvSpPr>
          <p:cNvPr id="62468" name="Rectangle 3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Exemplo</a:t>
            </a:r>
            <a:r>
              <a:rPr lang="pt-BR" altLang="pt-BR" sz="28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: A </a:t>
            </a: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distância do ponto P(2, 4, 1) ao plano </a:t>
            </a:r>
            <a:r>
              <a:rPr lang="el-GR" altLang="pt-BR" sz="2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de equação x + 5y + 3z – 13 = 0 é: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d(P, </a:t>
            </a:r>
            <a:r>
              <a:rPr lang="el-G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 = |1.2 + 5.4 + 3.1 -13|  = 12/√35</a:t>
            </a:r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 flipV="1">
            <a:off x="2339975" y="3068638"/>
            <a:ext cx="24479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2627313" y="3068638"/>
            <a:ext cx="1947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r>
              <a:rPr lang="en-US" altLang="pt-B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pt-BR" sz="24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pt-B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+ 5</a:t>
            </a:r>
            <a:r>
              <a:rPr lang="en-US" altLang="pt-BR" sz="24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pt-B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+ 3</a:t>
            </a:r>
            <a:r>
              <a:rPr lang="en-US" altLang="pt-BR" sz="24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2471" name="Line 6"/>
          <p:cNvSpPr>
            <a:spLocks noChangeShapeType="1"/>
          </p:cNvSpPr>
          <p:nvPr/>
        </p:nvSpPr>
        <p:spPr bwMode="auto">
          <a:xfrm>
            <a:off x="2916238" y="314483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>
            <a:off x="5724525" y="27082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2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13668-F4B4-411D-AC69-C90C81CD6804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pt-BR" altLang="pt-BR" sz="1200" dirty="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/>
              <a:t>O Espaço</a:t>
            </a:r>
            <a:br>
              <a:rPr lang="pt-BR" sz="4000" smtClean="0"/>
            </a:br>
            <a:r>
              <a:rPr lang="pt-BR" sz="3200" smtClean="0"/>
              <a:t>Distância de um Ponto a um Plano</a:t>
            </a:r>
            <a:endParaRPr lang="pt-BR" sz="4000" smtClean="0"/>
          </a:p>
        </p:txBody>
      </p:sp>
      <p:sp>
        <p:nvSpPr>
          <p:cNvPr id="62468" name="Rectangle 3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Exemplo 4 (4.58): Determine a distância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do ponto P(2, 1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ao plano </a:t>
            </a:r>
            <a:r>
              <a:rPr lang="el-G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de equação x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- 2y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+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z =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é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Solução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Ponto no plano = ?      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P(2, 1, 3), Plano =&gt; x – 2y + z = 1 de onde temos o vetor v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vetor v = (1, -2, 1) perpendicular ao plano  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O ponto x = 2 + t, y = 1 – 2t, z = 3 + t toca o plano </a:t>
            </a:r>
            <a:r>
              <a:rPr lang="el-G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em: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1(2 + t) – 2(1 – 2t) +1(3 + t) = 1 = &gt; </a:t>
            </a: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 = -1/3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b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Desse modo, x = 2 -1/3 = 5/3, y = 1 – 2(-1/3) = 5/3, z = 3 -1/3 = 8/3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b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I(5/3, 5/3, 8/3) que é o ponto onde a reta toca no plano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d(P,</a:t>
            </a:r>
            <a:r>
              <a:rPr lang="el-G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α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 = d(P, I) = √(5/3-2)</a:t>
            </a:r>
            <a:r>
              <a:rPr lang="pt-BR" altLang="pt-BR" sz="2000" baseline="30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(5/3-1)</a:t>
            </a:r>
            <a:r>
              <a:rPr lang="pt-BR" altLang="pt-BR" sz="2000" baseline="30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(8/3-3)</a:t>
            </a:r>
            <a:r>
              <a:rPr lang="pt-BR" altLang="pt-BR" sz="2000" baseline="30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= √6/3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endParaRPr lang="pt-BR" altLang="pt-BR" sz="2000" dirty="0">
              <a:solidFill>
                <a:prstClr val="black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5974060" y="5608290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FBAFCA-092A-4B98-AF28-B5D68CD22BD6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/>
              <a:t>O Espaço</a:t>
            </a:r>
            <a:br>
              <a:rPr lang="pt-BR" sz="4000" smtClean="0"/>
            </a:br>
            <a:r>
              <a:rPr lang="pt-BR" sz="3200" smtClean="0"/>
              <a:t>Distância de um Ponto a uma Reta</a:t>
            </a:r>
            <a:endParaRPr lang="pt-BR" sz="4000" smtClean="0"/>
          </a:p>
        </p:txBody>
      </p:sp>
      <p:sp>
        <p:nvSpPr>
          <p:cNvPr id="63492" name="Rectangle 3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 distância de um ponto </a:t>
            </a:r>
            <a:r>
              <a:rPr lang="pt-BR" altLang="pt-BR" sz="2800" i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a uma reta </a:t>
            </a:r>
            <a:r>
              <a:rPr lang="pt-BR" altLang="pt-BR" sz="2800" i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pode ser calculada da seguinte forma: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Primeiro, traça-se por P um plano perpendicular a </a:t>
            </a:r>
            <a:r>
              <a:rPr lang="pt-BR" altLang="pt-BR" sz="2400" i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Em seguida, determinamos o ponto </a:t>
            </a:r>
            <a:r>
              <a:rPr lang="pt-BR" altLang="pt-BR" sz="2400" i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de interseção deste plano com </a:t>
            </a:r>
            <a:r>
              <a:rPr lang="pt-BR" altLang="pt-BR" sz="2400" i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endParaRPr lang="pt-BR" altLang="pt-BR" sz="2400" dirty="0">
              <a:solidFill>
                <a:prstClr val="black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d(P, I) é a menor distância do ponto </a:t>
            </a:r>
            <a:r>
              <a:rPr lang="pt-BR" altLang="pt-BR" sz="2400" i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à reta </a:t>
            </a:r>
            <a:r>
              <a:rPr lang="pt-BR" altLang="pt-BR" sz="2400" i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endParaRPr lang="pt-BR" altLang="pt-BR" sz="2400" dirty="0">
              <a:solidFill>
                <a:prstClr val="black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 flipH="1">
            <a:off x="2555875" y="5208588"/>
            <a:ext cx="10810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>
            <a:off x="2555875" y="6216650"/>
            <a:ext cx="25923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 flipH="1">
            <a:off x="5148263" y="5208588"/>
            <a:ext cx="10810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6" name="Line 7"/>
          <p:cNvSpPr>
            <a:spLocks noChangeShapeType="1"/>
          </p:cNvSpPr>
          <p:nvPr/>
        </p:nvSpPr>
        <p:spPr bwMode="auto">
          <a:xfrm>
            <a:off x="3636963" y="5208588"/>
            <a:ext cx="25923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7" name="Line 8"/>
          <p:cNvSpPr>
            <a:spLocks noChangeShapeType="1"/>
          </p:cNvSpPr>
          <p:nvPr/>
        </p:nvSpPr>
        <p:spPr bwMode="auto">
          <a:xfrm>
            <a:off x="4500563" y="4489450"/>
            <a:ext cx="0" cy="181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3708400" y="5630863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4462463" y="5641975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4479925" y="4365625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3443288" y="566102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4572000" y="542448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5608638" y="5130800"/>
            <a:ext cx="31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l-GR" altLang="pt-BR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</a:p>
        </p:txBody>
      </p:sp>
      <p:sp>
        <p:nvSpPr>
          <p:cNvPr id="63504" name="Line 17"/>
          <p:cNvSpPr>
            <a:spLocks noChangeShapeType="1"/>
          </p:cNvSpPr>
          <p:nvPr/>
        </p:nvSpPr>
        <p:spPr bwMode="auto">
          <a:xfrm>
            <a:off x="3708400" y="56610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06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/>
      <p:bldP spid="63494" grpId="0" animBg="1"/>
      <p:bldP spid="63495" grpId="0" animBg="1"/>
      <p:bldP spid="63496" grpId="0" animBg="1"/>
      <p:bldP spid="635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D1056-A628-4807-B007-F4317409C26B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/>
              <a:t>O Espaço</a:t>
            </a:r>
            <a:br>
              <a:rPr lang="pt-BR" sz="4000" smtClean="0"/>
            </a:br>
            <a:r>
              <a:rPr lang="pt-BR" sz="3200" smtClean="0"/>
              <a:t>Distância de um Ponto a uma Reta</a:t>
            </a:r>
            <a:endParaRPr lang="pt-BR" sz="4000" smtClean="0"/>
          </a:p>
        </p:txBody>
      </p:sp>
      <p:sp>
        <p:nvSpPr>
          <p:cNvPr id="64516" name="Rectangle 3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Exemplo: Calcular a distância do ponto P(1,2,-1) à reta: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r: x = 1 + 2t		y = 5 – t		z = -2 + 3t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 equação do plano que contém o ponto P(1, 2, -1) e é perpendicular à reta </a:t>
            </a:r>
            <a:r>
              <a:rPr lang="pt-BR" altLang="pt-BR" sz="2000" i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é dada por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a(x – x</a:t>
            </a:r>
            <a:r>
              <a:rPr lang="pt-BR" altLang="pt-BR" sz="2000" baseline="-25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 + b(y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–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pt-BR" altLang="pt-BR" sz="2000" baseline="-25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 + c(z – z</a:t>
            </a:r>
            <a:r>
              <a:rPr lang="pt-BR" altLang="pt-BR" sz="2000" baseline="-25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</a:p>
          <a:p>
            <a:pPr lvl="3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16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onde o vetor v=(2,-1,3) é perpendicular ao plano por ser paralelo à reta r</a:t>
            </a:r>
            <a:endParaRPr lang="pt-BR" altLang="pt-BR" sz="1600" dirty="0">
              <a:solidFill>
                <a:prstClr val="black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2(x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-1) -1(y – 2) +3(z + 1) = 0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2x – y  + 3z + 3 =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5076056" y="5497215"/>
            <a:ext cx="10810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076056" y="6505277"/>
            <a:ext cx="25923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7668444" y="5497215"/>
            <a:ext cx="10810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157144" y="5497215"/>
            <a:ext cx="25923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020744" y="4778077"/>
            <a:ext cx="0" cy="181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228581" y="5919490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982644" y="5930602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000106" y="4654252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963469" y="5949652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092181" y="5713115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8128819" y="5419427"/>
            <a:ext cx="31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l-GR" altLang="pt-BR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228581" y="5949652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1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Sumário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O espaço</a:t>
            </a:r>
          </a:p>
          <a:p>
            <a:pPr lvl="1"/>
            <a:r>
              <a:rPr lang="pt-BR" altLang="pt-BR" dirty="0" smtClean="0"/>
              <a:t>Interseção de planos</a:t>
            </a:r>
          </a:p>
          <a:p>
            <a:pPr lvl="1"/>
            <a:r>
              <a:rPr lang="pt-BR" dirty="0"/>
              <a:t>Interseção de Retas e </a:t>
            </a:r>
            <a:r>
              <a:rPr lang="pt-BR" dirty="0" smtClean="0"/>
              <a:t>Planos</a:t>
            </a:r>
          </a:p>
          <a:p>
            <a:pPr lvl="1"/>
            <a:r>
              <a:rPr lang="pt-BR" dirty="0"/>
              <a:t>Interseção de </a:t>
            </a:r>
            <a:r>
              <a:rPr lang="pt-BR" dirty="0" smtClean="0"/>
              <a:t>Retas</a:t>
            </a:r>
          </a:p>
          <a:p>
            <a:pPr lvl="1"/>
            <a:r>
              <a:rPr lang="pt-BR" dirty="0"/>
              <a:t>Distância de um Ponto a um </a:t>
            </a:r>
            <a:r>
              <a:rPr lang="pt-BR" dirty="0" smtClean="0"/>
              <a:t>Plano</a:t>
            </a:r>
          </a:p>
          <a:p>
            <a:pPr lvl="1"/>
            <a:r>
              <a:rPr lang="pt-BR" dirty="0"/>
              <a:t>Distância de um Ponto a uma Reta</a:t>
            </a:r>
            <a:endParaRPr lang="pt-BR" dirty="0" smtClean="0"/>
          </a:p>
          <a:p>
            <a:pPr lvl="1"/>
            <a:endParaRPr lang="pt-BR" altLang="pt-BR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96B685-778C-4B5F-9346-72235ADC7DBB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1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B107E0-95FC-4423-A30E-CA2234E07447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dirty="0" smtClean="0"/>
              <a:t>O Espaço</a:t>
            </a:r>
            <a:br>
              <a:rPr lang="pt-BR" sz="4000" dirty="0" smtClean="0"/>
            </a:br>
            <a:r>
              <a:rPr lang="pt-BR" sz="3200" dirty="0" smtClean="0"/>
              <a:t>Distância de um Ponto a uma Reta</a:t>
            </a:r>
            <a:endParaRPr lang="pt-BR" sz="4000" dirty="0" smtClean="0"/>
          </a:p>
        </p:txBody>
      </p:sp>
      <p:sp>
        <p:nvSpPr>
          <p:cNvPr id="65540" name="Rectangle 3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lvl="2" indent="-342900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Calculando a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interseção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do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plano com </a:t>
            </a:r>
            <a:r>
              <a:rPr lang="pt-BR" altLang="pt-BR" sz="2000" i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  <a:endParaRPr lang="pt-BR" altLang="pt-BR" sz="2000" dirty="0">
              <a:solidFill>
                <a:prstClr val="black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2x – y + 3z = -3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2(1+2t) – 5 + t + 3(-2+3t) = -3 =&gt; t = 3/7,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 = 1 + 2.3/7 = 13/7, y = 5 – 3/7 = 32/7, z = -2 + 3.(3/7) = -5/7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I(13/7, 32/7, -5/7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 que é a interseção de </a:t>
            </a:r>
            <a:r>
              <a:rPr lang="pt-BR" altLang="pt-BR" sz="2000" i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com o plano </a:t>
            </a:r>
            <a:r>
              <a:rPr lang="el-G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endParaRPr lang="pt-BR" altLang="pt-BR" sz="2000" i="1" dirty="0">
              <a:solidFill>
                <a:prstClr val="black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4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Calculando </a:t>
            </a: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 distância do ponto P(1,2,-1) à reta</a:t>
            </a:r>
            <a:r>
              <a:rPr lang="pt-BR" altLang="pt-BR" sz="24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Logo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d(P, r) =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d(P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I) =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√(1 – 13/7)</a:t>
            </a:r>
            <a:r>
              <a:rPr lang="pt-BR" altLang="pt-BR" sz="2000" baseline="30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(2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–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32/7)</a:t>
            </a:r>
            <a:r>
              <a:rPr lang="pt-BR" altLang="pt-BR" sz="2000" baseline="30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(-1 + 5/7)</a:t>
            </a:r>
            <a:r>
              <a:rPr lang="pt-BR" altLang="pt-BR" sz="2000" baseline="30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= √364/49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d(P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r) = D(P, I) = 2√91 / 7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Simplesmente, a distância entre dois pontos</a:t>
            </a:r>
          </a:p>
        </p:txBody>
      </p:sp>
      <p:sp>
        <p:nvSpPr>
          <p:cNvPr id="65541" name="Line 4"/>
          <p:cNvSpPr>
            <a:spLocks noChangeShapeType="1"/>
          </p:cNvSpPr>
          <p:nvPr/>
        </p:nvSpPr>
        <p:spPr bwMode="auto">
          <a:xfrm>
            <a:off x="3203848" y="457160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7744222" y="4149080"/>
            <a:ext cx="71621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5292080" y="5425207"/>
            <a:ext cx="10810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292080" y="6433269"/>
            <a:ext cx="25923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7884468" y="5425207"/>
            <a:ext cx="10810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373168" y="5425207"/>
            <a:ext cx="25923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236768" y="4706069"/>
            <a:ext cx="0" cy="181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444605" y="5847482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198668" y="5858594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216130" y="4582244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179493" y="5877644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308205" y="5641107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pt-BR" sz="18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8344843" y="5347419"/>
            <a:ext cx="31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l-GR" altLang="pt-BR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444605" y="5877644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9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6821B7-F685-4372-9836-3A05B6D4ADD1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66563" name="Espaço Reservado para Número de Slide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9F39F635-09AC-4147-B711-D4F4C38F134D}" type="slidenum">
              <a:rPr lang="pt-BR" altLang="pt-BR" sz="1200">
                <a:solidFill>
                  <a:srgbClr val="898989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pt-BR" altLang="pt-BR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6656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Exercícios Sugeridos</a:t>
            </a:r>
          </a:p>
        </p:txBody>
      </p:sp>
      <p:sp>
        <p:nvSpPr>
          <p:cNvPr id="66565" name="Rectangle 3"/>
          <p:cNvSpPr>
            <a:spLocks/>
          </p:cNvSpPr>
          <p:nvPr/>
        </p:nvSpPr>
        <p:spPr bwMode="auto">
          <a:xfrm>
            <a:off x="684213" y="16287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4.17, 4.18, 4.22, 4.25, 4.36, 4.37, 4.42, 4.52, 4.53, 4.55, 4.56, 4.58, 4.60</a:t>
            </a:r>
          </a:p>
        </p:txBody>
      </p:sp>
    </p:spTree>
    <p:extLst>
      <p:ext uri="{BB962C8B-B14F-4D97-AF65-F5344CB8AC3E}">
        <p14:creationId xmlns:p14="http://schemas.microsoft.com/office/powerpoint/2010/main" val="3107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20A02D-4178-4E52-B1F2-717F22DA7265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67587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 sz="4000" smtClean="0"/>
              <a:t>A Seguir...</a:t>
            </a:r>
          </a:p>
        </p:txBody>
      </p:sp>
      <p:grpSp>
        <p:nvGrpSpPr>
          <p:cNvPr id="67588" name="Group 22"/>
          <p:cNvGrpSpPr>
            <a:grpSpLocks/>
          </p:cNvGrpSpPr>
          <p:nvPr/>
        </p:nvGrpSpPr>
        <p:grpSpPr bwMode="auto">
          <a:xfrm>
            <a:off x="3132138" y="2133600"/>
            <a:ext cx="2879725" cy="2590800"/>
            <a:chOff x="657" y="1344"/>
            <a:chExt cx="1814" cy="1632"/>
          </a:xfrm>
        </p:grpSpPr>
        <p:sp>
          <p:nvSpPr>
            <p:cNvPr id="67589" name="Rectangle 5"/>
            <p:cNvSpPr>
              <a:spLocks noChangeArrowheads="1"/>
            </p:cNvSpPr>
            <p:nvPr/>
          </p:nvSpPr>
          <p:spPr bwMode="auto">
            <a:xfrm>
              <a:off x="657" y="1344"/>
              <a:ext cx="453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pt-BR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</a:t>
              </a:r>
            </a:p>
          </p:txBody>
        </p:sp>
        <p:sp>
          <p:nvSpPr>
            <p:cNvPr id="67590" name="Rectangle 7"/>
            <p:cNvSpPr>
              <a:spLocks noChangeArrowheads="1"/>
            </p:cNvSpPr>
            <p:nvPr/>
          </p:nvSpPr>
          <p:spPr bwMode="auto">
            <a:xfrm>
              <a:off x="1111" y="1344"/>
              <a:ext cx="453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pt-BR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67591" name="Rectangle 8"/>
            <p:cNvSpPr>
              <a:spLocks noChangeArrowheads="1"/>
            </p:cNvSpPr>
            <p:nvPr/>
          </p:nvSpPr>
          <p:spPr bwMode="auto">
            <a:xfrm>
              <a:off x="1564" y="1344"/>
              <a:ext cx="453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pt-BR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67592" name="Rectangle 9"/>
            <p:cNvSpPr>
              <a:spLocks noChangeArrowheads="1"/>
            </p:cNvSpPr>
            <p:nvPr/>
          </p:nvSpPr>
          <p:spPr bwMode="auto">
            <a:xfrm>
              <a:off x="2018" y="1344"/>
              <a:ext cx="453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pt-BR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7593" name="Rectangle 10"/>
            <p:cNvSpPr>
              <a:spLocks noChangeArrowheads="1"/>
            </p:cNvSpPr>
            <p:nvPr/>
          </p:nvSpPr>
          <p:spPr bwMode="auto">
            <a:xfrm>
              <a:off x="657" y="1752"/>
              <a:ext cx="453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pt-BR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7594" name="Rectangle 11"/>
            <p:cNvSpPr>
              <a:spLocks noChangeArrowheads="1"/>
            </p:cNvSpPr>
            <p:nvPr/>
          </p:nvSpPr>
          <p:spPr bwMode="auto">
            <a:xfrm>
              <a:off x="1111" y="1752"/>
              <a:ext cx="453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pt-BR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67595" name="Rectangle 12"/>
            <p:cNvSpPr>
              <a:spLocks noChangeArrowheads="1"/>
            </p:cNvSpPr>
            <p:nvPr/>
          </p:nvSpPr>
          <p:spPr bwMode="auto">
            <a:xfrm>
              <a:off x="1564" y="1752"/>
              <a:ext cx="453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pt-BR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7596" name="Rectangle 13"/>
            <p:cNvSpPr>
              <a:spLocks noChangeArrowheads="1"/>
            </p:cNvSpPr>
            <p:nvPr/>
          </p:nvSpPr>
          <p:spPr bwMode="auto">
            <a:xfrm>
              <a:off x="2018" y="1752"/>
              <a:ext cx="453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pt-BR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7597" name="Rectangle 14"/>
            <p:cNvSpPr>
              <a:spLocks noChangeArrowheads="1"/>
            </p:cNvSpPr>
            <p:nvPr/>
          </p:nvSpPr>
          <p:spPr bwMode="auto">
            <a:xfrm>
              <a:off x="657" y="2160"/>
              <a:ext cx="453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pt-BR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67598" name="Rectangle 15"/>
            <p:cNvSpPr>
              <a:spLocks noChangeArrowheads="1"/>
            </p:cNvSpPr>
            <p:nvPr/>
          </p:nvSpPr>
          <p:spPr bwMode="auto">
            <a:xfrm>
              <a:off x="1111" y="2160"/>
              <a:ext cx="453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pt-BR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67599" name="Rectangle 16"/>
            <p:cNvSpPr>
              <a:spLocks noChangeArrowheads="1"/>
            </p:cNvSpPr>
            <p:nvPr/>
          </p:nvSpPr>
          <p:spPr bwMode="auto">
            <a:xfrm>
              <a:off x="1564" y="2160"/>
              <a:ext cx="453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pt-BR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67600" name="Rectangle 17"/>
            <p:cNvSpPr>
              <a:spLocks noChangeArrowheads="1"/>
            </p:cNvSpPr>
            <p:nvPr/>
          </p:nvSpPr>
          <p:spPr bwMode="auto">
            <a:xfrm>
              <a:off x="2018" y="2160"/>
              <a:ext cx="453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pt-BR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7601" name="Rectangle 18"/>
            <p:cNvSpPr>
              <a:spLocks noChangeArrowheads="1"/>
            </p:cNvSpPr>
            <p:nvPr/>
          </p:nvSpPr>
          <p:spPr bwMode="auto">
            <a:xfrm>
              <a:off x="657" y="2568"/>
              <a:ext cx="453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pt-BR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7602" name="Rectangle 19"/>
            <p:cNvSpPr>
              <a:spLocks noChangeArrowheads="1"/>
            </p:cNvSpPr>
            <p:nvPr/>
          </p:nvSpPr>
          <p:spPr bwMode="auto">
            <a:xfrm>
              <a:off x="1111" y="2568"/>
              <a:ext cx="453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pt-BR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67603" name="Rectangle 20"/>
            <p:cNvSpPr>
              <a:spLocks noChangeArrowheads="1"/>
            </p:cNvSpPr>
            <p:nvPr/>
          </p:nvSpPr>
          <p:spPr bwMode="auto">
            <a:xfrm>
              <a:off x="1564" y="2568"/>
              <a:ext cx="453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pt-BR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7604" name="Rectangle 21"/>
            <p:cNvSpPr>
              <a:spLocks noChangeArrowheads="1"/>
            </p:cNvSpPr>
            <p:nvPr/>
          </p:nvSpPr>
          <p:spPr bwMode="auto">
            <a:xfrm>
              <a:off x="2018" y="2568"/>
              <a:ext cx="453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pt-BR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7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4D0E5B-A867-4AE5-9E26-F4394A54014A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/>
              <a:t>O Espaço</a:t>
            </a:r>
            <a:br>
              <a:rPr lang="pt-BR" sz="4000" smtClean="0"/>
            </a:br>
            <a:r>
              <a:rPr lang="pt-BR" sz="3200" smtClean="0"/>
              <a:t>Interseção de Planos</a:t>
            </a:r>
            <a:endParaRPr lang="pt-BR" sz="4000" smtClean="0"/>
          </a:p>
        </p:txBody>
      </p:sp>
      <p:sp>
        <p:nvSpPr>
          <p:cNvPr id="53252" name="Rectangle 3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Exemplo: Interseção dos planos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2x + 3y + z = 1				(1)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 – 2y + 3z = 0				(2)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Sabemos que a </a:t>
            </a:r>
            <a:r>
              <a:rPr lang="pt-BR" altLang="pt-BR" sz="2400" b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interseção</a:t>
            </a: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entre dois planos é uma </a:t>
            </a:r>
            <a:r>
              <a:rPr lang="pt-BR" altLang="pt-BR" sz="2400" b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reta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Para escrevermos a </a:t>
            </a:r>
            <a:r>
              <a:rPr lang="pt-BR" altLang="pt-BR" sz="2400" b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equação paramétrica dessa reta</a:t>
            </a: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precisamos </a:t>
            </a:r>
            <a:r>
              <a:rPr lang="pt-BR" altLang="pt-BR" sz="24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de </a:t>
            </a:r>
            <a:r>
              <a:rPr lang="pt-BR" altLang="pt-BR" sz="24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dois de seus pontos</a:t>
            </a:r>
            <a:r>
              <a:rPr lang="pt-BR" altLang="pt-BR" sz="24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ou </a:t>
            </a:r>
            <a:r>
              <a:rPr lang="pt-BR" altLang="pt-BR" sz="2400" b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um ponto dela e um vetor paralelo a ela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Um ponto da interseção é um ponto que satisfaz simultaneamente as equações dos planos</a:t>
            </a:r>
          </a:p>
        </p:txBody>
      </p:sp>
      <p:pic>
        <p:nvPicPr>
          <p:cNvPr id="1026" name="Picture 2" descr="http://alfaconnection.net/images/GEO090206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88508" cy="196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7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9119F9-620D-4395-9F02-A8B2231E7EAC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BR" altLang="pt-BR" sz="1200" dirty="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/>
              <a:t>O Espaço</a:t>
            </a:r>
            <a:br>
              <a:rPr lang="pt-BR" sz="4000" smtClean="0"/>
            </a:br>
            <a:r>
              <a:rPr lang="pt-BR" sz="3200" smtClean="0"/>
              <a:t>Interseção de Planos</a:t>
            </a:r>
            <a:endParaRPr lang="pt-BR" sz="4000" smtClean="0"/>
          </a:p>
        </p:txBody>
      </p:sp>
      <p:sp>
        <p:nvSpPr>
          <p:cNvPr id="54276" name="Rectangle 3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Exemplo: Interseção dos planos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Ou seja, precisamos de um valor de (x, y, z) que satisfaz ao mesmo tempo: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2x + 3y + z = 1					(1)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 – 2y + 3z = 0					(2)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De (1):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 = (1 – z – 2x)/3				(3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Temos uma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solução em termos de z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De (2):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 = 2y – 3z					(4)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Substituindo (4) em (3): y = 1/7 + 5z/7		(5)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De (5) em (3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):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 = 2/7 – 11z/7</a:t>
            </a:r>
          </a:p>
        </p:txBody>
      </p:sp>
    </p:spTree>
    <p:extLst>
      <p:ext uri="{BB962C8B-B14F-4D97-AF65-F5344CB8AC3E}">
        <p14:creationId xmlns:p14="http://schemas.microsoft.com/office/powerpoint/2010/main" val="2741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7BC638-8EB3-42FD-97F7-1476A2371908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/>
              <a:t>O Espaço</a:t>
            </a:r>
            <a:br>
              <a:rPr lang="pt-BR" sz="4000" smtClean="0"/>
            </a:br>
            <a:r>
              <a:rPr lang="pt-BR" sz="3200" smtClean="0"/>
              <a:t>Interseção de Planos</a:t>
            </a:r>
            <a:endParaRPr lang="pt-BR" sz="4000" smtClean="0"/>
          </a:p>
        </p:txBody>
      </p:sp>
      <p:sp>
        <p:nvSpPr>
          <p:cNvPr id="55300" name="Rectangle 3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Exemplo: Interseção dos planos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Logo, os pontos da interseção são da forma: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(x, y, z) = (2/7 – 11z/7, 1/7 + 5z/7, z)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Atribuindo valores a z, temos os pontos da interseção dos planos dados</a:t>
            </a:r>
          </a:p>
          <a:p>
            <a:pPr lvl="3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1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z = 0: P</a:t>
            </a:r>
            <a:r>
              <a:rPr lang="pt-BR" altLang="pt-BR" sz="1800" baseline="-25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pt-BR" altLang="pt-BR" sz="1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(x, y, z) = (2/7, 1/7, 0)</a:t>
            </a:r>
          </a:p>
          <a:p>
            <a:pPr lvl="3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1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z = 1: P</a:t>
            </a:r>
            <a:r>
              <a:rPr lang="pt-BR" altLang="pt-BR" sz="1800" baseline="-25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pt-BR" altLang="pt-BR" sz="1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(x, y, z) = (-9/7, 6/7, 1)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Assim, a </a:t>
            </a:r>
            <a:r>
              <a:rPr lang="pt-BR" altLang="pt-BR" sz="2400" b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interseção</a:t>
            </a: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é a </a:t>
            </a:r>
            <a:r>
              <a:rPr lang="pt-BR" altLang="pt-BR" sz="2400" b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reta</a:t>
            </a: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definida por P</a:t>
            </a:r>
            <a:r>
              <a:rPr lang="pt-BR" altLang="pt-BR" sz="2400" baseline="-25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e P</a:t>
            </a:r>
            <a:r>
              <a:rPr lang="pt-BR" altLang="pt-BR" sz="2400" baseline="-25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Suas equações paramétricas são: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					x = 2/7 – 11t/7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					y = 1/7 + 5t/7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					z = 0 + t</a:t>
            </a:r>
          </a:p>
        </p:txBody>
      </p:sp>
    </p:spTree>
    <p:extLst>
      <p:ext uri="{BB962C8B-B14F-4D97-AF65-F5344CB8AC3E}">
        <p14:creationId xmlns:p14="http://schemas.microsoft.com/office/powerpoint/2010/main" val="36071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7BC638-8EB3-42FD-97F7-1476A2371908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/>
              <a:t>O Espaço</a:t>
            </a:r>
            <a:br>
              <a:rPr lang="pt-BR" sz="4000" smtClean="0"/>
            </a:br>
            <a:r>
              <a:rPr lang="pt-BR" sz="3200" smtClean="0"/>
              <a:t>Interseção de Planos</a:t>
            </a:r>
            <a:endParaRPr lang="pt-BR" sz="4000" smtClean="0"/>
          </a:p>
        </p:txBody>
      </p:sp>
      <p:sp>
        <p:nvSpPr>
          <p:cNvPr id="55300" name="Rectangle 3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Exemplo 1 (4.51): Escreva equações paramétricas da interseção dos planos: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a) 2x + y – z = 0 e x + y + z = 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Solução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2x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+ y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-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z = 0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=&gt; y = z - 2x 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x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+ y + z =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 =&gt;  x = 1 - y - z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y = z - 2.(1 - y - z) =&gt; y = z – 2 + 2y + 2z =&gt; </a:t>
            </a: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 = 2 - 3z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x = 1 - (z - 2x) - z =&gt; x = 1 - z +2x - z =&gt; </a:t>
            </a: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 = -1 + </a:t>
            </a:r>
            <a:r>
              <a:rPr lang="pt-BR" altLang="pt-BR" sz="2000" b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2z</a:t>
            </a:r>
            <a:endParaRPr lang="pt-BR" altLang="pt-BR" sz="2000" b="1" dirty="0" smtClean="0">
              <a:solidFill>
                <a:prstClr val="black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b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Pontos da interseção da forma =&gt; (x, y, z) = (-1 +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2z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2 – 3z, z)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b="1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Para z = 0 =&gt; P</a:t>
            </a:r>
            <a:r>
              <a:rPr lang="pt-BR" altLang="pt-BR" sz="2000" baseline="-25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(-1, 2, 0); para z = 1 =&gt; P</a:t>
            </a:r>
            <a:r>
              <a:rPr lang="pt-BR" altLang="pt-BR" sz="2000" baseline="-25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(1, -1, 1)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Vetor v = (2, -3, 1) =&gt; Eq. Paramétricas: x = -1 + 2t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				             y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2 -3t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                                                                  z = 0 + t</a:t>
            </a:r>
            <a:endParaRPr lang="pt-BR" altLang="pt-BR" sz="2000" dirty="0">
              <a:solidFill>
                <a:prstClr val="black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341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4C48FD-CCDC-4167-921C-177F67F6684C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dirty="0" smtClean="0"/>
              <a:t>O Espaço</a:t>
            </a:r>
            <a:br>
              <a:rPr lang="pt-BR" sz="4000" dirty="0" smtClean="0"/>
            </a:br>
            <a:r>
              <a:rPr lang="pt-BR" sz="3200" dirty="0" smtClean="0"/>
              <a:t>Interseção de Retas e Planos</a:t>
            </a:r>
            <a:endParaRPr lang="pt-BR" sz="4000" dirty="0" smtClean="0"/>
          </a:p>
        </p:txBody>
      </p:sp>
      <p:sp>
        <p:nvSpPr>
          <p:cNvPr id="44036" name="Rectangle 3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ts val="572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pt-BR" sz="2800" dirty="0">
                <a:solidFill>
                  <a:prstClr val="black"/>
                </a:solidFill>
                <a:cs typeface="Arial" charset="0"/>
                <a:sym typeface="Symbol" pitchFamily="18" charset="2"/>
              </a:rPr>
              <a:t>Exemplo: Determine a interseção da reta</a:t>
            </a:r>
          </a:p>
          <a:p>
            <a:pPr marL="742950" lvl="1" indent="-285750" fontAlgn="base">
              <a:spcBef>
                <a:spcPts val="572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prstClr val="black"/>
                </a:solidFill>
                <a:cs typeface="Arial" charset="0"/>
                <a:sym typeface="Symbol" pitchFamily="18" charset="2"/>
              </a:rPr>
              <a:t>x = 3 – 2t					(1)</a:t>
            </a:r>
          </a:p>
          <a:p>
            <a:pPr marL="742950" lvl="1" indent="-285750" fontAlgn="base">
              <a:spcBef>
                <a:spcPts val="572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prstClr val="black"/>
                </a:solidFill>
                <a:cs typeface="Arial" charset="0"/>
                <a:sym typeface="Symbol" pitchFamily="18" charset="2"/>
              </a:rPr>
              <a:t>y = 1 + t						(2)</a:t>
            </a:r>
          </a:p>
          <a:p>
            <a:pPr marL="742950" lvl="1" indent="-285750" fontAlgn="base">
              <a:spcBef>
                <a:spcPts val="572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prstClr val="black"/>
                </a:solidFill>
                <a:cs typeface="Arial" charset="0"/>
                <a:sym typeface="Symbol" pitchFamily="18" charset="2"/>
              </a:rPr>
              <a:t>z = 2 + 3t					(3)</a:t>
            </a:r>
          </a:p>
          <a:p>
            <a:pPr marL="342900" indent="-342900" fontAlgn="base">
              <a:spcBef>
                <a:spcPts val="572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pt-BR" sz="2800" dirty="0">
                <a:solidFill>
                  <a:prstClr val="black"/>
                </a:solidFill>
                <a:cs typeface="Arial" charset="0"/>
                <a:sym typeface="Symbol" pitchFamily="18" charset="2"/>
              </a:rPr>
              <a:t>Com o plano</a:t>
            </a:r>
          </a:p>
          <a:p>
            <a:pPr marL="800100" lvl="1" indent="-342900" fontAlgn="base">
              <a:spcBef>
                <a:spcPts val="572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pt-BR" sz="2400" dirty="0">
                <a:solidFill>
                  <a:prstClr val="black"/>
                </a:solidFill>
                <a:cs typeface="Arial" charset="0"/>
                <a:sym typeface="Symbol" pitchFamily="18" charset="2"/>
              </a:rPr>
              <a:t>x – 4y + z = -2					(4)</a:t>
            </a:r>
          </a:p>
          <a:p>
            <a:pPr marL="285750" indent="-285750" fontAlgn="base">
              <a:spcBef>
                <a:spcPts val="572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prstClr val="black"/>
                </a:solidFill>
                <a:cs typeface="Arial" charset="0"/>
                <a:sym typeface="Symbol" pitchFamily="18" charset="2"/>
              </a:rPr>
              <a:t>Nesse caso, a interseção de uma reta com um plano é um ponto</a:t>
            </a:r>
          </a:p>
          <a:p>
            <a:pPr marL="742950" lvl="1" indent="-285750" fontAlgn="base">
              <a:spcBef>
                <a:spcPts val="572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prstClr val="black"/>
                </a:solidFill>
                <a:cs typeface="Arial" charset="0"/>
                <a:sym typeface="Symbol" pitchFamily="18" charset="2"/>
              </a:rPr>
              <a:t>Precisamos encontrar um valor de (x, y, z) que satisfaz (1), (2), (3) e (4) ao mesmo tempo</a:t>
            </a:r>
          </a:p>
        </p:txBody>
      </p:sp>
      <p:pic>
        <p:nvPicPr>
          <p:cNvPr id="2052" name="Picture 4" descr="http://www.somatematica.com.br/emedio/espacial/Image1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8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D3E269-940C-4DFC-BDEF-BFC0367D357C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/>
              <a:t>O Espaço</a:t>
            </a:r>
            <a:br>
              <a:rPr lang="pt-BR" sz="4000" smtClean="0"/>
            </a:br>
            <a:r>
              <a:rPr lang="pt-BR" sz="3200" smtClean="0"/>
              <a:t>Interseção de Retas e Planos</a:t>
            </a:r>
            <a:endParaRPr lang="pt-BR" sz="4000" smtClean="0"/>
          </a:p>
        </p:txBody>
      </p:sp>
      <p:sp>
        <p:nvSpPr>
          <p:cNvPr id="57348" name="Rectangle 3"/>
          <p:cNvSpPr>
            <a:spLocks/>
          </p:cNvSpPr>
          <p:nvPr/>
        </p:nvSpPr>
        <p:spPr bwMode="auto">
          <a:xfrm>
            <a:off x="457200" y="1495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Exemplo: 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Substituindo (1), (2) e (3) em (4):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(3 – 2t) – 4(1 + t) + (2 + 3t) = -2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-3t = -3  t = 1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Logo: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 = 1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 = 2</a:t>
            </a:r>
          </a:p>
          <a:p>
            <a:pPr lvl="2"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z = 5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Se não houver solução para t, a reta será paralela ao plano, não tocando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nele.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Se o sistema admitir </a:t>
            </a:r>
            <a:r>
              <a:rPr lang="pt-BR" altLang="pt-BR" sz="2000" b="1" i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soluções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para t, a reta está contida no plano.</a:t>
            </a:r>
            <a:endParaRPr lang="pt-BR" altLang="pt-BR" sz="2000" dirty="0">
              <a:solidFill>
                <a:prstClr val="black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5" name="Picture 2" descr="http://www.somatematica.com.br/emedio/espacial/Image1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63" y="3645024"/>
            <a:ext cx="22860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0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D3E269-940C-4DFC-BDEF-BFC0367D357C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/>
              <a:t>O Espaço</a:t>
            </a:r>
            <a:br>
              <a:rPr lang="pt-BR" sz="4000" smtClean="0"/>
            </a:br>
            <a:r>
              <a:rPr lang="pt-BR" sz="3200" smtClean="0"/>
              <a:t>Interseção de Retas e Planos</a:t>
            </a:r>
            <a:endParaRPr lang="pt-BR" sz="4000" smtClean="0"/>
          </a:p>
        </p:txBody>
      </p:sp>
      <p:sp>
        <p:nvSpPr>
          <p:cNvPr id="57348" name="Rectangle 3"/>
          <p:cNvSpPr>
            <a:spLocks/>
          </p:cNvSpPr>
          <p:nvPr/>
        </p:nvSpPr>
        <p:spPr bwMode="auto">
          <a:xfrm>
            <a:off x="457200" y="1495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Exemplo 2 (4.52): Determine o ponto de interseção da reta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x = 1 + t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y = -2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z = 4 + 2t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Com o plano a) x – 2y + 3z = 8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Solução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x </a:t>
            </a: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– 2y + 3z =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8 =&gt; 1+ t – 2(-2) + 3(4 + 2t) = 8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1 + t + 4 + 12 + 6t = 8 =&gt; 7t + 17 = 8 =&gt; 7t = -9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pt-BR" altLang="pt-BR" sz="2000" b="1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 = -9/7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x = 1 + t =&gt; 1 - 9/7 =&gt; x = -2/7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y = -2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000" dirty="0" smtClean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z = 4 + 2(-9/7) =&gt; z = 10/7                     Ponto de interseção    (-2/7, -2, 10/7)</a:t>
            </a:r>
            <a:endParaRPr lang="pt-BR" altLang="pt-BR" sz="2000" dirty="0">
              <a:solidFill>
                <a:prstClr val="black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67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</TotalTime>
  <Words>1528</Words>
  <Application>Microsoft Office PowerPoint</Application>
  <PresentationFormat>Apresentação na tela (4:3)</PresentationFormat>
  <Paragraphs>246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Symbol</vt:lpstr>
      <vt:lpstr>Wingdings</vt:lpstr>
      <vt:lpstr>1_Tema do Office</vt:lpstr>
      <vt:lpstr>Geometria Analítica</vt:lpstr>
      <vt:lpstr>Sumário</vt:lpstr>
      <vt:lpstr>O Espaço Interseção de Planos</vt:lpstr>
      <vt:lpstr>O Espaço Interseção de Planos</vt:lpstr>
      <vt:lpstr>O Espaço Interseção de Planos</vt:lpstr>
      <vt:lpstr>O Espaço Interseção de Planos</vt:lpstr>
      <vt:lpstr>O Espaço Interseção de Retas e Planos</vt:lpstr>
      <vt:lpstr>O Espaço Interseção de Retas e Planos</vt:lpstr>
      <vt:lpstr>O Espaço Interseção de Retas e Planos</vt:lpstr>
      <vt:lpstr>O Espaço Interseção de Retas</vt:lpstr>
      <vt:lpstr>O Espaço Interseção de Retas</vt:lpstr>
      <vt:lpstr>O Espaço Interseção de Retas</vt:lpstr>
      <vt:lpstr>O Espaço Distância de um Ponto a um Plano</vt:lpstr>
      <vt:lpstr>O Espaço Distância de um Ponto a um Plano</vt:lpstr>
      <vt:lpstr>O Espaço Distância de um Ponto a um Plano</vt:lpstr>
      <vt:lpstr>O Espaço Distância de um Ponto a um Plano</vt:lpstr>
      <vt:lpstr>O Espaço Distância de um Ponto a um Plano</vt:lpstr>
      <vt:lpstr>O Espaço Distância de um Ponto a uma Reta</vt:lpstr>
      <vt:lpstr>O Espaço Distância de um Ponto a uma Reta</vt:lpstr>
      <vt:lpstr>O Espaço Distância de um Ponto a uma Reta</vt:lpstr>
      <vt:lpstr>Exercícios Sugeridos</vt:lpstr>
      <vt:lpstr>A Seguir...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Geometria Analítica</dc:title>
  <dc:creator>Paulo Salgado</dc:creator>
  <cp:lastModifiedBy>Paulo Salgado</cp:lastModifiedBy>
  <cp:revision>3</cp:revision>
  <dcterms:created xsi:type="dcterms:W3CDTF">2014-10-25T09:59:42Z</dcterms:created>
  <dcterms:modified xsi:type="dcterms:W3CDTF">2015-04-14T10:44:41Z</dcterms:modified>
</cp:coreProperties>
</file>