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5"/>
  </p:handoutMasterIdLst>
  <p:sldIdLst>
    <p:sldId id="256" r:id="rId3"/>
    <p:sldId id="335" r:id="rId5"/>
    <p:sldId id="336" r:id="rId6"/>
    <p:sldId id="257" r:id="rId7"/>
    <p:sldId id="260" r:id="rId8"/>
    <p:sldId id="261" r:id="rId9"/>
    <p:sldId id="259" r:id="rId10"/>
    <p:sldId id="378" r:id="rId11"/>
    <p:sldId id="379" r:id="rId12"/>
    <p:sldId id="380" r:id="rId13"/>
    <p:sldId id="381" r:id="rId14"/>
    <p:sldId id="359" r:id="rId15"/>
    <p:sldId id="337" r:id="rId16"/>
    <p:sldId id="277" r:id="rId17"/>
    <p:sldId id="338" r:id="rId18"/>
    <p:sldId id="279" r:id="rId19"/>
    <p:sldId id="339" r:id="rId20"/>
    <p:sldId id="401" r:id="rId21"/>
    <p:sldId id="340" r:id="rId22"/>
    <p:sldId id="341" r:id="rId23"/>
    <p:sldId id="280" r:id="rId24"/>
    <p:sldId id="342" r:id="rId25"/>
    <p:sldId id="344" r:id="rId26"/>
    <p:sldId id="345" r:id="rId27"/>
    <p:sldId id="298" r:id="rId28"/>
    <p:sldId id="346" r:id="rId29"/>
    <p:sldId id="347" r:id="rId30"/>
    <p:sldId id="348" r:id="rId31"/>
    <p:sldId id="349" r:id="rId32"/>
    <p:sldId id="350" r:id="rId33"/>
    <p:sldId id="334"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98" autoAdjust="0"/>
    <p:restoredTop sz="94660"/>
  </p:normalViewPr>
  <p:slideViewPr>
    <p:cSldViewPr snapToGrid="0">
      <p:cViewPr varScale="1">
        <p:scale>
          <a:sx n="67" d="100"/>
          <a:sy n="67" d="100"/>
        </p:scale>
        <p:origin x="684" y="44"/>
      </p:cViewPr>
      <p:guideLst>
        <p:guide orient="horz" pos="2116"/>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nSpc>
                <a:spcPct val="100000"/>
              </a:lnSpc>
            </a:pP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nSpc>
                <a:spcPct val="100000"/>
              </a:lnSpc>
            </a:pP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nSpc>
                <a:spcPct val="100000"/>
              </a:lnSpc>
            </a:pP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nSpc>
                <a:spcPct val="100000"/>
              </a:lnSpc>
            </a:pP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lvl="0"/>
            <a:endParaRPr lang="zh-CN" altLang="en-US">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lvl="0"/>
            <a:endParaRPr lang="zh-CN" altLang="en-US">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lvl="0"/>
            <a:endParaRPr lang="zh-CN" altLang="en-US">
              <a:sym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lvl="0"/>
            <a:endParaRPr lang="zh-CN" altLang="en-US">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lvl="0"/>
            <a:endParaRPr lang="zh-CN" altLang="en-US">
              <a:sym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lvl="0"/>
            <a:endParaRPr lang="zh-CN" altLang="en-US">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lvl="0"/>
            <a:endParaRPr lang="zh-CN" altLang="en-US">
              <a:sym typeface="+mn-e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lvl="1"/>
            <a:endParaRPr lang="zh-CN" altLang="en-US">
              <a:sym typeface="+mn-e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lvl="1"/>
            <a:endParaRPr lang="zh-CN" altLang="en-US">
              <a:sym typeface="+mn-e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lvl="0"/>
            <a:endParaRPr lang="zh-CN" altLang="en-US">
              <a:sym typeface="+mn-e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lvl="0"/>
            <a:endParaRPr lang="zh-CN" altLang="en-US">
              <a:sym typeface="+mn-ea"/>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lvl="0"/>
            <a:endParaRPr lang="zh-CN" altLang="en-US">
              <a:sym typeface="+mn-ea"/>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lvl="0"/>
            <a:endParaRPr lang="zh-CN" altLang="en-US">
              <a:sym typeface="+mn-ea"/>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lvl="0"/>
            <a:endParaRPr lang="zh-CN" altLang="en-US">
              <a:sym typeface="+mn-ea"/>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lvl="0"/>
            <a:endParaRPr lang="zh-CN" altLang="en-US">
              <a:sym typeface="+mn-ea"/>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lvl="0"/>
            <a:endParaRPr lang="zh-CN" altLang="en-US">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lvl="0"/>
            <a:endParaRPr lang="zh-CN" altLang="en-US">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nSpc>
                <a:spcPct val="100000"/>
              </a:lnSpc>
            </a:pP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nSpc>
                <a:spcPct val="100000"/>
              </a:lnSpc>
            </a:pP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nSpc>
                <a:spcPct val="100000"/>
              </a:lnSpc>
            </a:pP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65.xml"/><Relationship Id="rId3" Type="http://schemas.openxmlformats.org/officeDocument/2006/relationships/image" Target="../media/image1.jpeg"/><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tags" Target="../tags/tag85.xml"/><Relationship Id="rId2" Type="http://schemas.openxmlformats.org/officeDocument/2006/relationships/image" Target="../media/image7.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tags" Target="../tags/tag88.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tags" Target="../tags/tag91.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tags" Target="../tags/tag92.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5" Type="http://schemas.openxmlformats.org/officeDocument/2006/relationships/notesSlide" Target="../notesSlides/notesSlide2.xml"/><Relationship Id="rId14" Type="http://schemas.openxmlformats.org/officeDocument/2006/relationships/slideLayout" Target="../slideLayouts/slideLayout7.xml"/><Relationship Id="rId13" Type="http://schemas.openxmlformats.org/officeDocument/2006/relationships/tags" Target="../tags/tag77.xml"/><Relationship Id="rId12" Type="http://schemas.openxmlformats.org/officeDocument/2006/relationships/tags" Target="../tags/tag76.xml"/><Relationship Id="rId11" Type="http://schemas.openxmlformats.org/officeDocument/2006/relationships/image" Target="../media/image1.jpeg"/><Relationship Id="rId10" Type="http://schemas.openxmlformats.org/officeDocument/2006/relationships/tags" Target="../tags/tag75.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9" Type="http://schemas.openxmlformats.org/officeDocument/2006/relationships/notesSlide" Target="../notesSlides/notesSlide20.xml"/><Relationship Id="rId8" Type="http://schemas.openxmlformats.org/officeDocument/2006/relationships/slideLayout" Target="../slideLayouts/slideLayout2.xml"/><Relationship Id="rId7" Type="http://schemas.openxmlformats.org/officeDocument/2006/relationships/tags" Target="../tags/tag9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xml"/><Relationship Id="rId3" Type="http://schemas.openxmlformats.org/officeDocument/2006/relationships/tags" Target="../tags/tag96.xml"/><Relationship Id="rId2" Type="http://schemas.openxmlformats.org/officeDocument/2006/relationships/image" Target="../media/image1.jpeg"/><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xml"/><Relationship Id="rId3" Type="http://schemas.openxmlformats.org/officeDocument/2006/relationships/tags" Target="../tags/tag97.xml"/><Relationship Id="rId2" Type="http://schemas.openxmlformats.org/officeDocument/2006/relationships/image" Target="../media/image14.png"/><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9" Type="http://schemas.openxmlformats.org/officeDocument/2006/relationships/notesSlide" Target="../notesSlides/notesSlide23.xml"/><Relationship Id="rId8" Type="http://schemas.openxmlformats.org/officeDocument/2006/relationships/slideLayout" Target="../slideLayouts/slideLayout2.xml"/><Relationship Id="rId7" Type="http://schemas.openxmlformats.org/officeDocument/2006/relationships/tags" Target="../tags/tag9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0.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tags" Target="../tags/tag99.xml"/><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2.xml"/><Relationship Id="rId3" Type="http://schemas.openxmlformats.org/officeDocument/2006/relationships/tags" Target="../tags/tag100.xml"/><Relationship Id="rId2" Type="http://schemas.openxmlformats.org/officeDocument/2006/relationships/image" Target="../media/image19.png"/><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2.xml"/><Relationship Id="rId4" Type="http://schemas.openxmlformats.org/officeDocument/2006/relationships/tags" Target="../tags/tag101.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2.xml"/><Relationship Id="rId3" Type="http://schemas.openxmlformats.org/officeDocument/2006/relationships/tags" Target="../tags/tag102.xml"/><Relationship Id="rId2" Type="http://schemas.openxmlformats.org/officeDocument/2006/relationships/image" Target="../media/image22.png"/><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03.xml"/><Relationship Id="rId7" Type="http://schemas.openxmlformats.org/officeDocument/2006/relationships/image" Target="../media/image20.png"/><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0" Type="http://schemas.openxmlformats.org/officeDocument/2006/relationships/notesSlide" Target="../notesSlides/notesSlide28.xml"/><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tags" Target="../tags/tag104.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tags" Target="../tags/tag105.xml"/><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06.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tags" Target="../tags/tag80.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81.xml"/><Relationship Id="rId2" Type="http://schemas.openxmlformats.org/officeDocument/2006/relationships/image" Target="../media/image5.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ags" Target="../tags/tag83.xml"/><Relationship Id="rId2" Type="http://schemas.openxmlformats.org/officeDocument/2006/relationships/image" Target="../media/image6.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a:bodyPr>
          <a:lstStyle/>
          <a:p>
            <a:pPr algn="ctr"/>
            <a:r>
              <a:rPr lang="zh-CN" altLang="en-US" sz="5400" dirty="0"/>
              <a:t>知识图谱原理与应用</a:t>
            </a:r>
            <a:br>
              <a:rPr lang="zh-CN" altLang="en-US" sz="5400" dirty="0"/>
            </a:br>
            <a:r>
              <a:rPr lang="en-US" altLang="zh-CN" sz="5400" dirty="0"/>
              <a:t>                         </a:t>
            </a:r>
            <a:r>
              <a:rPr lang="en-US" altLang="zh-CN" sz="2800" dirty="0"/>
              <a:t>—— </a:t>
            </a:r>
            <a:r>
              <a:rPr lang="zh-CN" altLang="en-US" sz="2800" dirty="0"/>
              <a:t>第七章质量评估</a:t>
            </a:r>
            <a:endParaRPr lang="zh-CN" altLang="en-US" sz="2800" dirty="0"/>
          </a:p>
        </p:txBody>
      </p:sp>
      <p:sp>
        <p:nvSpPr>
          <p:cNvPr id="3" name="副标题 2"/>
          <p:cNvSpPr>
            <a:spLocks noGrp="1"/>
          </p:cNvSpPr>
          <p:nvPr>
            <p:ph type="subTitle" idx="1"/>
            <p:custDataLst>
              <p:tags r:id="rId2"/>
            </p:custDataLst>
          </p:nvPr>
        </p:nvSpPr>
        <p:spPr/>
        <p:txBody>
          <a:bodyPr/>
          <a:lstStyle/>
          <a:p>
            <a:r>
              <a:rPr lang="zh-CN" altLang="en-US" dirty="0"/>
              <a:t>汇报人：李浩</a:t>
            </a:r>
            <a:r>
              <a:rPr lang="en-US" altLang="zh-CN" dirty="0"/>
              <a:t> </a:t>
            </a:r>
            <a:r>
              <a:rPr lang="zh-CN" altLang="en-US" dirty="0"/>
              <a:t>张成奎</a:t>
            </a:r>
            <a:r>
              <a:rPr lang="en-US" altLang="zh-CN" dirty="0"/>
              <a:t> </a:t>
            </a:r>
            <a:r>
              <a:rPr lang="zh-CN" altLang="en-US" dirty="0"/>
              <a:t>陈召思</a:t>
            </a:r>
            <a:endParaRPr lang="zh-CN" altLang="en-US" dirty="0"/>
          </a:p>
        </p:txBody>
      </p:sp>
      <p:pic>
        <p:nvPicPr>
          <p:cNvPr id="5" name="图片 4" descr="天津科技大学"/>
          <p:cNvPicPr>
            <a:picLocks noChangeAspect="1"/>
          </p:cNvPicPr>
          <p:nvPr/>
        </p:nvPicPr>
        <p:blipFill>
          <a:blip r:embed="rId3"/>
          <a:stretch>
            <a:fillRect/>
          </a:stretch>
        </p:blipFill>
        <p:spPr>
          <a:xfrm>
            <a:off x="8768080" y="480060"/>
            <a:ext cx="2812415" cy="563880"/>
          </a:xfrm>
          <a:prstGeom prst="rect">
            <a:avLst/>
          </a:prstGeom>
        </p:spPr>
      </p:pic>
    </p:spTree>
    <p:custDataLst>
      <p:tags r:id="rId4"/>
    </p:custDataLst>
  </p:cSld>
  <p:clrMapOvr>
    <a:masterClrMapping/>
  </p:clrMapOvr>
  <p:transition advTm="808"/>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75" y="599510"/>
            <a:ext cx="10969200" cy="705600"/>
          </a:xfrm>
        </p:spPr>
        <p:txBody>
          <a:bodyPr/>
          <a:lstStyle/>
          <a:p>
            <a:r>
              <a:rPr lang="en-US" altLang="zh-CN" dirty="0"/>
              <a:t>1.3</a:t>
            </a:r>
            <a:r>
              <a:rPr lang="zh-CN" altLang="en-US" dirty="0"/>
              <a:t>时效性</a:t>
            </a:r>
            <a:r>
              <a:rPr lang="en-US" altLang="zh-CN" dirty="0"/>
              <a:t> </a:t>
            </a:r>
            <a:endParaRPr lang="en-US" altLang="zh-CN" dirty="0"/>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sp>
        <p:nvSpPr>
          <p:cNvPr id="7" name="TextBox 38"/>
          <p:cNvSpPr txBox="1"/>
          <p:nvPr/>
        </p:nvSpPr>
        <p:spPr>
          <a:xfrm>
            <a:off x="701915" y="1016192"/>
            <a:ext cx="10505440" cy="737235"/>
          </a:xfrm>
          <a:prstGeom prst="rect">
            <a:avLst/>
          </a:prstGeom>
          <a:noFill/>
        </p:spPr>
        <p:txBody>
          <a:bodyPr wrap="square" rtlCol="0">
            <a:spAutoFit/>
          </a:bodyPr>
          <a:p>
            <a:pPr lvl="0" algn="l" defTabSz="1216025" eaLnBrk="1" hangingPunct="1">
              <a:lnSpc>
                <a:spcPct val="150000"/>
              </a:lnSpc>
              <a:spcBef>
                <a:spcPct val="20000"/>
              </a:spcBef>
            </a:pP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1.3.3 </a:t>
            </a:r>
            <a:r>
              <a:rPr lang="zh-CN" altLang="en-US" sz="2800" dirty="0">
                <a:solidFill>
                  <a:schemeClr val="tx1">
                    <a:lumMod val="65000"/>
                    <a:lumOff val="35000"/>
                  </a:schemeClr>
                </a:solidFill>
                <a:latin typeface="Arial" panose="020B0604020202020204" pitchFamily="34" charset="0"/>
                <a:ea typeface="微软雅黑" panose="020B0503020204020204" charset="-122"/>
              </a:rPr>
              <a:t>高元表示</a:t>
            </a:r>
            <a:r>
              <a:rPr lang="zh-CN" altLang="en-US" sz="28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rPr>
              <a:t>（</a:t>
            </a: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charset="-122"/>
                <a:ea typeface="微软雅黑" panose="020B0503020204020204" charset="-122"/>
                <a:sym typeface="Arial" panose="020B0604020202020204" pitchFamily="34" charset="0"/>
              </a:rPr>
              <a:t> Higher-arity representation </a:t>
            </a:r>
            <a:r>
              <a:rPr lang="zh-CN" altLang="en-US" sz="28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rPr>
              <a:t>）</a:t>
            </a:r>
            <a:endParaRPr lang="zh-CN" altLang="en-US" sz="28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sp>
        <p:nvSpPr>
          <p:cNvPr id="4" name="文本框 3"/>
          <p:cNvSpPr txBox="1"/>
          <p:nvPr/>
        </p:nvSpPr>
        <p:spPr>
          <a:xfrm>
            <a:off x="701915" y="1563141"/>
            <a:ext cx="11185963" cy="3415030"/>
          </a:xfrm>
          <a:prstGeom prst="rect">
            <a:avLst/>
          </a:prstGeom>
          <a:noFill/>
        </p:spPr>
        <p:txBody>
          <a:bodyPr wrap="square">
            <a:spAutoFit/>
          </a:bodyPr>
          <a:p>
            <a:pPr>
              <a:lnSpc>
                <a:spcPct val="150000"/>
              </a:lnSpc>
            </a:pPr>
            <a:r>
              <a:rPr lang="zh-CN" altLang="en-US" sz="2400" b="0" i="0" dirty="0">
                <a:solidFill>
                  <a:srgbClr val="121212"/>
                </a:solidFill>
                <a:effectLst/>
                <a:latin typeface="微软雅黑" panose="020B0503020204020204" charset="-122"/>
                <a:ea typeface="微软雅黑" panose="020B0503020204020204" charset="-122"/>
              </a:rPr>
              <a:t>      </a:t>
            </a:r>
            <a:r>
              <a:rPr lang="zh-CN" altLang="en-US" sz="2400" b="0" i="0" dirty="0">
                <a:solidFill>
                  <a:schemeClr val="tx1">
                    <a:lumMod val="65000"/>
                    <a:lumOff val="35000"/>
                  </a:schemeClr>
                </a:solidFill>
                <a:latin typeface="Arial" panose="020B0604020202020204" pitchFamily="34" charset="0"/>
                <a:ea typeface="微软雅黑" panose="020B0503020204020204" charset="-122"/>
              </a:rPr>
              <a:t>除了使用实化，我们也可以使用</a:t>
            </a:r>
            <a:r>
              <a:rPr lang="zh-CN" altLang="en-US" sz="2400" i="0" dirty="0">
                <a:solidFill>
                  <a:schemeClr val="tx1">
                    <a:lumMod val="65000"/>
                    <a:lumOff val="35000"/>
                  </a:schemeClr>
                </a:solidFill>
                <a:latin typeface="Arial" panose="020B0604020202020204" pitchFamily="34" charset="0"/>
                <a:ea typeface="微软雅黑" panose="020B0503020204020204" charset="-122"/>
              </a:rPr>
              <a:t>「高元表示」</a:t>
            </a:r>
            <a:r>
              <a:rPr lang="zh-CN" altLang="en-US" sz="2400" b="0" i="0" dirty="0">
                <a:solidFill>
                  <a:schemeClr val="tx1">
                    <a:lumMod val="65000"/>
                    <a:lumOff val="35000"/>
                  </a:schemeClr>
                </a:solidFill>
                <a:latin typeface="Arial" panose="020B0604020202020204" pitchFamily="34" charset="0"/>
                <a:ea typeface="微软雅黑" panose="020B0503020204020204" charset="-122"/>
              </a:rPr>
              <a:t>（higher-arity representation）来建模上下文。</a:t>
            </a:r>
            <a:endParaRPr lang="zh-CN" altLang="en-US" sz="2400" b="0" i="0" dirty="0">
              <a:solidFill>
                <a:schemeClr val="tx1">
                  <a:lumMod val="65000"/>
                  <a:lumOff val="35000"/>
                </a:schemeClr>
              </a:solidFill>
              <a:latin typeface="Arial" panose="020B0604020202020204" pitchFamily="34" charset="0"/>
              <a:ea typeface="微软雅黑" panose="020B0503020204020204" charset="-122"/>
            </a:endParaRPr>
          </a:p>
          <a:p>
            <a:pPr>
              <a:lnSpc>
                <a:spcPct val="150000"/>
              </a:lnSpc>
            </a:pPr>
            <a:r>
              <a:rPr lang="zh-CN" altLang="en-US" sz="2400" b="0" i="0" dirty="0">
                <a:solidFill>
                  <a:schemeClr val="tx1">
                    <a:lumMod val="65000"/>
                    <a:lumOff val="35000"/>
                  </a:schemeClr>
                </a:solidFill>
                <a:latin typeface="Arial" panose="020B0604020202020204" pitchFamily="34" charset="0"/>
                <a:ea typeface="微软雅黑" panose="020B0503020204020204" charset="-122"/>
              </a:rPr>
              <a:t>下图给出了三种时间上下文的表示方法。</a:t>
            </a:r>
            <a:endParaRPr lang="zh-CN" altLang="en-US" sz="2400" b="0" i="0" dirty="0">
              <a:solidFill>
                <a:schemeClr val="tx1">
                  <a:lumMod val="65000"/>
                  <a:lumOff val="35000"/>
                </a:schemeClr>
              </a:solidFill>
              <a:latin typeface="Arial" panose="020B0604020202020204" pitchFamily="34" charset="0"/>
              <a:ea typeface="微软雅黑" panose="020B0503020204020204" charset="-122"/>
            </a:endParaRPr>
          </a:p>
          <a:p>
            <a:pPr>
              <a:lnSpc>
                <a:spcPct val="150000"/>
              </a:lnSpc>
            </a:pPr>
            <a:r>
              <a:rPr lang="zh-CN" altLang="en-US" sz="2400" b="0" i="0" dirty="0">
                <a:solidFill>
                  <a:schemeClr val="tx1">
                    <a:lumMod val="65000"/>
                    <a:lumOff val="35000"/>
                  </a:schemeClr>
                </a:solidFill>
                <a:latin typeface="Arial" panose="020B0604020202020204" pitchFamily="34" charset="0"/>
                <a:ea typeface="微软雅黑" panose="020B0503020204020204" charset="-122"/>
              </a:rPr>
              <a:t>（1）使用一个</a:t>
            </a:r>
            <a:r>
              <a:rPr lang="zh-CN" altLang="en-US" sz="2400" i="0" dirty="0">
                <a:solidFill>
                  <a:schemeClr val="tx1">
                    <a:lumMod val="65000"/>
                    <a:lumOff val="35000"/>
                  </a:schemeClr>
                </a:solidFill>
                <a:latin typeface="Arial" panose="020B0604020202020204" pitchFamily="34" charset="0"/>
                <a:ea typeface="微软雅黑" panose="020B0503020204020204" charset="-122"/>
              </a:rPr>
              <a:t>「命名图」</a:t>
            </a:r>
            <a:r>
              <a:rPr lang="zh-CN" altLang="en-US" sz="2400" b="0" i="0" dirty="0">
                <a:solidFill>
                  <a:schemeClr val="tx1">
                    <a:lumMod val="65000"/>
                    <a:lumOff val="35000"/>
                  </a:schemeClr>
                </a:solidFill>
                <a:latin typeface="Arial" panose="020B0604020202020204" pitchFamily="34" charset="0"/>
                <a:ea typeface="微软雅黑" panose="020B0503020204020204" charset="-122"/>
              </a:rPr>
              <a:t>来包含目标边，然后针对图的名称定义上下文；</a:t>
            </a:r>
            <a:endParaRPr lang="zh-CN" altLang="en-US" sz="2400" b="0" i="0" dirty="0">
              <a:solidFill>
                <a:schemeClr val="tx1">
                  <a:lumMod val="65000"/>
                  <a:lumOff val="35000"/>
                </a:schemeClr>
              </a:solidFill>
              <a:latin typeface="Arial" panose="020B0604020202020204" pitchFamily="34" charset="0"/>
              <a:ea typeface="微软雅黑" panose="020B0503020204020204" charset="-122"/>
            </a:endParaRPr>
          </a:p>
          <a:p>
            <a:pPr>
              <a:lnSpc>
                <a:spcPct val="150000"/>
              </a:lnSpc>
            </a:pPr>
            <a:r>
              <a:rPr lang="zh-CN" altLang="en-US" sz="2400" b="0" i="0" dirty="0">
                <a:solidFill>
                  <a:schemeClr val="tx1">
                    <a:lumMod val="65000"/>
                    <a:lumOff val="35000"/>
                  </a:schemeClr>
                </a:solidFill>
                <a:latin typeface="Arial" panose="020B0604020202020204" pitchFamily="34" charset="0"/>
                <a:ea typeface="微软雅黑" panose="020B0503020204020204" charset="-122"/>
              </a:rPr>
              <a:t>（2）使用</a:t>
            </a:r>
            <a:r>
              <a:rPr lang="zh-CN" altLang="en-US" sz="2400" i="0" dirty="0">
                <a:solidFill>
                  <a:schemeClr val="tx1">
                    <a:lumMod val="65000"/>
                    <a:lumOff val="35000"/>
                  </a:schemeClr>
                </a:solidFill>
                <a:latin typeface="Arial" panose="020B0604020202020204" pitchFamily="34" charset="0"/>
                <a:ea typeface="微软雅黑" panose="020B0503020204020204" charset="-122"/>
              </a:rPr>
              <a:t>「属性图」</a:t>
            </a:r>
            <a:r>
              <a:rPr lang="zh-CN" altLang="en-US" sz="2400" b="0" i="0" dirty="0">
                <a:solidFill>
                  <a:schemeClr val="tx1">
                    <a:lumMod val="65000"/>
                    <a:lumOff val="35000"/>
                  </a:schemeClr>
                </a:solidFill>
                <a:latin typeface="Arial" panose="020B0604020202020204" pitchFamily="34" charset="0"/>
                <a:ea typeface="微软雅黑" panose="020B0503020204020204" charset="-122"/>
              </a:rPr>
              <a:t>来将上下文定义为边的属性；</a:t>
            </a:r>
            <a:endParaRPr lang="zh-CN" altLang="en-US" sz="2400" b="0" i="0" dirty="0">
              <a:solidFill>
                <a:schemeClr val="tx1">
                  <a:lumMod val="65000"/>
                  <a:lumOff val="35000"/>
                </a:schemeClr>
              </a:solidFill>
              <a:latin typeface="Arial" panose="020B0604020202020204" pitchFamily="34" charset="0"/>
              <a:ea typeface="微软雅黑" panose="020B0503020204020204" charset="-122"/>
            </a:endParaRPr>
          </a:p>
          <a:p>
            <a:pPr>
              <a:lnSpc>
                <a:spcPct val="150000"/>
              </a:lnSpc>
            </a:pPr>
            <a:r>
              <a:rPr lang="zh-CN" altLang="en-US" sz="2400" b="0" i="0" dirty="0">
                <a:solidFill>
                  <a:schemeClr val="tx1">
                    <a:lumMod val="65000"/>
                    <a:lumOff val="35000"/>
                  </a:schemeClr>
                </a:solidFill>
                <a:latin typeface="Arial" panose="020B0604020202020204" pitchFamily="34" charset="0"/>
                <a:ea typeface="微软雅黑" panose="020B0503020204020204" charset="-122"/>
              </a:rPr>
              <a:t>（3）使用 </a:t>
            </a:r>
            <a:r>
              <a:rPr lang="zh-CN" altLang="en-US" sz="2400" i="0" dirty="0">
                <a:solidFill>
                  <a:schemeClr val="tx1">
                    <a:lumMod val="65000"/>
                    <a:lumOff val="35000"/>
                  </a:schemeClr>
                </a:solidFill>
                <a:latin typeface="Arial" panose="020B0604020202020204" pitchFamily="34" charset="0"/>
                <a:ea typeface="微软雅黑" panose="020B0503020204020204" charset="-122"/>
              </a:rPr>
              <a:t>「RDF*」</a:t>
            </a:r>
            <a:r>
              <a:rPr lang="zh-CN" altLang="en-US" sz="2400" b="0" i="0" dirty="0">
                <a:solidFill>
                  <a:schemeClr val="tx1">
                    <a:lumMod val="65000"/>
                    <a:lumOff val="35000"/>
                  </a:schemeClr>
                </a:solidFill>
                <a:latin typeface="Arial" panose="020B0604020202020204" pitchFamily="34" charset="0"/>
                <a:ea typeface="微软雅黑" panose="020B0503020204020204" charset="-122"/>
              </a:rPr>
              <a:t>，一种 RDF 的扩展，允许将边定义为节点。</a:t>
            </a:r>
            <a:endParaRPr lang="en-US" altLang="zh-CN" sz="2400" b="0" i="0" dirty="0">
              <a:solidFill>
                <a:srgbClr val="121212"/>
              </a:solidFill>
              <a:effectLst/>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2"/>
          <a:stretch>
            <a:fillRect/>
          </a:stretch>
        </p:blipFill>
        <p:spPr>
          <a:xfrm>
            <a:off x="5664715" y="4838525"/>
            <a:ext cx="6454699" cy="2019475"/>
          </a:xfrm>
          <a:prstGeom prst="rect">
            <a:avLst/>
          </a:prstGeom>
        </p:spPr>
      </p:pic>
    </p:spTree>
    <p:custDataLst>
      <p:tags r:id="rId3"/>
    </p:custDataLst>
  </p:cSld>
  <p:clrMapOvr>
    <a:masterClrMapping/>
  </p:clrMapOvr>
  <p:transition advTm="168"/>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75" y="599510"/>
            <a:ext cx="10969200" cy="705600"/>
          </a:xfrm>
        </p:spPr>
        <p:txBody>
          <a:bodyPr/>
          <a:lstStyle/>
          <a:p>
            <a:r>
              <a:rPr lang="en-US" altLang="zh-CN" dirty="0"/>
              <a:t>1.3</a:t>
            </a:r>
            <a:r>
              <a:rPr lang="zh-CN" altLang="en-US" dirty="0"/>
              <a:t>时效性</a:t>
            </a:r>
            <a:r>
              <a:rPr lang="en-US" altLang="zh-CN" dirty="0"/>
              <a:t> </a:t>
            </a:r>
            <a:endParaRPr lang="en-US" altLang="zh-CN" dirty="0"/>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sp>
        <p:nvSpPr>
          <p:cNvPr id="3" name="TextBox 38"/>
          <p:cNvSpPr txBox="1"/>
          <p:nvPr/>
        </p:nvSpPr>
        <p:spPr>
          <a:xfrm>
            <a:off x="843280" y="1044113"/>
            <a:ext cx="10505440" cy="737235"/>
          </a:xfrm>
          <a:prstGeom prst="rect">
            <a:avLst/>
          </a:prstGeom>
          <a:noFill/>
        </p:spPr>
        <p:txBody>
          <a:bodyPr wrap="square" rtlCol="0">
            <a:spAutoFit/>
          </a:bodyPr>
          <a:p>
            <a:pPr defTabSz="1216025">
              <a:lnSpc>
                <a:spcPct val="150000"/>
              </a:lnSpc>
              <a:spcBef>
                <a:spcPct val="20000"/>
              </a:spcBef>
            </a:pP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1.3.4 </a:t>
            </a:r>
            <a:r>
              <a:rPr lang="zh-CN" altLang="en-US" sz="2800" dirty="0">
                <a:solidFill>
                  <a:schemeClr val="tx1">
                    <a:lumMod val="65000"/>
                    <a:lumOff val="35000"/>
                  </a:schemeClr>
                </a:solidFill>
                <a:latin typeface="Arial" panose="020B0604020202020204" pitchFamily="34" charset="0"/>
                <a:ea typeface="微软雅黑" panose="020B0503020204020204" charset="-122"/>
              </a:rPr>
              <a:t>注解</a:t>
            </a:r>
            <a:r>
              <a:rPr lang="zh-CN" altLang="en-US"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Annotations</a:t>
            </a:r>
            <a:r>
              <a:rPr lang="zh-CN" altLang="en-US"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zh-CN" altLang="en-US"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700293" y="1633690"/>
            <a:ext cx="11153363" cy="4523105"/>
          </a:xfrm>
          <a:prstGeom prst="rect">
            <a:avLst/>
          </a:prstGeom>
          <a:noFill/>
        </p:spPr>
        <p:txBody>
          <a:bodyPr wrap="square">
            <a:spAutoFit/>
          </a:bodyPr>
          <a:p>
            <a:pPr algn="l">
              <a:lnSpc>
                <a:spcPct val="150000"/>
              </a:lnSpc>
              <a:buClrTx/>
              <a:buSzTx/>
              <a:buNone/>
            </a:pPr>
            <a:r>
              <a:rPr lang="zh-CN" altLang="en-US" sz="2400" b="0" i="0" dirty="0">
                <a:solidFill>
                  <a:srgbClr val="121212"/>
                </a:solidFill>
                <a:effectLst/>
                <a:latin typeface="微软雅黑" panose="020B0503020204020204" charset="-122"/>
                <a:ea typeface="微软雅黑" panose="020B0503020204020204" charset="-122"/>
              </a:rPr>
              <a:t>       </a:t>
            </a:r>
            <a:r>
              <a:rPr lang="zh-CN" altLang="en-US" sz="2400" b="0" i="0" dirty="0">
                <a:solidFill>
                  <a:schemeClr val="tx1">
                    <a:lumMod val="65000"/>
                    <a:lumOff val="35000"/>
                  </a:schemeClr>
                </a:solidFill>
                <a:latin typeface="Arial" panose="020B0604020202020204" pitchFamily="34" charset="0"/>
                <a:ea typeface="微软雅黑" panose="020B0503020204020204" charset="-122"/>
              </a:rPr>
              <a:t>使用</a:t>
            </a:r>
            <a:r>
              <a:rPr lang="zh-CN" altLang="en-US" sz="2400" i="0" dirty="0">
                <a:solidFill>
                  <a:schemeClr val="tx1">
                    <a:lumMod val="65000"/>
                    <a:lumOff val="35000"/>
                  </a:schemeClr>
                </a:solidFill>
                <a:latin typeface="Arial" panose="020B0604020202020204" pitchFamily="34" charset="0"/>
                <a:ea typeface="微软雅黑" panose="020B0503020204020204" charset="-122"/>
              </a:rPr>
              <a:t>注解</a:t>
            </a:r>
            <a:r>
              <a:rPr lang="zh-CN" altLang="en-US" sz="2400" b="0" i="0" dirty="0">
                <a:solidFill>
                  <a:schemeClr val="tx1">
                    <a:lumMod val="65000"/>
                    <a:lumOff val="35000"/>
                  </a:schemeClr>
                </a:solidFill>
                <a:latin typeface="Arial" panose="020B0604020202020204" pitchFamily="34" charset="0"/>
                <a:ea typeface="微软雅黑" panose="020B0503020204020204" charset="-122"/>
              </a:rPr>
              <a:t>来为一个上下文领域提供数学化的定义以及该领域内可自动执行的关键操作。</a:t>
            </a:r>
            <a:endParaRPr lang="zh-CN" altLang="en-US" sz="2400" b="0" i="0" dirty="0">
              <a:solidFill>
                <a:schemeClr val="tx1">
                  <a:lumMod val="65000"/>
                  <a:lumOff val="35000"/>
                </a:schemeClr>
              </a:solidFill>
              <a:latin typeface="Arial" panose="020B0604020202020204" pitchFamily="34" charset="0"/>
              <a:ea typeface="微软雅黑" panose="020B0503020204020204" charset="-122"/>
            </a:endParaRPr>
          </a:p>
          <a:p>
            <a:pPr algn="l">
              <a:lnSpc>
                <a:spcPct val="150000"/>
              </a:lnSpc>
              <a:buClrTx/>
              <a:buSzTx/>
              <a:buNone/>
            </a:pPr>
            <a:r>
              <a:rPr lang="zh-CN" altLang="en-US" sz="2400" dirty="0">
                <a:solidFill>
                  <a:schemeClr val="tx1">
                    <a:lumMod val="65000"/>
                    <a:lumOff val="35000"/>
                  </a:schemeClr>
                </a:solidFill>
                <a:latin typeface="Arial" panose="020B0604020202020204" pitchFamily="34" charset="0"/>
                <a:ea typeface="微软雅黑" panose="020B0503020204020204" charset="-122"/>
              </a:rPr>
              <a:t>      （1）</a:t>
            </a:r>
            <a:r>
              <a:rPr lang="zh-CN" altLang="en-US" sz="2400" b="0" i="0" dirty="0">
                <a:solidFill>
                  <a:schemeClr val="tx1">
                    <a:lumMod val="65000"/>
                    <a:lumOff val="35000"/>
                  </a:schemeClr>
                </a:solidFill>
                <a:latin typeface="Arial" panose="020B0604020202020204" pitchFamily="34" charset="0"/>
                <a:ea typeface="微软雅黑" panose="020B0503020204020204" charset="-122"/>
              </a:rPr>
              <a:t>针对特定的上下文领域的</a:t>
            </a:r>
            <a:endParaRPr lang="zh-CN" altLang="en-US" sz="2400" b="0" i="0" dirty="0">
              <a:solidFill>
                <a:schemeClr val="tx1">
                  <a:lumMod val="65000"/>
                  <a:lumOff val="35000"/>
                </a:schemeClr>
              </a:solidFill>
              <a:latin typeface="Arial" panose="020B0604020202020204" pitchFamily="34" charset="0"/>
              <a:ea typeface="微软雅黑" panose="020B0503020204020204" charset="-122"/>
            </a:endParaRPr>
          </a:p>
          <a:p>
            <a:pPr algn="l">
              <a:lnSpc>
                <a:spcPct val="150000"/>
              </a:lnSpc>
              <a:buClrTx/>
              <a:buSzTx/>
              <a:buNone/>
            </a:pPr>
            <a:r>
              <a:rPr lang="zh-CN" altLang="en-US" sz="2400" i="0" dirty="0">
                <a:solidFill>
                  <a:schemeClr val="tx1">
                    <a:lumMod val="65000"/>
                    <a:lumOff val="35000"/>
                  </a:schemeClr>
                </a:solidFill>
                <a:latin typeface="Arial" panose="020B0604020202020204" pitchFamily="34" charset="0"/>
                <a:ea typeface="微软雅黑" panose="020B0503020204020204" charset="-122"/>
              </a:rPr>
              <a:t>	·「Temporal RDF」</a:t>
            </a:r>
            <a:r>
              <a:rPr lang="zh-CN" altLang="en-US" sz="2400" dirty="0">
                <a:solidFill>
                  <a:schemeClr val="tx1">
                    <a:lumMod val="65000"/>
                    <a:lumOff val="35000"/>
                  </a:schemeClr>
                </a:solidFill>
                <a:latin typeface="Arial" panose="020B0604020202020204" pitchFamily="34" charset="0"/>
                <a:ea typeface="微软雅黑" panose="020B0503020204020204" charset="-122"/>
              </a:rPr>
              <a:t> 允许为边标注时间间隔</a:t>
            </a:r>
            <a:endParaRPr lang="zh-CN" altLang="en-US" sz="2400" b="0" i="0" dirty="0">
              <a:solidFill>
                <a:schemeClr val="tx1">
                  <a:lumMod val="65000"/>
                  <a:lumOff val="35000"/>
                </a:schemeClr>
              </a:solidFill>
              <a:latin typeface="Arial" panose="020B0604020202020204" pitchFamily="34" charset="0"/>
              <a:ea typeface="微软雅黑" panose="020B0503020204020204" charset="-122"/>
            </a:endParaRPr>
          </a:p>
          <a:p>
            <a:pPr algn="l">
              <a:lnSpc>
                <a:spcPct val="150000"/>
              </a:lnSpc>
              <a:buClrTx/>
              <a:buSzTx/>
              <a:buNone/>
            </a:pPr>
            <a:r>
              <a:rPr lang="zh-CN" altLang="en-US" sz="2400" dirty="0">
                <a:solidFill>
                  <a:schemeClr val="tx1">
                    <a:lumMod val="65000"/>
                    <a:lumOff val="35000"/>
                  </a:schemeClr>
                </a:solidFill>
                <a:latin typeface="Arial" panose="020B0604020202020204" pitchFamily="34" charset="0"/>
                <a:ea typeface="微软雅黑" panose="020B0503020204020204" charset="-122"/>
              </a:rPr>
              <a:t>	</a:t>
            </a:r>
            <a:r>
              <a:rPr lang="zh-CN" altLang="en-US" sz="2400" i="0" dirty="0">
                <a:solidFill>
                  <a:schemeClr val="tx1">
                    <a:lumMod val="65000"/>
                    <a:lumOff val="35000"/>
                  </a:schemeClr>
                </a:solidFill>
                <a:latin typeface="Arial" panose="020B0604020202020204" pitchFamily="34" charset="0"/>
                <a:ea typeface="微软雅黑" panose="020B0503020204020204" charset="-122"/>
              </a:rPr>
              <a:t>· 「Fuzzy RDF」</a:t>
            </a:r>
            <a:r>
              <a:rPr lang="zh-CN" altLang="en-US" sz="2400" b="0" i="0" dirty="0">
                <a:solidFill>
                  <a:schemeClr val="tx1">
                    <a:lumMod val="65000"/>
                    <a:lumOff val="35000"/>
                  </a:schemeClr>
                </a:solidFill>
                <a:latin typeface="Arial" panose="020B0604020202020204" pitchFamily="34" charset="0"/>
                <a:ea typeface="微软雅黑" panose="020B0503020204020204" charset="-122"/>
              </a:rPr>
              <a:t>允许为边标注一个真实度（概率）</a:t>
            </a:r>
            <a:endParaRPr lang="zh-CN" altLang="en-US" sz="2400" b="0" i="0" dirty="0">
              <a:solidFill>
                <a:schemeClr val="tx1">
                  <a:lumMod val="65000"/>
                  <a:lumOff val="35000"/>
                </a:schemeClr>
              </a:solidFill>
              <a:latin typeface="Arial" panose="020B0604020202020204" pitchFamily="34" charset="0"/>
              <a:ea typeface="微软雅黑" panose="020B0503020204020204" charset="-122"/>
            </a:endParaRPr>
          </a:p>
          <a:p>
            <a:pPr algn="l">
              <a:lnSpc>
                <a:spcPct val="150000"/>
              </a:lnSpc>
              <a:buClrTx/>
              <a:buSzTx/>
              <a:buNone/>
            </a:pPr>
            <a:r>
              <a:rPr lang="zh-CN" altLang="en-US" sz="2400" b="0" i="0" dirty="0">
                <a:solidFill>
                  <a:schemeClr val="tx1">
                    <a:lumMod val="65000"/>
                    <a:lumOff val="35000"/>
                  </a:schemeClr>
                </a:solidFill>
                <a:latin typeface="Arial" panose="020B0604020202020204" pitchFamily="34" charset="0"/>
                <a:ea typeface="微软雅黑" panose="020B0503020204020204" charset="-122"/>
              </a:rPr>
              <a:t>      （2）与领域无关的</a:t>
            </a:r>
            <a:endParaRPr lang="zh-CN" altLang="en-US" sz="2400" dirty="0">
              <a:solidFill>
                <a:schemeClr val="tx1">
                  <a:lumMod val="65000"/>
                  <a:lumOff val="35000"/>
                </a:schemeClr>
              </a:solidFill>
              <a:latin typeface="Arial" panose="020B0604020202020204" pitchFamily="34" charset="0"/>
              <a:ea typeface="微软雅黑" panose="020B0503020204020204" charset="-122"/>
            </a:endParaRPr>
          </a:p>
          <a:p>
            <a:pPr algn="l">
              <a:lnSpc>
                <a:spcPct val="150000"/>
              </a:lnSpc>
              <a:buClrTx/>
              <a:buSzTx/>
              <a:buNone/>
            </a:pPr>
            <a:r>
              <a:rPr lang="zh-CN" altLang="en-US" sz="2400" i="0" dirty="0">
                <a:solidFill>
                  <a:schemeClr val="tx1">
                    <a:lumMod val="65000"/>
                    <a:lumOff val="35000"/>
                  </a:schemeClr>
                </a:solidFill>
                <a:latin typeface="Arial" panose="020B0604020202020204" pitchFamily="34" charset="0"/>
                <a:ea typeface="微软雅黑" panose="020B0503020204020204" charset="-122"/>
              </a:rPr>
              <a:t>	· 「Annotated RDF」</a:t>
            </a:r>
            <a:r>
              <a:rPr lang="zh-CN" altLang="en-US" sz="2400" b="0" i="0" dirty="0">
                <a:solidFill>
                  <a:schemeClr val="tx1">
                    <a:lumMod val="65000"/>
                    <a:lumOff val="35000"/>
                  </a:schemeClr>
                </a:solidFill>
                <a:latin typeface="Arial" panose="020B0604020202020204" pitchFamily="34" charset="0"/>
                <a:ea typeface="微软雅黑" panose="020B0503020204020204" charset="-122"/>
              </a:rPr>
              <a:t>可以将各种形式的上下文表示为 </a:t>
            </a:r>
            <a:r>
              <a:rPr lang="zh-CN" altLang="en-US" sz="2400" i="0" dirty="0">
                <a:solidFill>
                  <a:schemeClr val="tx1">
                    <a:lumMod val="65000"/>
                    <a:lumOff val="35000"/>
                  </a:schemeClr>
                </a:solidFill>
                <a:latin typeface="Arial" panose="020B0604020202020204" pitchFamily="34" charset="0"/>
                <a:ea typeface="微软雅黑" panose="020B0503020204020204" charset="-122"/>
              </a:rPr>
              <a:t>「semi-rings」</a:t>
            </a:r>
            <a:endParaRPr lang="zh-CN" altLang="en-US" sz="2400" dirty="0">
              <a:solidFill>
                <a:schemeClr val="tx1">
                  <a:lumMod val="65000"/>
                  <a:lumOff val="35000"/>
                </a:schemeClr>
              </a:solidFill>
              <a:latin typeface="Arial" panose="020B0604020202020204" pitchFamily="34" charset="0"/>
              <a:ea typeface="微软雅黑" panose="020B0503020204020204" charset="-122"/>
            </a:endParaRPr>
          </a:p>
          <a:p>
            <a:pPr marL="0" lvl="2" algn="l">
              <a:lnSpc>
                <a:spcPct val="150000"/>
              </a:lnSpc>
              <a:buClrTx/>
              <a:buSzTx/>
              <a:buNone/>
            </a:pPr>
            <a:r>
              <a:rPr lang="en-US" altLang="zh-CN" sz="2400" b="0" i="0" dirty="0">
                <a:solidFill>
                  <a:schemeClr val="tx1">
                    <a:lumMod val="65000"/>
                    <a:lumOff val="35000"/>
                  </a:schemeClr>
                </a:solidFill>
                <a:latin typeface="Arial" panose="020B0604020202020204" pitchFamily="34" charset="0"/>
                <a:ea typeface="微软雅黑" panose="020B0503020204020204" charset="-122"/>
              </a:rPr>
              <a:t>        </a:t>
            </a:r>
            <a:endParaRPr lang="zh-CN" altLang="en-US" sz="2400" dirty="0">
              <a:latin typeface="微软雅黑" panose="020B0503020204020204" charset="-122"/>
              <a:ea typeface="微软雅黑" panose="020B0503020204020204" charset="-122"/>
            </a:endParaRPr>
          </a:p>
        </p:txBody>
      </p:sp>
    </p:spTree>
    <p:custDataLst>
      <p:tags r:id="rId2"/>
    </p:custDataLst>
  </p:cSld>
  <p:clrMapOvr>
    <a:masterClrMapping/>
  </p:clrMapOvr>
  <p:transition advTm="355"/>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a:t>
            </a:r>
            <a:r>
              <a:rPr lang="zh-CN" altLang="en-US" dirty="0"/>
              <a:t>时效性</a:t>
            </a:r>
            <a:endParaRPr lang="zh-CN" altLang="en-US" dirty="0"/>
          </a:p>
        </p:txBody>
      </p:sp>
      <p:sp>
        <p:nvSpPr>
          <p:cNvPr id="3" name="内容占位符 2"/>
          <p:cNvSpPr>
            <a:spLocks noGrp="1"/>
          </p:cNvSpPr>
          <p:nvPr>
            <p:ph idx="1"/>
          </p:nvPr>
        </p:nvSpPr>
        <p:spPr/>
        <p:txBody>
          <a:bodyPr/>
          <a:lstStyle/>
          <a:p>
            <a:pPr>
              <a:lnSpc>
                <a:spcPct val="180000"/>
              </a:lnSpc>
            </a:pPr>
            <a:r>
              <a:rPr lang="zh-CN" altLang="en-US" dirty="0">
                <a:sym typeface="+mn-ea"/>
              </a:rPr>
              <a:t>时效性（</a:t>
            </a:r>
            <a:r>
              <a:rPr lang="en-US" altLang="zh-CN" dirty="0">
                <a:sym typeface="+mn-ea"/>
              </a:rPr>
              <a:t>Timeliness</a:t>
            </a:r>
            <a:r>
              <a:rPr lang="zh-CN" altLang="en-US" dirty="0">
                <a:sym typeface="+mn-ea"/>
              </a:rPr>
              <a:t>）是指知识图谱包含当前真实状态最新信息的程度。具体说来，一个知识图谱也许当前是语义准确的，但如果不采取措施及时更新使其保持最新状态，那它很快就会变得不精确（过时）。</a:t>
            </a:r>
            <a:endParaRPr lang="en-US" altLang="zh-CN" dirty="0">
              <a:sym typeface="+mn-ea"/>
            </a:endParaRPr>
          </a:p>
          <a:p>
            <a:pPr>
              <a:lnSpc>
                <a:spcPct val="180000"/>
              </a:lnSpc>
            </a:pPr>
            <a:r>
              <a:rPr lang="zh-CN" altLang="en-US" dirty="0">
                <a:sym typeface="+mn-ea"/>
              </a:rPr>
              <a:t>例如，考虑用户检查从一个城市到另一个城市的航班知识图表。假设航班时刻表每分钟根据当前航班状态更新一次，但知识图谱仅每小时更新一次。在这种情况下，我们可以看到知识图谱的时效性出现了很大问题。</a:t>
            </a:r>
            <a:endParaRPr lang="en-US" altLang="zh-CN" dirty="0">
              <a:sym typeface="+mn-ea"/>
            </a:endParaRPr>
          </a:p>
          <a:p>
            <a:pPr>
              <a:lnSpc>
                <a:spcPct val="180000"/>
              </a:lnSpc>
            </a:pPr>
            <a:r>
              <a:rPr lang="zh-CN" altLang="en-US" dirty="0">
                <a:sym typeface="+mn-ea"/>
              </a:rPr>
              <a:t>时效性可以根据知识图谱相对于基础源更新的频率来评估，而基础源可以通过使用知识图谱中变化的时间注释以及捕获</a:t>
            </a:r>
            <a:r>
              <a:rPr lang="zh-CN" altLang="en-US" dirty="0">
                <a:sym typeface="+mn-ea"/>
              </a:rPr>
              <a:t>数据时间有效性的上下文表示来完成。</a:t>
            </a:r>
            <a:endParaRPr lang="zh-CN" altLang="en-US" dirty="0">
              <a:sym typeface="+mn-ea"/>
            </a:endParaRPr>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spTree>
    <p:custDataLst>
      <p:tags r:id="rId2"/>
    </p:custDataLst>
  </p:cSld>
  <p:clrMapOvr>
    <a:masterClrMapping/>
  </p:clrMapOvr>
  <p:transition advTm="433"/>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覆盖率</a:t>
            </a:r>
            <a:r>
              <a:rPr lang="zh-CN" altLang="en-US" sz="2400" dirty="0"/>
              <a:t>（</a:t>
            </a:r>
            <a:r>
              <a:rPr lang="en-US" altLang="zh-CN" sz="2400" dirty="0"/>
              <a:t>Coverage</a:t>
            </a:r>
            <a:r>
              <a:rPr lang="zh-CN" altLang="en-US" sz="2400" dirty="0"/>
              <a:t>）</a:t>
            </a:r>
            <a:endParaRPr lang="zh-CN" altLang="en-US" sz="2400" dirty="0"/>
          </a:p>
        </p:txBody>
      </p:sp>
      <p:sp>
        <p:nvSpPr>
          <p:cNvPr id="3" name="内容占位符 2"/>
          <p:cNvSpPr>
            <a:spLocks noGrp="1"/>
          </p:cNvSpPr>
          <p:nvPr>
            <p:ph idx="1"/>
          </p:nvPr>
        </p:nvSpPr>
        <p:spPr/>
        <p:txBody>
          <a:bodyPr>
            <a:normAutofit/>
          </a:bodyPr>
          <a:lstStyle/>
          <a:p>
            <a:pPr>
              <a:lnSpc>
                <a:spcPct val="180000"/>
              </a:lnSpc>
            </a:pPr>
            <a:r>
              <a:rPr lang="zh-CN" altLang="en-US" sz="2400" dirty="0">
                <a:sym typeface="+mn-ea"/>
              </a:rPr>
              <a:t>覆盖率是指避免遗漏与领域相关的元素，否则可能会产生不完整的查询结果或蕴涵、有偏差的模型等。覆盖率具体包含两方面：</a:t>
            </a:r>
            <a:endParaRPr lang="en-US" altLang="zh-CN" sz="2400" dirty="0">
              <a:sym typeface="+mn-ea"/>
            </a:endParaRPr>
          </a:p>
          <a:p>
            <a:pPr marL="0" indent="0">
              <a:lnSpc>
                <a:spcPct val="180000"/>
              </a:lnSpc>
              <a:buNone/>
            </a:pPr>
            <a:r>
              <a:rPr lang="zh-CN" altLang="en-US" sz="2400" dirty="0">
                <a:sym typeface="+mn-ea"/>
              </a:rPr>
              <a:t>  完整度（</a:t>
            </a:r>
            <a:r>
              <a:rPr lang="en-US" altLang="zh-CN" sz="2400" dirty="0">
                <a:sym typeface="+mn-ea"/>
              </a:rPr>
              <a:t>Completeness</a:t>
            </a:r>
            <a:r>
              <a:rPr lang="zh-CN" altLang="en-US" sz="2400" dirty="0">
                <a:sym typeface="+mn-ea"/>
              </a:rPr>
              <a:t>）、代表性（</a:t>
            </a:r>
            <a:r>
              <a:rPr lang="en-US" altLang="zh-CN" sz="2400" dirty="0">
                <a:sym typeface="+mn-ea"/>
              </a:rPr>
              <a:t>Representativeness</a:t>
            </a:r>
            <a:r>
              <a:rPr lang="zh-CN" altLang="en-US" sz="2400" dirty="0">
                <a:sym typeface="+mn-ea"/>
              </a:rPr>
              <a:t>）。</a:t>
            </a:r>
            <a:endParaRPr lang="en-US" altLang="zh-CN" sz="2400" dirty="0">
              <a:sym typeface="+mn-ea"/>
            </a:endParaRPr>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spTree>
    <p:custDataLst>
      <p:tags r:id="rId2"/>
    </p:custDataLst>
  </p:cSld>
  <p:clrMapOvr>
    <a:masterClrMapping/>
  </p:clrMapOvr>
  <p:transition advTm="277"/>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a:t>
            </a:r>
            <a:r>
              <a:rPr lang="zh-CN" altLang="en-US" dirty="0"/>
              <a:t>完整度</a:t>
            </a:r>
            <a:endParaRPr lang="en-US" altLang="zh-CN" dirty="0"/>
          </a:p>
        </p:txBody>
      </p:sp>
      <p:sp>
        <p:nvSpPr>
          <p:cNvPr id="3" name="内容占位符 2"/>
          <p:cNvSpPr>
            <a:spLocks noGrp="1"/>
          </p:cNvSpPr>
          <p:nvPr>
            <p:ph idx="1"/>
          </p:nvPr>
        </p:nvSpPr>
        <p:spPr>
          <a:xfrm>
            <a:off x="608330" y="1490345"/>
            <a:ext cx="10840720" cy="4759325"/>
          </a:xfrm>
        </p:spPr>
        <p:txBody>
          <a:bodyPr/>
          <a:lstStyle/>
          <a:p>
            <a:pPr marL="0" lvl="0">
              <a:lnSpc>
                <a:spcPct val="150000"/>
              </a:lnSpc>
            </a:pPr>
            <a:r>
              <a:rPr lang="zh-CN" altLang="en-US" dirty="0">
                <a:sym typeface="+mn-ea"/>
              </a:rPr>
              <a:t>完整度（</a:t>
            </a:r>
            <a:r>
              <a:rPr lang="en-US" altLang="zh-CN" dirty="0">
                <a:sym typeface="+mn-ea"/>
              </a:rPr>
              <a:t>Completeness</a:t>
            </a:r>
            <a:r>
              <a:rPr lang="zh-CN" altLang="en-US" dirty="0">
                <a:sym typeface="+mn-ea"/>
              </a:rPr>
              <a:t>）是指特定数据集中存在所有必需信息的程度，其包含如下几个方面：</a:t>
            </a:r>
            <a:endParaRPr lang="en-US" altLang="zh-CN" dirty="0">
              <a:sym typeface="+mn-ea"/>
            </a:endParaRPr>
          </a:p>
          <a:p>
            <a:pPr marL="0" lvl="0" indent="0">
              <a:lnSpc>
                <a:spcPct val="150000"/>
              </a:lnSpc>
              <a:buNone/>
            </a:pPr>
            <a:r>
              <a:rPr lang="zh-CN" altLang="en-US" dirty="0"/>
              <a:t>（</a:t>
            </a:r>
            <a:r>
              <a:rPr lang="en-US" altLang="zh-CN" dirty="0" err="1"/>
              <a:t>i</a:t>
            </a:r>
            <a:r>
              <a:rPr lang="zh-CN" altLang="en-US" dirty="0"/>
              <a:t>）模式（</a:t>
            </a:r>
            <a:r>
              <a:rPr lang="en-US" altLang="zh-CN" dirty="0"/>
              <a:t>schema</a:t>
            </a:r>
            <a:r>
              <a:rPr lang="zh-CN" altLang="en-US" dirty="0"/>
              <a:t>）完</a:t>
            </a:r>
            <a:r>
              <a:rPr lang="zh-CN" altLang="en-US" dirty="0"/>
              <a:t>整度是指模式的类和属性在数据图中表示的程度；</a:t>
            </a:r>
            <a:endParaRPr lang="en-US" altLang="zh-CN" dirty="0"/>
          </a:p>
          <a:p>
            <a:pPr marL="0" lvl="0" indent="0">
              <a:lnSpc>
                <a:spcPct val="150000"/>
              </a:lnSpc>
              <a:buNone/>
            </a:pPr>
            <a:r>
              <a:rPr lang="zh-CN" altLang="en-US" dirty="0"/>
              <a:t>（</a:t>
            </a:r>
            <a:r>
              <a:rPr lang="en-US" altLang="zh-CN" dirty="0"/>
              <a:t>ii</a:t>
            </a:r>
            <a:r>
              <a:rPr lang="zh-CN" altLang="en-US" dirty="0"/>
              <a:t>）属性（</a:t>
            </a:r>
            <a:r>
              <a:rPr lang="en-US" altLang="zh-CN" dirty="0"/>
              <a:t>property</a:t>
            </a:r>
            <a:r>
              <a:rPr lang="zh-CN" altLang="en-US" dirty="0"/>
              <a:t>）完</a:t>
            </a:r>
            <a:r>
              <a:rPr lang="zh-CN" altLang="en-US" dirty="0"/>
              <a:t>整度是指特定属性缺失值的比率；</a:t>
            </a:r>
            <a:endParaRPr lang="en-US" altLang="zh-CN" dirty="0"/>
          </a:p>
          <a:p>
            <a:pPr marL="0" lvl="0" indent="0">
              <a:lnSpc>
                <a:spcPct val="150000"/>
              </a:lnSpc>
              <a:buNone/>
            </a:pPr>
            <a:r>
              <a:rPr lang="zh-CN" altLang="en-US" dirty="0"/>
              <a:t>（</a:t>
            </a:r>
            <a:r>
              <a:rPr lang="en-US" altLang="zh-CN" dirty="0"/>
              <a:t>iii</a:t>
            </a:r>
            <a:r>
              <a:rPr lang="zh-CN" altLang="en-US" dirty="0"/>
              <a:t>）总体（</a:t>
            </a:r>
            <a:r>
              <a:rPr lang="en-US" altLang="zh-CN" dirty="0"/>
              <a:t>population</a:t>
            </a:r>
            <a:r>
              <a:rPr lang="zh-CN" altLang="en-US" dirty="0"/>
              <a:t>）完整度指的是</a:t>
            </a:r>
            <a:r>
              <a:rPr lang="en-US" altLang="zh-CN" dirty="0"/>
              <a:t> </a:t>
            </a:r>
            <a:r>
              <a:rPr lang="zh-CN" altLang="en-US" dirty="0"/>
              <a:t>在数据集中的一个特定类型的所有实体占现实世界中所有实体的百分比；</a:t>
            </a:r>
            <a:endParaRPr lang="en-US" altLang="zh-CN" dirty="0"/>
          </a:p>
          <a:p>
            <a:pPr marL="0" lvl="0" indent="0">
              <a:lnSpc>
                <a:spcPct val="150000"/>
              </a:lnSpc>
              <a:buNone/>
            </a:pPr>
            <a:r>
              <a:rPr lang="zh-CN" altLang="en-US" dirty="0"/>
              <a:t>（</a:t>
            </a:r>
            <a:r>
              <a:rPr lang="en-US" altLang="zh-CN" dirty="0"/>
              <a:t>iv</a:t>
            </a:r>
            <a:r>
              <a:rPr lang="zh-CN" altLang="en-US" dirty="0"/>
              <a:t>）关联（</a:t>
            </a:r>
            <a:r>
              <a:rPr lang="en-US" altLang="zh-CN" dirty="0" err="1"/>
              <a:t>linkability</a:t>
            </a:r>
            <a:r>
              <a:rPr lang="zh-CN" altLang="en-US" dirty="0"/>
              <a:t>）完</a:t>
            </a:r>
            <a:r>
              <a:rPr lang="zh-CN" altLang="en-US" dirty="0"/>
              <a:t>整度指的是数据集中实例与实例之间相互关联的程度。</a:t>
            </a:r>
            <a:endParaRPr lang="zh-CN" altLang="en-US" dirty="0"/>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spTree>
    <p:custDataLst>
      <p:tags r:id="rId2"/>
    </p:custDataLst>
  </p:cSld>
  <p:clrMapOvr>
    <a:masterClrMapping/>
  </p:clrMapOvr>
  <p:transition advTm="2336"/>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完整度</a:t>
            </a:r>
            <a:endParaRPr lang="en-US" altLang="zh-CN" dirty="0"/>
          </a:p>
        </p:txBody>
      </p:sp>
      <p:sp>
        <p:nvSpPr>
          <p:cNvPr id="3" name="内容占位符 2"/>
          <p:cNvSpPr>
            <a:spLocks noGrp="1"/>
          </p:cNvSpPr>
          <p:nvPr>
            <p:ph idx="1"/>
          </p:nvPr>
        </p:nvSpPr>
        <p:spPr>
          <a:xfrm>
            <a:off x="608330" y="1490345"/>
            <a:ext cx="10612120" cy="4759325"/>
          </a:xfrm>
        </p:spPr>
        <p:txBody>
          <a:bodyPr/>
          <a:lstStyle/>
          <a:p>
            <a:pPr marL="0" lvl="0">
              <a:lnSpc>
                <a:spcPct val="180000"/>
              </a:lnSpc>
            </a:pPr>
            <a:r>
              <a:rPr lang="zh-CN" altLang="en-US" dirty="0">
                <a:sym typeface="+mn-ea"/>
              </a:rPr>
              <a:t>直接衡量完整度是非常重要的，因为它需要一个假设</a:t>
            </a:r>
            <a:r>
              <a:rPr lang="en-US" altLang="zh-CN" dirty="0">
                <a:sym typeface="+mn-ea"/>
              </a:rPr>
              <a:t>“</a:t>
            </a:r>
            <a:r>
              <a:rPr lang="zh-CN" altLang="en-US" dirty="0">
                <a:sym typeface="+mn-ea"/>
              </a:rPr>
              <a:t>理想</a:t>
            </a:r>
            <a:r>
              <a:rPr lang="en-US" altLang="zh-CN" dirty="0">
                <a:sym typeface="+mn-ea"/>
              </a:rPr>
              <a:t>”</a:t>
            </a:r>
            <a:r>
              <a:rPr lang="zh-CN" altLang="en-US" dirty="0">
                <a:sym typeface="+mn-ea"/>
              </a:rPr>
              <a:t>知识图谱的知识，该图谱包含所讨论的知识图应该“理想”表示的所有元素，其在问题中包含的知识图谱中的所有元素都应该被“理想”地表示出来。</a:t>
            </a:r>
            <a:endParaRPr lang="en-US" altLang="zh-CN" dirty="0">
              <a:sym typeface="+mn-ea"/>
            </a:endParaRPr>
          </a:p>
          <a:p>
            <a:pPr marL="0" lvl="0">
              <a:lnSpc>
                <a:spcPct val="180000"/>
              </a:lnSpc>
            </a:pPr>
            <a:r>
              <a:rPr lang="zh-CN" altLang="en-US" dirty="0"/>
              <a:t>具体的方法是与给出理想知识图谱样例的黄金标准（可能基于完成度陈述）比较或用来自于完备资源的抽取方法所对应的召回率进行衡量。</a:t>
            </a:r>
            <a:endParaRPr lang="zh-CN" altLang="en-US" dirty="0"/>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spTree>
    <p:custDataLst>
      <p:tags r:id="rId2"/>
    </p:custDataLst>
  </p:cSld>
  <p:clrMapOvr>
    <a:masterClrMapping/>
  </p:clrMapOvr>
  <p:transition advTm="128002"/>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代表性</a:t>
            </a:r>
            <a:endParaRPr lang="en-US" altLang="zh-CN" dirty="0"/>
          </a:p>
        </p:txBody>
      </p:sp>
      <p:sp>
        <p:nvSpPr>
          <p:cNvPr id="3" name="内容占位符 2"/>
          <p:cNvSpPr>
            <a:spLocks noGrp="1"/>
          </p:cNvSpPr>
          <p:nvPr>
            <p:ph idx="1"/>
          </p:nvPr>
        </p:nvSpPr>
        <p:spPr>
          <a:xfrm>
            <a:off x="608330" y="1490345"/>
            <a:ext cx="10968990" cy="4759325"/>
          </a:xfrm>
        </p:spPr>
        <p:txBody>
          <a:bodyPr/>
          <a:lstStyle/>
          <a:p>
            <a:pPr marL="0" lvl="1">
              <a:lnSpc>
                <a:spcPct val="150000"/>
              </a:lnSpc>
            </a:pPr>
            <a:r>
              <a:rPr sz="1800" dirty="0">
                <a:sym typeface="+mn-ea"/>
              </a:rPr>
              <a:t>代表性</a:t>
            </a:r>
            <a:r>
              <a:rPr lang="zh-CN" sz="1800" dirty="0">
                <a:sym typeface="+mn-ea"/>
              </a:rPr>
              <a:t>：</a:t>
            </a:r>
            <a:r>
              <a:rPr sz="1800" dirty="0">
                <a:sym typeface="+mn-ea"/>
              </a:rPr>
              <a:t>它不是关注缺失领域</a:t>
            </a:r>
            <a:r>
              <a:rPr lang="en-US" sz="1800" dirty="0">
                <a:sym typeface="+mn-ea"/>
              </a:rPr>
              <a:t> </a:t>
            </a:r>
            <a:r>
              <a:rPr sz="1800" dirty="0">
                <a:sym typeface="+mn-ea"/>
              </a:rPr>
              <a:t>相关元素的比例，而是关注评估知识</a:t>
            </a:r>
            <a:r>
              <a:rPr lang="zh-CN" sz="1800" dirty="0">
                <a:sym typeface="+mn-ea"/>
              </a:rPr>
              <a:t>图谱</a:t>
            </a:r>
            <a:r>
              <a:rPr sz="1800" dirty="0">
                <a:sym typeface="+mn-ea"/>
              </a:rPr>
              <a:t>中包含/排除的内容中的偏差 </a:t>
            </a:r>
            <a:r>
              <a:rPr lang="zh-CN" sz="1800" dirty="0">
                <a:sym typeface="+mn-ea"/>
              </a:rPr>
              <a:t>。</a:t>
            </a:r>
            <a:endParaRPr lang="zh-CN" sz="1800" dirty="0">
              <a:sym typeface="+mn-ea"/>
            </a:endParaRPr>
          </a:p>
          <a:p>
            <a:pPr marL="0" lvl="1" indent="0">
              <a:lnSpc>
                <a:spcPct val="150000"/>
              </a:lnSpc>
              <a:buNone/>
            </a:pPr>
            <a:endParaRPr sz="1800" dirty="0">
              <a:sym typeface="+mn-ea"/>
            </a:endParaRPr>
          </a:p>
          <a:p>
            <a:pPr marL="0" lvl="1">
              <a:lnSpc>
                <a:spcPct val="150000"/>
              </a:lnSpc>
            </a:pPr>
            <a:r>
              <a:rPr lang="zh-CN" altLang="en-US" sz="1800" dirty="0">
                <a:sym typeface="+mn-ea"/>
              </a:rPr>
              <a:t>假设知识图谱是不完整的，即它是理想知识图谱中的一个样本</a:t>
            </a:r>
            <a:r>
              <a:rPr lang="en-US" altLang="zh-CN" sz="1800" dirty="0">
                <a:sym typeface="+mn-ea"/>
              </a:rPr>
              <a:t>——</a:t>
            </a:r>
            <a:r>
              <a:rPr lang="zh-CN" altLang="en-US" sz="1800" dirty="0">
                <a:sym typeface="+mn-ea"/>
              </a:rPr>
              <a:t>然后会关注这个样本是如何出现偏差的。数据、模式或推理过程中都可能会出现偏差。</a:t>
            </a:r>
            <a:endParaRPr lang="en-US" altLang="zh-CN" sz="1800" dirty="0">
              <a:sym typeface="+mn-ea"/>
            </a:endParaRPr>
          </a:p>
          <a:p>
            <a:pPr marL="0" lvl="1">
              <a:lnSpc>
                <a:spcPct val="150000"/>
              </a:lnSpc>
            </a:pPr>
            <a:endParaRPr lang="en-US" altLang="zh-CN" sz="1800" dirty="0">
              <a:sym typeface="+mn-ea"/>
            </a:endParaRPr>
          </a:p>
          <a:p>
            <a:pPr marL="0" lvl="1" indent="0">
              <a:lnSpc>
                <a:spcPct val="150000"/>
              </a:lnSpc>
              <a:buNone/>
            </a:pPr>
            <a:endParaRPr lang="en-US" altLang="zh-CN" sz="1800" dirty="0">
              <a:sym typeface="+mn-ea"/>
            </a:endParaRPr>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spTree>
    <p:custDataLst>
      <p:tags r:id="rId2"/>
    </p:custDataLst>
  </p:cSld>
  <p:clrMapOvr>
    <a:masterClrMapping/>
  </p:clrMapOvr>
  <p:transition advTm="238"/>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代表性</a:t>
            </a:r>
            <a:endParaRPr lang="en-US" altLang="zh-CN" dirty="0"/>
          </a:p>
        </p:txBody>
      </p:sp>
      <p:sp>
        <p:nvSpPr>
          <p:cNvPr id="3" name="内容占位符 2"/>
          <p:cNvSpPr>
            <a:spLocks noGrp="1"/>
          </p:cNvSpPr>
          <p:nvPr>
            <p:ph idx="1"/>
          </p:nvPr>
        </p:nvSpPr>
        <p:spPr>
          <a:xfrm>
            <a:off x="608330" y="1490345"/>
            <a:ext cx="10968990" cy="4759325"/>
          </a:xfrm>
        </p:spPr>
        <p:txBody>
          <a:bodyPr>
            <a:normAutofit lnSpcReduction="20000"/>
          </a:bodyPr>
          <a:lstStyle/>
          <a:p>
            <a:pPr marL="0" lvl="1">
              <a:lnSpc>
                <a:spcPct val="150000"/>
              </a:lnSpc>
            </a:pPr>
            <a:endParaRPr lang="zh-CN" altLang="en-US" sz="1800" dirty="0">
              <a:sym typeface="+mn-ea"/>
            </a:endParaRPr>
          </a:p>
          <a:p>
            <a:pPr marL="0" lvl="1">
              <a:lnSpc>
                <a:spcPct val="150000"/>
              </a:lnSpc>
            </a:pPr>
            <a:r>
              <a:rPr lang="zh-CN" altLang="en-US" sz="1800" dirty="0">
                <a:sym typeface="+mn-ea"/>
              </a:rPr>
              <a:t>数据偏差的例子包括：</a:t>
            </a:r>
            <a:endParaRPr lang="zh-CN" altLang="en-US" sz="1800" dirty="0">
              <a:sym typeface="+mn-ea"/>
            </a:endParaRPr>
          </a:p>
          <a:p>
            <a:pPr marL="457200" lvl="2">
              <a:lnSpc>
                <a:spcPct val="150000"/>
              </a:lnSpc>
            </a:pPr>
            <a:r>
              <a:rPr lang="zh-CN" altLang="en-US" sz="1800" dirty="0">
                <a:sym typeface="+mn-ea"/>
              </a:rPr>
              <a:t>地理偏差，由地理位置引起的偏差，低估了世界某些地区的实体</a:t>
            </a:r>
            <a:r>
              <a:rPr lang="en-US" altLang="zh-CN" sz="1800" dirty="0">
                <a:sym typeface="+mn-ea"/>
              </a:rPr>
              <a:t>/</a:t>
            </a:r>
            <a:r>
              <a:rPr lang="zh-CN" altLang="en-US" sz="1800" dirty="0">
                <a:sym typeface="+mn-ea"/>
              </a:rPr>
              <a:t>关系；</a:t>
            </a:r>
            <a:endParaRPr lang="zh-CN" altLang="en-US" sz="1800" dirty="0">
              <a:sym typeface="+mn-ea"/>
            </a:endParaRPr>
          </a:p>
          <a:p>
            <a:pPr marL="457200" lvl="2">
              <a:lnSpc>
                <a:spcPct val="150000"/>
              </a:lnSpc>
            </a:pPr>
            <a:r>
              <a:rPr lang="zh-CN" altLang="en-US" sz="1800" dirty="0">
                <a:sym typeface="+mn-ea"/>
              </a:rPr>
              <a:t>语言偏差，低估了某些语言的多语言资源（例如标签和描述）；</a:t>
            </a:r>
            <a:endParaRPr lang="zh-CN" altLang="en-US" sz="1800" dirty="0">
              <a:sym typeface="+mn-ea"/>
            </a:endParaRPr>
          </a:p>
          <a:p>
            <a:pPr marL="457200" lvl="2">
              <a:lnSpc>
                <a:spcPct val="150000"/>
              </a:lnSpc>
            </a:pPr>
            <a:r>
              <a:rPr lang="zh-CN" altLang="en-US" sz="1800" dirty="0">
                <a:sym typeface="+mn-ea"/>
              </a:rPr>
              <a:t>社会偏差，低估了特定性别或种族的人等。</a:t>
            </a:r>
            <a:endParaRPr lang="en-US" altLang="zh-CN" sz="1800" dirty="0">
              <a:sym typeface="+mn-ea"/>
            </a:endParaRPr>
          </a:p>
          <a:p>
            <a:pPr marL="0" lvl="1">
              <a:lnSpc>
                <a:spcPct val="150000"/>
              </a:lnSpc>
            </a:pPr>
            <a:endParaRPr lang="zh-CN" altLang="en-US" sz="1800" dirty="0">
              <a:sym typeface="+mn-ea"/>
            </a:endParaRPr>
          </a:p>
          <a:p>
            <a:pPr marL="0" lvl="1">
              <a:lnSpc>
                <a:spcPct val="150000"/>
              </a:lnSpc>
            </a:pPr>
            <a:r>
              <a:rPr lang="zh-CN" altLang="en-US" sz="1800" dirty="0">
                <a:sym typeface="+mn-ea"/>
              </a:rPr>
              <a:t>模式偏差可能源于从偏差数据中提取的高级定义、不涵盖罕见情况的语义定义等。未识别的偏差可能会导致负面影响，例如，如果我们的旅游知识图谱对圣地亚哥附近的活动和景点存在地理偏差</a:t>
            </a:r>
            <a:r>
              <a:rPr lang="en-US" altLang="zh-CN" sz="1800" dirty="0">
                <a:sym typeface="+mn-ea"/>
              </a:rPr>
              <a:t>——</a:t>
            </a:r>
            <a:r>
              <a:rPr lang="zh-CN" altLang="en-US" sz="1800" dirty="0">
                <a:sym typeface="+mn-ea"/>
              </a:rPr>
              <a:t>可能是因为用于创作的资源、旅行策划者本身存在认知偏差等原因</a:t>
            </a:r>
            <a:r>
              <a:rPr lang="en-US" altLang="zh-CN" sz="1800" dirty="0">
                <a:sym typeface="+mn-ea"/>
              </a:rPr>
              <a:t>——</a:t>
            </a:r>
            <a:r>
              <a:rPr lang="zh-CN" altLang="en-US" sz="1800" dirty="0">
                <a:sym typeface="+mn-ea"/>
              </a:rPr>
              <a:t>那么这可能会导致圣地亚哥及其周边地区的旅游业得</a:t>
            </a:r>
            <a:r>
              <a:rPr lang="zh-CN" altLang="en-US" sz="1800" dirty="0">
                <a:sym typeface="+mn-ea"/>
              </a:rPr>
              <a:t>不</a:t>
            </a:r>
            <a:r>
              <a:rPr lang="zh-CN" altLang="en-US" sz="1800" dirty="0">
                <a:sym typeface="+mn-ea"/>
              </a:rPr>
              <a:t>到成比例的推广（可能会进一步加剧未来的偏差）。</a:t>
            </a:r>
            <a:endParaRPr lang="en-US" altLang="zh-CN" sz="1800" dirty="0">
              <a:sym typeface="+mn-ea"/>
            </a:endParaRPr>
          </a:p>
          <a:p>
            <a:pPr marL="0" lvl="1">
              <a:lnSpc>
                <a:spcPct val="150000"/>
              </a:lnSpc>
            </a:pPr>
            <a:endParaRPr lang="en-US" altLang="zh-CN" sz="1800" dirty="0">
              <a:sym typeface="+mn-ea"/>
            </a:endParaRPr>
          </a:p>
          <a:p>
            <a:pPr marL="0" lvl="1">
              <a:lnSpc>
                <a:spcPct val="150000"/>
              </a:lnSpc>
            </a:pPr>
            <a:endParaRPr lang="en-US" altLang="zh-CN" sz="1800" dirty="0">
              <a:sym typeface="+mn-ea"/>
            </a:endParaRPr>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spTree>
    <p:custDataLst>
      <p:tags r:id="rId2"/>
    </p:custDataLst>
  </p:cSld>
  <p:clrMapOvr>
    <a:masterClrMapping/>
  </p:clrMapOvr>
  <p:transition advTm="119375"/>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代表性</a:t>
            </a:r>
            <a:endParaRPr lang="en-US" altLang="zh-CN" dirty="0"/>
          </a:p>
        </p:txBody>
      </p:sp>
      <p:sp>
        <p:nvSpPr>
          <p:cNvPr id="3" name="内容占位符 2"/>
          <p:cNvSpPr>
            <a:spLocks noGrp="1"/>
          </p:cNvSpPr>
          <p:nvPr>
            <p:ph idx="1"/>
          </p:nvPr>
        </p:nvSpPr>
        <p:spPr>
          <a:xfrm>
            <a:off x="608330" y="1490345"/>
            <a:ext cx="10968990" cy="4759325"/>
          </a:xfrm>
        </p:spPr>
        <p:txBody>
          <a:bodyPr>
            <a:normAutofit lnSpcReduction="20000"/>
          </a:bodyPr>
          <a:lstStyle/>
          <a:p>
            <a:pPr marL="0" lvl="1">
              <a:lnSpc>
                <a:spcPct val="150000"/>
              </a:lnSpc>
            </a:pPr>
            <a:endParaRPr lang="zh-CN" altLang="en-US" sz="1800" dirty="0">
              <a:sym typeface="+mn-ea"/>
            </a:endParaRPr>
          </a:p>
          <a:p>
            <a:pPr marL="0" lvl="1">
              <a:lnSpc>
                <a:spcPct val="150000"/>
              </a:lnSpc>
            </a:pPr>
            <a:r>
              <a:rPr lang="zh-CN" altLang="en-US" sz="1800" dirty="0">
                <a:sym typeface="+mn-ea"/>
              </a:rPr>
              <a:t>代表性的度量包括将已知的统计分布与知识图谱的统计分布进行比较，例如，将地理位置的实体与已知的人口密度进行比较，将语言分布与已知的说该语言者的分布进行比较等。另一种选择是将知识图谱与一般统计定律进行比较。</a:t>
            </a:r>
            <a:endParaRPr lang="zh-CN" altLang="en-US" sz="1800" dirty="0">
              <a:sym typeface="+mn-ea"/>
            </a:endParaRPr>
          </a:p>
          <a:p>
            <a:pPr marL="0" lvl="1">
              <a:lnSpc>
                <a:spcPct val="150000"/>
              </a:lnSpc>
            </a:pPr>
            <a:endParaRPr lang="zh-CN" altLang="en-US" sz="1800" dirty="0">
              <a:sym typeface="+mn-ea"/>
            </a:endParaRPr>
          </a:p>
          <a:p>
            <a:pPr marL="0" lvl="1">
              <a:lnSpc>
                <a:spcPct val="150000"/>
              </a:lnSpc>
            </a:pPr>
            <a:r>
              <a:rPr lang="en-US" altLang="zh-CN" sz="1800" dirty="0" err="1">
                <a:sym typeface="+mn-ea"/>
              </a:rPr>
              <a:t>Soulet</a:t>
            </a:r>
            <a:r>
              <a:rPr lang="zh-CN" altLang="en-US" sz="1800" dirty="0">
                <a:sym typeface="+mn-ea"/>
              </a:rPr>
              <a:t>等人使用是（否）符合本福德定律这个规则来衡量知识图谱中的代表性。 </a:t>
            </a:r>
            <a:endParaRPr lang="en-US" altLang="zh-CN" sz="1800" dirty="0">
              <a:sym typeface="+mn-ea"/>
            </a:endParaRPr>
          </a:p>
          <a:p>
            <a:pPr marL="0" lvl="1">
              <a:lnSpc>
                <a:spcPct val="150000"/>
              </a:lnSpc>
            </a:pPr>
            <a:endParaRPr lang="en-US" altLang="zh-CN" sz="1800" dirty="0">
              <a:sym typeface="+mn-ea"/>
            </a:endParaRPr>
          </a:p>
          <a:p>
            <a:pPr marL="0" lvl="1">
              <a:lnSpc>
                <a:spcPct val="150000"/>
              </a:lnSpc>
            </a:pPr>
            <a:endParaRPr lang="en-US" altLang="zh-CN" sz="1800" dirty="0">
              <a:sym typeface="+mn-ea"/>
            </a:endParaRPr>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spTree>
    <p:custDataLst>
      <p:tags r:id="rId2"/>
    </p:custDataLst>
  </p:cSld>
  <p:clrMapOvr>
    <a:masterClrMapping/>
  </p:clrMapOvr>
  <p:transition advTm="119375"/>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连贯性</a:t>
            </a:r>
            <a:r>
              <a:rPr lang="zh-CN" altLang="en-US" sz="2400" dirty="0"/>
              <a:t>（</a:t>
            </a:r>
            <a:r>
              <a:rPr lang="en-US" altLang="zh-CN" sz="2400" dirty="0"/>
              <a:t>Coherency</a:t>
            </a:r>
            <a:r>
              <a:rPr lang="zh-CN" altLang="en-US" sz="2400" dirty="0"/>
              <a:t>）</a:t>
            </a:r>
            <a:endParaRPr lang="en-US" altLang="zh-CN" sz="2400" dirty="0"/>
          </a:p>
        </p:txBody>
      </p:sp>
      <p:sp>
        <p:nvSpPr>
          <p:cNvPr id="3" name="内容占位符 2"/>
          <p:cNvSpPr>
            <a:spLocks noGrp="1"/>
          </p:cNvSpPr>
          <p:nvPr>
            <p:ph idx="1"/>
          </p:nvPr>
        </p:nvSpPr>
        <p:spPr>
          <a:xfrm>
            <a:off x="608330" y="1490345"/>
            <a:ext cx="10968990" cy="4759325"/>
          </a:xfrm>
        </p:spPr>
        <p:txBody>
          <a:bodyPr>
            <a:normAutofit/>
          </a:bodyPr>
          <a:lstStyle/>
          <a:p>
            <a:pPr marL="0" lvl="1">
              <a:lnSpc>
                <a:spcPct val="180000"/>
              </a:lnSpc>
            </a:pPr>
            <a:r>
              <a:rPr lang="zh-CN" altLang="en-US" sz="2400" dirty="0">
                <a:sym typeface="+mn-ea"/>
              </a:rPr>
              <a:t>连贯性是指知识图谱在多大程度上符合</a:t>
            </a:r>
            <a:r>
              <a:rPr lang="en-US" altLang="zh-CN" sz="2400" dirty="0">
                <a:sym typeface="+mn-ea"/>
              </a:rPr>
              <a:t>---</a:t>
            </a:r>
            <a:r>
              <a:rPr lang="zh-CN" altLang="en-US" sz="2400" dirty="0">
                <a:sym typeface="+mn-ea"/>
              </a:rPr>
              <a:t>或</a:t>
            </a:r>
            <a:r>
              <a:rPr lang="en-US" altLang="zh-CN" sz="2400" dirty="0">
                <a:sym typeface="+mn-ea"/>
              </a:rPr>
              <a:t>/</a:t>
            </a:r>
            <a:r>
              <a:rPr lang="zh-CN" altLang="en-US" sz="2400" dirty="0">
                <a:sym typeface="+mn-ea"/>
              </a:rPr>
              <a:t>与</a:t>
            </a:r>
            <a:r>
              <a:rPr lang="en-US" altLang="zh-CN" sz="2400" dirty="0">
                <a:sym typeface="+mn-ea"/>
              </a:rPr>
              <a:t>--</a:t>
            </a:r>
            <a:r>
              <a:rPr lang="zh-CN" altLang="en-US" sz="2400" dirty="0">
                <a:sym typeface="+mn-ea"/>
              </a:rPr>
              <a:t>这两种模式级别所定义的形式语义和约束一致。 </a:t>
            </a:r>
            <a:endParaRPr lang="zh-CN" altLang="en-US" sz="2400" dirty="0">
              <a:sym typeface="+mn-ea"/>
            </a:endParaRPr>
          </a:p>
          <a:p>
            <a:pPr marL="0" lvl="1">
              <a:lnSpc>
                <a:spcPct val="180000"/>
              </a:lnSpc>
            </a:pPr>
            <a:r>
              <a:rPr lang="zh-CN" altLang="en-US" sz="2400" dirty="0">
                <a:sym typeface="+mn-ea"/>
              </a:rPr>
              <a:t>连贯性具体包含两方面：一致性（</a:t>
            </a:r>
            <a:r>
              <a:rPr lang="en-US" altLang="zh-CN" sz="2400" dirty="0">
                <a:sym typeface="+mn-ea"/>
              </a:rPr>
              <a:t>Consistency</a:t>
            </a:r>
            <a:r>
              <a:rPr lang="zh-CN" altLang="en-US" sz="2400" dirty="0">
                <a:sym typeface="+mn-ea"/>
              </a:rPr>
              <a:t>）、有效性（</a:t>
            </a:r>
            <a:r>
              <a:rPr lang="en-US" altLang="zh-CN" sz="2400" dirty="0">
                <a:sym typeface="+mn-ea"/>
              </a:rPr>
              <a:t>Validity</a:t>
            </a:r>
            <a:r>
              <a:rPr lang="zh-CN" altLang="en-US" sz="2400" dirty="0">
                <a:sym typeface="+mn-ea"/>
              </a:rPr>
              <a:t>）。</a:t>
            </a:r>
            <a:endParaRPr lang="en-US" altLang="zh-CN" sz="2400" dirty="0">
              <a:sym typeface="+mn-ea"/>
            </a:endParaRPr>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spTree>
    <p:custDataLst>
      <p:tags r:id="rId2"/>
    </p:custDataLst>
  </p:cSld>
  <p:clrMapOvr>
    <a:masterClrMapping/>
  </p:clrMapOvr>
  <p:transition advTm="23489"/>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87096" y="1393190"/>
            <a:ext cx="1851660" cy="768350"/>
          </a:xfrm>
          <a:prstGeom prst="rect">
            <a:avLst/>
          </a:prstGeom>
          <a:noFill/>
        </p:spPr>
        <p:txBody>
          <a:bodyPr wrap="square" rtlCol="0">
            <a:normAutofit fontScale="95000"/>
          </a:bodyPr>
          <a:lstStyle/>
          <a:p>
            <a:pPr algn="r"/>
            <a:r>
              <a:rPr lang="zh-CN" altLang="en-US" sz="4400" b="1" spc="300"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目录</a:t>
            </a:r>
            <a:endParaRPr lang="zh-CN" altLang="en-US" sz="4400" b="1" spc="300"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7" name="文本框 6"/>
          <p:cNvSpPr txBox="1"/>
          <p:nvPr>
            <p:custDataLst>
              <p:tags r:id="rId2"/>
            </p:custDataLst>
          </p:nvPr>
        </p:nvSpPr>
        <p:spPr>
          <a:xfrm>
            <a:off x="887095" y="2161540"/>
            <a:ext cx="1851660" cy="368300"/>
          </a:xfrm>
          <a:prstGeom prst="rect">
            <a:avLst/>
          </a:prstGeom>
          <a:noFill/>
        </p:spPr>
        <p:txBody>
          <a:bodyPr wrap="square" rtlCol="0">
            <a:normAutofit/>
          </a:bodyPr>
          <a:lstStyle/>
          <a:p>
            <a:pPr algn="r"/>
            <a:r>
              <a:rPr lang="en-US" altLang="zh-CN" spc="300" dirty="0">
                <a:solidFill>
                  <a:schemeClr val="tx1">
                    <a:lumMod val="65000"/>
                    <a:lumOff val="3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CONTENTS</a:t>
            </a:r>
            <a:endParaRPr lang="en-US" altLang="zh-CN" spc="300" dirty="0">
              <a:solidFill>
                <a:schemeClr val="tx1">
                  <a:lumMod val="65000"/>
                  <a:lumOff val="3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8" name="矩形 7"/>
          <p:cNvSpPr/>
          <p:nvPr>
            <p:custDataLst>
              <p:tags r:id="rId3"/>
            </p:custDataLst>
          </p:nvPr>
        </p:nvSpPr>
        <p:spPr>
          <a:xfrm>
            <a:off x="2897505" y="1515110"/>
            <a:ext cx="76200" cy="922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cxnSp>
        <p:nvCxnSpPr>
          <p:cNvPr id="38" name="直接连接符 37"/>
          <p:cNvCxnSpPr/>
          <p:nvPr>
            <p:custDataLst>
              <p:tags r:id="rId4"/>
            </p:custDataLst>
          </p:nvPr>
        </p:nvCxnSpPr>
        <p:spPr>
          <a:xfrm>
            <a:off x="5876925" y="1515110"/>
            <a:ext cx="5248275"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5"/>
            </p:custDataLst>
          </p:nvPr>
        </p:nvSpPr>
        <p:spPr>
          <a:xfrm>
            <a:off x="5768969" y="2151380"/>
            <a:ext cx="1030605" cy="829945"/>
          </a:xfrm>
          <a:prstGeom prst="rect">
            <a:avLst/>
          </a:prstGeom>
          <a:noFill/>
        </p:spPr>
        <p:txBody>
          <a:bodyPr wrap="square" rtlCol="0">
            <a:normAutofit/>
          </a:bodyPr>
          <a:lstStyle/>
          <a:p>
            <a:r>
              <a:rPr lang="en-US" altLang="zh-CN" sz="4800" b="1" dirty="0">
                <a:solidFill>
                  <a:schemeClr val="tx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01.</a:t>
            </a:r>
            <a:endParaRPr lang="en-US" altLang="zh-CN" sz="4800" b="1" dirty="0">
              <a:solidFill>
                <a:schemeClr val="tx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3" name="文本框 2"/>
          <p:cNvSpPr txBox="1"/>
          <p:nvPr>
            <p:custDataLst>
              <p:tags r:id="rId6"/>
            </p:custDataLst>
          </p:nvPr>
        </p:nvSpPr>
        <p:spPr>
          <a:xfrm>
            <a:off x="7049130" y="2202181"/>
            <a:ext cx="4246245" cy="831600"/>
          </a:xfrm>
          <a:prstGeom prst="rect">
            <a:avLst/>
          </a:prstGeom>
          <a:noFill/>
        </p:spPr>
        <p:txBody>
          <a:bodyPr wrap="square" bIns="46990" rtlCol="0" anchor="ctr" anchorCtr="0">
            <a:normAutofit/>
          </a:bodyPr>
          <a:lstStyle/>
          <a:p>
            <a:pPr marL="0" indent="0" algn="l">
              <a:lnSpc>
                <a:spcPct val="120000"/>
              </a:lnSpc>
              <a:spcBef>
                <a:spcPts val="0"/>
              </a:spcBef>
              <a:spcAft>
                <a:spcPts val="0"/>
              </a:spcAft>
              <a:buSzPct val="100000"/>
            </a:pPr>
            <a:r>
              <a:rPr lang="zh-CN" altLang="en-US" sz="28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准确性（</a:t>
            </a:r>
            <a:r>
              <a:rPr lang="en-US" altLang="zh-CN" sz="28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Accuracy</a:t>
            </a:r>
            <a:r>
              <a:rPr lang="zh-CN" altLang="en-US" sz="28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a:t>
            </a:r>
            <a:endParaRPr lang="en-US" altLang="zh-CN" sz="28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4" name="文本框 3"/>
          <p:cNvSpPr txBox="1"/>
          <p:nvPr>
            <p:custDataLst>
              <p:tags r:id="rId7"/>
            </p:custDataLst>
          </p:nvPr>
        </p:nvSpPr>
        <p:spPr>
          <a:xfrm>
            <a:off x="5768969" y="3073654"/>
            <a:ext cx="1030605" cy="829945"/>
          </a:xfrm>
          <a:prstGeom prst="rect">
            <a:avLst/>
          </a:prstGeom>
          <a:noFill/>
        </p:spPr>
        <p:txBody>
          <a:bodyPr wrap="square" rtlCol="0">
            <a:normAutofit/>
          </a:bodyPr>
          <a:lstStyle/>
          <a:p>
            <a:r>
              <a:rPr lang="en-US" altLang="zh-CN" sz="4800" b="1" dirty="0">
                <a:solidFill>
                  <a:schemeClr val="tx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02.</a:t>
            </a:r>
            <a:endParaRPr lang="en-US" altLang="zh-CN" sz="4800" b="1" dirty="0">
              <a:solidFill>
                <a:schemeClr val="tx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5" name="文本框 4"/>
          <p:cNvSpPr txBox="1"/>
          <p:nvPr>
            <p:custDataLst>
              <p:tags r:id="rId8"/>
            </p:custDataLst>
          </p:nvPr>
        </p:nvSpPr>
        <p:spPr>
          <a:xfrm>
            <a:off x="7049129" y="3084891"/>
            <a:ext cx="4246245" cy="831600"/>
          </a:xfrm>
          <a:prstGeom prst="rect">
            <a:avLst/>
          </a:prstGeom>
          <a:noFill/>
        </p:spPr>
        <p:txBody>
          <a:bodyPr wrap="square" bIns="46990" rtlCol="0" anchor="ctr" anchorCtr="0">
            <a:normAutofit/>
          </a:bodyPr>
          <a:lstStyle/>
          <a:p>
            <a:pPr marL="0" indent="0" algn="l">
              <a:lnSpc>
                <a:spcPct val="120000"/>
              </a:lnSpc>
              <a:spcBef>
                <a:spcPts val="0"/>
              </a:spcBef>
              <a:spcAft>
                <a:spcPts val="0"/>
              </a:spcAft>
              <a:buSzPct val="100000"/>
            </a:pPr>
            <a:r>
              <a:rPr lang="zh-CN" altLang="en-US" sz="28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覆盖率（</a:t>
            </a:r>
            <a:r>
              <a:rPr lang="en-US" altLang="zh-CN" sz="28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Coverage</a:t>
            </a:r>
            <a:r>
              <a:rPr lang="zh-CN" altLang="en-US" sz="28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a:t>
            </a:r>
            <a:endParaRPr lang="zh-CN" altLang="en-US" sz="28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10" name="文本框 9"/>
          <p:cNvSpPr txBox="1"/>
          <p:nvPr>
            <p:custDataLst>
              <p:tags r:id="rId9"/>
            </p:custDataLst>
          </p:nvPr>
        </p:nvSpPr>
        <p:spPr>
          <a:xfrm>
            <a:off x="5768969" y="4002023"/>
            <a:ext cx="1030605" cy="829945"/>
          </a:xfrm>
          <a:prstGeom prst="rect">
            <a:avLst/>
          </a:prstGeom>
          <a:noFill/>
        </p:spPr>
        <p:txBody>
          <a:bodyPr wrap="square" rtlCol="0">
            <a:normAutofit/>
          </a:bodyPr>
          <a:lstStyle/>
          <a:p>
            <a:r>
              <a:rPr lang="en-US" altLang="zh-CN" sz="4800" b="1" dirty="0">
                <a:solidFill>
                  <a:schemeClr val="tx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03.</a:t>
            </a:r>
            <a:endParaRPr lang="en-US" altLang="zh-CN" sz="4800" b="1" dirty="0">
              <a:solidFill>
                <a:schemeClr val="tx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11" name="文本框 10"/>
          <p:cNvSpPr txBox="1"/>
          <p:nvPr>
            <p:custDataLst>
              <p:tags r:id="rId10"/>
            </p:custDataLst>
          </p:nvPr>
        </p:nvSpPr>
        <p:spPr>
          <a:xfrm>
            <a:off x="7049128" y="3967601"/>
            <a:ext cx="4246245" cy="831600"/>
          </a:xfrm>
          <a:prstGeom prst="rect">
            <a:avLst/>
          </a:prstGeom>
          <a:noFill/>
        </p:spPr>
        <p:txBody>
          <a:bodyPr wrap="square" bIns="46990" rtlCol="0" anchor="ctr" anchorCtr="0">
            <a:normAutofit/>
          </a:bodyPr>
          <a:lstStyle/>
          <a:p>
            <a:pPr marL="0" indent="0" algn="l">
              <a:lnSpc>
                <a:spcPct val="120000"/>
              </a:lnSpc>
              <a:spcBef>
                <a:spcPts val="0"/>
              </a:spcBef>
              <a:spcAft>
                <a:spcPts val="0"/>
              </a:spcAft>
              <a:buSzPct val="100000"/>
            </a:pPr>
            <a:r>
              <a:rPr lang="zh-CN" altLang="en-US" sz="28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连贯性（</a:t>
            </a:r>
            <a:r>
              <a:rPr lang="en-US" altLang="zh-CN" sz="28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Coherency</a:t>
            </a:r>
            <a:r>
              <a:rPr lang="zh-CN" altLang="en-US" sz="28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a:t>
            </a:r>
            <a:endParaRPr lang="zh-CN" altLang="en-US" sz="28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pic>
        <p:nvPicPr>
          <p:cNvPr id="9" name="图片 8" descr="天津科技大学"/>
          <p:cNvPicPr>
            <a:picLocks noChangeAspect="1"/>
          </p:cNvPicPr>
          <p:nvPr/>
        </p:nvPicPr>
        <p:blipFill>
          <a:blip r:embed="rId11"/>
          <a:stretch>
            <a:fillRect/>
          </a:stretch>
        </p:blipFill>
        <p:spPr>
          <a:xfrm>
            <a:off x="9379585" y="139700"/>
            <a:ext cx="2812415" cy="563880"/>
          </a:xfrm>
          <a:prstGeom prst="rect">
            <a:avLst/>
          </a:prstGeom>
        </p:spPr>
      </p:pic>
      <p:sp>
        <p:nvSpPr>
          <p:cNvPr id="13" name="文本框 12"/>
          <p:cNvSpPr txBox="1"/>
          <p:nvPr>
            <p:custDataLst>
              <p:tags r:id="rId12"/>
            </p:custDataLst>
          </p:nvPr>
        </p:nvSpPr>
        <p:spPr>
          <a:xfrm>
            <a:off x="5768969" y="4930392"/>
            <a:ext cx="1030605" cy="829945"/>
          </a:xfrm>
          <a:prstGeom prst="rect">
            <a:avLst/>
          </a:prstGeom>
          <a:noFill/>
        </p:spPr>
        <p:txBody>
          <a:bodyPr wrap="square" rtlCol="0">
            <a:normAutofit/>
          </a:bodyPr>
          <a:lstStyle/>
          <a:p>
            <a:r>
              <a:rPr lang="en-US" altLang="zh-CN" sz="4800" b="1" dirty="0">
                <a:solidFill>
                  <a:schemeClr val="tx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04.</a:t>
            </a:r>
            <a:endParaRPr lang="en-US" altLang="zh-CN" sz="4800" b="1" dirty="0">
              <a:solidFill>
                <a:schemeClr val="tx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17" name="文本框 16"/>
          <p:cNvSpPr txBox="1"/>
          <p:nvPr/>
        </p:nvSpPr>
        <p:spPr>
          <a:xfrm>
            <a:off x="7049128" y="5060441"/>
            <a:ext cx="6096000" cy="564898"/>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Pct val="100000"/>
              <a:buFontTx/>
              <a:buNone/>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微软雅黑" panose="020B0503020204020204" charset="-122"/>
                <a:sym typeface="Arial" panose="020B0604020202020204" pitchFamily="34" charset="0"/>
              </a:rPr>
              <a:t>简洁性（</a:t>
            </a:r>
            <a:r>
              <a:rPr kumimoji="0" lang="en-US" altLang="zh-CN" sz="2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微软雅黑" panose="020B0503020204020204" charset="-122"/>
                <a:sym typeface="Arial" panose="020B0604020202020204" pitchFamily="34" charset="0"/>
              </a:rPr>
              <a:t>Succinctness</a:t>
            </a:r>
            <a:r>
              <a:rPr kumimoji="0" lang="zh-CN" altLang="en-US" sz="2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微软雅黑" panose="020B0503020204020204" charset="-122"/>
                <a:sym typeface="Arial" panose="020B0604020202020204" pitchFamily="34" charset="0"/>
              </a:rPr>
              <a:t>）</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Tree>
    <p:custDataLst>
      <p:tags r:id="rId13"/>
    </p:custDataLst>
  </p:cSld>
  <p:clrMapOvr>
    <a:masterClrMapping/>
  </p:clrMapOvr>
  <p:transition advTm="164"/>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一致性</a:t>
            </a:r>
            <a:endParaRPr lang="en-US" altLang="zh-CN" dirty="0"/>
          </a:p>
        </p:txBody>
      </p:sp>
      <p:sp>
        <p:nvSpPr>
          <p:cNvPr id="3" name="内容占位符 2"/>
          <p:cNvSpPr>
            <a:spLocks noGrp="1"/>
          </p:cNvSpPr>
          <p:nvPr>
            <p:ph idx="1"/>
          </p:nvPr>
        </p:nvSpPr>
        <p:spPr>
          <a:xfrm>
            <a:off x="608330" y="1490345"/>
            <a:ext cx="10968990" cy="4759325"/>
          </a:xfrm>
        </p:spPr>
        <p:txBody>
          <a:bodyPr/>
          <a:lstStyle/>
          <a:p>
            <a:pPr marL="0" lvl="1">
              <a:lnSpc>
                <a:spcPct val="150000"/>
              </a:lnSpc>
            </a:pPr>
            <a:r>
              <a:rPr lang="zh-CN" altLang="en-US" sz="1800" dirty="0">
                <a:sym typeface="+mn-ea"/>
              </a:rPr>
              <a:t>一致性（</a:t>
            </a:r>
            <a:r>
              <a:rPr lang="en-US" altLang="zh-CN" sz="1800" dirty="0">
                <a:sym typeface="+mn-ea"/>
              </a:rPr>
              <a:t>Consistency</a:t>
            </a:r>
            <a:r>
              <a:rPr lang="zh-CN" altLang="en-US" sz="1800" dirty="0">
                <a:sym typeface="+mn-ea"/>
              </a:rPr>
              <a:t>）意味着知识图谱与所考虑的特定逻辑蕴涵没有（逻辑</a:t>
            </a:r>
            <a:r>
              <a:rPr lang="en-US" altLang="zh-CN" sz="1800" dirty="0">
                <a:sym typeface="+mn-ea"/>
              </a:rPr>
              <a:t>\</a:t>
            </a:r>
            <a:r>
              <a:rPr lang="zh-CN" altLang="en-US" sz="1800" dirty="0">
                <a:sym typeface="+mn-ea"/>
              </a:rPr>
              <a:t>形式）上的矛盾。</a:t>
            </a:r>
            <a:endParaRPr lang="en-US" altLang="zh-CN" sz="1800" dirty="0">
              <a:sym typeface="+mn-ea"/>
            </a:endParaRPr>
          </a:p>
          <a:p>
            <a:pPr marL="0" lvl="1">
              <a:lnSpc>
                <a:spcPct val="150000"/>
              </a:lnSpc>
            </a:pPr>
            <a:endParaRPr lang="en-US" altLang="zh-CN" sz="1800" dirty="0">
              <a:sym typeface="+mn-ea"/>
            </a:endParaRPr>
          </a:p>
          <a:p>
            <a:pPr marL="0" lvl="1">
              <a:lnSpc>
                <a:spcPct val="150000"/>
              </a:lnSpc>
            </a:pPr>
            <a:r>
              <a:rPr lang="zh-CN" altLang="en-US" sz="1800" dirty="0">
                <a:sym typeface="+mn-ea"/>
              </a:rPr>
              <a:t>例如，在知识图谱的本体中可以定义                                      ，当与边                                                   </a:t>
            </a:r>
            <a:r>
              <a:rPr lang="en-US" altLang="zh-CN" sz="1800" dirty="0">
                <a:sym typeface="+mn-ea"/>
              </a:rPr>
              <a:t> x                                     </a:t>
            </a:r>
            <a:r>
              <a:rPr lang="zh-CN" altLang="en-US" sz="1800" dirty="0">
                <a:sym typeface="+mn-ea"/>
              </a:rPr>
              <a:t>结合时会产生一个不一致现象，这也就意味着          这个实体可以属于两个不相交的集合       和          。更一般地，如果包含否定条件，表</a:t>
            </a:r>
            <a:r>
              <a:rPr lang="en-US" altLang="zh-CN" sz="1800" dirty="0">
                <a:sym typeface="+mn-ea"/>
              </a:rPr>
              <a:t>1—2</a:t>
            </a:r>
            <a:r>
              <a:rPr lang="zh-CN" altLang="en-US" sz="1800" dirty="0">
                <a:sym typeface="+mn-ea"/>
              </a:rPr>
              <a:t>中任何带有“</a:t>
            </a:r>
            <a:r>
              <a:rPr lang="en-US" altLang="zh-CN" sz="1800" dirty="0">
                <a:sym typeface="+mn-ea"/>
              </a:rPr>
              <a:t>not</a:t>
            </a:r>
            <a:r>
              <a:rPr lang="zh-CN" altLang="en-US" sz="1800" dirty="0">
                <a:sym typeface="+mn-ea"/>
              </a:rPr>
              <a:t>”条件的语义特征都可能导致不一致。</a:t>
            </a:r>
            <a:endParaRPr lang="zh-CN" altLang="en-US" sz="1800" dirty="0">
              <a:sym typeface="+mn-ea"/>
            </a:endParaRPr>
          </a:p>
          <a:p>
            <a:pPr marL="0" lvl="1">
              <a:lnSpc>
                <a:spcPct val="150000"/>
              </a:lnSpc>
            </a:pPr>
            <a:endParaRPr lang="en-US" altLang="zh-CN" sz="1800" dirty="0">
              <a:sym typeface="+mn-ea"/>
            </a:endParaRPr>
          </a:p>
          <a:p>
            <a:pPr marL="0" lvl="1">
              <a:lnSpc>
                <a:spcPct val="150000"/>
              </a:lnSpc>
            </a:pPr>
            <a:r>
              <a:rPr lang="zh-CN" altLang="en-US" sz="1800" dirty="0">
                <a:sym typeface="+mn-ea"/>
              </a:rPr>
              <a:t>一致性可以由知识图谱中发现的不一致数量来衡量，其进一步还可以细分为由每个语义特征识别的不一致数量。</a:t>
            </a:r>
            <a:endParaRPr lang="zh-CN" altLang="en-US" sz="1800" dirty="0">
              <a:sym typeface="+mn-ea"/>
            </a:endParaRPr>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pic>
        <p:nvPicPr>
          <p:cNvPr id="6" name="图片 5"/>
          <p:cNvPicPr>
            <a:picLocks noChangeAspect="1"/>
          </p:cNvPicPr>
          <p:nvPr/>
        </p:nvPicPr>
        <p:blipFill>
          <a:blip r:embed="rId2"/>
          <a:stretch>
            <a:fillRect/>
          </a:stretch>
        </p:blipFill>
        <p:spPr>
          <a:xfrm>
            <a:off x="4994274" y="2580024"/>
            <a:ext cx="2863851" cy="306051"/>
          </a:xfrm>
          <a:prstGeom prst="rect">
            <a:avLst/>
          </a:prstGeom>
        </p:spPr>
      </p:pic>
      <p:pic>
        <p:nvPicPr>
          <p:cNvPr id="7" name="图片 6"/>
          <p:cNvPicPr>
            <a:picLocks noChangeAspect="1"/>
          </p:cNvPicPr>
          <p:nvPr/>
        </p:nvPicPr>
        <p:blipFill>
          <a:blip r:embed="rId3"/>
          <a:stretch>
            <a:fillRect/>
          </a:stretch>
        </p:blipFill>
        <p:spPr>
          <a:xfrm>
            <a:off x="681355" y="2990850"/>
            <a:ext cx="3110478" cy="306051"/>
          </a:xfrm>
          <a:prstGeom prst="rect">
            <a:avLst/>
          </a:prstGeom>
        </p:spPr>
      </p:pic>
      <p:pic>
        <p:nvPicPr>
          <p:cNvPr id="8" name="图片 7"/>
          <p:cNvPicPr>
            <a:picLocks noChangeAspect="1"/>
          </p:cNvPicPr>
          <p:nvPr/>
        </p:nvPicPr>
        <p:blipFill>
          <a:blip r:embed="rId4"/>
          <a:stretch>
            <a:fillRect/>
          </a:stretch>
        </p:blipFill>
        <p:spPr>
          <a:xfrm>
            <a:off x="8883649" y="2990850"/>
            <a:ext cx="701365" cy="306050"/>
          </a:xfrm>
          <a:prstGeom prst="rect">
            <a:avLst/>
          </a:prstGeom>
        </p:spPr>
      </p:pic>
      <p:pic>
        <p:nvPicPr>
          <p:cNvPr id="9" name="图片 8"/>
          <p:cNvPicPr>
            <a:picLocks noChangeAspect="1"/>
          </p:cNvPicPr>
          <p:nvPr/>
        </p:nvPicPr>
        <p:blipFill>
          <a:blip r:embed="rId5"/>
          <a:stretch>
            <a:fillRect/>
          </a:stretch>
        </p:blipFill>
        <p:spPr>
          <a:xfrm>
            <a:off x="2933065" y="3362325"/>
            <a:ext cx="505460" cy="361043"/>
          </a:xfrm>
          <a:prstGeom prst="rect">
            <a:avLst/>
          </a:prstGeom>
        </p:spPr>
      </p:pic>
      <p:pic>
        <p:nvPicPr>
          <p:cNvPr id="10" name="图片 9"/>
          <p:cNvPicPr>
            <a:picLocks noChangeAspect="1"/>
          </p:cNvPicPr>
          <p:nvPr/>
        </p:nvPicPr>
        <p:blipFill>
          <a:blip r:embed="rId6"/>
          <a:stretch>
            <a:fillRect/>
          </a:stretch>
        </p:blipFill>
        <p:spPr>
          <a:xfrm>
            <a:off x="3791833" y="3380578"/>
            <a:ext cx="651702" cy="361043"/>
          </a:xfrm>
          <a:prstGeom prst="rect">
            <a:avLst/>
          </a:prstGeom>
        </p:spPr>
      </p:pic>
    </p:spTree>
    <p:custDataLst>
      <p:tags r:id="rId7"/>
    </p:custData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一致性</a:t>
            </a:r>
            <a:endParaRPr lang="en-US" altLang="zh-CN" dirty="0"/>
          </a:p>
        </p:txBody>
      </p:sp>
      <p:pic>
        <p:nvPicPr>
          <p:cNvPr id="6" name="内容占位符 5"/>
          <p:cNvPicPr>
            <a:picLocks noGrp="1" noChangeAspect="1"/>
          </p:cNvPicPr>
          <p:nvPr>
            <p:ph idx="1"/>
          </p:nvPr>
        </p:nvPicPr>
        <p:blipFill>
          <a:blip r:embed="rId1"/>
          <a:stretch>
            <a:fillRect/>
          </a:stretch>
        </p:blipFill>
        <p:spPr>
          <a:xfrm>
            <a:off x="1706562" y="2279650"/>
            <a:ext cx="8467725" cy="3219450"/>
          </a:xfrm>
        </p:spPr>
      </p:pic>
      <p:pic>
        <p:nvPicPr>
          <p:cNvPr id="5" name="图片 4" descr="天津科技大学"/>
          <p:cNvPicPr>
            <a:picLocks noChangeAspect="1"/>
          </p:cNvPicPr>
          <p:nvPr/>
        </p:nvPicPr>
        <p:blipFill>
          <a:blip r:embed="rId2"/>
          <a:stretch>
            <a:fillRect/>
          </a:stretch>
        </p:blipFill>
        <p:spPr>
          <a:xfrm>
            <a:off x="8768080" y="480060"/>
            <a:ext cx="2812415" cy="563880"/>
          </a:xfrm>
          <a:prstGeom prst="rect">
            <a:avLst/>
          </a:prstGeom>
        </p:spPr>
      </p:pic>
      <p:sp>
        <p:nvSpPr>
          <p:cNvPr id="7" name="文本框 6"/>
          <p:cNvSpPr txBox="1"/>
          <p:nvPr/>
        </p:nvSpPr>
        <p:spPr>
          <a:xfrm>
            <a:off x="2495550" y="1552575"/>
            <a:ext cx="6429375" cy="369332"/>
          </a:xfrm>
          <a:prstGeom prst="rect">
            <a:avLst/>
          </a:prstGeom>
          <a:noFill/>
        </p:spPr>
        <p:txBody>
          <a:bodyPr wrap="square" rtlCol="0">
            <a:spAutoFit/>
          </a:bodyPr>
          <a:lstStyle/>
          <a:p>
            <a:r>
              <a:rPr lang="zh-CN" altLang="en-US" dirty="0"/>
              <a:t>                              表</a:t>
            </a:r>
            <a:r>
              <a:rPr lang="en-US" altLang="zh-CN" dirty="0"/>
              <a:t>1  </a:t>
            </a:r>
            <a:r>
              <a:rPr lang="zh-CN" altLang="en-US" dirty="0"/>
              <a:t>面向个体的本体特征</a:t>
            </a:r>
            <a:endParaRPr lang="zh-CN" altLang="en-US" dirty="0"/>
          </a:p>
        </p:txBody>
      </p:sp>
    </p:spTree>
    <p:custDataLst>
      <p:tags r:id="rId3"/>
    </p:custData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ltLang="zh-CN" dirty="0"/>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pic>
        <p:nvPicPr>
          <p:cNvPr id="9" name="内容占位符 8"/>
          <p:cNvPicPr>
            <a:picLocks noGrp="1" noChangeAspect="1"/>
          </p:cNvPicPr>
          <p:nvPr>
            <p:ph idx="1"/>
          </p:nvPr>
        </p:nvPicPr>
        <p:blipFill>
          <a:blip r:embed="rId2"/>
          <a:stretch>
            <a:fillRect/>
          </a:stretch>
        </p:blipFill>
        <p:spPr>
          <a:xfrm>
            <a:off x="1193165" y="1210310"/>
            <a:ext cx="8303260" cy="5048250"/>
          </a:xfrm>
        </p:spPr>
      </p:pic>
      <p:sp>
        <p:nvSpPr>
          <p:cNvPr id="12" name="文本框 11"/>
          <p:cNvSpPr txBox="1"/>
          <p:nvPr/>
        </p:nvSpPr>
        <p:spPr>
          <a:xfrm>
            <a:off x="9496425" y="3028950"/>
            <a:ext cx="1790700" cy="646331"/>
          </a:xfrm>
          <a:prstGeom prst="rect">
            <a:avLst/>
          </a:prstGeom>
          <a:noFill/>
        </p:spPr>
        <p:txBody>
          <a:bodyPr wrap="square" rtlCol="0">
            <a:spAutoFit/>
          </a:bodyPr>
          <a:lstStyle/>
          <a:p>
            <a:r>
              <a:rPr lang="zh-CN" altLang="en-US" dirty="0"/>
              <a:t>表</a:t>
            </a:r>
            <a:r>
              <a:rPr lang="en-US" altLang="zh-CN" dirty="0"/>
              <a:t>2  </a:t>
            </a:r>
            <a:r>
              <a:rPr lang="zh-CN" altLang="en-US" dirty="0"/>
              <a:t>属性公理的本体特征</a:t>
            </a:r>
            <a:endParaRPr lang="zh-CN" altLang="en-US" dirty="0"/>
          </a:p>
        </p:txBody>
      </p:sp>
    </p:spTree>
    <p:custDataLst>
      <p:tags r:id="rId3"/>
    </p:custData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有效性</a:t>
            </a:r>
            <a:endParaRPr lang="en-US" altLang="zh-CN" dirty="0"/>
          </a:p>
        </p:txBody>
      </p:sp>
      <p:sp>
        <p:nvSpPr>
          <p:cNvPr id="3" name="内容占位符 2"/>
          <p:cNvSpPr>
            <a:spLocks noGrp="1"/>
          </p:cNvSpPr>
          <p:nvPr>
            <p:ph idx="1"/>
          </p:nvPr>
        </p:nvSpPr>
        <p:spPr>
          <a:xfrm>
            <a:off x="608330" y="1490345"/>
            <a:ext cx="10968990" cy="4759325"/>
          </a:xfrm>
        </p:spPr>
        <p:txBody>
          <a:bodyPr/>
          <a:lstStyle/>
          <a:p>
            <a:pPr marL="0" lvl="1">
              <a:lnSpc>
                <a:spcPct val="150000"/>
              </a:lnSpc>
            </a:pPr>
            <a:r>
              <a:rPr lang="zh-CN" altLang="en-US" sz="1800" dirty="0">
                <a:sym typeface="+mn-ea"/>
              </a:rPr>
              <a:t>有效性（</a:t>
            </a:r>
            <a:r>
              <a:rPr lang="en-US" altLang="zh-CN" sz="1800" dirty="0">
                <a:sym typeface="+mn-ea"/>
              </a:rPr>
              <a:t>Validity</a:t>
            </a:r>
            <a:r>
              <a:rPr lang="zh-CN" altLang="en-US" sz="1800" dirty="0">
                <a:sym typeface="+mn-ea"/>
              </a:rPr>
              <a:t>）意味着知识图谱中不存在约束冲突。</a:t>
            </a:r>
            <a:endParaRPr lang="en-US" altLang="zh-CN" sz="1800" dirty="0">
              <a:sym typeface="+mn-ea"/>
            </a:endParaRPr>
          </a:p>
          <a:p>
            <a:pPr marL="0" lvl="1">
              <a:lnSpc>
                <a:spcPct val="150000"/>
              </a:lnSpc>
            </a:pPr>
            <a:endParaRPr lang="en-US" altLang="zh-CN" sz="1800" dirty="0">
              <a:sym typeface="+mn-ea"/>
            </a:endParaRPr>
          </a:p>
          <a:p>
            <a:pPr marL="0" lvl="1">
              <a:lnSpc>
                <a:spcPct val="150000"/>
              </a:lnSpc>
            </a:pPr>
            <a:r>
              <a:rPr lang="zh-CN" altLang="en-US" sz="1800" dirty="0">
                <a:sym typeface="+mn-ea"/>
              </a:rPr>
              <a:t>例如，我们可以指定形状          ，其目标节点</a:t>
            </a:r>
            <a:r>
              <a:rPr lang="zh-CN" altLang="en-US" sz="1800" dirty="0">
                <a:solidFill>
                  <a:schemeClr val="accent1"/>
                </a:solidFill>
                <a:sym typeface="+mn-ea"/>
              </a:rPr>
              <a:t>最多只包含一个国家</a:t>
            </a:r>
            <a:r>
              <a:rPr lang="zh-CN" altLang="en-US" sz="1800" dirty="0">
                <a:sym typeface="+mn-ea"/>
              </a:rPr>
              <a:t>。接着，给定边</a:t>
            </a:r>
            <a:endParaRPr lang="en-US" altLang="zh-CN" sz="1800" dirty="0">
              <a:sym typeface="+mn-ea"/>
            </a:endParaRPr>
          </a:p>
          <a:p>
            <a:pPr marL="0" lvl="1" indent="0">
              <a:lnSpc>
                <a:spcPct val="150000"/>
              </a:lnSpc>
              <a:buNone/>
            </a:pPr>
            <a:r>
              <a:rPr lang="en-US" altLang="zh-CN" sz="1800" dirty="0">
                <a:sym typeface="+mn-ea"/>
              </a:rPr>
              <a:t>                                             </a:t>
            </a:r>
            <a:r>
              <a:rPr lang="zh-CN" altLang="en-US" sz="1800" dirty="0">
                <a:sym typeface="+mn-ea"/>
              </a:rPr>
              <a:t>，并假定</a:t>
            </a:r>
            <a:r>
              <a:rPr lang="en-US" altLang="zh-CN" sz="1800" dirty="0">
                <a:sym typeface="+mn-ea"/>
              </a:rPr>
              <a:t>           </a:t>
            </a:r>
            <a:r>
              <a:rPr lang="zh-CN" altLang="en-US" sz="1800" dirty="0">
                <a:sym typeface="+mn-ea"/>
              </a:rPr>
              <a:t>是  </a:t>
            </a:r>
            <a:r>
              <a:rPr lang="en-US" altLang="zh-CN" sz="1800" dirty="0">
                <a:sym typeface="+mn-ea"/>
              </a:rPr>
              <a:t>       </a:t>
            </a:r>
            <a:r>
              <a:rPr lang="zh-CN" altLang="en-US" sz="1800" dirty="0">
                <a:sym typeface="+mn-ea"/>
              </a:rPr>
              <a:t>的一个目标，此时我们就会违背约束。</a:t>
            </a:r>
            <a:endParaRPr lang="en-US" altLang="zh-CN" sz="1800" dirty="0">
              <a:sym typeface="+mn-ea"/>
            </a:endParaRPr>
          </a:p>
          <a:p>
            <a:pPr marL="0" lvl="1" indent="0">
              <a:lnSpc>
                <a:spcPct val="150000"/>
              </a:lnSpc>
              <a:buNone/>
            </a:pPr>
            <a:r>
              <a:rPr lang="en-US" altLang="zh-CN" sz="1800" dirty="0">
                <a:sym typeface="+mn-ea"/>
              </a:rPr>
              <a:t>  </a:t>
            </a:r>
            <a:r>
              <a:rPr lang="zh-CN" altLang="en-US" sz="1800" dirty="0">
                <a:sym typeface="+mn-ea"/>
              </a:rPr>
              <a:t>相反，即使我们在知识图谱中定义了类似的基数限制，也不一定会出现不一致的情况，因为如果  没有唯一命名假设</a:t>
            </a:r>
            <a:r>
              <a:rPr lang="en-US" altLang="zh-CN" sz="1800" dirty="0">
                <a:sym typeface="+mn-ea"/>
              </a:rPr>
              <a:t>(UNA)</a:t>
            </a:r>
            <a:r>
              <a:rPr lang="zh-CN" altLang="en-US" sz="1800" dirty="0">
                <a:sym typeface="+mn-ea"/>
              </a:rPr>
              <a:t>，我们首先会推断       和       指的是同一实体。</a:t>
            </a:r>
            <a:endParaRPr lang="en-US" altLang="zh-CN" sz="1800" dirty="0">
              <a:sym typeface="+mn-ea"/>
            </a:endParaRPr>
          </a:p>
          <a:p>
            <a:pPr marL="0" lvl="1" indent="0">
              <a:lnSpc>
                <a:spcPct val="150000"/>
              </a:lnSpc>
              <a:buNone/>
            </a:pPr>
            <a:endParaRPr lang="en-US" altLang="zh-CN" sz="1800" dirty="0">
              <a:sym typeface="+mn-ea"/>
            </a:endParaRPr>
          </a:p>
          <a:p>
            <a:pPr marL="285750" lvl="1" indent="-285750">
              <a:lnSpc>
                <a:spcPct val="150000"/>
              </a:lnSpc>
            </a:pPr>
            <a:r>
              <a:rPr lang="zh-CN" altLang="en-US" sz="1800" dirty="0">
                <a:sym typeface="+mn-ea"/>
              </a:rPr>
              <a:t>有效性一个最直接的度量就是计算每个约束的冲突数。</a:t>
            </a:r>
            <a:endParaRPr lang="en-US" altLang="zh-CN" sz="1800" dirty="0">
              <a:sym typeface="+mn-ea"/>
            </a:endParaRPr>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pic>
        <p:nvPicPr>
          <p:cNvPr id="11" name="图片 10"/>
          <p:cNvPicPr>
            <a:picLocks noChangeAspect="1"/>
          </p:cNvPicPr>
          <p:nvPr/>
        </p:nvPicPr>
        <p:blipFill>
          <a:blip r:embed="rId2"/>
          <a:stretch>
            <a:fillRect/>
          </a:stretch>
        </p:blipFill>
        <p:spPr>
          <a:xfrm>
            <a:off x="3743324" y="2563812"/>
            <a:ext cx="644053" cy="360363"/>
          </a:xfrm>
          <a:prstGeom prst="rect">
            <a:avLst/>
          </a:prstGeom>
        </p:spPr>
      </p:pic>
      <p:pic>
        <p:nvPicPr>
          <p:cNvPr id="12" name="图片 11"/>
          <p:cNvPicPr>
            <a:picLocks noChangeAspect="1"/>
          </p:cNvPicPr>
          <p:nvPr/>
        </p:nvPicPr>
        <p:blipFill>
          <a:blip r:embed="rId3"/>
          <a:stretch>
            <a:fillRect/>
          </a:stretch>
        </p:blipFill>
        <p:spPr>
          <a:xfrm>
            <a:off x="854074" y="3100520"/>
            <a:ext cx="3442263" cy="314008"/>
          </a:xfrm>
          <a:prstGeom prst="rect">
            <a:avLst/>
          </a:prstGeom>
        </p:spPr>
      </p:pic>
      <p:pic>
        <p:nvPicPr>
          <p:cNvPr id="13" name="图片 12"/>
          <p:cNvPicPr>
            <a:picLocks noChangeAspect="1"/>
          </p:cNvPicPr>
          <p:nvPr/>
        </p:nvPicPr>
        <p:blipFill>
          <a:blip r:embed="rId4"/>
          <a:stretch>
            <a:fillRect/>
          </a:stretch>
        </p:blipFill>
        <p:spPr>
          <a:xfrm>
            <a:off x="5492750" y="3038792"/>
            <a:ext cx="719602" cy="314008"/>
          </a:xfrm>
          <a:prstGeom prst="rect">
            <a:avLst/>
          </a:prstGeom>
        </p:spPr>
      </p:pic>
      <p:pic>
        <p:nvPicPr>
          <p:cNvPr id="14" name="图片 13"/>
          <p:cNvPicPr>
            <a:picLocks noChangeAspect="1"/>
          </p:cNvPicPr>
          <p:nvPr/>
        </p:nvPicPr>
        <p:blipFill>
          <a:blip r:embed="rId2"/>
          <a:stretch>
            <a:fillRect/>
          </a:stretch>
        </p:blipFill>
        <p:spPr>
          <a:xfrm>
            <a:off x="6632446" y="3038792"/>
            <a:ext cx="559399" cy="314008"/>
          </a:xfrm>
          <a:prstGeom prst="rect">
            <a:avLst/>
          </a:prstGeom>
        </p:spPr>
      </p:pic>
      <p:pic>
        <p:nvPicPr>
          <p:cNvPr id="15" name="图片 14"/>
          <p:cNvPicPr>
            <a:picLocks noChangeAspect="1"/>
          </p:cNvPicPr>
          <p:nvPr/>
        </p:nvPicPr>
        <p:blipFill>
          <a:blip r:embed="rId5"/>
          <a:stretch>
            <a:fillRect/>
          </a:stretch>
        </p:blipFill>
        <p:spPr>
          <a:xfrm>
            <a:off x="5382946" y="3997642"/>
            <a:ext cx="502413" cy="314008"/>
          </a:xfrm>
          <a:prstGeom prst="rect">
            <a:avLst/>
          </a:prstGeom>
        </p:spPr>
      </p:pic>
      <p:pic>
        <p:nvPicPr>
          <p:cNvPr id="16" name="图片 15"/>
          <p:cNvPicPr>
            <a:picLocks noChangeAspect="1"/>
          </p:cNvPicPr>
          <p:nvPr/>
        </p:nvPicPr>
        <p:blipFill>
          <a:blip r:embed="rId6"/>
          <a:stretch>
            <a:fillRect/>
          </a:stretch>
        </p:blipFill>
        <p:spPr>
          <a:xfrm>
            <a:off x="6212205" y="3997642"/>
            <a:ext cx="534482" cy="314008"/>
          </a:xfrm>
          <a:prstGeom prst="rect">
            <a:avLst/>
          </a:prstGeom>
        </p:spPr>
      </p:pic>
    </p:spTree>
    <p:custDataLst>
      <p:tags r:id="rId7"/>
    </p:custData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简洁性</a:t>
            </a:r>
            <a:r>
              <a:rPr lang="zh-CN" altLang="en-US" sz="2400" dirty="0"/>
              <a:t>（</a:t>
            </a:r>
            <a:r>
              <a:rPr lang="en-US" altLang="zh-CN" sz="2400" dirty="0"/>
              <a:t> Succinctness</a:t>
            </a:r>
            <a:r>
              <a:rPr lang="zh-CN" altLang="en-US" sz="2400" dirty="0"/>
              <a:t>）</a:t>
            </a:r>
            <a:endParaRPr lang="en-US" altLang="zh-CN" sz="2400" dirty="0"/>
          </a:p>
        </p:txBody>
      </p:sp>
      <p:sp>
        <p:nvSpPr>
          <p:cNvPr id="3" name="内容占位符 2"/>
          <p:cNvSpPr>
            <a:spLocks noGrp="1"/>
          </p:cNvSpPr>
          <p:nvPr>
            <p:ph idx="1"/>
          </p:nvPr>
        </p:nvSpPr>
        <p:spPr>
          <a:xfrm>
            <a:off x="608330" y="1490345"/>
            <a:ext cx="10968990" cy="4759325"/>
          </a:xfrm>
        </p:spPr>
        <p:txBody>
          <a:bodyPr>
            <a:normAutofit/>
          </a:bodyPr>
          <a:lstStyle/>
          <a:p>
            <a:pPr marL="0" lvl="1">
              <a:lnSpc>
                <a:spcPct val="180000"/>
              </a:lnSpc>
            </a:pPr>
            <a:r>
              <a:rPr lang="zh-CN" altLang="en-US" sz="2400" dirty="0">
                <a:sym typeface="+mn-ea"/>
              </a:rPr>
              <a:t>简洁性仅包含以简洁易懂的方式表示的相关内容（避免“信息过载”）。</a:t>
            </a:r>
            <a:endParaRPr lang="en-US" altLang="zh-CN" sz="2400" dirty="0">
              <a:sym typeface="+mn-ea"/>
            </a:endParaRPr>
          </a:p>
          <a:p>
            <a:pPr marL="0" lvl="1">
              <a:lnSpc>
                <a:spcPct val="180000"/>
              </a:lnSpc>
            </a:pPr>
            <a:r>
              <a:rPr lang="zh-CN" altLang="en-US" sz="2400" dirty="0">
                <a:sym typeface="+mn-ea"/>
              </a:rPr>
              <a:t>简洁性主要包含三方面：一般简练性（</a:t>
            </a:r>
            <a:r>
              <a:rPr lang="en-US" altLang="zh-CN" sz="2400" dirty="0">
                <a:sym typeface="+mn-ea"/>
              </a:rPr>
              <a:t>Conciseness</a:t>
            </a:r>
            <a:r>
              <a:rPr lang="zh-CN" altLang="en-US" sz="2400" dirty="0">
                <a:sym typeface="+mn-ea"/>
              </a:rPr>
              <a:t>）、表示简练性（</a:t>
            </a:r>
            <a:r>
              <a:rPr lang="en-US" altLang="zh-CN" sz="2400" dirty="0">
                <a:sym typeface="+mn-ea"/>
              </a:rPr>
              <a:t>Representational-conciseness</a:t>
            </a:r>
            <a:r>
              <a:rPr lang="zh-CN" altLang="en-US" sz="2400" dirty="0">
                <a:sym typeface="+mn-ea"/>
              </a:rPr>
              <a:t>）、可理解性（</a:t>
            </a:r>
            <a:r>
              <a:rPr lang="en-US" altLang="zh-CN" sz="2400" dirty="0">
                <a:sym typeface="+mn-ea"/>
              </a:rPr>
              <a:t>Understandability</a:t>
            </a:r>
            <a:r>
              <a:rPr lang="zh-CN" altLang="en-US" sz="2400" dirty="0">
                <a:sym typeface="+mn-ea"/>
              </a:rPr>
              <a:t>）。</a:t>
            </a:r>
            <a:endParaRPr lang="en-US" altLang="zh-CN" sz="2400" dirty="0">
              <a:sym typeface="+mn-ea"/>
            </a:endParaRPr>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spTree>
    <p:custDataLst>
      <p:tags r:id="rId2"/>
    </p:custData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en-US" dirty="0"/>
              <a:t>简练性</a:t>
            </a:r>
            <a:endParaRPr lang="en-US" altLang="zh-CN" dirty="0"/>
          </a:p>
        </p:txBody>
      </p:sp>
      <p:sp>
        <p:nvSpPr>
          <p:cNvPr id="3" name="内容占位符 2"/>
          <p:cNvSpPr>
            <a:spLocks noGrp="1"/>
          </p:cNvSpPr>
          <p:nvPr>
            <p:ph idx="1"/>
          </p:nvPr>
        </p:nvSpPr>
        <p:spPr>
          <a:xfrm>
            <a:off x="608330" y="1490345"/>
            <a:ext cx="10972165" cy="4759325"/>
          </a:xfrm>
        </p:spPr>
        <p:txBody>
          <a:bodyPr/>
          <a:lstStyle/>
          <a:p>
            <a:pPr marL="0" lvl="1">
              <a:lnSpc>
                <a:spcPct val="150000"/>
              </a:lnSpc>
            </a:pPr>
            <a:r>
              <a:rPr lang="zh-CN" altLang="en-US" sz="1800" dirty="0">
                <a:sym typeface="+mn-ea"/>
              </a:rPr>
              <a:t>简练性（</a:t>
            </a:r>
            <a:r>
              <a:rPr lang="en-US" altLang="zh-CN" sz="1800" dirty="0">
                <a:sym typeface="+mn-ea"/>
              </a:rPr>
              <a:t>Conciseness</a:t>
            </a:r>
            <a:r>
              <a:rPr lang="zh-CN" altLang="en-US" sz="1800" dirty="0">
                <a:sym typeface="+mn-ea"/>
              </a:rPr>
              <a:t>）指的是避免包含与领域无关的模式和数据元素，其可进一步细分为内涵简练性（模式级）和扩展简练性（数据级）。前者表示数据不包含冗余模式元素（属性、类、形状等）的情况，而后者表示数据不包含冗余实体和关系的情况。</a:t>
            </a:r>
            <a:endParaRPr lang="en-US" altLang="zh-CN" sz="1800" dirty="0">
              <a:sym typeface="+mn-ea"/>
            </a:endParaRPr>
          </a:p>
          <a:p>
            <a:pPr marL="0" lvl="1">
              <a:lnSpc>
                <a:spcPct val="150000"/>
              </a:lnSpc>
            </a:pPr>
            <a:endParaRPr lang="en-US" sz="1800" dirty="0">
              <a:sym typeface="+mn-ea"/>
            </a:endParaRPr>
          </a:p>
          <a:p>
            <a:pPr marL="0" lvl="1">
              <a:lnSpc>
                <a:spcPct val="150000"/>
              </a:lnSpc>
            </a:pPr>
            <a:r>
              <a:rPr lang="zh-CN" altLang="en-US" sz="1800" dirty="0">
                <a:sym typeface="+mn-ea"/>
              </a:rPr>
              <a:t>例如，将                 的事件包含在专门针对智利旅游业的知识图谱中，这会影响知识图谱的扩展简练性，对于给定的域也可能会返回不相关的结果。</a:t>
            </a:r>
            <a:endParaRPr lang="en-US" altLang="zh-CN" sz="1800" dirty="0">
              <a:sym typeface="+mn-ea"/>
            </a:endParaRPr>
          </a:p>
          <a:p>
            <a:pPr marL="0" lvl="1">
              <a:lnSpc>
                <a:spcPct val="150000"/>
              </a:lnSpc>
            </a:pPr>
            <a:endParaRPr lang="en-US" sz="1800" dirty="0">
              <a:sym typeface="+mn-ea"/>
            </a:endParaRPr>
          </a:p>
          <a:p>
            <a:pPr marL="0" lvl="1" algn="l" defTabSz="914400">
              <a:lnSpc>
                <a:spcPct val="150000"/>
              </a:lnSpc>
              <a:buClrTx/>
              <a:buSzTx/>
              <a:tabLst>
                <a:tab pos="1609725" algn="l"/>
                <a:tab pos="1609725" algn="l"/>
                <a:tab pos="1609725" algn="l"/>
                <a:tab pos="1609725" algn="l"/>
              </a:tabLst>
            </a:pPr>
            <a:r>
              <a:rPr lang="zh-CN" altLang="en-US" sz="1800" dirty="0">
                <a:sym typeface="+mn-ea"/>
              </a:rPr>
              <a:t>简练性可以由关联领域的属性、类别、图形、实体、关系等的比例来度量，也就是说</a:t>
            </a:r>
            <a:r>
              <a:rPr lang="zh-CN" altLang="en-US" sz="1800" dirty="0">
                <a:sym typeface="+mn-ea"/>
              </a:rPr>
              <a:t>需要一个特定标准或是评估领域相关性的技术。</a:t>
            </a:r>
            <a:endParaRPr lang="zh-CN" altLang="en-US" sz="1800" dirty="0">
              <a:sym typeface="+mn-ea"/>
            </a:endParaRPr>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pic>
        <p:nvPicPr>
          <p:cNvPr id="6" name="图片 5"/>
          <p:cNvPicPr>
            <a:picLocks noChangeAspect="1"/>
          </p:cNvPicPr>
          <p:nvPr/>
        </p:nvPicPr>
        <p:blipFill>
          <a:blip r:embed="rId2"/>
          <a:stretch>
            <a:fillRect/>
          </a:stretch>
        </p:blipFill>
        <p:spPr>
          <a:xfrm>
            <a:off x="1929130" y="3359150"/>
            <a:ext cx="1351280" cy="330200"/>
          </a:xfrm>
          <a:prstGeom prst="rect">
            <a:avLst/>
          </a:prstGeom>
        </p:spPr>
      </p:pic>
    </p:spTree>
    <p:custDataLst>
      <p:tags r:id="rId3"/>
    </p:custData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表示简练性</a:t>
            </a:r>
            <a:endParaRPr lang="en-US" altLang="zh-CN" dirty="0"/>
          </a:p>
        </p:txBody>
      </p:sp>
      <p:sp>
        <p:nvSpPr>
          <p:cNvPr id="3" name="内容占位符 2"/>
          <p:cNvSpPr>
            <a:spLocks noGrp="1"/>
          </p:cNvSpPr>
          <p:nvPr>
            <p:ph idx="1"/>
          </p:nvPr>
        </p:nvSpPr>
        <p:spPr>
          <a:xfrm>
            <a:off x="608330" y="1490345"/>
            <a:ext cx="10972165" cy="4759325"/>
          </a:xfrm>
        </p:spPr>
        <p:txBody>
          <a:bodyPr/>
          <a:lstStyle/>
          <a:p>
            <a:pPr marL="0" lvl="1">
              <a:lnSpc>
                <a:spcPct val="150000"/>
              </a:lnSpc>
            </a:pPr>
            <a:r>
              <a:rPr lang="zh-CN" altLang="en-US" sz="1800" dirty="0">
                <a:sym typeface="+mn-ea"/>
              </a:rPr>
              <a:t>表示简练性（</a:t>
            </a:r>
            <a:r>
              <a:rPr lang="en-US" altLang="zh-CN" sz="1800" dirty="0">
                <a:sym typeface="+mn-ea"/>
              </a:rPr>
              <a:t>Representational-conciseness</a:t>
            </a:r>
            <a:r>
              <a:rPr lang="zh-CN" altLang="en-US" sz="1800" dirty="0">
                <a:sym typeface="+mn-ea"/>
              </a:rPr>
              <a:t>）是指内容在知识图谱中展现的简练程度，与一般的简练性类似，其可以是内涵的也可以是外延的。</a:t>
            </a:r>
            <a:endParaRPr lang="en-US" altLang="zh-CN" sz="1800" dirty="0">
              <a:sym typeface="+mn-ea"/>
            </a:endParaRPr>
          </a:p>
          <a:p>
            <a:pPr marL="0" lvl="1">
              <a:lnSpc>
                <a:spcPct val="150000"/>
              </a:lnSpc>
            </a:pPr>
            <a:endParaRPr lang="en-US" altLang="zh-CN" sz="1800" dirty="0">
              <a:sym typeface="+mn-ea"/>
            </a:endParaRPr>
          </a:p>
          <a:p>
            <a:pPr marL="0" lvl="1">
              <a:lnSpc>
                <a:spcPct val="150000"/>
              </a:lnSpc>
            </a:pPr>
            <a:r>
              <a:rPr lang="zh-CN" altLang="en-US" sz="1800" dirty="0">
                <a:sym typeface="+mn-ea"/>
              </a:rPr>
              <a:t>例如，有两个属性</a:t>
            </a:r>
            <a:r>
              <a:rPr lang="en-US" altLang="zh-CN" sz="1800" dirty="0">
                <a:solidFill>
                  <a:srgbClr val="FF0000"/>
                </a:solidFill>
                <a:sym typeface="+mn-ea"/>
              </a:rPr>
              <a:t>flight</a:t>
            </a:r>
            <a:r>
              <a:rPr lang="zh-CN" altLang="en-US" sz="1800" dirty="0">
                <a:sym typeface="+mn-ea"/>
              </a:rPr>
              <a:t>和</a:t>
            </a:r>
            <a:r>
              <a:rPr lang="en-US" altLang="zh-CN" sz="1800" dirty="0">
                <a:solidFill>
                  <a:srgbClr val="FF0000"/>
                </a:solidFill>
                <a:sym typeface="+mn-ea"/>
              </a:rPr>
              <a:t>flies to</a:t>
            </a:r>
            <a:r>
              <a:rPr lang="zh-CN" altLang="en-US" sz="1800" dirty="0">
                <a:sym typeface="+mn-ea"/>
              </a:rPr>
              <a:t>，其为同一目的，而这会对表示简练性的内涵形式产生负面影响；而如果有两个节点           和                  同时代表智利首都（两者不互连），这会对表示简练性的外延形式产生不利影响。</a:t>
            </a:r>
            <a:endParaRPr lang="en-US" altLang="zh-CN" sz="1800" dirty="0">
              <a:sym typeface="+mn-ea"/>
            </a:endParaRPr>
          </a:p>
          <a:p>
            <a:pPr marL="0" lvl="1">
              <a:lnSpc>
                <a:spcPct val="150000"/>
              </a:lnSpc>
            </a:pPr>
            <a:r>
              <a:rPr lang="zh-CN" altLang="en-US" sz="1800" dirty="0">
                <a:sym typeface="+mn-ea"/>
              </a:rPr>
              <a:t>表示简练性的另一个例子是使用不必要的复杂模型结构，例如不必要的具体化，或者在元素的顺序不重要时使用链表。尽管表示简练性很难评估，但我们依然可以使用冗余节点数来衡量。</a:t>
            </a:r>
            <a:endParaRPr lang="en-US" altLang="zh-CN" sz="1800" dirty="0">
              <a:sym typeface="+mn-ea"/>
            </a:endParaRPr>
          </a:p>
          <a:p>
            <a:pPr marL="0" lvl="1">
              <a:lnSpc>
                <a:spcPct val="150000"/>
              </a:lnSpc>
            </a:pPr>
            <a:endParaRPr sz="1800" dirty="0">
              <a:sym typeface="+mn-ea"/>
            </a:endParaRPr>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pic>
        <p:nvPicPr>
          <p:cNvPr id="7" name="图片 6"/>
          <p:cNvPicPr>
            <a:picLocks noChangeAspect="1"/>
          </p:cNvPicPr>
          <p:nvPr/>
        </p:nvPicPr>
        <p:blipFill>
          <a:blip r:embed="rId2"/>
          <a:stretch>
            <a:fillRect/>
          </a:stretch>
        </p:blipFill>
        <p:spPr>
          <a:xfrm>
            <a:off x="3239770" y="3352800"/>
            <a:ext cx="777946" cy="352425"/>
          </a:xfrm>
          <a:prstGeom prst="rect">
            <a:avLst/>
          </a:prstGeom>
        </p:spPr>
      </p:pic>
      <p:pic>
        <p:nvPicPr>
          <p:cNvPr id="8" name="图片 7"/>
          <p:cNvPicPr>
            <a:picLocks noChangeAspect="1"/>
          </p:cNvPicPr>
          <p:nvPr/>
        </p:nvPicPr>
        <p:blipFill>
          <a:blip r:embed="rId3"/>
          <a:stretch>
            <a:fillRect/>
          </a:stretch>
        </p:blipFill>
        <p:spPr>
          <a:xfrm>
            <a:off x="4397376" y="3352799"/>
            <a:ext cx="1389846" cy="352425"/>
          </a:xfrm>
          <a:prstGeom prst="rect">
            <a:avLst/>
          </a:prstGeom>
        </p:spPr>
      </p:pic>
    </p:spTree>
    <p:custDataLst>
      <p:tags r:id="rId4"/>
    </p:custData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易理解性</a:t>
            </a:r>
            <a:endParaRPr lang="en-US" altLang="zh-CN" dirty="0"/>
          </a:p>
        </p:txBody>
      </p:sp>
      <p:sp>
        <p:nvSpPr>
          <p:cNvPr id="3" name="内容占位符 2"/>
          <p:cNvSpPr>
            <a:spLocks noGrp="1"/>
          </p:cNvSpPr>
          <p:nvPr>
            <p:ph idx="1"/>
          </p:nvPr>
        </p:nvSpPr>
        <p:spPr>
          <a:xfrm>
            <a:off x="608330" y="1490345"/>
            <a:ext cx="10972165" cy="4759325"/>
          </a:xfrm>
        </p:spPr>
        <p:txBody>
          <a:bodyPr/>
          <a:lstStyle/>
          <a:p>
            <a:pPr marL="0" lvl="1">
              <a:lnSpc>
                <a:spcPct val="150000"/>
              </a:lnSpc>
            </a:pPr>
            <a:r>
              <a:rPr lang="zh-CN" altLang="en-US" sz="1800" dirty="0">
                <a:sym typeface="+mn-ea"/>
              </a:rPr>
              <a:t>易理解性（</a:t>
            </a:r>
            <a:r>
              <a:rPr lang="en-US" altLang="zh-CN" sz="1800" dirty="0">
                <a:sym typeface="+mn-ea"/>
              </a:rPr>
              <a:t>Understandability</a:t>
            </a:r>
            <a:r>
              <a:rPr lang="zh-CN" altLang="en-US" sz="1800" dirty="0">
                <a:sym typeface="+mn-ea"/>
              </a:rPr>
              <a:t>）指的是人类用户能够轻松地解释数据，而不会产生歧义；而这至少涉及到提供人类可读的标签和描述（最好是使用不同的语言），使之能够理解正在谈论的内容。</a:t>
            </a:r>
            <a:endParaRPr lang="en-US" altLang="zh-CN" sz="1800" dirty="0">
              <a:sym typeface="+mn-ea"/>
            </a:endParaRPr>
          </a:p>
          <a:p>
            <a:pPr marL="0" lvl="1">
              <a:lnSpc>
                <a:spcPct val="150000"/>
              </a:lnSpc>
            </a:pPr>
            <a:endParaRPr lang="en-US" altLang="zh-CN" sz="1800" dirty="0">
              <a:sym typeface="+mn-ea"/>
            </a:endParaRPr>
          </a:p>
          <a:p>
            <a:pPr marL="0" lvl="1" indent="0">
              <a:lnSpc>
                <a:spcPct val="150000"/>
              </a:lnSpc>
              <a:buNone/>
            </a:pPr>
            <a:endParaRPr lang="en-US" altLang="zh-CN" sz="1800" dirty="0">
              <a:sym typeface="+mn-ea"/>
            </a:endParaRPr>
          </a:p>
          <a:p>
            <a:pPr marL="0" lvl="1">
              <a:lnSpc>
                <a:spcPct val="150000"/>
              </a:lnSpc>
            </a:pPr>
            <a:endParaRPr lang="en-US" sz="1800" dirty="0">
              <a:sym typeface="+mn-ea"/>
            </a:endParaRPr>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pic>
        <p:nvPicPr>
          <p:cNvPr id="7" name="图片 6"/>
          <p:cNvPicPr>
            <a:picLocks noChangeAspect="1"/>
          </p:cNvPicPr>
          <p:nvPr/>
        </p:nvPicPr>
        <p:blipFill>
          <a:blip r:embed="rId2"/>
          <a:stretch>
            <a:fillRect/>
          </a:stretch>
        </p:blipFill>
        <p:spPr>
          <a:xfrm>
            <a:off x="608330" y="2547938"/>
            <a:ext cx="7162800" cy="3303905"/>
          </a:xfrm>
          <a:prstGeom prst="rect">
            <a:avLst/>
          </a:prstGeom>
        </p:spPr>
      </p:pic>
      <p:sp>
        <p:nvSpPr>
          <p:cNvPr id="8" name="文本框 7"/>
          <p:cNvSpPr txBox="1"/>
          <p:nvPr/>
        </p:nvSpPr>
        <p:spPr>
          <a:xfrm>
            <a:off x="8260080" y="3533774"/>
            <a:ext cx="2733675" cy="646331"/>
          </a:xfrm>
          <a:prstGeom prst="rect">
            <a:avLst/>
          </a:prstGeom>
          <a:noFill/>
        </p:spPr>
        <p:txBody>
          <a:bodyPr wrap="square" rtlCol="0">
            <a:spAutoFit/>
          </a:bodyPr>
          <a:lstStyle/>
          <a:p>
            <a:r>
              <a:rPr lang="zh-CN" altLang="en-US" dirty="0"/>
              <a:t>图</a:t>
            </a:r>
            <a:r>
              <a:rPr lang="en-US" altLang="zh-CN" dirty="0"/>
              <a:t>1  </a:t>
            </a:r>
            <a:r>
              <a:rPr lang="zh-CN" altLang="en-US" dirty="0"/>
              <a:t>描述事件及其地点的有向边标记图</a:t>
            </a:r>
            <a:endParaRPr lang="zh-CN" altLang="en-US" dirty="0"/>
          </a:p>
        </p:txBody>
      </p:sp>
    </p:spTree>
    <p:custDataLst>
      <p:tags r:id="rId3"/>
    </p:custData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易理解性</a:t>
            </a:r>
            <a:endParaRPr lang="en-US" altLang="zh-CN" dirty="0"/>
          </a:p>
        </p:txBody>
      </p:sp>
      <p:sp>
        <p:nvSpPr>
          <p:cNvPr id="3" name="内容占位符 2"/>
          <p:cNvSpPr>
            <a:spLocks noGrp="1"/>
          </p:cNvSpPr>
          <p:nvPr>
            <p:ph idx="1"/>
          </p:nvPr>
        </p:nvSpPr>
        <p:spPr>
          <a:xfrm>
            <a:off x="608330" y="1490345"/>
            <a:ext cx="10972165" cy="4759325"/>
          </a:xfrm>
        </p:spPr>
        <p:txBody>
          <a:bodyPr/>
          <a:lstStyle/>
          <a:p>
            <a:pPr marL="0" lvl="1" indent="0">
              <a:lnSpc>
                <a:spcPct val="150000"/>
              </a:lnSpc>
              <a:buNone/>
            </a:pPr>
            <a:r>
              <a:rPr lang="zh-CN" altLang="en-US" sz="1800" dirty="0">
                <a:sym typeface="+mn-ea"/>
              </a:rPr>
              <a:t>如图</a:t>
            </a:r>
            <a:r>
              <a:rPr lang="en-US" altLang="zh-CN" sz="1800" dirty="0">
                <a:sym typeface="+mn-ea"/>
              </a:rPr>
              <a:t>1</a:t>
            </a:r>
            <a:r>
              <a:rPr lang="zh-CN" altLang="en-US" sz="1800" dirty="0">
                <a:sym typeface="+mn-ea"/>
              </a:rPr>
              <a:t>，尽管节点          和          会用来确保事件标识符的独特性，它们也应该与诸如             和      这样的标签相关联。</a:t>
            </a:r>
            <a:endParaRPr lang="en-US" altLang="zh-CN" sz="1800" dirty="0">
              <a:sym typeface="+mn-ea"/>
            </a:endParaRPr>
          </a:p>
          <a:p>
            <a:pPr marL="0" lvl="1" indent="0">
              <a:lnSpc>
                <a:spcPct val="150000"/>
              </a:lnSpc>
              <a:buNone/>
            </a:pPr>
            <a:endParaRPr lang="en-US" altLang="zh-CN" sz="1800" dirty="0">
              <a:sym typeface="+mn-ea"/>
            </a:endParaRPr>
          </a:p>
          <a:p>
            <a:pPr marL="0" lvl="1" indent="0">
              <a:lnSpc>
                <a:spcPct val="150000"/>
              </a:lnSpc>
              <a:buNone/>
            </a:pPr>
            <a:r>
              <a:rPr lang="zh-CN" altLang="en-US" sz="1800" dirty="0">
                <a:sym typeface="+mn-ea"/>
              </a:rPr>
              <a:t>理想情况下，人类可读的信息足以消除特定节点的歧义，例如将描述                                     与</a:t>
            </a:r>
            <a:endParaRPr lang="en-US" altLang="zh-CN" sz="1800" dirty="0">
              <a:sym typeface="+mn-ea"/>
            </a:endParaRPr>
          </a:p>
          <a:p>
            <a:pPr marL="0" lvl="1" indent="0">
              <a:lnSpc>
                <a:spcPct val="150000"/>
              </a:lnSpc>
              <a:buNone/>
            </a:pPr>
            <a:r>
              <a:rPr lang="en-US" altLang="zh-CN" sz="1800" dirty="0">
                <a:sym typeface="+mn-ea"/>
              </a:rPr>
              <a:t>          </a:t>
            </a:r>
            <a:r>
              <a:rPr lang="zh-CN" altLang="en-US" sz="1800" dirty="0">
                <a:sym typeface="+mn-ea"/>
              </a:rPr>
              <a:t>联系起来，以消除城市与同义词之间的歧义。</a:t>
            </a:r>
            <a:endParaRPr lang="en-US" altLang="zh-CN" sz="1800" dirty="0">
              <a:sym typeface="+mn-ea"/>
            </a:endParaRPr>
          </a:p>
          <a:p>
            <a:pPr marL="0" lvl="1" indent="0">
              <a:lnSpc>
                <a:spcPct val="150000"/>
              </a:lnSpc>
              <a:buNone/>
            </a:pPr>
            <a:endParaRPr lang="en-US" altLang="zh-CN" sz="1800" dirty="0">
              <a:sym typeface="+mn-ea"/>
            </a:endParaRPr>
          </a:p>
          <a:p>
            <a:pPr marL="0" lvl="1" indent="0">
              <a:lnSpc>
                <a:spcPct val="150000"/>
              </a:lnSpc>
              <a:buNone/>
            </a:pPr>
            <a:r>
              <a:rPr lang="zh-CN" altLang="en-US" sz="1800" dirty="0">
                <a:sym typeface="+mn-ea"/>
              </a:rPr>
              <a:t>易理解性的度量包含人类可读标签和描述的节点数量的比例，特定标签和描述的唯一性，语言支持等方面。</a:t>
            </a:r>
            <a:endParaRPr lang="en-US" altLang="zh-CN" sz="1800" dirty="0">
              <a:sym typeface="+mn-ea"/>
            </a:endParaRPr>
          </a:p>
          <a:p>
            <a:pPr marL="0" lvl="1">
              <a:lnSpc>
                <a:spcPct val="150000"/>
              </a:lnSpc>
            </a:pPr>
            <a:endParaRPr lang="en-US" sz="1800" dirty="0">
              <a:sym typeface="+mn-ea"/>
            </a:endParaRPr>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sp>
        <p:nvSpPr>
          <p:cNvPr id="8" name="文本框 7"/>
          <p:cNvSpPr txBox="1"/>
          <p:nvPr/>
        </p:nvSpPr>
        <p:spPr>
          <a:xfrm>
            <a:off x="8260080" y="3533774"/>
            <a:ext cx="2733675" cy="369332"/>
          </a:xfrm>
          <a:prstGeom prst="rect">
            <a:avLst/>
          </a:prstGeom>
          <a:noFill/>
        </p:spPr>
        <p:txBody>
          <a:bodyPr wrap="square" rtlCol="0">
            <a:spAutoFit/>
          </a:bodyPr>
          <a:lstStyle/>
          <a:p>
            <a:endParaRPr lang="zh-CN" altLang="en-US" dirty="0"/>
          </a:p>
        </p:txBody>
      </p:sp>
      <p:pic>
        <p:nvPicPr>
          <p:cNvPr id="9" name="图片 8"/>
          <p:cNvPicPr>
            <a:picLocks noChangeAspect="1"/>
          </p:cNvPicPr>
          <p:nvPr/>
        </p:nvPicPr>
        <p:blipFill>
          <a:blip r:embed="rId2"/>
          <a:stretch>
            <a:fillRect/>
          </a:stretch>
        </p:blipFill>
        <p:spPr>
          <a:xfrm>
            <a:off x="2753360" y="1559864"/>
            <a:ext cx="581025" cy="344465"/>
          </a:xfrm>
          <a:prstGeom prst="rect">
            <a:avLst/>
          </a:prstGeom>
        </p:spPr>
      </p:pic>
      <p:pic>
        <p:nvPicPr>
          <p:cNvPr id="10" name="图片 9"/>
          <p:cNvPicPr>
            <a:picLocks noChangeAspect="1"/>
          </p:cNvPicPr>
          <p:nvPr/>
        </p:nvPicPr>
        <p:blipFill>
          <a:blip r:embed="rId3"/>
          <a:stretch>
            <a:fillRect/>
          </a:stretch>
        </p:blipFill>
        <p:spPr>
          <a:xfrm>
            <a:off x="3715384" y="1559727"/>
            <a:ext cx="648381" cy="369331"/>
          </a:xfrm>
          <a:prstGeom prst="rect">
            <a:avLst/>
          </a:prstGeom>
        </p:spPr>
      </p:pic>
      <p:pic>
        <p:nvPicPr>
          <p:cNvPr id="12" name="图片 11"/>
          <p:cNvPicPr>
            <a:picLocks noChangeAspect="1"/>
          </p:cNvPicPr>
          <p:nvPr/>
        </p:nvPicPr>
        <p:blipFill>
          <a:blip r:embed="rId4"/>
          <a:stretch>
            <a:fillRect/>
          </a:stretch>
        </p:blipFill>
        <p:spPr>
          <a:xfrm>
            <a:off x="10520831" y="1542398"/>
            <a:ext cx="945848" cy="369331"/>
          </a:xfrm>
          <a:prstGeom prst="rect">
            <a:avLst/>
          </a:prstGeom>
        </p:spPr>
      </p:pic>
      <p:pic>
        <p:nvPicPr>
          <p:cNvPr id="13" name="图片 12"/>
          <p:cNvPicPr>
            <a:picLocks noChangeAspect="1"/>
          </p:cNvPicPr>
          <p:nvPr/>
        </p:nvPicPr>
        <p:blipFill>
          <a:blip r:embed="rId5"/>
          <a:stretch>
            <a:fillRect/>
          </a:stretch>
        </p:blipFill>
        <p:spPr>
          <a:xfrm>
            <a:off x="947102" y="2016124"/>
            <a:ext cx="481648" cy="308607"/>
          </a:xfrm>
          <a:prstGeom prst="rect">
            <a:avLst/>
          </a:prstGeom>
        </p:spPr>
      </p:pic>
      <p:pic>
        <p:nvPicPr>
          <p:cNvPr id="14" name="图片 13"/>
          <p:cNvPicPr>
            <a:picLocks noChangeAspect="1"/>
          </p:cNvPicPr>
          <p:nvPr/>
        </p:nvPicPr>
        <p:blipFill>
          <a:blip r:embed="rId6"/>
          <a:stretch>
            <a:fillRect/>
          </a:stretch>
        </p:blipFill>
        <p:spPr>
          <a:xfrm>
            <a:off x="8187881" y="2902703"/>
            <a:ext cx="2878072" cy="369332"/>
          </a:xfrm>
          <a:prstGeom prst="rect">
            <a:avLst/>
          </a:prstGeom>
        </p:spPr>
      </p:pic>
      <p:pic>
        <p:nvPicPr>
          <p:cNvPr id="15" name="图片 14"/>
          <p:cNvPicPr>
            <a:picLocks noChangeAspect="1"/>
          </p:cNvPicPr>
          <p:nvPr/>
        </p:nvPicPr>
        <p:blipFill>
          <a:blip r:embed="rId7"/>
          <a:stretch>
            <a:fillRect/>
          </a:stretch>
        </p:blipFill>
        <p:spPr>
          <a:xfrm>
            <a:off x="608330" y="3475790"/>
            <a:ext cx="815266" cy="369332"/>
          </a:xfrm>
          <a:prstGeom prst="rect">
            <a:avLst/>
          </a:prstGeom>
        </p:spPr>
      </p:pic>
    </p:spTree>
    <p:custDataLst>
      <p:tags r:id="rId8"/>
    </p:custData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endParaRPr lang="zh-CN" altLang="en-US" dirty="0"/>
          </a:p>
        </p:txBody>
      </p:sp>
      <p:sp>
        <p:nvSpPr>
          <p:cNvPr id="3" name="内容占位符 2"/>
          <p:cNvSpPr>
            <a:spLocks noGrp="1"/>
          </p:cNvSpPr>
          <p:nvPr>
            <p:ph idx="1"/>
          </p:nvPr>
        </p:nvSpPr>
        <p:spPr>
          <a:xfrm>
            <a:off x="608330" y="1490345"/>
            <a:ext cx="10972165" cy="4759325"/>
          </a:xfrm>
        </p:spPr>
        <p:txBody>
          <a:bodyPr>
            <a:normAutofit lnSpcReduction="20000"/>
          </a:bodyPr>
          <a:lstStyle/>
          <a:p>
            <a:pPr marL="0" lvl="1" indent="0">
              <a:lnSpc>
                <a:spcPct val="150000"/>
              </a:lnSpc>
              <a:buNone/>
            </a:pPr>
            <a:r>
              <a:rPr lang="zh-CN" altLang="en-US" sz="1800" dirty="0">
                <a:sym typeface="+mn-ea"/>
              </a:rPr>
              <a:t>本次我们讨论了一些用于质量评估的关键的维度，这些通常都是适用于知识图谱的质量评估标准，我们也都已经结合实例进行了讨论。可能还会存在其他的质量评估维度。</a:t>
            </a:r>
            <a:endParaRPr lang="zh-CN" altLang="en-US" sz="1800" dirty="0">
              <a:sym typeface="+mn-ea"/>
            </a:endParaRPr>
          </a:p>
          <a:p>
            <a:pPr marL="0" lvl="1" indent="0">
              <a:lnSpc>
                <a:spcPct val="150000"/>
              </a:lnSpc>
              <a:buNone/>
            </a:pPr>
            <a:endParaRPr lang="zh-CN" altLang="en-US" sz="1800" dirty="0">
              <a:sym typeface="+mn-ea"/>
            </a:endParaRPr>
          </a:p>
          <a:p>
            <a:pPr marL="0" lvl="1" indent="0">
              <a:lnSpc>
                <a:spcPct val="150000"/>
              </a:lnSpc>
              <a:buNone/>
            </a:pPr>
            <a:r>
              <a:rPr lang="zh-CN" altLang="en-US" sz="1800" dirty="0">
                <a:sym typeface="+mn-ea"/>
              </a:rPr>
              <a:t>更多细节请参考：</a:t>
            </a:r>
            <a:endParaRPr lang="zh-CN" altLang="en-US" sz="1800" dirty="0">
              <a:sym typeface="+mn-ea"/>
            </a:endParaRPr>
          </a:p>
          <a:p>
            <a:pPr marL="0" lvl="1" indent="0">
              <a:lnSpc>
                <a:spcPct val="150000"/>
              </a:lnSpc>
              <a:buNone/>
            </a:pPr>
            <a:r>
              <a:rPr lang="en-US" altLang="zh-CN" sz="1800" dirty="0">
                <a:sym typeface="+mn-ea"/>
              </a:rPr>
              <a:t>Carlo </a:t>
            </a:r>
            <a:r>
              <a:rPr lang="en-US" altLang="zh-CN" sz="1800" dirty="0" err="1">
                <a:sym typeface="+mn-ea"/>
              </a:rPr>
              <a:t>Batini</a:t>
            </a:r>
            <a:r>
              <a:rPr lang="en-US" altLang="zh-CN" sz="1800" dirty="0">
                <a:sym typeface="+mn-ea"/>
              </a:rPr>
              <a:t> and Monica </a:t>
            </a:r>
            <a:r>
              <a:rPr lang="en-US" altLang="zh-CN" sz="1800" dirty="0" err="1">
                <a:sym typeface="+mn-ea"/>
              </a:rPr>
              <a:t>Scannapieco</a:t>
            </a:r>
            <a:r>
              <a:rPr lang="en-US" altLang="zh-CN" sz="1800" dirty="0">
                <a:sym typeface="+mn-ea"/>
              </a:rPr>
              <a:t>. 2016. Data and Information Quality - Dimensions, Principles and </a:t>
            </a:r>
            <a:r>
              <a:rPr lang="en-US" altLang="zh-CN" sz="1800" dirty="0" err="1">
                <a:sym typeface="+mn-ea"/>
              </a:rPr>
              <a:t>Techniques.Springer</a:t>
            </a:r>
            <a:r>
              <a:rPr lang="en-US" altLang="zh-CN" sz="1800" dirty="0">
                <a:sym typeface="+mn-ea"/>
              </a:rPr>
              <a:t>.</a:t>
            </a:r>
            <a:endParaRPr lang="en-US" altLang="zh-CN" sz="1800" dirty="0">
              <a:sym typeface="+mn-ea"/>
            </a:endParaRPr>
          </a:p>
          <a:p>
            <a:pPr marL="0" lvl="1" indent="0">
              <a:lnSpc>
                <a:spcPct val="150000"/>
              </a:lnSpc>
              <a:buNone/>
            </a:pPr>
            <a:r>
              <a:rPr lang="en-US" sz="1800" dirty="0">
                <a:sym typeface="+mn-ea"/>
              </a:rPr>
              <a:t>Amrapali Zaveri, Anisa </a:t>
            </a:r>
            <a:r>
              <a:rPr lang="en-US" sz="1800" dirty="0" err="1">
                <a:sym typeface="+mn-ea"/>
              </a:rPr>
              <a:t>Rula</a:t>
            </a:r>
            <a:r>
              <a:rPr lang="en-US" sz="1800" dirty="0">
                <a:sym typeface="+mn-ea"/>
              </a:rPr>
              <a:t>, Andrea Maurino, Ricardo </a:t>
            </a:r>
            <a:r>
              <a:rPr lang="en-US" sz="1800" dirty="0" err="1">
                <a:sym typeface="+mn-ea"/>
              </a:rPr>
              <a:t>Pietrobon</a:t>
            </a:r>
            <a:r>
              <a:rPr lang="en-US" sz="1800" dirty="0">
                <a:sym typeface="+mn-ea"/>
              </a:rPr>
              <a:t>, Jens Lehmann, and </a:t>
            </a:r>
            <a:r>
              <a:rPr lang="en-US" sz="1800" dirty="0" err="1">
                <a:sym typeface="+mn-ea"/>
              </a:rPr>
              <a:t>Sören</a:t>
            </a:r>
            <a:r>
              <a:rPr lang="en-US" sz="1800" dirty="0">
                <a:sym typeface="+mn-ea"/>
              </a:rPr>
              <a:t> Auer. 2016. Quality assessment for Linked Data: A Survey. Semantic Web Journal 7, 1 (2016), 63–93.</a:t>
            </a:r>
            <a:endParaRPr sz="1800" dirty="0">
              <a:sym typeface="+mn-ea"/>
            </a:endParaRPr>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spTree>
    <p:custDataLst>
      <p:tags r:id="rId2"/>
    </p:custData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12"/>
          <p:cNvSpPr>
            <a:spLocks noGrp="1"/>
          </p:cNvSpPr>
          <p:nvPr>
            <p:ph idx="1"/>
          </p:nvPr>
        </p:nvSpPr>
        <p:spPr>
          <a:xfrm>
            <a:off x="608330" y="1490345"/>
            <a:ext cx="10968990" cy="5063490"/>
          </a:xfrm>
        </p:spPr>
        <p:txBody>
          <a:bodyPr>
            <a:normAutofit/>
          </a:bodyPr>
          <a:lstStyle/>
          <a:p>
            <a:pPr marL="0" indent="0">
              <a:lnSpc>
                <a:spcPct val="150000"/>
              </a:lnSpc>
              <a:buNone/>
            </a:pPr>
            <a:r>
              <a:rPr lang="zh-CN" altLang="en-US" sz="2000" dirty="0"/>
              <a:t>初始知识图谱提取的数据通常是不完整的，它会包含重复、矛盾、甚至不正确的陈述，尤其还包含从多个来源获取到的数据。</a:t>
            </a:r>
            <a:endParaRPr lang="zh-CN" altLang="en-US" sz="2000" dirty="0"/>
          </a:p>
          <a:p>
            <a:pPr marL="0" indent="0">
              <a:lnSpc>
                <a:spcPct val="150000"/>
              </a:lnSpc>
              <a:buNone/>
            </a:pPr>
            <a:r>
              <a:rPr lang="zh-CN" altLang="en-US" sz="2000" dirty="0"/>
              <a:t>在最初从外部来源创建和丰富知识图谱之后，评估生成的知识图谱的质量是非常关键的一步。</a:t>
            </a:r>
            <a:r>
              <a:rPr lang="zh-CN" altLang="en-US" sz="2000" dirty="0"/>
              <a:t>就质量而言，在这里指的是目的相合性（</a:t>
            </a:r>
            <a:r>
              <a:rPr lang="en-US" altLang="zh-CN" sz="2000" dirty="0"/>
              <a:t>fitness for purpose</a:t>
            </a:r>
            <a:r>
              <a:rPr lang="zh-CN" altLang="en-US" sz="2000" dirty="0"/>
              <a:t>），而质量评估有助于确定知识图谱在哪些方面进行使用。</a:t>
            </a:r>
            <a:endParaRPr lang="en-US" altLang="zh-CN" sz="2000" dirty="0"/>
          </a:p>
          <a:p>
            <a:pPr marL="0" indent="0">
              <a:lnSpc>
                <a:spcPct val="150000"/>
              </a:lnSpc>
              <a:buNone/>
            </a:pPr>
            <a:r>
              <a:rPr lang="zh-CN" altLang="en-US" sz="2000" dirty="0"/>
              <a:t>下面我们将从质量维度</a:t>
            </a:r>
            <a:r>
              <a:rPr lang="zh-CN" altLang="en-US" sz="2000" dirty="0">
                <a:sym typeface="+mn-ea"/>
              </a:rPr>
              <a:t>（</a:t>
            </a:r>
            <a:r>
              <a:rPr lang="en-US" altLang="zh-CN" sz="2000" dirty="0">
                <a:sym typeface="+mn-ea"/>
              </a:rPr>
              <a:t>quality dimensions</a:t>
            </a:r>
            <a:r>
              <a:rPr lang="zh-CN" altLang="en-US" sz="2000" dirty="0">
                <a:sym typeface="+mn-ea"/>
              </a:rPr>
              <a:t>）</a:t>
            </a:r>
            <a:r>
              <a:rPr lang="zh-CN" altLang="en-US" sz="2000" dirty="0"/>
              <a:t>进行讨论，它充斥在各领域多元化数据质量中，而这些数据质量从传统数据库领域逐渐发展到知识图谱领域，其中一些是通用的，而另一些则更为特殊用于知识图谱。在质量维度致力于评价数据质量方面的同时，我们也会探讨质量度量（</a:t>
            </a:r>
            <a:r>
              <a:rPr lang="en-US" altLang="zh-CN" sz="2000" dirty="0"/>
              <a:t>quality metrics</a:t>
            </a:r>
            <a:r>
              <a:rPr lang="zh-CN" altLang="en-US" sz="2000" dirty="0"/>
              <a:t>），它提供了衡量这些维度质量的方法。</a:t>
            </a:r>
            <a:endParaRPr lang="zh-CN" altLang="en-US" sz="2000" dirty="0"/>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spTree>
    <p:custDataLst>
      <p:tags r:id="rId2"/>
    </p:custDataLst>
  </p:cSld>
  <p:clrMapOvr>
    <a:masterClrMapping/>
  </p:clrMapOvr>
  <p:transition advTm="176"/>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小组分工</a:t>
            </a:r>
            <a:endParaRPr lang="en-US" altLang="zh-CN" dirty="0"/>
          </a:p>
        </p:txBody>
      </p:sp>
      <p:sp>
        <p:nvSpPr>
          <p:cNvPr id="3" name="内容占位符 2"/>
          <p:cNvSpPr>
            <a:spLocks noGrp="1"/>
          </p:cNvSpPr>
          <p:nvPr>
            <p:ph idx="1"/>
          </p:nvPr>
        </p:nvSpPr>
        <p:spPr>
          <a:xfrm>
            <a:off x="608330" y="1490345"/>
            <a:ext cx="10972165" cy="4759325"/>
          </a:xfrm>
        </p:spPr>
        <p:txBody>
          <a:bodyPr/>
          <a:lstStyle/>
          <a:p>
            <a:pPr marL="0" marR="0" lvl="0" indent="0" algn="l" defTabSz="1216025" rtl="0" eaLnBrk="1" fontAlgn="auto" latinLnBrk="0" hangingPunct="1">
              <a:lnSpc>
                <a:spcPct val="150000"/>
              </a:lnSpc>
              <a:spcBef>
                <a:spcPct val="20000"/>
              </a:spcBef>
              <a:spcAft>
                <a:spcPts val="0"/>
              </a:spcAft>
              <a:buClrTx/>
              <a:buSzTx/>
              <a:buFontTx/>
              <a:buNone/>
              <a:defRPr/>
            </a:pPr>
            <a:r>
              <a:rPr lang="zh-CN" altLang="en-US" sz="2400" spc="0" dirty="0">
                <a:solidFill>
                  <a:prstClr val="black">
                    <a:lumMod val="65000"/>
                    <a:lumOff val="35000"/>
                  </a:prstClr>
                </a:solidFill>
                <a:latin typeface="微软雅黑" panose="020B0503020204020204" charset="-122"/>
                <a:ea typeface="微软雅黑" panose="020B0503020204020204" charset="-122"/>
                <a:sym typeface="Arial" panose="020B0604020202020204" pitchFamily="34" charset="0"/>
              </a:rPr>
              <a:t>李</a:t>
            </a:r>
            <a:r>
              <a:rPr lang="en-US" altLang="zh-CN" sz="2400" spc="0" dirty="0">
                <a:solidFill>
                  <a:prstClr val="black">
                    <a:lumMod val="65000"/>
                    <a:lumOff val="35000"/>
                  </a:prstClr>
                </a:solidFill>
                <a:latin typeface="微软雅黑" panose="020B0503020204020204" charset="-122"/>
                <a:ea typeface="微软雅黑" panose="020B0503020204020204" charset="-122"/>
                <a:sym typeface="Arial" panose="020B0604020202020204" pitchFamily="34" charset="0"/>
              </a:rPr>
              <a:t>   </a:t>
            </a:r>
            <a:r>
              <a:rPr lang="zh-CN" altLang="en-US" sz="2400" spc="0" dirty="0">
                <a:solidFill>
                  <a:prstClr val="black">
                    <a:lumMod val="65000"/>
                    <a:lumOff val="35000"/>
                  </a:prstClr>
                </a:solidFill>
                <a:latin typeface="微软雅黑" panose="020B0503020204020204" charset="-122"/>
                <a:ea typeface="微软雅黑" panose="020B0503020204020204" charset="-122"/>
                <a:sym typeface="Arial" panose="020B0604020202020204" pitchFamily="34" charset="0"/>
              </a:rPr>
              <a:t>浩</a:t>
            </a:r>
            <a:r>
              <a:rPr kumimoji="0" lang="zh-CN" altLang="en-US" sz="2400" b="0" i="0" u="none" strike="noStrike" kern="1200" cap="none" spc="0" normalizeH="0" baseline="0" noProof="0" dirty="0">
                <a:ln>
                  <a:noFill/>
                </a:ln>
                <a:solidFill>
                  <a:prstClr val="black">
                    <a:lumMod val="65000"/>
                    <a:lumOff val="35000"/>
                  </a:prstClr>
                </a:solidFill>
                <a:effectLst/>
                <a:uLnTx/>
                <a:uFillTx/>
                <a:latin typeface="微软雅黑" panose="020B0503020204020204" charset="-122"/>
                <a:ea typeface="微软雅黑" panose="020B0503020204020204" charset="-122"/>
                <a:cs typeface="+mn-cs"/>
                <a:sym typeface="Arial" panose="020B0604020202020204" pitchFamily="34" charset="0"/>
              </a:rPr>
              <a:t>：</a:t>
            </a:r>
            <a:r>
              <a:rPr kumimoji="0" lang="en-US" altLang="zh-CN" sz="2400" b="0" i="0" u="none" strike="noStrike" kern="1200" cap="none" spc="0" normalizeH="0" baseline="0" noProof="0" dirty="0">
                <a:ln>
                  <a:noFill/>
                </a:ln>
                <a:solidFill>
                  <a:prstClr val="black">
                    <a:lumMod val="65000"/>
                    <a:lumOff val="35000"/>
                  </a:prstClr>
                </a:solidFill>
                <a:effectLst/>
                <a:uLnTx/>
                <a:uFillTx/>
                <a:latin typeface="微软雅黑" panose="020B0503020204020204" charset="-122"/>
                <a:ea typeface="微软雅黑" panose="020B0503020204020204" charset="-122"/>
                <a:cs typeface="+mn-cs"/>
                <a:sym typeface="Arial" panose="020B0604020202020204" pitchFamily="34" charset="0"/>
              </a:rPr>
              <a:t>PPT</a:t>
            </a:r>
            <a:r>
              <a:rPr kumimoji="0" lang="zh-CN" altLang="en-US" sz="2400" b="0" i="0" u="none" strike="noStrike" kern="1200" cap="none" spc="0" normalizeH="0" baseline="0" noProof="0" dirty="0">
                <a:ln>
                  <a:noFill/>
                </a:ln>
                <a:solidFill>
                  <a:prstClr val="black">
                    <a:lumMod val="65000"/>
                    <a:lumOff val="35000"/>
                  </a:prstClr>
                </a:solidFill>
                <a:effectLst/>
                <a:uLnTx/>
                <a:uFillTx/>
                <a:latin typeface="微软雅黑" panose="020B0503020204020204" charset="-122"/>
                <a:ea typeface="微软雅黑" panose="020B0503020204020204" charset="-122"/>
                <a:cs typeface="+mn-cs"/>
                <a:sym typeface="Arial" panose="020B0604020202020204" pitchFamily="34" charset="0"/>
              </a:rPr>
              <a:t>制作，</a:t>
            </a:r>
            <a:r>
              <a:rPr lang="zh-CN" altLang="en-US" sz="2400" dirty="0">
                <a:latin typeface="微软雅黑" panose="020B0503020204020204" charset="-122"/>
                <a:ea typeface="微软雅黑" panose="020B0503020204020204" charset="-122"/>
                <a:sym typeface="Arial" panose="020B0604020202020204" pitchFamily="34" charset="0"/>
              </a:rPr>
              <a:t>内容讲解与梳理</a:t>
            </a:r>
            <a:endParaRPr lang="zh-CN" altLang="en-US" sz="2400" dirty="0">
              <a:latin typeface="微软雅黑" panose="020B0503020204020204" charset="-122"/>
              <a:ea typeface="微软雅黑" panose="020B0503020204020204" charset="-122"/>
              <a:sym typeface="Arial" panose="020B0604020202020204" pitchFamily="34" charset="0"/>
            </a:endParaRPr>
          </a:p>
          <a:p>
            <a:pPr marL="0" marR="0" lvl="0" indent="0" algn="l" defTabSz="1216025" rtl="0" eaLnBrk="1" fontAlgn="auto" latinLnBrk="0" hangingPunct="1">
              <a:lnSpc>
                <a:spcPct val="150000"/>
              </a:lnSpc>
              <a:spcBef>
                <a:spcPct val="20000"/>
              </a:spcBef>
              <a:spcAft>
                <a:spcPts val="0"/>
              </a:spcAft>
              <a:buClrTx/>
              <a:buSzTx/>
              <a:buFontTx/>
              <a:buNone/>
              <a:defRPr/>
            </a:pPr>
            <a:r>
              <a:rPr lang="zh-CN" altLang="en-US" sz="2400" spc="0" dirty="0">
                <a:solidFill>
                  <a:prstClr val="black">
                    <a:lumMod val="65000"/>
                    <a:lumOff val="35000"/>
                  </a:prstClr>
                </a:solidFill>
                <a:latin typeface="微软雅黑" panose="020B0503020204020204" charset="-122"/>
                <a:ea typeface="微软雅黑" panose="020B0503020204020204" charset="-122"/>
                <a:sym typeface="Arial" panose="020B0604020202020204" pitchFamily="34" charset="0"/>
              </a:rPr>
              <a:t>张成奎</a:t>
            </a:r>
            <a:r>
              <a:rPr kumimoji="0" lang="zh-CN" altLang="en-US" sz="2400" b="0" i="0" u="none" strike="noStrike" kern="1200" cap="none" spc="0" normalizeH="0" baseline="0" noProof="0" dirty="0">
                <a:ln>
                  <a:noFill/>
                </a:ln>
                <a:solidFill>
                  <a:prstClr val="black">
                    <a:lumMod val="65000"/>
                    <a:lumOff val="35000"/>
                  </a:prstClr>
                </a:solidFill>
                <a:effectLst/>
                <a:uLnTx/>
                <a:uFillTx/>
                <a:latin typeface="微软雅黑" panose="020B0503020204020204" charset="-122"/>
                <a:ea typeface="微软雅黑" panose="020B0503020204020204" charset="-122"/>
                <a:cs typeface="+mn-cs"/>
                <a:sym typeface="Arial" panose="020B0604020202020204" pitchFamily="34" charset="0"/>
              </a:rPr>
              <a:t>：</a:t>
            </a:r>
            <a:r>
              <a:rPr kumimoji="0" lang="en-US" altLang="zh-CN" sz="2400" b="0" i="0" u="none" strike="noStrike" kern="1200" cap="none" spc="0" normalizeH="0" baseline="0" noProof="0" dirty="0">
                <a:ln>
                  <a:noFill/>
                </a:ln>
                <a:solidFill>
                  <a:prstClr val="black">
                    <a:lumMod val="65000"/>
                    <a:lumOff val="35000"/>
                  </a:prstClr>
                </a:solidFill>
                <a:effectLst/>
                <a:uLnTx/>
                <a:uFillTx/>
                <a:latin typeface="微软雅黑" panose="020B0503020204020204" charset="-122"/>
                <a:ea typeface="微软雅黑" panose="020B0503020204020204" charset="-122"/>
                <a:cs typeface="+mn-cs"/>
                <a:sym typeface="Arial" panose="020B0604020202020204" pitchFamily="34" charset="0"/>
              </a:rPr>
              <a:t>PPT</a:t>
            </a:r>
            <a:r>
              <a:rPr kumimoji="0" lang="zh-CN" altLang="en-US" sz="2400" b="0" i="0" u="none" strike="noStrike" kern="1200" cap="none" spc="0" normalizeH="0" baseline="0" noProof="0" dirty="0">
                <a:ln>
                  <a:noFill/>
                </a:ln>
                <a:solidFill>
                  <a:prstClr val="black">
                    <a:lumMod val="65000"/>
                    <a:lumOff val="35000"/>
                  </a:prstClr>
                </a:solidFill>
                <a:effectLst/>
                <a:uLnTx/>
                <a:uFillTx/>
                <a:latin typeface="微软雅黑" panose="020B0503020204020204" charset="-122"/>
                <a:ea typeface="微软雅黑" panose="020B0503020204020204" charset="-122"/>
                <a:cs typeface="+mn-cs"/>
                <a:sym typeface="Arial" panose="020B0604020202020204" pitchFamily="34" charset="0"/>
              </a:rPr>
              <a:t>制作，</a:t>
            </a:r>
            <a:r>
              <a:rPr lang="zh-CN" altLang="en-US" sz="2400" dirty="0">
                <a:latin typeface="微软雅黑" panose="020B0503020204020204" charset="-122"/>
                <a:ea typeface="微软雅黑" panose="020B0503020204020204" charset="-122"/>
                <a:sym typeface="Arial" panose="020B0604020202020204" pitchFamily="34" charset="0"/>
              </a:rPr>
              <a:t>归纳总结及答疑</a:t>
            </a:r>
            <a:endParaRPr kumimoji="0" lang="en-US" altLang="zh-CN" sz="2400" b="0" i="0" u="none" strike="noStrike" kern="1200" cap="none" spc="0" normalizeH="0" baseline="0" noProof="0" dirty="0">
              <a:ln>
                <a:noFill/>
              </a:ln>
              <a:solidFill>
                <a:prstClr val="black">
                  <a:lumMod val="65000"/>
                  <a:lumOff val="35000"/>
                </a:prstClr>
              </a:solidFill>
              <a:effectLst/>
              <a:uLnTx/>
              <a:uFillTx/>
              <a:latin typeface="微软雅黑" panose="020B0503020204020204" charset="-122"/>
              <a:ea typeface="微软雅黑" panose="020B0503020204020204" charset="-122"/>
              <a:cs typeface="+mn-cs"/>
              <a:sym typeface="Arial" panose="020B0604020202020204" pitchFamily="34" charset="0"/>
            </a:endParaRPr>
          </a:p>
          <a:p>
            <a:pPr marL="0" marR="0" lvl="0" indent="0" algn="l" defTabSz="1216025" rtl="0" eaLnBrk="1" fontAlgn="auto" latinLnBrk="0" hangingPunct="1">
              <a:lnSpc>
                <a:spcPct val="150000"/>
              </a:lnSpc>
              <a:spcBef>
                <a:spcPct val="20000"/>
              </a:spcBef>
              <a:spcAft>
                <a:spcPts val="0"/>
              </a:spcAft>
              <a:buClrTx/>
              <a:buSzTx/>
              <a:buFontTx/>
              <a:buNone/>
              <a:defRPr/>
            </a:pPr>
            <a:r>
              <a:rPr kumimoji="0" lang="zh-CN" altLang="en-US" sz="2400" b="0" i="0" u="none" strike="noStrike" kern="1200" cap="none" spc="0" normalizeH="0" baseline="0" noProof="0" dirty="0">
                <a:ln>
                  <a:noFill/>
                </a:ln>
                <a:solidFill>
                  <a:prstClr val="black">
                    <a:lumMod val="65000"/>
                    <a:lumOff val="35000"/>
                  </a:prstClr>
                </a:solidFill>
                <a:effectLst/>
                <a:uLnTx/>
                <a:uFillTx/>
                <a:latin typeface="微软雅黑" panose="020B0503020204020204" charset="-122"/>
                <a:ea typeface="微软雅黑" panose="020B0503020204020204" charset="-122"/>
                <a:cs typeface="+mn-cs"/>
                <a:sym typeface="Arial" panose="020B0604020202020204" pitchFamily="34" charset="0"/>
              </a:rPr>
              <a:t>陈召思：</a:t>
            </a:r>
            <a:r>
              <a:rPr kumimoji="0" lang="en-US" altLang="zh-CN" sz="2400" b="0" i="0" u="none" strike="noStrike" kern="1200" cap="none" spc="0" normalizeH="0" baseline="0" noProof="0" dirty="0">
                <a:ln>
                  <a:noFill/>
                </a:ln>
                <a:solidFill>
                  <a:prstClr val="black">
                    <a:lumMod val="65000"/>
                    <a:lumOff val="35000"/>
                  </a:prstClr>
                </a:solidFill>
                <a:effectLst/>
                <a:uLnTx/>
                <a:uFillTx/>
                <a:latin typeface="微软雅黑" panose="020B0503020204020204" charset="-122"/>
                <a:ea typeface="微软雅黑" panose="020B0503020204020204" charset="-122"/>
                <a:cs typeface="+mn-cs"/>
                <a:sym typeface="Arial" panose="020B0604020202020204" pitchFamily="34" charset="0"/>
              </a:rPr>
              <a:t>PPT</a:t>
            </a:r>
            <a:r>
              <a:rPr kumimoji="0" lang="zh-CN" altLang="en-US" sz="2400" b="0" i="0" u="none" strike="noStrike" kern="1200" cap="none" spc="0" normalizeH="0" baseline="0" noProof="0" dirty="0">
                <a:ln>
                  <a:noFill/>
                </a:ln>
                <a:solidFill>
                  <a:prstClr val="black">
                    <a:lumMod val="65000"/>
                    <a:lumOff val="35000"/>
                  </a:prstClr>
                </a:solidFill>
                <a:effectLst/>
                <a:uLnTx/>
                <a:uFillTx/>
                <a:latin typeface="微软雅黑" panose="020B0503020204020204" charset="-122"/>
                <a:ea typeface="微软雅黑" panose="020B0503020204020204" charset="-122"/>
                <a:cs typeface="+mn-cs"/>
                <a:sym typeface="Arial" panose="020B0604020202020204" pitchFamily="34" charset="0"/>
              </a:rPr>
              <a:t>制作，</a:t>
            </a:r>
            <a:r>
              <a:rPr lang="zh-CN" altLang="en-US" sz="2400" dirty="0">
                <a:latin typeface="微软雅黑" panose="020B0503020204020204" charset="-122"/>
                <a:ea typeface="微软雅黑" panose="020B0503020204020204" charset="-122"/>
                <a:sym typeface="Arial" panose="020B0604020202020204" pitchFamily="34" charset="0"/>
              </a:rPr>
              <a:t>资料查找及答疑</a:t>
            </a:r>
            <a:endParaRPr kumimoji="0" lang="zh-CN" altLang="en-US" sz="2400" b="0" i="0" u="none" strike="noStrike" kern="1200" cap="none" spc="0" normalizeH="0" baseline="0" noProof="0" dirty="0">
              <a:ln>
                <a:noFill/>
              </a:ln>
              <a:solidFill>
                <a:prstClr val="black">
                  <a:lumMod val="65000"/>
                  <a:lumOff val="35000"/>
                </a:prstClr>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spTree>
    <p:custDataLst>
      <p:tags r:id="rId2"/>
    </p:custData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汇报结束，感谢聆听</a:t>
            </a:r>
            <a:endParaRPr lang="zh-CN" altLang="en-US"/>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t>1.</a:t>
            </a:r>
            <a:r>
              <a:rPr lang="zh-CN" altLang="en-US" dirty="0"/>
              <a:t>准确性</a:t>
            </a:r>
            <a:r>
              <a:rPr lang="zh-CN" altLang="en-US" sz="2400" dirty="0"/>
              <a:t>（</a:t>
            </a:r>
            <a:r>
              <a:rPr lang="en-US" altLang="zh-CN" sz="2400" dirty="0"/>
              <a:t>Accuracy</a:t>
            </a:r>
            <a:r>
              <a:rPr lang="zh-CN" altLang="en-US" sz="2400" dirty="0"/>
              <a:t>）</a:t>
            </a:r>
            <a:endParaRPr lang="zh-CN" altLang="en-US" sz="2400" dirty="0"/>
          </a:p>
        </p:txBody>
      </p:sp>
      <p:sp>
        <p:nvSpPr>
          <p:cNvPr id="13" name="内容占位符 12"/>
          <p:cNvSpPr>
            <a:spLocks noGrp="1"/>
          </p:cNvSpPr>
          <p:nvPr>
            <p:ph idx="1"/>
          </p:nvPr>
        </p:nvSpPr>
        <p:spPr>
          <a:xfrm>
            <a:off x="608330" y="1490345"/>
            <a:ext cx="10968990" cy="5063490"/>
          </a:xfrm>
        </p:spPr>
        <p:txBody>
          <a:bodyPr>
            <a:normAutofit/>
          </a:bodyPr>
          <a:lstStyle/>
          <a:p>
            <a:pPr marL="0" indent="0">
              <a:lnSpc>
                <a:spcPct val="160000"/>
              </a:lnSpc>
              <a:buNone/>
            </a:pPr>
            <a:r>
              <a:rPr lang="zh-CN" altLang="en-US" sz="2400" dirty="0"/>
              <a:t>准确性是指实体和关系（由图中的节点和边编码）正确表示现实生活现象的程度。准确性可以进一步细分为三个方面：</a:t>
            </a:r>
            <a:endParaRPr lang="en-US" altLang="zh-CN" sz="2400" dirty="0"/>
          </a:p>
          <a:p>
            <a:pPr marL="0" indent="0">
              <a:lnSpc>
                <a:spcPct val="160000"/>
              </a:lnSpc>
              <a:buNone/>
            </a:pPr>
            <a:r>
              <a:rPr lang="zh-CN" altLang="en-US" sz="2400" dirty="0"/>
              <a:t>句法准确性（</a:t>
            </a:r>
            <a:r>
              <a:rPr lang="en-US" altLang="zh-CN" sz="2400" dirty="0"/>
              <a:t>syntactic accuracy</a:t>
            </a:r>
            <a:r>
              <a:rPr lang="zh-CN" altLang="en-US" sz="2400" dirty="0"/>
              <a:t>）、语义准确性（</a:t>
            </a:r>
            <a:r>
              <a:rPr lang="en-US" altLang="zh-CN" sz="2400" dirty="0"/>
              <a:t>semantic accuracy</a:t>
            </a:r>
            <a:r>
              <a:rPr lang="zh-CN" altLang="en-US" sz="2400" dirty="0"/>
              <a:t>）、时效性（</a:t>
            </a:r>
            <a:r>
              <a:rPr lang="en-US" altLang="zh-CN" sz="2400" dirty="0"/>
              <a:t>timeliness</a:t>
            </a:r>
            <a:r>
              <a:rPr lang="zh-CN" altLang="en-US" sz="2400" dirty="0"/>
              <a:t>）。</a:t>
            </a:r>
            <a:endParaRPr lang="zh-CN" altLang="en-US" sz="2400" dirty="0"/>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spTree>
    <p:custDataLst>
      <p:tags r:id="rId2"/>
    </p:custDataLst>
  </p:cSld>
  <p:clrMapOvr>
    <a:masterClrMapping/>
  </p:clrMapOvr>
  <p:transition advTm="164"/>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句法准确性</a:t>
            </a:r>
            <a:endParaRPr lang="zh-CN" altLang="en-US" dirty="0"/>
          </a:p>
        </p:txBody>
      </p:sp>
      <p:sp>
        <p:nvSpPr>
          <p:cNvPr id="3" name="内容占位符 2"/>
          <p:cNvSpPr>
            <a:spLocks noGrp="1"/>
          </p:cNvSpPr>
          <p:nvPr>
            <p:ph idx="1"/>
          </p:nvPr>
        </p:nvSpPr>
        <p:spPr/>
        <p:txBody>
          <a:bodyPr/>
          <a:lstStyle/>
          <a:p>
            <a:r>
              <a:rPr lang="zh-CN" altLang="en-US" b="1" dirty="0"/>
              <a:t>定义</a:t>
            </a:r>
            <a:r>
              <a:rPr lang="zh-CN" altLang="en-US" dirty="0"/>
              <a:t>：句法准确性（</a:t>
            </a:r>
            <a:r>
              <a:rPr lang="en-US" altLang="zh-CN" dirty="0"/>
              <a:t>Syntactic accuracy</a:t>
            </a:r>
            <a:r>
              <a:rPr lang="zh-CN" altLang="en-US" dirty="0"/>
              <a:t>）是指数据相对于域和数据模型定义的语法规则的准确程度。</a:t>
            </a:r>
            <a:endParaRPr lang="zh-CN" altLang="en-US" dirty="0"/>
          </a:p>
          <a:p>
            <a:pPr marL="0" indent="0">
              <a:buNone/>
            </a:pPr>
            <a:endParaRPr lang="en-US" altLang="zh-CN" dirty="0"/>
          </a:p>
          <a:p>
            <a:pPr>
              <a:lnSpc>
                <a:spcPct val="180000"/>
              </a:lnSpc>
            </a:pPr>
            <a:r>
              <a:rPr lang="zh-CN" altLang="en-US" dirty="0"/>
              <a:t>句法错误的一个常见例子发生在数据类型节点上，它可能与定义的范围不兼容或格式不正确。例如，假设属性</a:t>
            </a:r>
            <a:r>
              <a:rPr lang="en-US" altLang="zh-CN" dirty="0"/>
              <a:t>start</a:t>
            </a:r>
            <a:r>
              <a:rPr lang="zh-CN" altLang="en-US" dirty="0"/>
              <a:t>定义的范围为</a:t>
            </a:r>
            <a:r>
              <a:rPr lang="en-US" altLang="zh-CN" b="1" dirty="0" err="1"/>
              <a:t>xsd:dateTime</a:t>
            </a:r>
            <a:r>
              <a:rPr lang="zh-CN" altLang="en-US" dirty="0"/>
              <a:t>，那么采用诸如</a:t>
            </a:r>
            <a:endParaRPr lang="en-US" altLang="zh-CN" dirty="0"/>
          </a:p>
          <a:p>
            <a:pPr marL="0" indent="0">
              <a:lnSpc>
                <a:spcPct val="180000"/>
              </a:lnSpc>
              <a:buNone/>
            </a:pPr>
            <a:r>
              <a:rPr lang="zh-CN" altLang="en-US" dirty="0"/>
              <a:t>之类的值将与定义的范围不兼容，而值                                         的格式将不正确（应该使用     诸如                                 之类 的值）。</a:t>
            </a:r>
            <a:endParaRPr lang="zh-CN" altLang="en-US" dirty="0"/>
          </a:p>
          <a:p>
            <a:pPr marL="0" indent="0" algn="l">
              <a:lnSpc>
                <a:spcPct val="180000"/>
              </a:lnSpc>
              <a:buNone/>
            </a:pPr>
            <a:r>
              <a:rPr lang="en-US" altLang="zh-CN" dirty="0"/>
              <a:t>    </a:t>
            </a:r>
            <a:r>
              <a:rPr lang="zh-CN" altLang="en-US" dirty="0"/>
              <a:t>对应的句法准确性指标是给定属性的错误值数量与同一属性的总值数量的比值。这样的句法准确度一般都使用验证工具进行度量。</a:t>
            </a:r>
            <a:endParaRPr lang="zh-CN" altLang="en-US" dirty="0"/>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pic>
        <p:nvPicPr>
          <p:cNvPr id="6" name="图片 5"/>
          <p:cNvPicPr>
            <a:picLocks noChangeAspect="1"/>
          </p:cNvPicPr>
          <p:nvPr/>
        </p:nvPicPr>
        <p:blipFill>
          <a:blip r:embed="rId2"/>
          <a:stretch>
            <a:fillRect/>
          </a:stretch>
        </p:blipFill>
        <p:spPr>
          <a:xfrm>
            <a:off x="5095538" y="4056603"/>
            <a:ext cx="3095876" cy="361950"/>
          </a:xfrm>
          <a:prstGeom prst="rect">
            <a:avLst/>
          </a:prstGeom>
        </p:spPr>
      </p:pic>
      <p:pic>
        <p:nvPicPr>
          <p:cNvPr id="7" name="图片 6"/>
          <p:cNvPicPr>
            <a:picLocks noChangeAspect="1"/>
          </p:cNvPicPr>
          <p:nvPr/>
        </p:nvPicPr>
        <p:blipFill>
          <a:blip r:embed="rId3"/>
          <a:stretch>
            <a:fillRect/>
          </a:stretch>
        </p:blipFill>
        <p:spPr>
          <a:xfrm>
            <a:off x="7983537" y="3429000"/>
            <a:ext cx="3038475" cy="361950"/>
          </a:xfrm>
          <a:prstGeom prst="rect">
            <a:avLst/>
          </a:prstGeom>
        </p:spPr>
      </p:pic>
      <p:pic>
        <p:nvPicPr>
          <p:cNvPr id="9" name="图片 8"/>
          <p:cNvPicPr>
            <a:picLocks noChangeAspect="1"/>
          </p:cNvPicPr>
          <p:nvPr/>
        </p:nvPicPr>
        <p:blipFill>
          <a:blip r:embed="rId4"/>
          <a:stretch>
            <a:fillRect/>
          </a:stretch>
        </p:blipFill>
        <p:spPr>
          <a:xfrm>
            <a:off x="1194465" y="4553430"/>
            <a:ext cx="3263235" cy="400831"/>
          </a:xfrm>
          <a:prstGeom prst="rect">
            <a:avLst/>
          </a:prstGeom>
        </p:spPr>
      </p:pic>
    </p:spTree>
    <p:custDataLst>
      <p:tags r:id="rId5"/>
    </p:custDataLst>
  </p:cSld>
  <p:clrMapOvr>
    <a:masterClrMapping/>
  </p:clrMapOvr>
  <p:transition advTm="148"/>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a:t>
            </a:r>
            <a:r>
              <a:rPr lang="zh-CN" altLang="en-US" dirty="0"/>
              <a:t>语义准确度</a:t>
            </a:r>
            <a:endParaRPr lang="zh-CN" altLang="en-US" dirty="0"/>
          </a:p>
        </p:txBody>
      </p:sp>
      <p:sp>
        <p:nvSpPr>
          <p:cNvPr id="3" name="内容占位符 2"/>
          <p:cNvSpPr>
            <a:spLocks noGrp="1"/>
          </p:cNvSpPr>
          <p:nvPr>
            <p:ph idx="1"/>
          </p:nvPr>
        </p:nvSpPr>
        <p:spPr>
          <a:xfrm>
            <a:off x="608329" y="1490345"/>
            <a:ext cx="10969199" cy="4759325"/>
          </a:xfrm>
        </p:spPr>
        <p:txBody>
          <a:bodyPr/>
          <a:lstStyle/>
          <a:p>
            <a:r>
              <a:rPr lang="zh-CN" altLang="en-US" dirty="0"/>
              <a:t>定义：语义准确性（</a:t>
            </a:r>
            <a:r>
              <a:rPr lang="en-US" altLang="zh-CN" dirty="0"/>
              <a:t>Semantic accuracy</a:t>
            </a:r>
            <a:r>
              <a:rPr lang="zh-CN" altLang="en-US" dirty="0"/>
              <a:t>）是指数据值正确表示现实世界现象的程度。</a:t>
            </a:r>
            <a:endParaRPr lang="en-US" altLang="zh-CN" dirty="0"/>
          </a:p>
          <a:p>
            <a:pPr marL="0" indent="0">
              <a:buNone/>
            </a:pPr>
            <a:r>
              <a:rPr lang="en-US" altLang="zh-CN" dirty="0"/>
              <a:t>   </a:t>
            </a:r>
            <a:r>
              <a:rPr lang="zh-CN" altLang="en-US" dirty="0"/>
              <a:t>而它通常会被不精确的提取值，不精确的蕴涵等因素影响。</a:t>
            </a:r>
            <a:endParaRPr lang="en-US" altLang="zh-CN" dirty="0"/>
          </a:p>
          <a:p>
            <a:pPr marL="0" indent="0">
              <a:lnSpc>
                <a:spcPct val="180000"/>
              </a:lnSpc>
              <a:buNone/>
            </a:pPr>
            <a:r>
              <a:rPr lang="zh-CN" altLang="en-US" dirty="0"/>
              <a:t>   例如，给定智利的首都是</a:t>
            </a:r>
            <a:r>
              <a:rPr lang="en-US" altLang="zh-CN" dirty="0"/>
              <a:t>瓦尔帕莱索</a:t>
            </a:r>
            <a:r>
              <a:rPr lang="zh-CN" altLang="en-US" dirty="0"/>
              <a:t>这条信息就会产生边                                （通过蕴涵， 提取，完成等步骤），但这实际上是不正确的：智利首都应该是圣地亚哥。</a:t>
            </a:r>
            <a:endParaRPr lang="en-US" altLang="zh-CN" dirty="0"/>
          </a:p>
          <a:p>
            <a:pPr marL="0" indent="0">
              <a:lnSpc>
                <a:spcPct val="180000"/>
              </a:lnSpc>
              <a:buNone/>
            </a:pPr>
            <a:r>
              <a:rPr lang="zh-CN" altLang="en-US" dirty="0"/>
              <a:t>   评估语义准确的程度是非常具有挑战性的。一个方案是提供人工修正，如果要实现自动化则需对照多个来源检查所述关系；另一个方案根据精度等衡量标准，验证生成知识图</a:t>
            </a:r>
            <a:r>
              <a:rPr lang="zh-CN" altLang="en-US" dirty="0"/>
              <a:t>谱的各个过程的质量，在这个过程中需要借助专家或特定标准（</a:t>
            </a:r>
            <a:r>
              <a:rPr lang="en-US" altLang="zh-CN" dirty="0"/>
              <a:t>gold standards</a:t>
            </a:r>
            <a:r>
              <a:rPr lang="zh-CN" altLang="en-US" dirty="0"/>
              <a:t>）。</a:t>
            </a:r>
            <a:endParaRPr lang="zh-CN" altLang="en-US" dirty="0"/>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pic>
        <p:nvPicPr>
          <p:cNvPr id="9" name="图片 8"/>
          <p:cNvPicPr>
            <a:picLocks noChangeAspect="1"/>
          </p:cNvPicPr>
          <p:nvPr/>
        </p:nvPicPr>
        <p:blipFill>
          <a:blip r:embed="rId2"/>
          <a:stretch>
            <a:fillRect/>
          </a:stretch>
        </p:blipFill>
        <p:spPr>
          <a:xfrm>
            <a:off x="7284564" y="2618741"/>
            <a:ext cx="2516661" cy="350202"/>
          </a:xfrm>
          <a:prstGeom prst="rect">
            <a:avLst/>
          </a:prstGeom>
        </p:spPr>
      </p:pic>
    </p:spTree>
    <p:custDataLst>
      <p:tags r:id="rId3"/>
    </p:custDataLst>
  </p:cSld>
  <p:clrMapOvr>
    <a:masterClrMapping/>
  </p:clrMapOvr>
  <p:transition advTm="163"/>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a:t>
            </a:r>
            <a:r>
              <a:rPr lang="zh-CN" altLang="en-US" dirty="0"/>
              <a:t>时效性</a:t>
            </a:r>
            <a:r>
              <a:rPr lang="en-US" altLang="zh-CN" dirty="0"/>
              <a:t> </a:t>
            </a:r>
            <a:endParaRPr lang="en-US" altLang="zh-CN" dirty="0"/>
          </a:p>
        </p:txBody>
      </p:sp>
      <p:sp>
        <p:nvSpPr>
          <p:cNvPr id="3" name="内容占位符 2"/>
          <p:cNvSpPr>
            <a:spLocks noGrp="1"/>
          </p:cNvSpPr>
          <p:nvPr>
            <p:ph idx="1"/>
          </p:nvPr>
        </p:nvSpPr>
        <p:spPr/>
        <p:txBody>
          <a:bodyPr>
            <a:normAutofit lnSpcReduction="10000"/>
          </a:bodyPr>
          <a:lstStyle/>
          <a:p>
            <a:pPr marL="0" indent="0">
              <a:lnSpc>
                <a:spcPct val="180000"/>
              </a:lnSpc>
              <a:buNone/>
            </a:pPr>
            <a:r>
              <a:rPr lang="zh-CN" altLang="en-US" dirty="0">
                <a:sym typeface="+mn-ea"/>
              </a:rPr>
              <a:t>上下文表示形式回顾：</a:t>
            </a:r>
            <a:endParaRPr lang="zh-CN" altLang="en-US" dirty="0">
              <a:sym typeface="+mn-ea"/>
            </a:endParaRPr>
          </a:p>
          <a:p>
            <a:pPr marL="0" indent="0">
              <a:lnSpc>
                <a:spcPct val="180000"/>
              </a:lnSpc>
              <a:buNone/>
            </a:pPr>
            <a:r>
              <a:rPr lang="en-US" altLang="zh-CN" dirty="0">
                <a:latin typeface="Arial" panose="020B0604020202020204" pitchFamily="34" charset="0"/>
                <a:ea typeface="微软雅黑" panose="020B0503020204020204" charset="-122"/>
                <a:sym typeface="Arial" panose="020B0604020202020204" pitchFamily="34" charset="0"/>
              </a:rPr>
              <a:t>1. </a:t>
            </a:r>
            <a:r>
              <a:rPr lang="zh-CN" altLang="en-US" dirty="0">
                <a:latin typeface="Arial" panose="020B0604020202020204" pitchFamily="34" charset="0"/>
                <a:ea typeface="微软雅黑" panose="020B0503020204020204" charset="-122"/>
                <a:sym typeface="Arial" panose="020B0604020202020204" pitchFamily="34" charset="0"/>
              </a:rPr>
              <a:t>直接代表</a:t>
            </a:r>
            <a:r>
              <a:rPr lang="zh-CN" dirty="0">
                <a:latin typeface="Arial" panose="020B0604020202020204" pitchFamily="34" charset="0"/>
                <a:ea typeface="微软雅黑" panose="020B0503020204020204" charset="-122"/>
                <a:sym typeface="Arial" panose="020B0604020202020204" pitchFamily="34" charset="0"/>
              </a:rPr>
              <a:t>（</a:t>
            </a:r>
            <a:r>
              <a:rPr lang="en-US" altLang="zh-CN" dirty="0">
                <a:latin typeface="Arial" panose="020B0604020202020204" pitchFamily="34" charset="0"/>
                <a:ea typeface="微软雅黑" panose="020B0503020204020204" charset="-122"/>
                <a:sym typeface="Arial" panose="020B0604020202020204" pitchFamily="34" charset="0"/>
              </a:rPr>
              <a:t>Direct representation</a:t>
            </a:r>
            <a:r>
              <a:rPr lang="zh-CN" dirty="0">
                <a:latin typeface="Arial" panose="020B0604020202020204" pitchFamily="34" charset="0"/>
                <a:ea typeface="微软雅黑" panose="020B0503020204020204" charset="-122"/>
                <a:sym typeface="Arial" panose="020B0604020202020204" pitchFamily="34" charset="0"/>
              </a:rPr>
              <a:t>）</a:t>
            </a:r>
            <a:endParaRPr lang="zh-CN" dirty="0">
              <a:latin typeface="Arial" panose="020B0604020202020204" pitchFamily="34" charset="0"/>
              <a:ea typeface="微软雅黑" panose="020B0503020204020204" charset="-122"/>
              <a:sym typeface="Arial" panose="020B0604020202020204" pitchFamily="34" charset="0"/>
            </a:endParaRPr>
          </a:p>
          <a:p>
            <a:pPr marL="0" indent="0">
              <a:lnSpc>
                <a:spcPct val="180000"/>
              </a:lnSpc>
              <a:buNone/>
            </a:pPr>
            <a:r>
              <a:rPr lang="en-US" altLang="zh-CN" dirty="0">
                <a:sym typeface="+mn-ea"/>
              </a:rPr>
              <a:t>2.</a:t>
            </a:r>
            <a:r>
              <a:rPr lang="en-US" altLang="zh-CN" dirty="0">
                <a:latin typeface="Arial" panose="020B0604020202020204" pitchFamily="34" charset="0"/>
                <a:ea typeface="微软雅黑" panose="020B0503020204020204" charset="-122"/>
                <a:sym typeface="Arial" panose="020B0604020202020204" pitchFamily="34" charset="0"/>
              </a:rPr>
              <a:t> </a:t>
            </a:r>
            <a:r>
              <a:rPr lang="zh-CN" altLang="en-US" dirty="0">
                <a:latin typeface="Arial" panose="020B0604020202020204" pitchFamily="34" charset="0"/>
                <a:ea typeface="微软雅黑" panose="020B0503020204020204" charset="-122"/>
                <a:sym typeface="Arial" panose="020B0604020202020204" pitchFamily="34" charset="0"/>
              </a:rPr>
              <a:t>实化</a:t>
            </a:r>
            <a:r>
              <a:rPr lang="zh-CN" altLang="en-US" dirty="0">
                <a:latin typeface="微软雅黑" panose="020B0503020204020204" charset="-122"/>
                <a:ea typeface="微软雅黑" panose="020B0503020204020204" charset="-122"/>
                <a:sym typeface="Arial" panose="020B0604020202020204" pitchFamily="34" charset="0"/>
              </a:rPr>
              <a:t>（</a:t>
            </a:r>
            <a:r>
              <a:rPr lang="en-US" altLang="zh-CN" dirty="0">
                <a:latin typeface="微软雅黑" panose="020B0503020204020204" charset="-122"/>
                <a:ea typeface="微软雅黑" panose="020B0503020204020204" charset="-122"/>
                <a:sym typeface="Arial" panose="020B0604020202020204" pitchFamily="34" charset="0"/>
              </a:rPr>
              <a:t>Reification</a:t>
            </a:r>
            <a:r>
              <a:rPr lang="zh-CN" altLang="en-US" dirty="0">
                <a:latin typeface="微软雅黑" panose="020B0503020204020204" charset="-122"/>
                <a:ea typeface="微软雅黑" panose="020B0503020204020204" charset="-122"/>
                <a:sym typeface="Arial" panose="020B0604020202020204" pitchFamily="34" charset="0"/>
              </a:rPr>
              <a:t>）</a:t>
            </a:r>
            <a:endParaRPr lang="zh-CN" altLang="en-US" dirty="0">
              <a:latin typeface="微软雅黑" panose="020B0503020204020204" charset="-122"/>
              <a:ea typeface="微软雅黑" panose="020B0503020204020204" charset="-122"/>
              <a:sym typeface="Arial" panose="020B0604020202020204" pitchFamily="34" charset="0"/>
            </a:endParaRPr>
          </a:p>
          <a:p>
            <a:pPr marL="0" indent="0">
              <a:lnSpc>
                <a:spcPct val="180000"/>
              </a:lnSpc>
              <a:buNone/>
            </a:pPr>
            <a:r>
              <a:rPr lang="en-US" altLang="zh-CN" dirty="0">
                <a:sym typeface="+mn-ea"/>
              </a:rPr>
              <a:t>3. </a:t>
            </a:r>
            <a:r>
              <a:rPr lang="zh-CN" altLang="en-US" dirty="0">
                <a:latin typeface="Arial" panose="020B0604020202020204" pitchFamily="34" charset="0"/>
                <a:ea typeface="微软雅黑" panose="020B0503020204020204" charset="-122"/>
                <a:sym typeface="+mn-ea"/>
              </a:rPr>
              <a:t>高元表示</a:t>
            </a:r>
            <a:r>
              <a:rPr lang="zh-CN" altLang="en-US" dirty="0">
                <a:latin typeface="微软雅黑" panose="020B0503020204020204" charset="-122"/>
                <a:ea typeface="微软雅黑" panose="020B0503020204020204" charset="-122"/>
                <a:sym typeface="Arial" panose="020B0604020202020204" pitchFamily="34" charset="0"/>
              </a:rPr>
              <a:t>（</a:t>
            </a:r>
            <a:r>
              <a:rPr lang="en-US" altLang="zh-CN" spc="0" noProof="0" dirty="0">
                <a:ln>
                  <a:noFill/>
                </a:ln>
                <a:solidFill>
                  <a:prstClr val="black">
                    <a:lumMod val="65000"/>
                    <a:lumOff val="35000"/>
                  </a:prstClr>
                </a:solidFill>
                <a:effectLst/>
                <a:uLnTx/>
                <a:latin typeface="微软雅黑" panose="020B0503020204020204" charset="-122"/>
                <a:ea typeface="微软雅黑" panose="020B0503020204020204" charset="-122"/>
                <a:sym typeface="Arial" panose="020B0604020202020204" pitchFamily="34" charset="0"/>
              </a:rPr>
              <a:t> Higher-arity representation </a:t>
            </a:r>
            <a:r>
              <a:rPr lang="zh-CN" altLang="en-US" dirty="0">
                <a:latin typeface="微软雅黑" panose="020B0503020204020204" charset="-122"/>
                <a:ea typeface="微软雅黑" panose="020B0503020204020204" charset="-122"/>
                <a:sym typeface="Arial" panose="020B0604020202020204" pitchFamily="34" charset="0"/>
              </a:rPr>
              <a:t>）</a:t>
            </a:r>
            <a:endParaRPr lang="zh-CN" altLang="en-US" dirty="0">
              <a:latin typeface="微软雅黑" panose="020B0503020204020204" charset="-122"/>
              <a:ea typeface="微软雅黑" panose="020B0503020204020204" charset="-122"/>
              <a:sym typeface="Arial" panose="020B0604020202020204" pitchFamily="34" charset="0"/>
            </a:endParaRPr>
          </a:p>
          <a:p>
            <a:pPr marL="0" indent="0">
              <a:lnSpc>
                <a:spcPct val="180000"/>
              </a:lnSpc>
              <a:buNone/>
            </a:pPr>
            <a:r>
              <a:rPr lang="en-US" altLang="zh-CN" dirty="0">
                <a:latin typeface="微软雅黑" panose="020B0503020204020204" charset="-122"/>
                <a:ea typeface="微软雅黑" panose="020B0503020204020204" charset="-122"/>
                <a:sym typeface="Arial" panose="020B0604020202020204" pitchFamily="34" charset="0"/>
              </a:rPr>
              <a:t>4. </a:t>
            </a:r>
            <a:r>
              <a:rPr lang="zh-CN" altLang="en-US" dirty="0">
                <a:latin typeface="Arial" panose="020B0604020202020204" pitchFamily="34" charset="0"/>
                <a:ea typeface="微软雅黑" panose="020B0503020204020204" charset="-122"/>
                <a:sym typeface="+mn-ea"/>
              </a:rPr>
              <a:t>注解</a:t>
            </a:r>
            <a:r>
              <a:rPr lang="zh-CN" altLang="en-US" dirty="0">
                <a:latin typeface="Arial" panose="020B0604020202020204" pitchFamily="34" charset="0"/>
                <a:ea typeface="微软雅黑" panose="020B0503020204020204" charset="-122"/>
                <a:sym typeface="Arial" panose="020B0604020202020204" pitchFamily="34" charset="0"/>
              </a:rPr>
              <a:t>（</a:t>
            </a:r>
            <a:r>
              <a:rPr lang="en-US" altLang="zh-CN" dirty="0">
                <a:latin typeface="Arial" panose="020B0604020202020204" pitchFamily="34" charset="0"/>
                <a:ea typeface="微软雅黑" panose="020B0503020204020204" charset="-122"/>
                <a:sym typeface="Arial" panose="020B0604020202020204" pitchFamily="34" charset="0"/>
              </a:rPr>
              <a:t> Annotations</a:t>
            </a:r>
            <a:r>
              <a:rPr lang="zh-CN" altLang="en-US" dirty="0">
                <a:latin typeface="Arial" panose="020B0604020202020204" pitchFamily="34" charset="0"/>
                <a:ea typeface="微软雅黑" panose="020B0503020204020204" charset="-122"/>
                <a:sym typeface="Arial" panose="020B0604020202020204" pitchFamily="34" charset="0"/>
              </a:rPr>
              <a:t>）</a:t>
            </a:r>
            <a:endParaRPr lang="zh-CN" altLang="en-US" dirty="0">
              <a:sym typeface="+mn-ea"/>
            </a:endParaRPr>
          </a:p>
          <a:p>
            <a:pPr>
              <a:lnSpc>
                <a:spcPct val="180000"/>
              </a:lnSpc>
            </a:pPr>
            <a:endParaRPr lang="zh-CN" altLang="en-US" dirty="0">
              <a:sym typeface="+mn-ea"/>
            </a:endParaRPr>
          </a:p>
          <a:p>
            <a:pPr>
              <a:lnSpc>
                <a:spcPct val="180000"/>
              </a:lnSpc>
            </a:pPr>
            <a:endParaRPr lang="zh-CN" altLang="en-US" dirty="0">
              <a:sym typeface="+mn-ea"/>
            </a:endParaRPr>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spTree>
    <p:custDataLst>
      <p:tags r:id="rId2"/>
    </p:custDataLst>
  </p:cSld>
  <p:clrMapOvr>
    <a:masterClrMapping/>
  </p:clrMapOvr>
  <p:transition advTm="152"/>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a:t>
            </a:r>
            <a:r>
              <a:rPr lang="zh-CN" altLang="en-US" dirty="0"/>
              <a:t>时效性</a:t>
            </a:r>
            <a:r>
              <a:rPr lang="en-US" altLang="zh-CN" dirty="0"/>
              <a:t> </a:t>
            </a:r>
            <a:endParaRPr lang="en-US" altLang="zh-CN" dirty="0"/>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9598" y="2513957"/>
            <a:ext cx="5635235" cy="3018325"/>
          </a:xfrm>
          <a:prstGeom prst="rect">
            <a:avLst/>
          </a:prstGeom>
        </p:spPr>
      </p:pic>
      <p:sp>
        <p:nvSpPr>
          <p:cNvPr id="9" name="文本框 8"/>
          <p:cNvSpPr txBox="1"/>
          <p:nvPr/>
        </p:nvSpPr>
        <p:spPr>
          <a:xfrm>
            <a:off x="850558" y="2514001"/>
            <a:ext cx="5772868" cy="3415030"/>
          </a:xfrm>
          <a:prstGeom prst="rect">
            <a:avLst/>
          </a:prstGeom>
          <a:noFill/>
        </p:spPr>
        <p:txBody>
          <a:bodyPr wrap="square">
            <a:spAutoFit/>
          </a:bodyPr>
          <a:lstStyle/>
          <a:p>
            <a:pPr>
              <a:lnSpc>
                <a:spcPct val="150000"/>
              </a:lnSpc>
            </a:pPr>
            <a:r>
              <a:rPr lang="en-US" altLang="zh-CN" sz="2400" b="1" i="0" dirty="0">
                <a:solidFill>
                  <a:srgbClr val="121212"/>
                </a:solidFill>
                <a:effectLst/>
                <a:latin typeface="微软雅黑" panose="020B0503020204020204" charset="-122"/>
                <a:ea typeface="微软雅黑" panose="020B0503020204020204" charset="-122"/>
              </a:rPr>
              <a:t>·</a:t>
            </a:r>
            <a:r>
              <a:rPr kumimoji="0" lang="zh-CN" altLang="en-US" sz="24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mn-cs"/>
                <a:sym typeface="Arial" panose="020B0604020202020204" pitchFamily="34" charset="0"/>
              </a:rPr>
              <a:t>对于图中的活动 </a:t>
            </a:r>
            <a:r>
              <a:rPr kumimoji="0" lang="en-US" altLang="zh-CN" sz="24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mn-cs"/>
                <a:sym typeface="Arial" panose="020B0604020202020204" pitchFamily="34" charset="0"/>
              </a:rPr>
              <a:t>EID15</a:t>
            </a:r>
            <a:endParaRPr kumimoji="0" lang="en-US" altLang="zh-CN" sz="24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mn-cs"/>
              <a:sym typeface="Arial" panose="020B0604020202020204" pitchFamily="34" charset="0"/>
            </a:endParaRPr>
          </a:p>
          <a:p>
            <a:pPr>
              <a:lnSpc>
                <a:spcPct val="150000"/>
              </a:lnSpc>
            </a:pPr>
            <a:r>
              <a:rPr kumimoji="0" lang="zh-CN" altLang="en-US" sz="24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mn-cs"/>
                <a:sym typeface="Arial" panose="020B0604020202020204" pitchFamily="34" charset="0"/>
              </a:rPr>
              <a:t>可以将其视作一种时间上下文的形式，其起始时间定义了部分关系（边）成立的时间范围；</a:t>
            </a:r>
            <a:endParaRPr kumimoji="0" lang="en-US" altLang="zh-CN" sz="24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mn-cs"/>
              <a:sym typeface="Arial" panose="020B0604020202020204" pitchFamily="34" charset="0"/>
            </a:endParaRPr>
          </a:p>
          <a:p>
            <a:pPr>
              <a:lnSpc>
                <a:spcPct val="150000"/>
              </a:lnSpc>
            </a:pPr>
            <a:r>
              <a:rPr kumimoji="0" lang="zh-CN" altLang="en-US" sz="24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charset="-122"/>
                <a:cs typeface="+mn-cs"/>
                <a:sym typeface="Arial" panose="020B0604020202020204" pitchFamily="34" charset="0"/>
              </a:rPr>
              <a:t>也可以将边表示的关系转化为节点，然后为其添加额外的上下文关系。</a:t>
            </a:r>
            <a:endParaRPr lang="zh-CN" altLang="en-US" dirty="0"/>
          </a:p>
        </p:txBody>
      </p:sp>
      <p:sp>
        <p:nvSpPr>
          <p:cNvPr id="10" name="TextBox 38"/>
          <p:cNvSpPr txBox="1"/>
          <p:nvPr/>
        </p:nvSpPr>
        <p:spPr>
          <a:xfrm>
            <a:off x="850337" y="1148715"/>
            <a:ext cx="11070589" cy="1365250"/>
          </a:xfrm>
          <a:prstGeom prst="rect">
            <a:avLst/>
          </a:prstGeom>
          <a:noFill/>
        </p:spPr>
        <p:txBody>
          <a:bodyPr wrap="square" rtlCol="0">
            <a:spAutoFit/>
          </a:bodyPr>
          <a:p>
            <a:pPr lvl="0" algn="l" defTabSz="1216025" eaLnBrk="1" hangingPunct="1">
              <a:lnSpc>
                <a:spcPct val="150000"/>
              </a:lnSpc>
              <a:spcBef>
                <a:spcPct val="20000"/>
              </a:spcBef>
            </a:pP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1.3.1 </a:t>
            </a:r>
            <a:r>
              <a:rPr lang="zh-CN" altLang="en-US"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直接表示</a:t>
            </a:r>
            <a:r>
              <a:rPr 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Direct representation</a:t>
            </a:r>
            <a:r>
              <a:rPr 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lvl="0" algn="l" defTabSz="1216025" eaLnBrk="1" hangingPunct="1">
              <a:lnSpc>
                <a:spcPct val="150000"/>
              </a:lnSpc>
              <a:spcBef>
                <a:spcPct val="20000"/>
              </a:spcBef>
            </a:pPr>
            <a:r>
              <a:rPr lang="en-US" altLang="zh-CN" sz="2400" b="1" i="0" dirty="0">
                <a:solidFill>
                  <a:srgbClr val="121212"/>
                </a:solidFill>
                <a:effectLst/>
                <a:latin typeface="微软雅黑" panose="020B0503020204020204" charset="-122"/>
                <a:ea typeface="微软雅黑" panose="020B0503020204020204" charset="-122"/>
              </a:rPr>
              <a:t>·</a:t>
            </a:r>
            <a:r>
              <a:rPr lang="zh-CN" altLang="en-US"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直接表示是将其作为图中的「数据」（与其他数据相同）。</a:t>
            </a:r>
            <a:endPar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Tree>
    <p:custDataLst>
      <p:tags r:id="rId3"/>
    </p:custDataLst>
  </p:cSld>
  <p:clrMapOvr>
    <a:masterClrMapping/>
  </p:clrMapOvr>
  <p:transition advTm="178"/>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a:t>
            </a:r>
            <a:r>
              <a:rPr lang="zh-CN" altLang="en-US" dirty="0"/>
              <a:t>时效性</a:t>
            </a:r>
            <a:r>
              <a:rPr lang="en-US" altLang="zh-CN" dirty="0"/>
              <a:t> </a:t>
            </a:r>
            <a:endParaRPr lang="en-US" altLang="zh-CN" dirty="0"/>
          </a:p>
        </p:txBody>
      </p:sp>
      <p:pic>
        <p:nvPicPr>
          <p:cNvPr id="5" name="图片 4" descr="天津科技大学"/>
          <p:cNvPicPr>
            <a:picLocks noChangeAspect="1"/>
          </p:cNvPicPr>
          <p:nvPr/>
        </p:nvPicPr>
        <p:blipFill>
          <a:blip r:embed="rId1"/>
          <a:stretch>
            <a:fillRect/>
          </a:stretch>
        </p:blipFill>
        <p:spPr>
          <a:xfrm>
            <a:off x="8768080" y="480060"/>
            <a:ext cx="2812415" cy="563880"/>
          </a:xfrm>
          <a:prstGeom prst="rect">
            <a:avLst/>
          </a:prstGeom>
        </p:spPr>
      </p:pic>
      <p:sp>
        <p:nvSpPr>
          <p:cNvPr id="3" name="TextBox 38"/>
          <p:cNvSpPr txBox="1"/>
          <p:nvPr/>
        </p:nvSpPr>
        <p:spPr>
          <a:xfrm>
            <a:off x="834402" y="1158677"/>
            <a:ext cx="11070590" cy="3101340"/>
          </a:xfrm>
          <a:prstGeom prst="rect">
            <a:avLst/>
          </a:prstGeom>
          <a:noFill/>
        </p:spPr>
        <p:txBody>
          <a:bodyPr wrap="square" rtlCol="0">
            <a:spAutoFit/>
          </a:bodyPr>
          <a:p>
            <a:pPr lvl="0" algn="l" defTabSz="1216025" eaLnBrk="1" hangingPunct="1">
              <a:lnSpc>
                <a:spcPct val="150000"/>
              </a:lnSpc>
              <a:spcBef>
                <a:spcPct val="20000"/>
              </a:spcBef>
            </a:pPr>
            <a:r>
              <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1.3.2 </a:t>
            </a:r>
            <a:r>
              <a:rPr lang="zh-CN" altLang="en-US"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实化</a:t>
            </a:r>
            <a:r>
              <a:rPr lang="zh-CN" altLang="en-US" sz="28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rPr>
              <a:t>（</a:t>
            </a:r>
            <a:r>
              <a:rPr lang="en-US" altLang="zh-CN" sz="28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rPr>
              <a:t>Reification</a:t>
            </a:r>
            <a:r>
              <a:rPr lang="zh-CN" altLang="en-US" sz="28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rPr>
              <a:t>）</a:t>
            </a:r>
            <a:endParaRPr lang="zh-CN" altLang="en-US" sz="2800" dirty="0">
              <a:solidFill>
                <a:schemeClr val="tx1">
                  <a:lumMod val="65000"/>
                  <a:lumOff val="35000"/>
                </a:schemeClr>
              </a:solidFill>
              <a:latin typeface="微软雅黑" panose="020B0503020204020204" charset="-122"/>
              <a:ea typeface="微软雅黑" panose="020B0503020204020204" charset="-122"/>
              <a:sym typeface="Arial" panose="020B0604020202020204" pitchFamily="34" charset="0"/>
            </a:endParaRPr>
          </a:p>
          <a:p>
            <a:pPr lvl="0" algn="l" defTabSz="1216025" eaLnBrk="1" hangingPunct="1">
              <a:lnSpc>
                <a:spcPct val="150000"/>
              </a:lnSpc>
              <a:spcBef>
                <a:spcPct val="20000"/>
              </a:spcBef>
            </a:pPr>
            <a:r>
              <a:rPr lang="zh-CN" altLang="en-US"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在上一种表示方法中 ，对于边的上下文只能够先将其转化为节点，再添加上下文关系。</a:t>
            </a:r>
            <a:endParaRPr lang="en-US" altLang="zh-CN"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lvl="0" algn="l" defTabSz="1216025" eaLnBrk="1" hangingPunct="1">
              <a:lnSpc>
                <a:spcPct val="150000"/>
              </a:lnSpc>
              <a:spcBef>
                <a:spcPct val="20000"/>
              </a:spcBef>
            </a:pPr>
            <a:r>
              <a:rPr lang="en-US" altLang="zh-CN"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t>
            </a:r>
            <a:r>
              <a:rPr lang="zh-CN" altLang="en-US"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实化（</a:t>
            </a:r>
            <a:r>
              <a:rPr lang="en-US" altLang="zh-CN"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reification</a:t>
            </a:r>
            <a:r>
              <a:rPr lang="zh-CN" altLang="en-US"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）可以直接表示边的上下文，通过定义关于「边的边」（</a:t>
            </a:r>
            <a:r>
              <a:rPr lang="en-US" altLang="zh-CN"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edges about edges</a:t>
            </a:r>
            <a:r>
              <a:rPr lang="zh-CN" altLang="en-US" sz="24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）的方式。</a:t>
            </a:r>
            <a:endParaRPr lang="en-US" altLang="zh-CN" sz="2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Tree>
    <p:custDataLst>
      <p:tags r:id="rId2"/>
    </p:custDataLst>
  </p:cSld>
  <p:clrMapOvr>
    <a:masterClrMapping/>
  </p:clrMapOvr>
  <p:transition advTm="179"/>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081"/>
</p:tagLst>
</file>

<file path=ppt/tags/tag101.xml><?xml version="1.0" encoding="utf-8"?>
<p:tagLst xmlns:p="http://schemas.openxmlformats.org/presentationml/2006/main">
  <p:tag name="KSO_WM_BEAUTIFY_FLAG" val="#wm#"/>
  <p:tag name="KSO_WM_TEMPLATE_CATEGORY" val="custom"/>
  <p:tag name="KSO_WM_TEMPLATE_INDEX" val="20205081"/>
</p:tagLst>
</file>

<file path=ppt/tags/tag102.xml><?xml version="1.0" encoding="utf-8"?>
<p:tagLst xmlns:p="http://schemas.openxmlformats.org/presentationml/2006/main">
  <p:tag name="KSO_WM_BEAUTIFY_FLAG" val="#wm#"/>
  <p:tag name="KSO_WM_TEMPLATE_CATEGORY" val="custom"/>
  <p:tag name="KSO_WM_TEMPLATE_INDEX" val="20205081"/>
</p:tagLst>
</file>

<file path=ppt/tags/tag103.xml><?xml version="1.0" encoding="utf-8"?>
<p:tagLst xmlns:p="http://schemas.openxmlformats.org/presentationml/2006/main">
  <p:tag name="KSO_WM_BEAUTIFY_FLAG" val="#wm#"/>
  <p:tag name="KSO_WM_TEMPLATE_CATEGORY" val="custom"/>
  <p:tag name="KSO_WM_TEMPLATE_INDEX" val="20205081"/>
</p:tagLst>
</file>

<file path=ppt/tags/tag104.xml><?xml version="1.0" encoding="utf-8"?>
<p:tagLst xmlns:p="http://schemas.openxmlformats.org/presentationml/2006/main">
  <p:tag name="KSO_WM_BEAUTIFY_FLAG" val="#wm#"/>
  <p:tag name="KSO_WM_TEMPLATE_CATEGORY" val="custom"/>
  <p:tag name="KSO_WM_TEMPLATE_INDEX" val="20205081"/>
</p:tagLst>
</file>

<file path=ppt/tags/tag105.xml><?xml version="1.0" encoding="utf-8"?>
<p:tagLst xmlns:p="http://schemas.openxmlformats.org/presentationml/2006/main">
  <p:tag name="KSO_WM_BEAUTIFY_FLAG" val="#wm#"/>
  <p:tag name="KSO_WM_TEMPLATE_CATEGORY" val="custom"/>
  <p:tag name="KSO_WM_TEMPLATE_INDEX" val="20205081"/>
</p:tagLst>
</file>

<file path=ppt/tags/tag106.xml><?xml version="1.0" encoding="utf-8"?>
<p:tagLst xmlns:p="http://schemas.openxmlformats.org/presentationml/2006/main">
  <p:tag name="KSO_WM_BEAUTIFY_FLAG" val="#wm#"/>
  <p:tag name="KSO_WM_TEMPLATE_CATEGORY" val="custom"/>
  <p:tag name="KSO_WM_TEMPLATE_INDEX" val="2020508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ISCONTENTSTITLE" val="1"/>
  <p:tag name="KSO_WM_UNIT_PRESET_TEXT" val="目录"/>
  <p:tag name="KSO_WM_UNIT_NOCLEAR" val="1"/>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5081_3*a*1"/>
  <p:tag name="KSO_WM_TEMPLATE_CATEGORY" val="custom"/>
  <p:tag name="KSO_WM_TEMPLATE_INDEX" val="20205081"/>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67.xml><?xml version="1.0" encoding="utf-8"?>
<p:tagLst xmlns:p="http://schemas.openxmlformats.org/presentationml/2006/main">
  <p:tag name="KSO_WM_UNIT_ISCONTENTSTITLE" val="0"/>
  <p:tag name="KSO_WM_UNIT_PRESET_TEXT" val="CONTENTS"/>
  <p:tag name="KSO_WM_UNIT_NOCLEAR" val="1"/>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5081_3*b*1"/>
  <p:tag name="KSO_WM_TEMPLATE_CATEGORY" val="custom"/>
  <p:tag name="KSO_WM_TEMPLATE_INDEX" val="20205081"/>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5081_3*i*1"/>
  <p:tag name="KSO_WM_TEMPLATE_CATEGORY" val="custom"/>
  <p:tag name="KSO_WM_TEMPLATE_INDEX" val="20205081"/>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5081_3*i*2"/>
  <p:tag name="KSO_WM_TEMPLATE_CATEGORY" val="custom"/>
  <p:tag name="KSO_WM_TEMPLATE_INDEX" val="20205081"/>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5081_2*l_h_i*1_1_1"/>
  <p:tag name="KSO_WM_TEMPLATE_CATEGORY" val="custom"/>
  <p:tag name="KSO_WM_TEMPLATE_INDEX" val="20205081"/>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 name="KSO_WM_UNIT_USESOURCEFORMAT_APPLY" val="1"/>
</p:tagLst>
</file>

<file path=ppt/tags/tag71.xml><?xml version="1.0" encoding="utf-8"?>
<p:tagLst xmlns:p="http://schemas.openxmlformats.org/presentationml/2006/main">
  <p:tag name="KSO_WM_UNIT_ISCONTENTSTITLE" val="0"/>
  <p:tag name="KSO_WM_UNIT_PRESET_TEXT" val="单击输入章节标题......"/>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5081_2*l_h_f*1_1_1"/>
  <p:tag name="KSO_WM_TEMPLATE_CATEGORY" val="custom"/>
  <p:tag name="KSO_WM_TEMPLATE_INDEX" val="20205081"/>
  <p:tag name="KSO_WM_UNIT_LAYERLEVEL" val="1_1_1"/>
  <p:tag name="KSO_WM_TAG_VERSION" val="1.0"/>
  <p:tag name="KSO_WM_BEAUTIFY_FLAG" val="#wm#"/>
  <p:tag name="KSO_WM_UNIT_SHOW_EDIT_AREA_INDICATION" val="1"/>
  <p:tag name="KSO_WM_UNIT_TEXT_FILL_FORE_SCHEMECOLOR_INDEX_BRIGHTNESS" val="0.35"/>
  <p:tag name="KSO_WM_UNIT_TEXT_FILL_FORE_SCHEMECOLOR_INDEX" val="13"/>
  <p:tag name="KSO_WM_UNIT_TEXT_FILL_TYPE" val="1"/>
  <p:tag name="KSO_WM_UNIT_USESOURCEFORMAT_APPLY"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5081_2*l_h_i*1_2_1"/>
  <p:tag name="KSO_WM_TEMPLATE_CATEGORY" val="custom"/>
  <p:tag name="KSO_WM_TEMPLATE_INDEX" val="20205081"/>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 name="KSO_WM_UNIT_USESOURCEFORMAT_APPLY" val="1"/>
</p:tagLst>
</file>

<file path=ppt/tags/tag73.xml><?xml version="1.0" encoding="utf-8"?>
<p:tagLst xmlns:p="http://schemas.openxmlformats.org/presentationml/2006/main">
  <p:tag name="KSO_WM_UNIT_ISCONTENTSTITLE" val="0"/>
  <p:tag name="KSO_WM_UNIT_PRESET_TEXT" val="单击输入章节标题......"/>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5081_2*l_h_f*1_2_1"/>
  <p:tag name="KSO_WM_TEMPLATE_CATEGORY" val="custom"/>
  <p:tag name="KSO_WM_TEMPLATE_INDEX" val="20205081"/>
  <p:tag name="KSO_WM_UNIT_LAYERLEVEL" val="1_1_1"/>
  <p:tag name="KSO_WM_TAG_VERSION" val="1.0"/>
  <p:tag name="KSO_WM_BEAUTIFY_FLAG" val="#wm#"/>
  <p:tag name="KSO_WM_UNIT_SHOW_EDIT_AREA_INDICATION" val="1"/>
  <p:tag name="KSO_WM_UNIT_TEXT_FILL_FORE_SCHEMECOLOR_INDEX_BRIGHTNESS" val="0.35"/>
  <p:tag name="KSO_WM_UNIT_TEXT_FILL_FORE_SCHEMECOLOR_INDEX" val="13"/>
  <p:tag name="KSO_WM_UNIT_TEXT_FILL_TYPE" val="1"/>
  <p:tag name="KSO_WM_UNIT_USESOURCEFORMAT_APPLY" val="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5081_2*l_h_i*1_2_1"/>
  <p:tag name="KSO_WM_TEMPLATE_CATEGORY" val="custom"/>
  <p:tag name="KSO_WM_TEMPLATE_INDEX" val="20205081"/>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 name="KSO_WM_UNIT_USESOURCEFORMAT_APPLY" val="1"/>
</p:tagLst>
</file>

<file path=ppt/tags/tag75.xml><?xml version="1.0" encoding="utf-8"?>
<p:tagLst xmlns:p="http://schemas.openxmlformats.org/presentationml/2006/main">
  <p:tag name="KSO_WM_UNIT_ISCONTENTSTITLE" val="0"/>
  <p:tag name="KSO_WM_UNIT_PRESET_TEXT" val="单击输入章节标题......"/>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5081_2*l_h_f*1_2_1"/>
  <p:tag name="KSO_WM_TEMPLATE_CATEGORY" val="custom"/>
  <p:tag name="KSO_WM_TEMPLATE_INDEX" val="20205081"/>
  <p:tag name="KSO_WM_UNIT_LAYERLEVEL" val="1_1_1"/>
  <p:tag name="KSO_WM_TAG_VERSION" val="1.0"/>
  <p:tag name="KSO_WM_BEAUTIFY_FLAG" val="#wm#"/>
  <p:tag name="KSO_WM_UNIT_SHOW_EDIT_AREA_INDICATION" val="1"/>
  <p:tag name="KSO_WM_UNIT_TEXT_FILL_FORE_SCHEMECOLOR_INDEX_BRIGHTNESS" val="0.35"/>
  <p:tag name="KSO_WM_UNIT_TEXT_FILL_FORE_SCHEMECOLOR_INDEX" val="13"/>
  <p:tag name="KSO_WM_UNIT_TEXT_FILL_TYPE" val="1"/>
  <p:tag name="KSO_WM_UNIT_USESOURCEFORMAT_APPLY" val="1"/>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5081_2*l_h_i*1_2_1"/>
  <p:tag name="KSO_WM_TEMPLATE_CATEGORY" val="custom"/>
  <p:tag name="KSO_WM_TEMPLATE_INDEX" val="20205081"/>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 name="KSO_WM_UNIT_USESOURCEFORMAT_APPLY" val="1"/>
</p:tagLst>
</file>

<file path=ppt/tags/tag77.xml><?xml version="1.0" encoding="utf-8"?>
<p:tagLst xmlns:p="http://schemas.openxmlformats.org/presentationml/2006/main">
  <p:tag name="KSO_WM_SLIDE_ID" val="custom20205081_3"/>
  <p:tag name="KSO_WM_TEMPLATE_SUBCATEGORY" val="19"/>
  <p:tag name="KSO_WM_TEMPLATE_MASTER_TYPE" val="0"/>
  <p:tag name="KSO_WM_TEMPLATE_COLOR_TYPE" val="1"/>
  <p:tag name="KSO_WM_SLIDE_TYPE" val="contents"/>
  <p:tag name="KSO_WM_SLIDE_SUBTYPE" val="diag"/>
  <p:tag name="KSO_WM_SLIDE_ITEM_CNT" val="2"/>
  <p:tag name="KSO_WM_SLIDE_INDEX" val="3"/>
  <p:tag name="KSO_WM_DIAGRAM_GROUP_CODE" val="l1-1"/>
  <p:tag name="KSO_WM_SLIDE_DIAGTYPE" val="l"/>
  <p:tag name="KSO_WM_TAG_VERSION" val="1.0"/>
  <p:tag name="KSO_WM_BEAUTIFY_FLAG" val="#wm#"/>
  <p:tag name="KSO_WM_TEMPLATE_CATEGORY" val="custom"/>
  <p:tag name="KSO_WM_TEMPLATE_INDEX" val="20205081"/>
  <p:tag name="KSO_WM_SLIDE_LAYOUT" val="a_b_l"/>
  <p:tag name="KSO_WM_SLIDE_LAYOUT_CNT" val="1_1_1"/>
  <p:tag name="KSO_WM_UNIT_SHOW_EDIT_AREA_INDICATION" val="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KSO_WM_BEAUTIFY_FLAG" val="#wm#"/>
  <p:tag name="KSO_WM_TEMPLATE_CATEGORY" val="custom"/>
  <p:tag name="KSO_WM_TEMPLATE_INDEX" val="20205081"/>
</p:tagLst>
</file>

<file path=ppt/tags/tag87.xml><?xml version="1.0" encoding="utf-8"?>
<p:tagLst xmlns:p="http://schemas.openxmlformats.org/presentationml/2006/main">
  <p:tag name="KSO_WM_BEAUTIFY_FLAG" val="#wm#"/>
  <p:tag name="KSO_WM_TEMPLATE_CATEGORY" val="custom"/>
  <p:tag name="KSO_WM_TEMPLATE_INDEX" val="20205081"/>
</p:tagLst>
</file>

<file path=ppt/tags/tag88.xml><?xml version="1.0" encoding="utf-8"?>
<p:tagLst xmlns:p="http://schemas.openxmlformats.org/presentationml/2006/main">
  <p:tag name="KSO_WM_BEAUTIFY_FLAG" val="#wm#"/>
  <p:tag name="KSO_WM_TEMPLATE_CATEGORY" val="custom"/>
  <p:tag name="KSO_WM_TEMPLATE_INDEX" val="20205081"/>
</p:tagLst>
</file>

<file path=ppt/tags/tag89.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081"/>
</p:tagLst>
</file>

<file path=ppt/tags/tag91.xml><?xml version="1.0" encoding="utf-8"?>
<p:tagLst xmlns:p="http://schemas.openxmlformats.org/presentationml/2006/main">
  <p:tag name="KSO_WM_BEAUTIFY_FLAG" val="#wm#"/>
  <p:tag name="KSO_WM_TEMPLATE_CATEGORY" val="custom"/>
  <p:tag name="KSO_WM_TEMPLATE_INDEX" val="20205081"/>
</p:tagLst>
</file>

<file path=ppt/tags/tag92.xml><?xml version="1.0" encoding="utf-8"?>
<p:tagLst xmlns:p="http://schemas.openxmlformats.org/presentationml/2006/main">
  <p:tag name="KSO_WM_BEAUTIFY_FLAG" val="#wm#"/>
  <p:tag name="KSO_WM_TEMPLATE_CATEGORY" val="custom"/>
  <p:tag name="KSO_WM_TEMPLATE_INDEX" val="20205081"/>
</p:tagLst>
</file>

<file path=ppt/tags/tag93.xml><?xml version="1.0" encoding="utf-8"?>
<p:tagLst xmlns:p="http://schemas.openxmlformats.org/presentationml/2006/main">
  <p:tag name="KSO_WM_BEAUTIFY_FLAG" val="#wm#"/>
  <p:tag name="KSO_WM_TEMPLATE_CATEGORY" val="custom"/>
  <p:tag name="KSO_WM_TEMPLATE_INDEX" val="20205081"/>
</p:tagLst>
</file>

<file path=ppt/tags/tag94.xml><?xml version="1.0" encoding="utf-8"?>
<p:tagLst xmlns:p="http://schemas.openxmlformats.org/presentationml/2006/main">
  <p:tag name="KSO_WM_BEAUTIFY_FLAG" val="#wm#"/>
  <p:tag name="KSO_WM_TEMPLATE_CATEGORY" val="custom"/>
  <p:tag name="KSO_WM_TEMPLATE_INDEX" val="20205081"/>
</p:tagLst>
</file>

<file path=ppt/tags/tag95.xml><?xml version="1.0" encoding="utf-8"?>
<p:tagLst xmlns:p="http://schemas.openxmlformats.org/presentationml/2006/main">
  <p:tag name="KSO_WM_BEAUTIFY_FLAG" val="#wm#"/>
  <p:tag name="KSO_WM_TEMPLATE_CATEGORY" val="custom"/>
  <p:tag name="KSO_WM_TEMPLATE_INDEX" val="20205081"/>
</p:tagLst>
</file>

<file path=ppt/tags/tag96.xml><?xml version="1.0" encoding="utf-8"?>
<p:tagLst xmlns:p="http://schemas.openxmlformats.org/presentationml/2006/main">
  <p:tag name="KSO_WM_BEAUTIFY_FLAG" val="#wm#"/>
  <p:tag name="KSO_WM_TEMPLATE_CATEGORY" val="custom"/>
  <p:tag name="KSO_WM_TEMPLATE_INDEX" val="20205081"/>
</p:tagLst>
</file>

<file path=ppt/tags/tag97.xml><?xml version="1.0" encoding="utf-8"?>
<p:tagLst xmlns:p="http://schemas.openxmlformats.org/presentationml/2006/main">
  <p:tag name="KSO_WM_BEAUTIFY_FLAG" val="#wm#"/>
  <p:tag name="KSO_WM_TEMPLATE_CATEGORY" val="custom"/>
  <p:tag name="KSO_WM_TEMPLATE_INDEX" val="20205081"/>
</p:tagLst>
</file>

<file path=ppt/tags/tag98.xml><?xml version="1.0" encoding="utf-8"?>
<p:tagLst xmlns:p="http://schemas.openxmlformats.org/presentationml/2006/main">
  <p:tag name="KSO_WM_BEAUTIFY_FLAG" val="#wm#"/>
  <p:tag name="KSO_WM_TEMPLATE_CATEGORY" val="custom"/>
  <p:tag name="KSO_WM_TEMPLATE_INDEX" val="20205081"/>
</p:tagLst>
</file>

<file path=ppt/tags/tag99.xml><?xml version="1.0" encoding="utf-8"?>
<p:tagLst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5687</Words>
  <Application>WPS 演示</Application>
  <PresentationFormat>宽屏</PresentationFormat>
  <Paragraphs>231</Paragraphs>
  <Slides>31</Slides>
  <Notes>25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Arial</vt:lpstr>
      <vt:lpstr>宋体</vt:lpstr>
      <vt:lpstr>Wingdings</vt:lpstr>
      <vt:lpstr>Wingdings</vt:lpstr>
      <vt:lpstr>微软雅黑</vt:lpstr>
      <vt:lpstr>Calibri</vt:lpstr>
      <vt:lpstr>Arial Unicode MS</vt:lpstr>
      <vt:lpstr>Office 主题​​</vt:lpstr>
      <vt:lpstr>知识图谱原理与应用                          —— 第七章质量评估</vt:lpstr>
      <vt:lpstr>PowerPoint 演示文稿</vt:lpstr>
      <vt:lpstr>PowerPoint 演示文稿</vt:lpstr>
      <vt:lpstr>1.准确性（Accuracy）</vt:lpstr>
      <vt:lpstr>1.1句法准确性</vt:lpstr>
      <vt:lpstr>1.2语义准确度</vt:lpstr>
      <vt:lpstr>1.3时效性 </vt:lpstr>
      <vt:lpstr>1.3时效性 </vt:lpstr>
      <vt:lpstr>1.3时效性 </vt:lpstr>
      <vt:lpstr>1.3时效性 </vt:lpstr>
      <vt:lpstr>1.3时效性 </vt:lpstr>
      <vt:lpstr>1.3时效性</vt:lpstr>
      <vt:lpstr>2.覆盖率（Coverage）</vt:lpstr>
      <vt:lpstr>2.1完整度</vt:lpstr>
      <vt:lpstr>2.1 完整度</vt:lpstr>
      <vt:lpstr>2.2 代表性</vt:lpstr>
      <vt:lpstr>2.2 代表性</vt:lpstr>
      <vt:lpstr>2.2 代表性</vt:lpstr>
      <vt:lpstr>3.连贯性（Coherency）</vt:lpstr>
      <vt:lpstr>3.1 一致性</vt:lpstr>
      <vt:lpstr>3.1 一致性</vt:lpstr>
      <vt:lpstr>PowerPoint 演示文稿</vt:lpstr>
      <vt:lpstr>3.2 有效性</vt:lpstr>
      <vt:lpstr>4.简洁性（ Succinctness）</vt:lpstr>
      <vt:lpstr>4.1 简练性</vt:lpstr>
      <vt:lpstr>4.2 表示简练性</vt:lpstr>
      <vt:lpstr>4.3 易理解性</vt:lpstr>
      <vt:lpstr>4.3 易理解性</vt:lpstr>
      <vt:lpstr>总结</vt:lpstr>
      <vt:lpstr>小组分工</vt:lpstr>
      <vt:lpstr>汇报结束，感谢聆听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凌.Cloud</cp:lastModifiedBy>
  <cp:revision>229</cp:revision>
  <dcterms:created xsi:type="dcterms:W3CDTF">2019-06-19T02:08:00Z</dcterms:created>
  <dcterms:modified xsi:type="dcterms:W3CDTF">2022-04-10T13:07:52Z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130213DD95CA4207BBA0A7E157FFD329</vt:lpwstr>
  </property>
</Properties>
</file>