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757" r:id="rId4"/>
    <p:sldId id="749" r:id="rId6"/>
    <p:sldId id="750" r:id="rId7"/>
    <p:sldId id="759" r:id="rId8"/>
    <p:sldId id="751" r:id="rId9"/>
    <p:sldId id="764" r:id="rId10"/>
    <p:sldId id="752" r:id="rId11"/>
    <p:sldId id="753" r:id="rId12"/>
    <p:sldId id="762" r:id="rId13"/>
    <p:sldId id="754" r:id="rId14"/>
    <p:sldId id="765" r:id="rId15"/>
    <p:sldId id="755" r:id="rId16"/>
    <p:sldId id="761" r:id="rId17"/>
    <p:sldId id="756" r:id="rId18"/>
    <p:sldId id="763" r:id="rId19"/>
    <p:sldId id="838" r:id="rId20"/>
    <p:sldId id="839" r:id="rId21"/>
    <p:sldId id="840" r:id="rId22"/>
    <p:sldId id="841" r:id="rId23"/>
    <p:sldId id="842" r:id="rId24"/>
    <p:sldId id="843" r:id="rId25"/>
    <p:sldId id="844" r:id="rId26"/>
    <p:sldId id="845" r:id="rId27"/>
    <p:sldId id="846" r:id="rId28"/>
    <p:sldId id="847" r:id="rId29"/>
    <p:sldId id="848" r:id="rId30"/>
    <p:sldId id="849" r:id="rId31"/>
    <p:sldId id="851" r:id="rId32"/>
    <p:sldId id="747" r:id="rId33"/>
    <p:sldId id="732" r:id="rId34"/>
    <p:sldId id="733" r:id="rId35"/>
    <p:sldId id="734" r:id="rId36"/>
    <p:sldId id="735" r:id="rId37"/>
    <p:sldId id="736" r:id="rId38"/>
    <p:sldId id="737" r:id="rId39"/>
    <p:sldId id="748" r:id="rId40"/>
    <p:sldId id="738" r:id="rId41"/>
    <p:sldId id="798" r:id="rId42"/>
    <p:sldId id="739" r:id="rId43"/>
    <p:sldId id="740" r:id="rId44"/>
    <p:sldId id="799" r:id="rId45"/>
    <p:sldId id="741" r:id="rId46"/>
    <p:sldId id="801" r:id="rId47"/>
    <p:sldId id="742" r:id="rId48"/>
    <p:sldId id="743" r:id="rId49"/>
    <p:sldId id="744" r:id="rId50"/>
    <p:sldId id="746" r:id="rId51"/>
    <p:sldId id="871" r:id="rId52"/>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0" d="100"/>
          <a:sy n="80" d="100"/>
        </p:scale>
        <p:origin x="136" y="44"/>
      </p:cViewPr>
      <p:guideLst>
        <p:guide orient="horz" pos="219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6" Type="http://schemas.openxmlformats.org/officeDocument/2006/relationships/tags" Target="tags/tag8.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A8A95E01-A3AA-414B-AC91-6247B051C58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FD8026A4-9EE3-4D0D-8D3A-764529D129E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ea typeface="字魂59号-创粗黑" panose="00000500000000000000" pitchFamily="2" charset="-122"/>
                <a:cs typeface="+mn-cs"/>
              </a:rPr>
            </a:fld>
            <a:endParaRPr kumimoji="0" lang="zh-CN" altLang="en-US" sz="1200" b="0" i="0" u="none" strike="noStrike" kern="1200" cap="none" spc="0" normalizeH="0" baseline="0" noProof="0">
              <a:ln>
                <a:noFill/>
              </a:ln>
              <a:solidFill>
                <a:prstClr val="black"/>
              </a:solidFill>
              <a:effectLst/>
              <a:uLnTx/>
              <a:uFillTx/>
              <a:ea typeface="字魂59号-创粗黑" panose="00000500000000000000"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496EBFAE-048D-461D-9F94-1EF1CAFC2409}"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CD331227-691F-4B7F-8493-F4368ED9216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496EBFAE-048D-461D-9F94-1EF1CAFC2409}"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CD331227-691F-4B7F-8493-F4368ED9216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9.xml"/><Relationship Id="rId2" Type="http://schemas.openxmlformats.org/officeDocument/2006/relationships/image" Target="../media/image1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9.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9.xml"/><Relationship Id="rId2" Type="http://schemas.openxmlformats.org/officeDocument/2006/relationships/image" Target="../media/image17.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image" Target="../media/image18.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25.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tags" Target="../tags/tag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7.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tags" Target="../tags/tag5.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9" Type="http://schemas.openxmlformats.org/officeDocument/2006/relationships/image" Target="../media/image54.jpeg"/><Relationship Id="rId8" Type="http://schemas.openxmlformats.org/officeDocument/2006/relationships/image" Target="../media/image53.jpeg"/><Relationship Id="rId7" Type="http://schemas.openxmlformats.org/officeDocument/2006/relationships/image" Target="../media/image52.jpeg"/><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7.png"/><Relationship Id="rId2" Type="http://schemas.openxmlformats.org/officeDocument/2006/relationships/tags" Target="../tags/tag6.xml"/><Relationship Id="rId11" Type="http://schemas.openxmlformats.org/officeDocument/2006/relationships/notesSlide" Target="../notesSlides/notesSlide38.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9" Type="http://schemas.openxmlformats.org/officeDocument/2006/relationships/image" Target="../media/image64.png"/><Relationship Id="rId8" Type="http://schemas.openxmlformats.org/officeDocument/2006/relationships/image" Target="../media/image63.png"/><Relationship Id="rId7" Type="http://schemas.openxmlformats.org/officeDocument/2006/relationships/image" Target="../media/image62.png"/><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tags" Target="../tags/tag7.xml"/><Relationship Id="rId11" Type="http://schemas.openxmlformats.org/officeDocument/2006/relationships/notesSlide" Target="../notesSlides/notesSlide4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jpeg"/><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image" Target="../media/image69.jpe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7.xml"/><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slideLayout" Target="../slideLayouts/slideLayout7.xml"/><Relationship Id="rId7" Type="http://schemas.openxmlformats.org/officeDocument/2006/relationships/image" Target="../media/image78.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9.xml"/><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9.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9.xml"/><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9.xml"/><Relationship Id="rId2"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248678" y="2754004"/>
            <a:ext cx="6928077"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48678" y="2862616"/>
            <a:ext cx="6900085"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归纳知识</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6" name="直接连接符 15"/>
          <p:cNvCxnSpPr/>
          <p:nvPr/>
        </p:nvCxnSpPr>
        <p:spPr>
          <a:xfrm>
            <a:off x="2258008" y="3770153"/>
            <a:ext cx="7025951"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35785" y="5436870"/>
            <a:ext cx="2993390" cy="889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43229" y="607108"/>
            <a:ext cx="2255508" cy="2255508"/>
          </a:xfrm>
          <a:prstGeom prst="rect">
            <a:avLst/>
          </a:prstGeom>
        </p:spPr>
      </p:pic>
      <p:sp>
        <p:nvSpPr>
          <p:cNvPr id="18" name="文本框 17"/>
          <p:cNvSpPr txBox="1"/>
          <p:nvPr/>
        </p:nvSpPr>
        <p:spPr>
          <a:xfrm>
            <a:off x="812165" y="4432935"/>
            <a:ext cx="4638675" cy="922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汇报人：</a:t>
            </a:r>
            <a:r>
              <a:rPr lang="en-US" altLang="zh-CN"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21835026 </a:t>
            </a:r>
            <a:r>
              <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渠慧颖</a:t>
            </a:r>
            <a:endPar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21835016 </a:t>
            </a:r>
            <a:r>
              <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张傲</a:t>
            </a:r>
            <a:endPar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21835002 </a:t>
            </a:r>
            <a:r>
              <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王晓捷</a:t>
            </a:r>
            <a:endPar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 name="文本框 1"/>
          <p:cNvSpPr txBox="1"/>
          <p:nvPr/>
        </p:nvSpPr>
        <p:spPr>
          <a:xfrm>
            <a:off x="1544320" y="5527675"/>
            <a:ext cx="2458720" cy="368300"/>
          </a:xfrm>
          <a:prstGeom prst="rect">
            <a:avLst/>
          </a:prstGeom>
          <a:noFill/>
        </p:spPr>
        <p:txBody>
          <a:bodyPr wrap="square" rtlCol="0">
            <a:spAutoFit/>
          </a:bodyPr>
          <a:lstStyle/>
          <a:p>
            <a:pPr lvl="0" algn="ctr">
              <a:spcBef>
                <a:spcPts val="0"/>
              </a:spcBef>
              <a:spcAft>
                <a:spcPts val="0"/>
              </a:spcAft>
              <a:buClrTx/>
              <a:buSzTx/>
              <a:buFontTx/>
              <a:defRPr/>
            </a:pPr>
            <a:r>
              <a:rPr lang="zh-CN" altLang="en-US" dirty="0">
                <a:solidFill>
                  <a:prstClr val="black"/>
                </a:solidFill>
                <a:latin typeface="字魂59号-创粗黑" panose="00000500000000000000" pitchFamily="2" charset="-122"/>
                <a:ea typeface="字魂59号-创粗黑" panose="00000500000000000000" pitchFamily="2" charset="-122"/>
                <a:sym typeface="+mn-ea"/>
              </a:rPr>
              <a:t>时间：2022.4.4</a:t>
            </a:r>
            <a:endParaRPr lang="zh-CN" altLang="en-US" dirty="0">
              <a:solidFill>
                <a:prstClr val="black"/>
              </a:solidFill>
              <a:latin typeface="字魂59号-创粗黑" panose="00000500000000000000" pitchFamily="2" charset="-122"/>
              <a:ea typeface="字魂59号-创粗黑"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4" name="文本框 3"/>
          <p:cNvSpPr txBox="1"/>
          <p:nvPr/>
        </p:nvSpPr>
        <p:spPr>
          <a:xfrm>
            <a:off x="592820" y="1037298"/>
            <a:ext cx="11287051" cy="212090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PageRank</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一种客观而机械地对网页进行评级的方法，有效地衡量人们对网页的兴趣和关注程度。根据网页的图表计算每个网页的排名。</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PageRank</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在搜索、浏览和流量评估方面有应用。</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框架和语言</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92820" y="2696797"/>
            <a:ext cx="20514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示例</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椭圆 2"/>
          <p:cNvSpPr/>
          <p:nvPr/>
        </p:nvSpPr>
        <p:spPr>
          <a:xfrm>
            <a:off x="8384832" y="2524481"/>
            <a:ext cx="288000" cy="28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8384832" y="2496709"/>
            <a:ext cx="20053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a:t>
            </a:r>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6" name="图片 5"/>
          <p:cNvPicPr>
            <a:picLocks noChangeAspect="1"/>
          </p:cNvPicPr>
          <p:nvPr/>
        </p:nvPicPr>
        <p:blipFill>
          <a:blip r:embed="rId2"/>
          <a:stretch>
            <a:fillRect/>
          </a:stretch>
        </p:blipFill>
        <p:spPr>
          <a:xfrm>
            <a:off x="7883705" y="3158200"/>
            <a:ext cx="304826" cy="298730"/>
          </a:xfrm>
          <a:prstGeom prst="rect">
            <a:avLst/>
          </a:prstGeom>
        </p:spPr>
      </p:pic>
      <p:pic>
        <p:nvPicPr>
          <p:cNvPr id="8" name="图片 7"/>
          <p:cNvPicPr>
            <a:picLocks noChangeAspect="1"/>
          </p:cNvPicPr>
          <p:nvPr/>
        </p:nvPicPr>
        <p:blipFill>
          <a:blip r:embed="rId2"/>
          <a:stretch>
            <a:fillRect/>
          </a:stretch>
        </p:blipFill>
        <p:spPr>
          <a:xfrm>
            <a:off x="9036645" y="3096392"/>
            <a:ext cx="304826" cy="298730"/>
          </a:xfrm>
          <a:prstGeom prst="rect">
            <a:avLst/>
          </a:prstGeom>
        </p:spPr>
      </p:pic>
      <p:pic>
        <p:nvPicPr>
          <p:cNvPr id="9" name="图片 8"/>
          <p:cNvPicPr>
            <a:picLocks noChangeAspect="1"/>
          </p:cNvPicPr>
          <p:nvPr/>
        </p:nvPicPr>
        <p:blipFill>
          <a:blip r:embed="rId2"/>
          <a:stretch>
            <a:fillRect/>
          </a:stretch>
        </p:blipFill>
        <p:spPr>
          <a:xfrm>
            <a:off x="8485099" y="3652296"/>
            <a:ext cx="304826" cy="298730"/>
          </a:xfrm>
          <a:prstGeom prst="rect">
            <a:avLst/>
          </a:prstGeom>
        </p:spPr>
      </p:pic>
      <p:cxnSp>
        <p:nvCxnSpPr>
          <p:cNvPr id="12" name="直接箭头连接符 11"/>
          <p:cNvCxnSpPr>
            <a:stCxn id="6" idx="0"/>
            <a:endCxn id="3" idx="3"/>
          </p:cNvCxnSpPr>
          <p:nvPr/>
        </p:nvCxnSpPr>
        <p:spPr>
          <a:xfrm flipV="1">
            <a:off x="8036118" y="2773708"/>
            <a:ext cx="348714" cy="384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8" idx="1"/>
          </p:cNvCxnSpPr>
          <p:nvPr/>
        </p:nvCxnSpPr>
        <p:spPr>
          <a:xfrm flipV="1">
            <a:off x="8188531" y="3245757"/>
            <a:ext cx="848114" cy="61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0"/>
            <a:endCxn id="6" idx="3"/>
          </p:cNvCxnSpPr>
          <p:nvPr/>
        </p:nvCxnSpPr>
        <p:spPr>
          <a:xfrm flipH="1" flipV="1">
            <a:off x="8188531" y="3307565"/>
            <a:ext cx="448981" cy="344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3" idx="4"/>
          </p:cNvCxnSpPr>
          <p:nvPr/>
        </p:nvCxnSpPr>
        <p:spPr>
          <a:xfrm flipH="1" flipV="1">
            <a:off x="8528832" y="2812481"/>
            <a:ext cx="108680" cy="839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0"/>
            <a:endCxn id="8" idx="1"/>
          </p:cNvCxnSpPr>
          <p:nvPr/>
        </p:nvCxnSpPr>
        <p:spPr>
          <a:xfrm flipV="1">
            <a:off x="8637512" y="3245757"/>
            <a:ext cx="399133" cy="4065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1"/>
            <a:endCxn id="3" idx="5"/>
          </p:cNvCxnSpPr>
          <p:nvPr/>
        </p:nvCxnSpPr>
        <p:spPr>
          <a:xfrm flipH="1" flipV="1">
            <a:off x="8630655" y="2770304"/>
            <a:ext cx="405990" cy="475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888522" y="3117403"/>
            <a:ext cx="184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B</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0" name="文本框 29"/>
          <p:cNvSpPr txBox="1"/>
          <p:nvPr/>
        </p:nvSpPr>
        <p:spPr>
          <a:xfrm>
            <a:off x="9006935" y="3073277"/>
            <a:ext cx="2292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C</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1" name="文本框 30"/>
          <p:cNvSpPr txBox="1"/>
          <p:nvPr/>
        </p:nvSpPr>
        <p:spPr>
          <a:xfrm>
            <a:off x="8474128" y="3639449"/>
            <a:ext cx="2784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D</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2" name="文本框 31"/>
          <p:cNvSpPr txBox="1"/>
          <p:nvPr/>
        </p:nvSpPr>
        <p:spPr>
          <a:xfrm>
            <a:off x="666449" y="3096392"/>
            <a:ext cx="6803933" cy="12899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假设</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链接到</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只链接到</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，并且</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链接到全部其他的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3</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个页面。一个页面总共只有一票。所以</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给</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每个页面半票。以同样的逻辑，</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投出的票只有三分之一算到了</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PageRank</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上。</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36" name="图片 35"/>
          <p:cNvPicPr>
            <a:picLocks noChangeAspect="1"/>
          </p:cNvPicPr>
          <p:nvPr/>
        </p:nvPicPr>
        <p:blipFill>
          <a:blip r:embed="rId3"/>
          <a:stretch>
            <a:fillRect/>
          </a:stretch>
        </p:blipFill>
        <p:spPr>
          <a:xfrm>
            <a:off x="1948565" y="4913741"/>
            <a:ext cx="5448300" cy="1076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框架和语言</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6591" y="1280159"/>
            <a:ext cx="4572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对于页面</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，它的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值为</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14" name="图片 13"/>
          <p:cNvPicPr>
            <a:picLocks noChangeAspect="1"/>
          </p:cNvPicPr>
          <p:nvPr/>
        </p:nvPicPr>
        <p:blipFill>
          <a:blip r:embed="rId2"/>
          <a:stretch>
            <a:fillRect/>
          </a:stretch>
        </p:blipFill>
        <p:spPr>
          <a:xfrm>
            <a:off x="1782065" y="2317433"/>
            <a:ext cx="8505825" cy="800100"/>
          </a:xfrm>
          <a:prstGeom prst="rect">
            <a:avLst/>
          </a:prstGeom>
        </p:spPr>
      </p:pic>
      <p:sp>
        <p:nvSpPr>
          <p:cNvPr id="19" name="文本框 18"/>
          <p:cNvSpPr txBox="1"/>
          <p:nvPr/>
        </p:nvSpPr>
        <p:spPr>
          <a:xfrm>
            <a:off x="1262062" y="3543242"/>
            <a:ext cx="9545830" cy="244682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N</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为总的网页数</a:t>
            </a:r>
            <a:endPar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PR(A) </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是页面</a:t>
            </a: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A</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的</a:t>
            </a: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PR</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值</a:t>
            </a:r>
            <a:endParaRPr kumimoji="0" lang="zh-CN" altLang="en-US" sz="1800" b="0" i="0" u="none" strike="noStrike" kern="1200" cap="none" spc="0" normalizeH="0" baseline="0" noProof="0" dirty="0">
              <a:ln>
                <a:noFill/>
              </a:ln>
              <a:solidFill>
                <a:srgbClr val="4D4D4D"/>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PR(</a:t>
            </a:r>
            <a:r>
              <a:rPr kumimoji="0" lang="en-US" altLang="zh-CN" sz="1800" b="0" i="0" u="none" strike="noStrike" kern="1200" cap="none" spc="0" normalizeH="0" baseline="0" noProof="0" dirty="0" err="1">
                <a:ln>
                  <a:noFill/>
                </a:ln>
                <a:solidFill>
                  <a:srgbClr val="262626"/>
                </a:solidFill>
                <a:effectLst/>
                <a:uLnTx/>
                <a:uFillTx/>
                <a:latin typeface="微软雅黑" panose="020B0503020204020204" charset="-122"/>
                <a:ea typeface="微软雅黑" panose="020B0503020204020204" charset="-122"/>
                <a:cs typeface="+mn-cs"/>
              </a:rPr>
              <a:t>Ti</a:t>
            </a: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是页面</a:t>
            </a:r>
            <a:r>
              <a:rPr kumimoji="0" lang="en-US" altLang="zh-CN" sz="1800" b="0" i="0" u="none" strike="noStrike" kern="1200" cap="none" spc="0" normalizeH="0" baseline="0" noProof="0" dirty="0" err="1">
                <a:ln>
                  <a:noFill/>
                </a:ln>
                <a:solidFill>
                  <a:srgbClr val="262626"/>
                </a:solidFill>
                <a:effectLst/>
                <a:uLnTx/>
                <a:uFillTx/>
                <a:latin typeface="微软雅黑" panose="020B0503020204020204" charset="-122"/>
                <a:ea typeface="微软雅黑" panose="020B0503020204020204" charset="-122"/>
                <a:cs typeface="+mn-cs"/>
              </a:rPr>
              <a:t>Ti</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的</a:t>
            </a: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PR</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值，在这里，页面</a:t>
            </a:r>
            <a:r>
              <a:rPr kumimoji="0" lang="en-US" altLang="zh-CN" sz="1800" b="0" i="0" u="none" strike="noStrike" kern="1200" cap="none" spc="0" normalizeH="0" baseline="0" noProof="0" dirty="0" err="1">
                <a:ln>
                  <a:noFill/>
                </a:ln>
                <a:solidFill>
                  <a:srgbClr val="262626"/>
                </a:solidFill>
                <a:effectLst/>
                <a:uLnTx/>
                <a:uFillTx/>
                <a:latin typeface="微软雅黑" panose="020B0503020204020204" charset="-122"/>
                <a:ea typeface="微软雅黑" panose="020B0503020204020204" charset="-122"/>
                <a:cs typeface="+mn-cs"/>
              </a:rPr>
              <a:t>Ti</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是指向</a:t>
            </a: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A</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的所有页面中的某个页面</a:t>
            </a:r>
            <a:endPar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C(</a:t>
            </a:r>
            <a:r>
              <a:rPr kumimoji="0" lang="en-US" altLang="zh-CN" sz="1800" b="0" i="0" u="none" strike="noStrike" kern="1200" cap="none" spc="0" normalizeH="0" baseline="0" noProof="0" dirty="0" err="1">
                <a:ln>
                  <a:noFill/>
                </a:ln>
                <a:solidFill>
                  <a:srgbClr val="262626"/>
                </a:solidFill>
                <a:effectLst/>
                <a:uLnTx/>
                <a:uFillTx/>
                <a:latin typeface="微软雅黑" panose="020B0503020204020204" charset="-122"/>
                <a:ea typeface="微软雅黑" panose="020B0503020204020204" charset="-122"/>
                <a:cs typeface="+mn-cs"/>
              </a:rPr>
              <a:t>Ti</a:t>
            </a: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是页面</a:t>
            </a:r>
            <a:r>
              <a:rPr kumimoji="0" lang="en-US" altLang="zh-CN" sz="1800" b="0" i="0" u="none" strike="noStrike" kern="1200" cap="none" spc="0" normalizeH="0" baseline="0" noProof="0" dirty="0" err="1">
                <a:ln>
                  <a:noFill/>
                </a:ln>
                <a:solidFill>
                  <a:srgbClr val="262626"/>
                </a:solidFill>
                <a:effectLst/>
                <a:uLnTx/>
                <a:uFillTx/>
                <a:latin typeface="微软雅黑" panose="020B0503020204020204" charset="-122"/>
                <a:ea typeface="微软雅黑" panose="020B0503020204020204" charset="-122"/>
                <a:cs typeface="+mn-cs"/>
              </a:rPr>
              <a:t>Ti</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的出度，也就是</a:t>
            </a:r>
            <a:r>
              <a:rPr kumimoji="0" lang="en-US" altLang="zh-CN" sz="1800" b="0" i="0" u="none" strike="noStrike" kern="1200" cap="none" spc="0" normalizeH="0" baseline="0" noProof="0" dirty="0" err="1">
                <a:ln>
                  <a:noFill/>
                </a:ln>
                <a:solidFill>
                  <a:srgbClr val="262626"/>
                </a:solidFill>
                <a:effectLst/>
                <a:uLnTx/>
                <a:uFillTx/>
                <a:latin typeface="微软雅黑" panose="020B0503020204020204" charset="-122"/>
                <a:ea typeface="微软雅黑" panose="020B0503020204020204" charset="-122"/>
                <a:cs typeface="+mn-cs"/>
              </a:rPr>
              <a:t>Ti</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指向其他页面的边的个数</a:t>
            </a:r>
            <a:endParaRPr kumimoji="0" lang="zh-CN" altLang="en-US" sz="1800" b="0" i="0" u="none" strike="noStrike" kern="1200" cap="none" spc="0" normalizeH="0" baseline="0" noProof="0" dirty="0">
              <a:ln>
                <a:noFill/>
              </a:ln>
              <a:solidFill>
                <a:srgbClr val="4D4D4D"/>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d </a:t>
            </a:r>
            <a:r>
              <a:rPr kumimoji="0" lang="zh-CN" altLang="en-US" sz="1800" b="0" i="0" u="none" strike="noStrike" kern="1200" cap="none" spc="0" normalizeH="0" baseline="0" noProof="0" dirty="0">
                <a:ln>
                  <a:noFill/>
                </a:ln>
                <a:solidFill>
                  <a:srgbClr val="262626"/>
                </a:solidFill>
                <a:effectLst/>
                <a:uLnTx/>
                <a:uFillTx/>
                <a:latin typeface="微软雅黑" panose="020B0503020204020204" charset="-122"/>
                <a:ea typeface="微软雅黑" panose="020B0503020204020204" charset="-122"/>
                <a:cs typeface="+mn-cs"/>
              </a:rPr>
              <a:t>为阻尼系数，其意义是，在任意时刻，用户到达某页面后并继续向后浏览的概率</a:t>
            </a:r>
            <a:endParaRPr kumimoji="0" lang="zh-CN" altLang="en-US" sz="1800" b="0" i="0" u="none" strike="noStrike" kern="1200" cap="none" spc="0" normalizeH="0" baseline="0" noProof="0" dirty="0">
              <a:ln>
                <a:noFill/>
              </a:ln>
              <a:solidFill>
                <a:srgbClr val="4D4D4D"/>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pic>
        <p:nvPicPr>
          <p:cNvPr id="7" name="图片 6"/>
          <p:cNvPicPr>
            <a:picLocks noChangeAspect="1"/>
          </p:cNvPicPr>
          <p:nvPr/>
        </p:nvPicPr>
        <p:blipFill>
          <a:blip r:embed="rId2"/>
          <a:stretch>
            <a:fillRect/>
          </a:stretch>
        </p:blipFill>
        <p:spPr>
          <a:xfrm>
            <a:off x="2735249" y="2090299"/>
            <a:ext cx="7121961" cy="2412000"/>
          </a:xfrm>
          <a:prstGeom prst="rect">
            <a:avLst/>
          </a:prstGeom>
        </p:spPr>
      </p:pic>
      <p:sp>
        <p:nvSpPr>
          <p:cNvPr id="4" name="文本框 3"/>
          <p:cNvSpPr txBox="1"/>
          <p:nvPr/>
        </p:nvSpPr>
        <p:spPr>
          <a:xfrm>
            <a:off x="747423" y="1342032"/>
            <a:ext cx="1023831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使用中心性</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技术和图并行框架实现</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PageRank</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算法来</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计算</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图中</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最容易（或最不容易）到达的地方</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的路径。</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mc:Choice xmlns:a14="http://schemas.microsoft.com/office/drawing/2010/main" Requires="a14">
          <p:sp>
            <p:nvSpPr>
              <p:cNvPr id="9" name="文本框 8"/>
              <p:cNvSpPr txBox="1"/>
              <p:nvPr/>
            </p:nvSpPr>
            <p:spPr>
              <a:xfrm>
                <a:off x="922353" y="5226193"/>
                <a:ext cx="10607038" cy="803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消息阶段（</a:t>
                </a:r>
                <a:r>
                  <a:rPr kumimoji="0" lang="en-US" altLang="zh-CN" sz="1800" b="0"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MsG</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）初始化每个节点</a:t>
                </a:r>
                <a14:m>
                  <m:oMath xmlns:m="http://schemas.openxmlformats.org/officeDocument/2006/math">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d>
                          <m:dPr>
                            <m:begChr m:val="|"/>
                            <m:endChr m:val="|"/>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V</m:t>
                            </m:r>
                          </m:e>
                        </m:d>
                      </m:den>
                    </m:f>
                  </m:oMath>
                </a14:m>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14:m>
                  <m:oMath xmlns:m="http://schemas.openxmlformats.org/officeDocument/2006/math">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6</m:t>
                        </m:r>
                      </m:den>
                    </m:f>
                  </m:oMath>
                </a14:m>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，每个边按照</a:t>
                </a:r>
                <a14:m>
                  <m:oMath xmlns:m="http://schemas.openxmlformats.org/officeDocument/2006/math">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d>
                          <m:dPr>
                            <m:begChr m:val="|"/>
                            <m:endChr m:val="|"/>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e>
                            </m:d>
                          </m:e>
                        </m:d>
                      </m:den>
                    </m:f>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进行</m:t>
                    </m:r>
                  </m:oMath>
                </a14:m>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更新。在聚合阶段（</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AGG</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每个节点接受的信息与阻尼因子进行相加，一次迭代结束。</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Choice>
        <mc:Fallback>
          <p:sp>
            <p:nvSpPr>
              <p:cNvPr id="9" name="文本框 8"/>
              <p:cNvSpPr txBox="1">
                <a:spLocks noRot="1" noChangeAspect="1" noMove="1" noResize="1" noEditPoints="1" noAdjustHandles="1" noChangeArrowheads="1" noChangeShapeType="1" noTextEdit="1"/>
              </p:cNvSpPr>
              <p:nvPr/>
            </p:nvSpPr>
            <p:spPr>
              <a:xfrm>
                <a:off x="922353" y="5226193"/>
                <a:ext cx="10607038" cy="803425"/>
              </a:xfrm>
              <a:prstGeom prst="rect">
                <a:avLst/>
              </a:prstGeom>
              <a:blipFill rotWithShape="1">
                <a:blip r:embed="rId3"/>
                <a:stretch>
                  <a:fillRect l="-3" t="-18" r="3" b="36"/>
                </a:stretch>
              </a:blipFill>
            </p:spPr>
            <p:txBody>
              <a:bodyPr/>
              <a:lstStyle/>
              <a:p>
                <a:r>
                  <a:rPr lang="zh-CN" altLang="en-US">
                    <a:noFill/>
                  </a:rPr>
                  <a:t> </a:t>
                </a:r>
              </a:p>
            </p:txBody>
          </p:sp>
        </mc:Fallback>
      </mc:AlternateContent>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框架</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4" name="文本框 3"/>
          <p:cNvSpPr txBox="1"/>
          <p:nvPr/>
        </p:nvSpPr>
        <p:spPr>
          <a:xfrm>
            <a:off x="890548" y="995821"/>
            <a:ext cx="1067064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到目前为止，大多数分析都以</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原生</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形式，适用于没有边元数据的无向图或有向图</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即边标签或属性</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值对</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典型的图数据模型</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数据图分析</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90548" y="4067190"/>
            <a:ext cx="24713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数据图分析</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常用策略</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890548" y="4364925"/>
            <a:ext cx="11092690" cy="244682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zh-CN"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投影</a:t>
            </a:r>
            <a:r>
              <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只是简单地</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投影</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一个无向图或有向图，从所有边缘元数据都被删除的数据图中选择一个子图</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360045"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加权</a:t>
            </a:r>
            <a:r>
              <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就是将边缘元数据根据某个函数转换成数值。前面提到的许多技术很容易适用于加权</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有向</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图的情况；</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360045"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转换</a:t>
            </a:r>
            <a:r>
              <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将图转换为一个较低的模型。变换可能是有损的，即原始图无法恢复</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或者是无损的，即原始图形可以恢复；</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360045"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定制</a:t>
            </a:r>
            <a:r>
              <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涉及到改变分析过程以合并边缘元数据，例如基于路径表达式的寻径。</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8" name="图片 7"/>
          <p:cNvPicPr>
            <a:picLocks noChangeAspect="1"/>
          </p:cNvPicPr>
          <p:nvPr/>
        </p:nvPicPr>
        <p:blipFill>
          <a:blip r:embed="rId2"/>
          <a:stretch>
            <a:fillRect/>
          </a:stretch>
        </p:blipFill>
        <p:spPr>
          <a:xfrm>
            <a:off x="2241287" y="1642152"/>
            <a:ext cx="7428993" cy="237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3" name="文本框 2"/>
          <p:cNvSpPr txBox="1"/>
          <p:nvPr/>
        </p:nvSpPr>
        <p:spPr>
          <a:xfrm>
            <a:off x="779228" y="1113183"/>
            <a:ext cx="1083766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查询语言和分析可以相互补充</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，可以</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使用查询语言来投影或变换适合特定分析任务的图</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，数据图查询</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查询可用于选择子图表进行分析</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使用聚合例如，计算度中心性</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，也可以用于在大型图表上对查询结果进行排序，选择最重要的结果呈现给用户。</a:t>
            </a:r>
            <a:endPar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2"/>
          <a:stretch>
            <a:fillRect/>
          </a:stretch>
        </p:blipFill>
        <p:spPr>
          <a:xfrm>
            <a:off x="1046920" y="2081572"/>
            <a:ext cx="5438579" cy="4536000"/>
          </a:xfrm>
          <a:prstGeom prst="rect">
            <a:avLst/>
          </a:prstGeom>
        </p:spPr>
      </p:pic>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包含查询的分析</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77025" y="2331186"/>
            <a:ext cx="55149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在某些用例中，我们可能进一步希望将查询和分析过程交错使用</a:t>
            </a:r>
            <a:endParaRPr kumimoji="0" lang="en-US" altLang="zh-CN" sz="1800" b="1"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6677025" y="3684430"/>
            <a:ext cx="5234029"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示例</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从旅游委员会收集的完整数据图表来看，考虑到即将举行的航空公司罢工，委员会希望找到罢工期间的活动地点，这些地点位于圣地亚哥因罢工无法乘坐公共交通到达的城市。假设</a:t>
            </a:r>
            <a:r>
              <a:rPr kumimoji="0" lang="en-US"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我们可以使用一个查询提取交通网络不包括航空公司的航线</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使用分析来提取包含圣地亚哥的强连通分量</a:t>
            </a:r>
            <a:r>
              <a:rPr kumimoji="0" lang="en-US"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最后使用一个查询来查找事件在城市而不是在圣地亚哥组件在给定的日期。</a:t>
            </a:r>
            <a:endParaRPr kumimoji="0" lang="en-US"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3" name="文本框 2"/>
          <p:cNvSpPr txBox="1"/>
          <p:nvPr/>
        </p:nvSpPr>
        <p:spPr>
          <a:xfrm>
            <a:off x="604299" y="1113183"/>
            <a:ext cx="1101258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知识图通常与</a:t>
            </a: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语义模式相关联</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或</a:t>
            </a: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定义领域术语语义的本体</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，从而产生蕴涵</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在有或没有此类蕴涵的情况下应用分析</a:t>
            </a:r>
            <a:r>
              <a:rPr kumimoji="0" lang="en-US"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例如，在具体化之前或之后</a:t>
            </a:r>
            <a:r>
              <a:rPr kumimoji="0" lang="en-US"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可能产生截然不同的结果。</a:t>
            </a:r>
            <a:endPar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endParaRPr>
          </a:p>
        </p:txBody>
      </p:sp>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包含蕴含的分析</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04299" y="2144905"/>
            <a:ext cx="1075016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示例：</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在调用逆向公理                之后，观察边                      在语义上等价于边                    ，然而，从考虑边缘方向的分析技术的角度来看，这些边缘远非等效的，因为包括一种类型的边缘，或另一种，或两者都有可能对最终结果产生重大影响。</a:t>
            </a:r>
            <a:endPar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4" name="图片 13"/>
          <p:cNvPicPr/>
          <p:nvPr/>
        </p:nvPicPr>
        <p:blipFill>
          <a:blip r:embed="rId2"/>
          <a:stretch>
            <a:fillRect/>
          </a:stretch>
        </p:blipFill>
        <p:spPr>
          <a:xfrm>
            <a:off x="2331616" y="2718401"/>
            <a:ext cx="1047750" cy="240630"/>
          </a:xfrm>
          <a:prstGeom prst="rect">
            <a:avLst/>
          </a:prstGeom>
        </p:spPr>
      </p:pic>
      <p:pic>
        <p:nvPicPr>
          <p:cNvPr id="7" name="图片 6"/>
          <p:cNvPicPr>
            <a:picLocks noChangeAspect="1"/>
          </p:cNvPicPr>
          <p:nvPr/>
        </p:nvPicPr>
        <p:blipFill>
          <a:blip r:embed="rId3"/>
          <a:stretch>
            <a:fillRect/>
          </a:stretch>
        </p:blipFill>
        <p:spPr>
          <a:xfrm>
            <a:off x="4804729" y="2696535"/>
            <a:ext cx="1420491" cy="213378"/>
          </a:xfrm>
          <a:prstGeom prst="rect">
            <a:avLst/>
          </a:prstGeom>
        </p:spPr>
      </p:pic>
      <p:pic>
        <p:nvPicPr>
          <p:cNvPr id="18" name="图片 17"/>
          <p:cNvPicPr/>
          <p:nvPr/>
        </p:nvPicPr>
        <p:blipFill>
          <a:blip r:embed="rId4"/>
          <a:stretch>
            <a:fillRect/>
          </a:stretch>
        </p:blipFill>
        <p:spPr>
          <a:xfrm>
            <a:off x="8135791" y="2725763"/>
            <a:ext cx="1308100" cy="184150"/>
          </a:xfrm>
          <a:prstGeom prst="rect">
            <a:avLst/>
          </a:prstGeom>
        </p:spPr>
      </p:pic>
      <p:sp>
        <p:nvSpPr>
          <p:cNvPr id="8" name="文本框 7"/>
          <p:cNvSpPr txBox="1"/>
          <p:nvPr/>
        </p:nvSpPr>
        <p:spPr>
          <a:xfrm>
            <a:off x="604299" y="3784821"/>
            <a:ext cx="108694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产生相同的语义不变分析可能在语义等价的图（即，相互关联的图）上得到结果，从而分析知识图谱的</a:t>
            </a: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语义内容</a:t>
            </a:r>
            <a:r>
              <a:rPr kumimoji="0" lang="zh-CN" altLang="zh-CN"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，而不仅仅是知识图谱的</a:t>
            </a: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拓扑特征数据图</a:t>
            </a:r>
            <a:r>
              <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a:t>
            </a:r>
            <a:endParaRPr kumimoji="0" lang="zh-CN" altLang="en-US" sz="18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a:off x="644055" y="4598947"/>
            <a:ext cx="10670651" cy="128990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rPr>
              <a:t>示例：</a:t>
            </a:r>
            <a:endParaRPr kumimoji="0" lang="en-US" altLang="zh-CN" sz="1800" b="0"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语义不变性分析将在包含反向公理                和若干个</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hosts</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边的图上产生相同的结果，相同的图但其中每个</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hosts</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边都被一个反向</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venue</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边所取代，以及两个图的并集。</a:t>
            </a:r>
            <a:endPar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20" name="图片 19"/>
          <p:cNvPicPr/>
          <p:nvPr/>
        </p:nvPicPr>
        <p:blipFill>
          <a:blip r:embed="rId5"/>
          <a:stretch>
            <a:fillRect/>
          </a:stretch>
        </p:blipFill>
        <p:spPr>
          <a:xfrm>
            <a:off x="4231641" y="5211762"/>
            <a:ext cx="1146175" cy="188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742037" y="2957866"/>
            <a:ext cx="47079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知识图谱嵌入</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Knowledge Graph Embeddings</a:t>
            </a:r>
            <a:endParaRPr kumimoji="0" lang="zh-CN" altLang="en-US"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30974" y="1879004"/>
            <a:ext cx="2924282" cy="292428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lab-flask_77311"/>
          <p:cNvSpPr>
            <a:spLocks noChangeAspect="1"/>
          </p:cNvSpPr>
          <p:nvPr/>
        </p:nvSpPr>
        <p:spPr bwMode="auto">
          <a:xfrm rot="1839720">
            <a:off x="1448125" y="2511908"/>
            <a:ext cx="1191984" cy="1658474"/>
          </a:xfrm>
          <a:custGeom>
            <a:avLst/>
            <a:gdLst>
              <a:gd name="connsiteX0" fmla="*/ 264916 w 435254"/>
              <a:gd name="connsiteY0" fmla="*/ 387002 h 605592"/>
              <a:gd name="connsiteX1" fmla="*/ 232980 w 435254"/>
              <a:gd name="connsiteY1" fmla="*/ 444284 h 605592"/>
              <a:gd name="connsiteX2" fmla="*/ 290446 w 435254"/>
              <a:gd name="connsiteY2" fmla="*/ 476076 h 605592"/>
              <a:gd name="connsiteX3" fmla="*/ 322289 w 435254"/>
              <a:gd name="connsiteY3" fmla="*/ 418794 h 605592"/>
              <a:gd name="connsiteX4" fmla="*/ 264916 w 435254"/>
              <a:gd name="connsiteY4" fmla="*/ 387002 h 605592"/>
              <a:gd name="connsiteX5" fmla="*/ 139402 w 435254"/>
              <a:gd name="connsiteY5" fmla="*/ 338432 h 605592"/>
              <a:gd name="connsiteX6" fmla="*/ 295830 w 435254"/>
              <a:gd name="connsiteY6" fmla="*/ 338432 h 605592"/>
              <a:gd name="connsiteX7" fmla="*/ 380961 w 435254"/>
              <a:gd name="connsiteY7" fmla="*/ 497395 h 605592"/>
              <a:gd name="connsiteX8" fmla="*/ 379940 w 435254"/>
              <a:gd name="connsiteY8" fmla="*/ 538271 h 605592"/>
              <a:gd name="connsiteX9" fmla="*/ 344291 w 435254"/>
              <a:gd name="connsiteY9" fmla="*/ 558384 h 605592"/>
              <a:gd name="connsiteX10" fmla="*/ 90941 w 435254"/>
              <a:gd name="connsiteY10" fmla="*/ 558384 h 605592"/>
              <a:gd name="connsiteX11" fmla="*/ 55385 w 435254"/>
              <a:gd name="connsiteY11" fmla="*/ 538271 h 605592"/>
              <a:gd name="connsiteX12" fmla="*/ 54364 w 435254"/>
              <a:gd name="connsiteY12" fmla="*/ 497395 h 605592"/>
              <a:gd name="connsiteX13" fmla="*/ 206517 w 435254"/>
              <a:gd name="connsiteY13" fmla="*/ 242939 h 605592"/>
              <a:gd name="connsiteX14" fmla="*/ 242338 w 435254"/>
              <a:gd name="connsiteY14" fmla="*/ 262869 h 605592"/>
              <a:gd name="connsiteX15" fmla="*/ 222386 w 435254"/>
              <a:gd name="connsiteY15" fmla="*/ 298651 h 605592"/>
              <a:gd name="connsiteX16" fmla="*/ 186565 w 435254"/>
              <a:gd name="connsiteY16" fmla="*/ 278813 h 605592"/>
              <a:gd name="connsiteX17" fmla="*/ 206517 w 435254"/>
              <a:gd name="connsiteY17" fmla="*/ 242939 h 605592"/>
              <a:gd name="connsiteX18" fmla="*/ 247634 w 435254"/>
              <a:gd name="connsiteY18" fmla="*/ 115529 h 605592"/>
              <a:gd name="connsiteX19" fmla="*/ 277725 w 435254"/>
              <a:gd name="connsiteY19" fmla="*/ 132203 h 605592"/>
              <a:gd name="connsiteX20" fmla="*/ 261007 w 435254"/>
              <a:gd name="connsiteY20" fmla="*/ 162123 h 605592"/>
              <a:gd name="connsiteX21" fmla="*/ 231009 w 435254"/>
              <a:gd name="connsiteY21" fmla="*/ 145542 h 605592"/>
              <a:gd name="connsiteX22" fmla="*/ 247634 w 435254"/>
              <a:gd name="connsiteY22" fmla="*/ 115529 h 605592"/>
              <a:gd name="connsiteX23" fmla="*/ 150273 w 435254"/>
              <a:gd name="connsiteY23" fmla="*/ 71748 h 605592"/>
              <a:gd name="connsiteX24" fmla="*/ 150273 w 435254"/>
              <a:gd name="connsiteY24" fmla="*/ 263353 h 605592"/>
              <a:gd name="connsiteX25" fmla="*/ 32555 w 435254"/>
              <a:gd name="connsiteY25" fmla="*/ 483510 h 605592"/>
              <a:gd name="connsiteX26" fmla="*/ 34134 w 435254"/>
              <a:gd name="connsiteY26" fmla="*/ 548769 h 605592"/>
              <a:gd name="connsiteX27" fmla="*/ 90950 w 435254"/>
              <a:gd name="connsiteY27" fmla="*/ 580935 h 605592"/>
              <a:gd name="connsiteX28" fmla="*/ 344304 w 435254"/>
              <a:gd name="connsiteY28" fmla="*/ 580935 h 605592"/>
              <a:gd name="connsiteX29" fmla="*/ 401120 w 435254"/>
              <a:gd name="connsiteY29" fmla="*/ 548769 h 605592"/>
              <a:gd name="connsiteX30" fmla="*/ 402791 w 435254"/>
              <a:gd name="connsiteY30" fmla="*/ 483510 h 605592"/>
              <a:gd name="connsiteX31" fmla="*/ 284981 w 435254"/>
              <a:gd name="connsiteY31" fmla="*/ 263353 h 605592"/>
              <a:gd name="connsiteX32" fmla="*/ 284981 w 435254"/>
              <a:gd name="connsiteY32" fmla="*/ 71748 h 605592"/>
              <a:gd name="connsiteX33" fmla="*/ 96799 w 435254"/>
              <a:gd name="connsiteY33" fmla="*/ 0 h 605592"/>
              <a:gd name="connsiteX34" fmla="*/ 337527 w 435254"/>
              <a:gd name="connsiteY34" fmla="*/ 0 h 605592"/>
              <a:gd name="connsiteX35" fmla="*/ 373548 w 435254"/>
              <a:gd name="connsiteY35" fmla="*/ 35874 h 605592"/>
              <a:gd name="connsiteX36" fmla="*/ 337527 w 435254"/>
              <a:gd name="connsiteY36" fmla="*/ 71748 h 605592"/>
              <a:gd name="connsiteX37" fmla="*/ 309768 w 435254"/>
              <a:gd name="connsiteY37" fmla="*/ 71748 h 605592"/>
              <a:gd name="connsiteX38" fmla="*/ 309768 w 435254"/>
              <a:gd name="connsiteY38" fmla="*/ 257235 h 605592"/>
              <a:gd name="connsiteX39" fmla="*/ 424608 w 435254"/>
              <a:gd name="connsiteY39" fmla="*/ 471923 h 605592"/>
              <a:gd name="connsiteX40" fmla="*/ 422380 w 435254"/>
              <a:gd name="connsiteY40" fmla="*/ 561468 h 605592"/>
              <a:gd name="connsiteX41" fmla="*/ 344304 w 435254"/>
              <a:gd name="connsiteY41" fmla="*/ 605592 h 605592"/>
              <a:gd name="connsiteX42" fmla="*/ 90950 w 435254"/>
              <a:gd name="connsiteY42" fmla="*/ 605592 h 605592"/>
              <a:gd name="connsiteX43" fmla="*/ 12874 w 435254"/>
              <a:gd name="connsiteY43" fmla="*/ 561468 h 605592"/>
              <a:gd name="connsiteX44" fmla="*/ 10646 w 435254"/>
              <a:gd name="connsiteY44" fmla="*/ 471923 h 605592"/>
              <a:gd name="connsiteX45" fmla="*/ 125579 w 435254"/>
              <a:gd name="connsiteY45" fmla="*/ 257235 h 605592"/>
              <a:gd name="connsiteX46" fmla="*/ 125579 w 435254"/>
              <a:gd name="connsiteY46" fmla="*/ 71748 h 605592"/>
              <a:gd name="connsiteX47" fmla="*/ 96799 w 435254"/>
              <a:gd name="connsiteY47" fmla="*/ 71748 h 605592"/>
              <a:gd name="connsiteX48" fmla="*/ 61799 w 435254"/>
              <a:gd name="connsiteY48" fmla="*/ 35874 h 605592"/>
              <a:gd name="connsiteX49" fmla="*/ 96799 w 435254"/>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254" h="605592">
                <a:moveTo>
                  <a:pt x="264916" y="387002"/>
                </a:moveTo>
                <a:cubicBezTo>
                  <a:pt x="240222" y="393953"/>
                  <a:pt x="225925" y="419628"/>
                  <a:pt x="232980" y="444284"/>
                </a:cubicBezTo>
                <a:cubicBezTo>
                  <a:pt x="240036" y="468846"/>
                  <a:pt x="265752" y="483120"/>
                  <a:pt x="290446" y="476076"/>
                </a:cubicBezTo>
                <a:cubicBezTo>
                  <a:pt x="315048" y="469032"/>
                  <a:pt x="329344" y="443357"/>
                  <a:pt x="322289" y="418794"/>
                </a:cubicBezTo>
                <a:cubicBezTo>
                  <a:pt x="315233" y="394139"/>
                  <a:pt x="289518" y="379957"/>
                  <a:pt x="264916" y="387002"/>
                </a:cubicBezTo>
                <a:close/>
                <a:moveTo>
                  <a:pt x="139402" y="338432"/>
                </a:moveTo>
                <a:lnTo>
                  <a:pt x="295830" y="338432"/>
                </a:lnTo>
                <a:lnTo>
                  <a:pt x="380961" y="497395"/>
                </a:lnTo>
                <a:cubicBezTo>
                  <a:pt x="387831" y="510278"/>
                  <a:pt x="387367" y="525758"/>
                  <a:pt x="379940" y="538271"/>
                </a:cubicBezTo>
                <a:cubicBezTo>
                  <a:pt x="372420" y="550784"/>
                  <a:pt x="358866" y="558384"/>
                  <a:pt x="344291" y="558384"/>
                </a:cubicBezTo>
                <a:lnTo>
                  <a:pt x="90941" y="558384"/>
                </a:lnTo>
                <a:cubicBezTo>
                  <a:pt x="76366" y="558384"/>
                  <a:pt x="62905" y="550784"/>
                  <a:pt x="55385" y="538271"/>
                </a:cubicBezTo>
                <a:cubicBezTo>
                  <a:pt x="47865" y="525758"/>
                  <a:pt x="47494" y="510278"/>
                  <a:pt x="54364" y="497395"/>
                </a:cubicBezTo>
                <a:close/>
                <a:moveTo>
                  <a:pt x="206517" y="242939"/>
                </a:moveTo>
                <a:cubicBezTo>
                  <a:pt x="221829" y="238582"/>
                  <a:pt x="237884" y="247481"/>
                  <a:pt x="242338" y="262869"/>
                </a:cubicBezTo>
                <a:cubicBezTo>
                  <a:pt x="246700" y="278257"/>
                  <a:pt x="237791" y="294201"/>
                  <a:pt x="222386" y="298651"/>
                </a:cubicBezTo>
                <a:cubicBezTo>
                  <a:pt x="206981" y="303008"/>
                  <a:pt x="191019" y="294109"/>
                  <a:pt x="186565" y="278813"/>
                </a:cubicBezTo>
                <a:cubicBezTo>
                  <a:pt x="182203" y="263425"/>
                  <a:pt x="191112" y="247388"/>
                  <a:pt x="206517" y="242939"/>
                </a:cubicBezTo>
                <a:close/>
                <a:moveTo>
                  <a:pt x="247634" y="115529"/>
                </a:moveTo>
                <a:cubicBezTo>
                  <a:pt x="260543" y="111917"/>
                  <a:pt x="274010" y="119327"/>
                  <a:pt x="277725" y="132203"/>
                </a:cubicBezTo>
                <a:cubicBezTo>
                  <a:pt x="281347" y="145079"/>
                  <a:pt x="273917" y="158418"/>
                  <a:pt x="261007" y="162123"/>
                </a:cubicBezTo>
                <a:cubicBezTo>
                  <a:pt x="248191" y="165829"/>
                  <a:pt x="234724" y="158326"/>
                  <a:pt x="231009" y="145542"/>
                </a:cubicBezTo>
                <a:cubicBezTo>
                  <a:pt x="227294" y="132666"/>
                  <a:pt x="234817" y="119235"/>
                  <a:pt x="247634" y="115529"/>
                </a:cubicBezTo>
                <a:close/>
                <a:moveTo>
                  <a:pt x="150273" y="71748"/>
                </a:moveTo>
                <a:lnTo>
                  <a:pt x="150273" y="263353"/>
                </a:lnTo>
                <a:lnTo>
                  <a:pt x="32555" y="483510"/>
                </a:lnTo>
                <a:cubicBezTo>
                  <a:pt x="21601" y="503903"/>
                  <a:pt x="22251" y="528931"/>
                  <a:pt x="34134" y="548769"/>
                </a:cubicBezTo>
                <a:cubicBezTo>
                  <a:pt x="46017" y="568606"/>
                  <a:pt x="67834" y="580935"/>
                  <a:pt x="90950" y="580935"/>
                </a:cubicBezTo>
                <a:lnTo>
                  <a:pt x="344304" y="580935"/>
                </a:lnTo>
                <a:cubicBezTo>
                  <a:pt x="367420" y="580935"/>
                  <a:pt x="389237" y="568606"/>
                  <a:pt x="401120" y="548769"/>
                </a:cubicBezTo>
                <a:cubicBezTo>
                  <a:pt x="413096" y="528931"/>
                  <a:pt x="413653" y="503903"/>
                  <a:pt x="402791" y="483510"/>
                </a:cubicBezTo>
                <a:lnTo>
                  <a:pt x="284981" y="263353"/>
                </a:lnTo>
                <a:lnTo>
                  <a:pt x="284981" y="71748"/>
                </a:lnTo>
                <a:close/>
                <a:moveTo>
                  <a:pt x="96799" y="0"/>
                </a:moveTo>
                <a:lnTo>
                  <a:pt x="337527" y="0"/>
                </a:lnTo>
                <a:cubicBezTo>
                  <a:pt x="357394" y="0"/>
                  <a:pt x="373548" y="16036"/>
                  <a:pt x="373548" y="35874"/>
                </a:cubicBezTo>
                <a:cubicBezTo>
                  <a:pt x="373548" y="55711"/>
                  <a:pt x="357394" y="71748"/>
                  <a:pt x="337527" y="71748"/>
                </a:cubicBezTo>
                <a:lnTo>
                  <a:pt x="309768" y="71748"/>
                </a:lnTo>
                <a:lnTo>
                  <a:pt x="309768" y="257235"/>
                </a:lnTo>
                <a:lnTo>
                  <a:pt x="424608" y="471923"/>
                </a:lnTo>
                <a:cubicBezTo>
                  <a:pt x="439555" y="499917"/>
                  <a:pt x="438719" y="534215"/>
                  <a:pt x="422380" y="561468"/>
                </a:cubicBezTo>
                <a:cubicBezTo>
                  <a:pt x="406041" y="588721"/>
                  <a:pt x="376147" y="605592"/>
                  <a:pt x="344304" y="605592"/>
                </a:cubicBezTo>
                <a:lnTo>
                  <a:pt x="90950" y="605592"/>
                </a:lnTo>
                <a:cubicBezTo>
                  <a:pt x="59200" y="605592"/>
                  <a:pt x="29213" y="588721"/>
                  <a:pt x="12874" y="561468"/>
                </a:cubicBezTo>
                <a:cubicBezTo>
                  <a:pt x="-3465" y="534215"/>
                  <a:pt x="-4301" y="499917"/>
                  <a:pt x="10646" y="471923"/>
                </a:cubicBezTo>
                <a:lnTo>
                  <a:pt x="125579" y="257235"/>
                </a:lnTo>
                <a:lnTo>
                  <a:pt x="125579" y="71748"/>
                </a:lnTo>
                <a:lnTo>
                  <a:pt x="96799" y="71748"/>
                </a:lnTo>
                <a:cubicBezTo>
                  <a:pt x="77396" y="71284"/>
                  <a:pt x="61799" y="55433"/>
                  <a:pt x="61799" y="35874"/>
                </a:cubicBezTo>
                <a:cubicBezTo>
                  <a:pt x="61799" y="16407"/>
                  <a:pt x="77396" y="556"/>
                  <a:pt x="96799"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文本框 13"/>
          <p:cNvSpPr txBox="1"/>
          <p:nvPr/>
        </p:nvSpPr>
        <p:spPr>
          <a:xfrm>
            <a:off x="3355256" y="1032113"/>
            <a:ext cx="8405770" cy="5330305"/>
          </a:xfrm>
          <a:prstGeom prst="rect">
            <a:avLst/>
          </a:prstGeom>
          <a:noFill/>
        </p:spPr>
        <p:txBody>
          <a:bodyPr wrap="square" rtlCol="0">
            <a:spAutoFit/>
          </a:bodyPr>
          <a:lstStyle/>
          <a:p>
            <a:pPr marL="285750" indent="-285750" algn="just" fontAlgn="auto">
              <a:lnSpc>
                <a:spcPct val="150000"/>
              </a:lnSpc>
              <a:buClr>
                <a:srgbClr val="C00000"/>
              </a:buClr>
              <a:buSzPct val="102000"/>
              <a:buFont typeface="Arial" panose="020B0604020202020204" pitchFamily="34" charset="0"/>
              <a:buChar char="•"/>
              <a:defRPr/>
            </a:pPr>
            <a:r>
              <a:rPr lang="zh-CN" altLang="en-US" sz="1600" b="1" dirty="0">
                <a:solidFill>
                  <a:schemeClr val="accent1"/>
                </a:solidFill>
                <a:latin typeface="微软雅黑" panose="020B0503020204020204" charset="-122"/>
                <a:ea typeface="微软雅黑" panose="020B0503020204020204" charset="-122"/>
              </a:rPr>
              <a:t>背景</a:t>
            </a:r>
            <a:r>
              <a:rPr lang="zh-CN" altLang="en-US" sz="1600" dirty="0">
                <a:latin typeface="微软雅黑" panose="020B0503020204020204" charset="-122"/>
                <a:ea typeface="微软雅黑" panose="020B0503020204020204" charset="-122"/>
                <a:cs typeface="Times New Roman" panose="02020603050405020304" pitchFamily="18" charset="0"/>
                <a:sym typeface="+mn-lt"/>
              </a:rPr>
              <a:t>：在知识图谱的背景下，机器学习可以用于精炼知识图本身（预测新的边缘或识别错误边缘）</a:t>
            </a:r>
            <a:r>
              <a:rPr lang="en-US" altLang="zh-CN" sz="1600" dirty="0">
                <a:latin typeface="微软雅黑" panose="020B0503020204020204" charset="-122"/>
                <a:ea typeface="微软雅黑" panose="020B0503020204020204" charset="-122"/>
                <a:cs typeface="Times New Roman" panose="02020603050405020304" pitchFamily="18" charset="0"/>
                <a:sym typeface="+mn-lt"/>
              </a:rPr>
              <a:t>;</a:t>
            </a:r>
            <a:r>
              <a:rPr lang="zh-CN" altLang="en-US" sz="1600" dirty="0">
                <a:latin typeface="微软雅黑" panose="020B0503020204020204" charset="-122"/>
                <a:ea typeface="微软雅黑" panose="020B0503020204020204" charset="-122"/>
                <a:cs typeface="Times New Roman" panose="02020603050405020304" pitchFamily="18" charset="0"/>
                <a:sym typeface="+mn-lt"/>
              </a:rPr>
              <a:t>或者对于下游任务，其中知识图谱用于训练应用领域中的分类、推荐、回归等模型。然而，许多传统的机器学习技术假设密集的数字输入表示为向量形式，这与通常表示图形的方式截然不同。那么，图形</a:t>
            </a:r>
            <a:r>
              <a:rPr lang="en-US" altLang="zh-CN" sz="1600" dirty="0">
                <a:latin typeface="微软雅黑" panose="020B0503020204020204" charset="-122"/>
                <a:ea typeface="微软雅黑" panose="020B0503020204020204" charset="-122"/>
                <a:cs typeface="Times New Roman" panose="02020603050405020304" pitchFamily="18" charset="0"/>
                <a:sym typeface="+mn-lt"/>
              </a:rPr>
              <a:t>(</a:t>
            </a:r>
            <a:r>
              <a:rPr lang="zh-CN" altLang="en-US" sz="1600" dirty="0">
                <a:latin typeface="微软雅黑" panose="020B0503020204020204" charset="-122"/>
                <a:ea typeface="微软雅黑" panose="020B0503020204020204" charset="-122"/>
                <a:cs typeface="Times New Roman" panose="02020603050405020304" pitchFamily="18" charset="0"/>
                <a:sym typeface="+mn-lt"/>
              </a:rPr>
              <a:t>或节点、边等</a:t>
            </a:r>
            <a:r>
              <a:rPr lang="en-US" altLang="zh-CN" sz="1600" dirty="0">
                <a:latin typeface="微软雅黑" panose="020B0503020204020204" charset="-122"/>
                <a:ea typeface="微软雅黑" panose="020B0503020204020204" charset="-122"/>
                <a:cs typeface="Times New Roman" panose="02020603050405020304" pitchFamily="18" charset="0"/>
                <a:sym typeface="+mn-lt"/>
              </a:rPr>
              <a:t>)</a:t>
            </a:r>
            <a:r>
              <a:rPr lang="zh-CN" altLang="en-US" sz="1600" dirty="0">
                <a:latin typeface="微软雅黑" panose="020B0503020204020204" charset="-122"/>
                <a:ea typeface="微软雅黑" panose="020B0503020204020204" charset="-122"/>
                <a:cs typeface="Times New Roman" panose="02020603050405020304" pitchFamily="18" charset="0"/>
                <a:sym typeface="+mn-lt"/>
              </a:rPr>
              <a:t>如何被编码为数字向量呢</a:t>
            </a:r>
            <a:r>
              <a:rPr lang="en-US" altLang="zh-CN" sz="1600" dirty="0">
                <a:latin typeface="微软雅黑" panose="020B0503020204020204" charset="-122"/>
                <a:ea typeface="微软雅黑" panose="020B0503020204020204" charset="-122"/>
                <a:cs typeface="Times New Roman" panose="02020603050405020304" pitchFamily="18" charset="0"/>
                <a:sym typeface="+mn-lt"/>
              </a:rPr>
              <a:t>?</a:t>
            </a:r>
            <a:endParaRPr lang="en-US" altLang="zh-CN" sz="1600" dirty="0">
              <a:latin typeface="微软雅黑" panose="020B0503020204020204" charset="-122"/>
              <a:ea typeface="微软雅黑" panose="020B0503020204020204" charset="-122"/>
              <a:cs typeface="Times New Roman" panose="02020603050405020304" pitchFamily="18" charset="0"/>
              <a:sym typeface="+mn-lt"/>
            </a:endParaRPr>
          </a:p>
          <a:p>
            <a:pPr algn="just" fontAlgn="auto">
              <a:lnSpc>
                <a:spcPct val="150000"/>
              </a:lnSpc>
              <a:buClr>
                <a:srgbClr val="C00000"/>
              </a:buClr>
              <a:buSzPct val="102000"/>
              <a:defRPr/>
            </a:pPr>
            <a:endParaRPr lang="en-US" altLang="zh-CN" sz="1600" dirty="0">
              <a:latin typeface="微软雅黑" panose="020B0503020204020204" charset="-122"/>
              <a:ea typeface="微软雅黑" panose="020B0503020204020204" charset="-122"/>
              <a:cs typeface="Times New Roman" panose="02020603050405020304" pitchFamily="18" charset="0"/>
              <a:sym typeface="+mn-lt"/>
            </a:endParaRPr>
          </a:p>
          <a:p>
            <a:pPr marL="285750" indent="-285750" algn="l">
              <a:buFont typeface="Arial" panose="020B0604020202020204" pitchFamily="34" charset="0"/>
              <a:buChar char="•"/>
            </a:pPr>
            <a:r>
              <a:rPr lang="zh-CN" altLang="en-US" sz="1600" b="1" dirty="0">
                <a:solidFill>
                  <a:schemeClr val="accent1"/>
                </a:solidFill>
                <a:latin typeface="微软雅黑" panose="020B0503020204020204" charset="-122"/>
                <a:ea typeface="微软雅黑" panose="020B0503020204020204" charset="-122"/>
                <a:cs typeface="Times New Roman" panose="02020603050405020304" pitchFamily="18" charset="0"/>
              </a:rPr>
              <a:t>独热编码（</a:t>
            </a:r>
            <a:r>
              <a:rPr lang="en-US" altLang="zh-CN" sz="1600" b="1" dirty="0">
                <a:solidFill>
                  <a:schemeClr val="accent1"/>
                </a:solidFill>
                <a:latin typeface="微软雅黑" panose="020B0503020204020204" charset="-122"/>
                <a:ea typeface="微软雅黑" panose="020B0503020204020204" charset="-122"/>
                <a:cs typeface="Times New Roman" panose="02020603050405020304" pitchFamily="18" charset="0"/>
              </a:rPr>
              <a:t>One-Hot Encoding</a:t>
            </a:r>
            <a:r>
              <a:rPr lang="zh-CN" altLang="en-US" sz="1600" b="1" dirty="0">
                <a:solidFill>
                  <a:schemeClr val="accent1"/>
                </a:solidFill>
                <a:latin typeface="微软雅黑" panose="020B0503020204020204" charset="-122"/>
                <a:ea typeface="微软雅黑" panose="020B0503020204020204" charset="-122"/>
                <a:cs typeface="Times New Roman" panose="02020603050405020304" pitchFamily="18" charset="0"/>
              </a:rPr>
              <a:t>）的局限性</a:t>
            </a:r>
            <a:endParaRPr lang="zh-CN" altLang="en-US" sz="1600" b="1" dirty="0">
              <a:solidFill>
                <a:schemeClr val="accent1"/>
              </a:solidFill>
              <a:latin typeface="微软雅黑" panose="020B0503020204020204" charset="-122"/>
              <a:ea typeface="微软雅黑" panose="020B0503020204020204" charset="-122"/>
              <a:cs typeface="Times New Roman" panose="02020603050405020304" pitchFamily="18" charset="0"/>
            </a:endParaRPr>
          </a:p>
          <a:p>
            <a:pPr lvl="1">
              <a:lnSpc>
                <a:spcPct val="150000"/>
              </a:lnSpc>
            </a:pPr>
            <a:r>
              <a:rPr lang="zh-CN" altLang="en-US" sz="1600" dirty="0">
                <a:latin typeface="微软雅黑" panose="020B0503020204020204" charset="-122"/>
                <a:ea typeface="微软雅黑" panose="020B0503020204020204" charset="-122"/>
              </a:rPr>
              <a:t>      独热编码用于处理类别变量的最简单的嵌入方法，能够将不同的类别映射为不同的向量。独热编码保证了每一个取值只会使得一种状态处于“激活态”，也就是说这</a:t>
            </a:r>
            <a:r>
              <a:rPr lang="en-US" altLang="zh-CN" sz="1600" dirty="0">
                <a:latin typeface="微软雅黑" panose="020B0503020204020204" charset="-122"/>
                <a:ea typeface="微软雅黑" panose="020B0503020204020204" charset="-122"/>
              </a:rPr>
              <a:t>N</a:t>
            </a:r>
            <a:r>
              <a:rPr lang="zh-CN" altLang="en-US" sz="1600" dirty="0">
                <a:latin typeface="微软雅黑" panose="020B0503020204020204" charset="-122"/>
                <a:ea typeface="微软雅黑" panose="020B0503020204020204" charset="-122"/>
              </a:rPr>
              <a:t>种状态中只有一个状态位值为</a:t>
            </a:r>
            <a:r>
              <a:rPr lang="en-US" altLang="zh-CN" sz="1600" dirty="0">
                <a:latin typeface="微软雅黑" panose="020B0503020204020204" charset="-122"/>
                <a:ea typeface="微软雅黑" panose="020B0503020204020204" charset="-122"/>
              </a:rPr>
              <a:t>1</a:t>
            </a:r>
            <a:r>
              <a:rPr lang="zh-CN" altLang="en-US" sz="1600" dirty="0">
                <a:latin typeface="微软雅黑" panose="020B0503020204020204" charset="-122"/>
                <a:ea typeface="微软雅黑" panose="020B0503020204020204" charset="-122"/>
              </a:rPr>
              <a:t>，其他状态位都是</a:t>
            </a:r>
            <a:r>
              <a:rPr lang="en-US" altLang="zh-CN" sz="1600" dirty="0">
                <a:latin typeface="微软雅黑" panose="020B0503020204020204" charset="-122"/>
                <a:ea typeface="微软雅黑" panose="020B0503020204020204" charset="-122"/>
              </a:rPr>
              <a:t>0</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lvl="1">
              <a:lnSpc>
                <a:spcPct val="150000"/>
              </a:lnSpc>
            </a:pPr>
            <a:r>
              <a:rPr lang="zh-CN" altLang="en-US" sz="1600" dirty="0">
                <a:latin typeface="微软雅黑" panose="020B0503020204020204" charset="-122"/>
                <a:ea typeface="微软雅黑" panose="020B0503020204020204" charset="-122"/>
              </a:rPr>
              <a:t>独热编码有两大缺陷：</a:t>
            </a:r>
            <a:endParaRPr lang="zh-CN" altLang="en-US" sz="1600" dirty="0">
              <a:latin typeface="微软雅黑" panose="020B0503020204020204" charset="-122"/>
              <a:ea typeface="微软雅黑" panose="020B0503020204020204" charset="-122"/>
            </a:endParaRPr>
          </a:p>
          <a:p>
            <a:pPr lvl="1">
              <a:lnSpc>
                <a:spcPct val="150000"/>
              </a:lnSpc>
              <a:buFont typeface="+mj-lt"/>
              <a:buAutoNum type="arabicPeriod"/>
            </a:pPr>
            <a:r>
              <a:rPr lang="zh-CN" altLang="en-US" sz="1600" dirty="0">
                <a:latin typeface="微软雅黑" panose="020B0503020204020204" charset="-122"/>
                <a:ea typeface="微软雅黑" panose="020B0503020204020204" charset="-122"/>
              </a:rPr>
              <a:t>当类别的数量很多时，特征空间会变得非常大。映射后的向量容易产生维数灾难。</a:t>
            </a:r>
            <a:endParaRPr lang="zh-CN" altLang="en-US" sz="1600" dirty="0">
              <a:latin typeface="微软雅黑" panose="020B0503020204020204" charset="-122"/>
              <a:ea typeface="微软雅黑" panose="020B0503020204020204" charset="-122"/>
            </a:endParaRPr>
          </a:p>
          <a:p>
            <a:pPr lvl="1">
              <a:lnSpc>
                <a:spcPct val="150000"/>
              </a:lnSpc>
              <a:buFont typeface="+mj-lt"/>
              <a:buAutoNum type="arabicPeriod"/>
            </a:pPr>
            <a:r>
              <a:rPr lang="zh-CN" altLang="en-US" sz="1600" dirty="0">
                <a:latin typeface="微软雅黑" panose="020B0503020204020204" charset="-122"/>
                <a:ea typeface="微软雅黑" panose="020B0503020204020204" charset="-122"/>
              </a:rPr>
              <a:t>“相似”的类别映射在嵌入空间后并不相邻。</a:t>
            </a:r>
            <a:endParaRPr lang="en-US" altLang="zh-CN" sz="1600" dirty="0">
              <a:latin typeface="微软雅黑" panose="020B0503020204020204" charset="-122"/>
              <a:ea typeface="微软雅黑" panose="020B0503020204020204" charset="-122"/>
              <a:sym typeface="+mn-lt"/>
            </a:endParaRPr>
          </a:p>
          <a:p>
            <a:pPr marR="0" lvl="0" defTabSz="914400" rtl="0" eaLnBrk="1" fontAlgn="auto" latinLnBrk="0" hangingPunct="1">
              <a:lnSpc>
                <a:spcPct val="130000"/>
              </a:lnSpc>
              <a:spcBef>
                <a:spcPts val="0"/>
              </a:spcBef>
              <a:spcAft>
                <a:spcPts val="0"/>
              </a:spcAft>
              <a:buClrTx/>
              <a:buSzTx/>
              <a:defRPr/>
            </a:pPr>
            <a:endParaRPr lang="en-US" altLang="zh-CN" sz="1600" dirty="0">
              <a:latin typeface="微软雅黑" panose="020B0503020204020204" charset="-122"/>
              <a:ea typeface="微软雅黑" panose="020B0503020204020204" charset="-122"/>
              <a:cs typeface="Times New Roman" panose="02020603050405020304" pitchFamily="18" charset="0"/>
              <a:sym typeface="字魂59号-创粗黑" panose="00000500000000000000" pitchFamily="2" charset="-122"/>
            </a:endParaRPr>
          </a:p>
          <a:p>
            <a:pPr marL="285750" marR="0" lvl="0" indent="-285750"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zh-CN" altLang="en-US" sz="1600" b="1" dirty="0">
                <a:solidFill>
                  <a:schemeClr val="accent1"/>
                </a:solidFill>
                <a:effectLst/>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知识图谱嵌入</a:t>
            </a:r>
            <a:r>
              <a:rPr lang="zh-CN" altLang="en-US" sz="1600" b="1" dirty="0">
                <a:solidFill>
                  <a:prstClr val="black"/>
                </a:solidFill>
                <a:effectLst/>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a:t>
            </a:r>
            <a:r>
              <a:rPr lang="zh-CN" altLang="en-US" sz="1600" dirty="0">
                <a:latin typeface="微软雅黑" panose="020B0503020204020204" charset="-122"/>
                <a:ea typeface="微软雅黑" panose="020B0503020204020204" charset="-122"/>
              </a:rPr>
              <a:t>通过将知识图谱中的实体 </a:t>
            </a:r>
            <a:r>
              <a:rPr lang="en-US" altLang="zh-CN" sz="1600" dirty="0">
                <a:latin typeface="微软雅黑" panose="020B0503020204020204" charset="-122"/>
                <a:ea typeface="微软雅黑" panose="020B0503020204020204" charset="-122"/>
              </a:rPr>
              <a:t>(Entity) </a:t>
            </a:r>
            <a:r>
              <a:rPr lang="zh-CN" altLang="en-US" sz="1600" dirty="0">
                <a:latin typeface="微软雅黑" panose="020B0503020204020204" charset="-122"/>
                <a:ea typeface="微软雅黑" panose="020B0503020204020204" charset="-122"/>
              </a:rPr>
              <a:t>和关系 </a:t>
            </a:r>
            <a:r>
              <a:rPr lang="en-US" altLang="zh-CN" sz="1600" dirty="0">
                <a:latin typeface="微软雅黑" panose="020B0503020204020204" charset="-122"/>
                <a:ea typeface="微软雅黑" panose="020B0503020204020204" charset="-122"/>
              </a:rPr>
              <a:t>(Relation) </a:t>
            </a:r>
            <a:r>
              <a:rPr lang="zh-CN" altLang="en-US" sz="1600" dirty="0">
                <a:latin typeface="微软雅黑" panose="020B0503020204020204" charset="-122"/>
                <a:ea typeface="微软雅黑" panose="020B0503020204020204" charset="-122"/>
              </a:rPr>
              <a:t>嵌入到连续向量空间，从而在方便计算的同时保留知识图谱中的结构信息。</a:t>
            </a:r>
            <a:endParaRPr lang="zh-CN" altLang="en-US" sz="1600" dirty="0">
              <a:latin typeface="微软雅黑" panose="020B0503020204020204" charset="-122"/>
              <a:ea typeface="微软雅黑" panose="020B0503020204020204" charset="-122"/>
              <a:sym typeface="字魂59号-创粗黑" panose="00000500000000000000" pitchFamily="2" charset="-122"/>
            </a:endParaRPr>
          </a:p>
        </p:txBody>
      </p: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p:cNvSpPr txBox="1"/>
          <p:nvPr/>
        </p:nvSpPr>
        <p:spPr>
          <a:xfrm>
            <a:off x="3616336" y="393837"/>
            <a:ext cx="4959328" cy="82994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什么是知识图谱嵌入</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R="0" indent="0" algn="ctr" defTabSz="914400" fontAlgn="auto">
              <a:lnSpc>
                <a:spcPct val="100000"/>
              </a:lnSpc>
              <a:spcBef>
                <a:spcPts val="0"/>
              </a:spcBef>
              <a:spcAft>
                <a:spcPts val="0"/>
              </a:spcAft>
              <a:buClrTx/>
              <a:buSzTx/>
              <a:buFontTx/>
              <a:buNone/>
              <a:defRPr/>
            </a:pP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 name="直接连接符 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模型设计</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449277" y="1397675"/>
            <a:ext cx="8467079" cy="2308324"/>
          </a:xfrm>
          <a:prstGeom prst="rect">
            <a:avLst/>
          </a:prstGeom>
          <a:noFill/>
        </p:spPr>
        <p:txBody>
          <a:bodyPr wrap="square">
            <a:spAutoFit/>
          </a:bodyPr>
          <a:lstStyle/>
          <a:p>
            <a:pPr marL="285750" indent="-285750">
              <a:buFont typeface="Arial" panose="020B0604020202020204" pitchFamily="34" charset="0"/>
              <a:buChar char="•"/>
            </a:pPr>
            <a:r>
              <a:rPr lang="zh-CN" altLang="en-US" b="1">
                <a:solidFill>
                  <a:schemeClr val="accent1"/>
                </a:solidFill>
                <a:latin typeface="微软雅黑" panose="020B0503020204020204" charset="-122"/>
                <a:ea typeface="微软雅黑" panose="020B0503020204020204" charset="-122"/>
                <a:cs typeface="Times New Roman" panose="02020603050405020304" pitchFamily="18" charset="0"/>
              </a:rPr>
              <a:t>知识图谱嵌入模型的设计</a:t>
            </a:r>
            <a:r>
              <a:rPr lang="zh-CN" altLang="en-US">
                <a:latin typeface="微软雅黑" panose="020B0503020204020204" charset="-122"/>
                <a:ea typeface="微软雅黑" panose="020B0503020204020204" charset="-122"/>
                <a:cs typeface="Times New Roman" panose="02020603050405020304" pitchFamily="18" charset="0"/>
              </a:rPr>
              <a:t>：</a:t>
            </a:r>
            <a:endParaRPr lang="en-US" altLang="zh-CN">
              <a:latin typeface="微软雅黑" panose="020B0503020204020204" charset="-122"/>
              <a:ea typeface="微软雅黑" panose="020B0503020204020204" charset="-122"/>
              <a:cs typeface="Times New Roman" panose="02020603050405020304" pitchFamily="18" charset="0"/>
            </a:endParaRPr>
          </a:p>
          <a:p>
            <a:endParaRPr lang="en-US" altLang="zh-CN">
              <a:latin typeface="微软雅黑" panose="020B0503020204020204" charset="-122"/>
              <a:ea typeface="微软雅黑" panose="020B0503020204020204" charset="-122"/>
              <a:cs typeface="Times New Roman" panose="02020603050405020304" pitchFamily="18" charset="0"/>
            </a:endParaRPr>
          </a:p>
          <a:p>
            <a:pPr marL="800100" lvl="1" indent="-342900">
              <a:buFont typeface="+mj-lt"/>
              <a:buAutoNum type="arabicPeriod"/>
            </a:pPr>
            <a:r>
              <a:rPr lang="zh-CN" altLang="en-US">
                <a:latin typeface="微软雅黑" panose="020B0503020204020204" charset="-122"/>
                <a:ea typeface="微软雅黑" panose="020B0503020204020204" charset="-122"/>
                <a:cs typeface="Times New Roman" panose="02020603050405020304" pitchFamily="18" charset="0"/>
              </a:rPr>
              <a:t>定义实体和关系的表示形式</a:t>
            </a:r>
            <a:endParaRPr lang="en-US" altLang="zh-CN">
              <a:latin typeface="微软雅黑" panose="020B0503020204020204" charset="-122"/>
              <a:ea typeface="微软雅黑" panose="020B0503020204020204" charset="-122"/>
              <a:cs typeface="Times New Roman" panose="02020603050405020304" pitchFamily="18" charset="0"/>
            </a:endParaRPr>
          </a:p>
          <a:p>
            <a:pPr marL="800100" lvl="1" indent="-342900">
              <a:buFont typeface="+mj-lt"/>
              <a:buAutoNum type="arabicPeriod"/>
            </a:pPr>
            <a:endParaRPr lang="en-US" altLang="zh-CN">
              <a:latin typeface="微软雅黑" panose="020B0503020204020204" charset="-122"/>
              <a:ea typeface="微软雅黑" panose="020B0503020204020204" charset="-122"/>
              <a:cs typeface="Times New Roman" panose="02020603050405020304" pitchFamily="18" charset="0"/>
            </a:endParaRPr>
          </a:p>
          <a:p>
            <a:pPr marL="800100" lvl="1" indent="-342900">
              <a:buFont typeface="+mj-lt"/>
              <a:buAutoNum type="arabicPeriod"/>
            </a:pPr>
            <a:r>
              <a:rPr lang="zh-CN" altLang="en-US">
                <a:latin typeface="微软雅黑" panose="020B0503020204020204" charset="-122"/>
                <a:ea typeface="微软雅黑" panose="020B0503020204020204" charset="-122"/>
                <a:cs typeface="Times New Roman" panose="02020603050405020304" pitchFamily="18" charset="0"/>
              </a:rPr>
              <a:t>定义衡量三元组合理性的打分函数</a:t>
            </a:r>
            <a:endParaRPr lang="en-US" altLang="zh-CN">
              <a:latin typeface="微软雅黑" panose="020B0503020204020204" charset="-122"/>
              <a:ea typeface="微软雅黑" panose="020B0503020204020204" charset="-122"/>
              <a:cs typeface="Times New Roman" panose="02020603050405020304" pitchFamily="18" charset="0"/>
            </a:endParaRPr>
          </a:p>
          <a:p>
            <a:pPr lvl="1"/>
            <a:endParaRPr lang="en-US" altLang="zh-CN">
              <a:latin typeface="微软雅黑" panose="020B0503020204020204" charset="-122"/>
              <a:ea typeface="微软雅黑" panose="020B0503020204020204" charset="-122"/>
              <a:cs typeface="Times New Roman" panose="02020603050405020304" pitchFamily="18" charset="0"/>
            </a:endParaRPr>
          </a:p>
          <a:p>
            <a:pPr marL="800100" lvl="1" indent="-342900">
              <a:buAutoNum type="arabicPeriod" startAt="3"/>
            </a:pPr>
            <a:r>
              <a:rPr lang="zh-CN" altLang="en-US">
                <a:latin typeface="微软雅黑" panose="020B0503020204020204" charset="-122"/>
                <a:ea typeface="微软雅黑" panose="020B0503020204020204" charset="-122"/>
                <a:cs typeface="Times New Roman" panose="02020603050405020304" pitchFamily="18" charset="0"/>
              </a:rPr>
              <a:t>训练学习实体和关系的嵌入表示</a:t>
            </a:r>
            <a:endParaRPr lang="en-US" altLang="zh-CN">
              <a:latin typeface="微软雅黑" panose="020B0503020204020204" charset="-122"/>
              <a:ea typeface="微软雅黑" panose="020B0503020204020204" charset="-122"/>
              <a:cs typeface="Times New Roman" panose="02020603050405020304" pitchFamily="18" charset="0"/>
            </a:endParaRPr>
          </a:p>
          <a:p>
            <a:pPr lvl="1"/>
            <a:endParaRPr lang="en-US" altLang="zh-CN">
              <a:latin typeface="微软雅黑" panose="020B0503020204020204" charset="-122"/>
              <a:ea typeface="微软雅黑" panose="020B0503020204020204" charset="-122"/>
              <a:cs typeface="Times New Roman" panose="02020603050405020304" pitchFamily="18" charset="0"/>
            </a:endParaRPr>
          </a:p>
        </p:txBody>
      </p:sp>
      <p:sp>
        <p:nvSpPr>
          <p:cNvPr id="14" name="文本框 13"/>
          <p:cNvSpPr txBox="1"/>
          <p:nvPr/>
        </p:nvSpPr>
        <p:spPr>
          <a:xfrm>
            <a:off x="888874" y="3787797"/>
            <a:ext cx="9587884" cy="923330"/>
          </a:xfrm>
          <a:prstGeom prst="rect">
            <a:avLst/>
          </a:prstGeom>
          <a:noFill/>
        </p:spPr>
        <p:txBody>
          <a:bodyPr wrap="square">
            <a:spAutoFit/>
          </a:bodyPr>
          <a:lstStyle/>
          <a:p>
            <a:pPr lvl="1"/>
            <a:r>
              <a:rPr lang="zh-CN" altLang="en-US" dirty="0">
                <a:latin typeface="微软雅黑" panose="020B0503020204020204" charset="-122"/>
                <a:ea typeface="微软雅黑" panose="020B0503020204020204" charset="-122"/>
                <a:cs typeface="Times New Roman" panose="02020603050405020304" pitchFamily="18" charset="0"/>
              </a:rPr>
              <a:t>      打分函数值越高，代表三元组的合理性越高，即正确的可能性越大。在训练学习实体和关系的嵌入表示时，优化目标是使得知识图谱中已有三元组得分尽可能比未出现的三元组得分要高。</a:t>
            </a:r>
            <a:endParaRPr lang="zh-CN" altLang="en-US"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57600"/>
            <a:ext cx="12192000" cy="183726"/>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矩形 5"/>
          <p:cNvSpPr/>
          <p:nvPr/>
        </p:nvSpPr>
        <p:spPr>
          <a:xfrm>
            <a:off x="2991074"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矩形 6"/>
          <p:cNvSpPr/>
          <p:nvPr/>
        </p:nvSpPr>
        <p:spPr>
          <a:xfrm>
            <a:off x="6067148"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矩形 7"/>
          <p:cNvSpPr/>
          <p:nvPr/>
        </p:nvSpPr>
        <p:spPr>
          <a:xfrm>
            <a:off x="9143222"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 name="组合 2"/>
          <p:cNvGrpSpPr/>
          <p:nvPr/>
        </p:nvGrpSpPr>
        <p:grpSpPr>
          <a:xfrm>
            <a:off x="1060755" y="1680275"/>
            <a:ext cx="1039864" cy="1039864"/>
            <a:chOff x="1060755" y="1680275"/>
            <a:chExt cx="1039864" cy="1039864"/>
          </a:xfrm>
        </p:grpSpPr>
        <p:sp>
          <p:nvSpPr>
            <p:cNvPr id="9" name="椭圆 8"/>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history_157928"/>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 name="组合 4"/>
          <p:cNvGrpSpPr/>
          <p:nvPr/>
        </p:nvGrpSpPr>
        <p:grpSpPr>
          <a:xfrm>
            <a:off x="10064382" y="4794829"/>
            <a:ext cx="1039864" cy="1039864"/>
            <a:chOff x="10064382" y="4794829"/>
            <a:chExt cx="1039864" cy="1039864"/>
          </a:xfrm>
        </p:grpSpPr>
        <p:sp>
          <p:nvSpPr>
            <p:cNvPr id="12" name="椭圆 11"/>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business-card_47912"/>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 name="组合 3"/>
          <p:cNvGrpSpPr/>
          <p:nvPr/>
        </p:nvGrpSpPr>
        <p:grpSpPr>
          <a:xfrm>
            <a:off x="4077743" y="4747461"/>
            <a:ext cx="1039864" cy="1039864"/>
            <a:chOff x="3920256" y="4794829"/>
            <a:chExt cx="1039864" cy="1039864"/>
          </a:xfrm>
        </p:grpSpPr>
        <p:sp>
          <p:nvSpPr>
            <p:cNvPr id="11" name="椭圆 10"/>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validate-search_64702"/>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cxnSp>
        <p:nvCxnSpPr>
          <p:cNvPr id="18" name="直接箭头连接符 17"/>
          <p:cNvCxnSpPr/>
          <p:nvPr/>
        </p:nvCxnSpPr>
        <p:spPr>
          <a:xfrm flipV="1">
            <a:off x="1573960"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557130" y="3771900"/>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0555777"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077466" y="1807768"/>
            <a:ext cx="4959327" cy="56175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张量模型</a:t>
            </a:r>
            <a:endParaRPr kumimoji="0" lang="zh-CN" altLang="en-US" sz="26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文本框 28"/>
          <p:cNvSpPr txBox="1"/>
          <p:nvPr/>
        </p:nvSpPr>
        <p:spPr>
          <a:xfrm>
            <a:off x="3295916" y="2342104"/>
            <a:ext cx="2794489" cy="1137556"/>
          </a:xfrm>
          <a:prstGeom prst="rect">
            <a:avLst/>
          </a:prstGeom>
          <a:noFill/>
        </p:spPr>
        <p:txBody>
          <a:bodyPr wrap="square" rtlCol="0">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zh-CN" sz="1800" dirty="0">
                <a:effectLst/>
                <a:latin typeface="微软雅黑" panose="020B0503020204020204" charset="-122"/>
                <a:ea typeface="微软雅黑" panose="020B0503020204020204" charset="-122"/>
                <a:cs typeface="Times New Roman" panose="02020603050405020304" pitchFamily="18" charset="0"/>
              </a:rPr>
              <a:t>张量模型</a:t>
            </a:r>
            <a:r>
              <a:rPr lang="zh-CN" altLang="en-US" sz="1800" dirty="0">
                <a:effectLst/>
                <a:latin typeface="微软雅黑" panose="020B0503020204020204" charset="-122"/>
                <a:ea typeface="微软雅黑" panose="020B0503020204020204" charset="-122"/>
                <a:cs typeface="Times New Roman" panose="02020603050405020304" pitchFamily="18" charset="0"/>
              </a:rPr>
              <a:t>：双线性模型计算实体和关系在向量空间中潜在语义的可信度</a:t>
            </a:r>
            <a:endPar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sym typeface="字魂59号-创粗黑" panose="00000500000000000000" pitchFamily="2" charset="-122"/>
            </a:endParaRPr>
          </a:p>
        </p:txBody>
      </p:sp>
      <p:sp>
        <p:nvSpPr>
          <p:cNvPr id="30" name="文本框 29"/>
          <p:cNvSpPr txBox="1"/>
          <p:nvPr/>
        </p:nvSpPr>
        <p:spPr>
          <a:xfrm>
            <a:off x="9066791" y="1734167"/>
            <a:ext cx="3035046" cy="56175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a:t>
            </a:r>
            <a:endParaRPr kumimoji="0" lang="zh-CN" altLang="en-US" sz="26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文本框 30"/>
          <p:cNvSpPr txBox="1"/>
          <p:nvPr/>
        </p:nvSpPr>
        <p:spPr>
          <a:xfrm>
            <a:off x="8984966" y="2309650"/>
            <a:ext cx="3207034" cy="1139030"/>
          </a:xfrm>
          <a:prstGeom prst="rect">
            <a:avLst/>
          </a:prstGeom>
          <a:noFill/>
        </p:spPr>
        <p:txBody>
          <a:bodyPr wrap="square" rtlCol="0">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cs typeface="Times New Roman" panose="02020603050405020304" pitchFamily="18" charset="0"/>
                <a:sym typeface="字魂59号-创粗黑" panose="00000500000000000000" pitchFamily="2" charset="-122"/>
              </a:rPr>
              <a:t>语言模型：</a:t>
            </a:r>
            <a:r>
              <a:rPr lang="zh-CN" altLang="zh-CN" dirty="0">
                <a:latin typeface="微软雅黑" panose="020B0503020204020204" charset="-122"/>
                <a:ea typeface="微软雅黑" panose="020B0503020204020204" charset="-122"/>
                <a:cs typeface="Times New Roman" panose="02020603050405020304" pitchFamily="18" charset="0"/>
              </a:rPr>
              <a:t>利用现有单词嵌入技术</a:t>
            </a:r>
            <a:r>
              <a:rPr lang="zh-CN" altLang="en-US" dirty="0">
                <a:latin typeface="微软雅黑" panose="020B0503020204020204" charset="-122"/>
                <a:ea typeface="微软雅黑" panose="020B0503020204020204" charset="-122"/>
                <a:cs typeface="Times New Roman" panose="02020603050405020304" pitchFamily="18" charset="0"/>
              </a:rPr>
              <a:t>，</a:t>
            </a:r>
            <a:r>
              <a:rPr lang="zh-CN" altLang="zh-CN" sz="1800" dirty="0">
                <a:effectLst/>
                <a:latin typeface="微软雅黑" panose="020B0503020204020204" charset="-122"/>
                <a:ea typeface="微软雅黑" panose="020B0503020204020204" charset="-122"/>
                <a:cs typeface="Times New Roman" panose="02020603050405020304" pitchFamily="18" charset="0"/>
              </a:rPr>
              <a:t>为预期（文本）输入生成类似图形的类比的方法</a:t>
            </a:r>
            <a:endParaRPr lang="en-US" altLang="zh-CN" dirty="0">
              <a:latin typeface="微软雅黑" panose="020B0503020204020204" charset="-122"/>
              <a:ea typeface="微软雅黑" panose="020B0503020204020204" charset="-122"/>
              <a:cs typeface="Times New Roman" panose="02020603050405020304" pitchFamily="18" charset="0"/>
              <a:sym typeface="字魂59号-创粗黑" panose="00000500000000000000" pitchFamily="2" charset="-122"/>
            </a:endParaRPr>
          </a:p>
        </p:txBody>
      </p:sp>
      <p:sp>
        <p:nvSpPr>
          <p:cNvPr id="34" name="文本框 33"/>
          <p:cNvSpPr txBox="1"/>
          <p:nvPr/>
        </p:nvSpPr>
        <p:spPr>
          <a:xfrm>
            <a:off x="338970" y="4071404"/>
            <a:ext cx="3774758" cy="56938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2600" dirty="0">
                <a:solidFill>
                  <a:srgbClr val="004578"/>
                </a:solidFill>
                <a:ea typeface="字魂59号-创粗黑" panose="00000500000000000000" pitchFamily="2" charset="-122"/>
              </a:rPr>
              <a:t>几何视角的</a:t>
            </a:r>
            <a:r>
              <a:rPr lang="zh-CN" altLang="en-US" sz="2600" dirty="0">
                <a:solidFill>
                  <a:srgbClr val="004578"/>
                </a:solidFill>
                <a:ea typeface="字魂59号-创粗黑" panose="00000500000000000000" pitchFamily="2" charset="-122"/>
              </a:rPr>
              <a:t>翻译</a:t>
            </a:r>
            <a:r>
              <a:rPr lang="zh-CN" altLang="zh-CN" sz="2600" dirty="0">
                <a:solidFill>
                  <a:srgbClr val="004578"/>
                </a:solidFill>
                <a:ea typeface="字魂59号-创粗黑" panose="00000500000000000000" pitchFamily="2" charset="-122"/>
              </a:rPr>
              <a:t>模型</a:t>
            </a:r>
            <a:endParaRPr lang="zh-CN" altLang="en-US" sz="2600" dirty="0">
              <a:solidFill>
                <a:srgbClr val="004578"/>
              </a:solidFill>
              <a:ea typeface="字魂59号-创粗黑" panose="00000500000000000000" pitchFamily="2" charset="-122"/>
              <a:sym typeface="字魂59号-创粗黑" panose="00000500000000000000" pitchFamily="2" charset="-122"/>
            </a:endParaRPr>
          </a:p>
        </p:txBody>
      </p:sp>
      <p:sp>
        <p:nvSpPr>
          <p:cNvPr id="35" name="文本框 34"/>
          <p:cNvSpPr txBox="1"/>
          <p:nvPr/>
        </p:nvSpPr>
        <p:spPr>
          <a:xfrm>
            <a:off x="325723" y="4612978"/>
            <a:ext cx="3409988" cy="1137556"/>
          </a:xfrm>
          <a:prstGeom prst="rect">
            <a:avLst/>
          </a:prstGeom>
          <a:noFill/>
        </p:spPr>
        <p:txBody>
          <a:bodyPr wrap="square" rtlCol="0">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翻译模型：采用几何视角的，凭借关系嵌入将低维空间中的主体实体转换为客体实体 </a:t>
            </a:r>
            <a:endParaRPr lang="zh-CN" altLang="en-US"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endParaRPr>
          </a:p>
        </p:txBody>
      </p:sp>
      <p:grpSp>
        <p:nvGrpSpPr>
          <p:cNvPr id="36" name="组合 35"/>
          <p:cNvGrpSpPr/>
          <p:nvPr/>
        </p:nvGrpSpPr>
        <p:grpSpPr>
          <a:xfrm>
            <a:off x="10625098" y="6532"/>
            <a:ext cx="1445604" cy="1030766"/>
            <a:chOff x="597913" y="-30897"/>
            <a:chExt cx="1461155" cy="1030766"/>
          </a:xfrm>
        </p:grpSpPr>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8" name="文本框 37"/>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40" name="文本框 39"/>
          <p:cNvSpPr txBox="1"/>
          <p:nvPr/>
        </p:nvSpPr>
        <p:spPr>
          <a:xfrm>
            <a:off x="5942143" y="4071404"/>
            <a:ext cx="3774758" cy="56175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神经网络模型</a:t>
            </a:r>
            <a:endParaRPr kumimoji="0" lang="zh-CN" altLang="en-US" sz="26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 name="文本框 40"/>
          <p:cNvSpPr txBox="1"/>
          <p:nvPr/>
        </p:nvSpPr>
        <p:spPr>
          <a:xfrm>
            <a:off x="6103148" y="4611504"/>
            <a:ext cx="3409988" cy="1139030"/>
          </a:xfrm>
          <a:prstGeom prst="rect">
            <a:avLst/>
          </a:prstGeom>
          <a:noFill/>
        </p:spPr>
        <p:txBody>
          <a:bodyPr wrap="square" rtlCol="0">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神经网络模型</a:t>
            </a:r>
            <a:r>
              <a:rPr lang="en-U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a:t>
            </a:r>
            <a:r>
              <a:rPr lang="zh-CN" altLang="en-US"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使用神经网络训练嵌入，这些嵌入可以提供准确的合理性分数 </a:t>
            </a:r>
            <a:endParaRPr lang="en-U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endParaRPr>
          </a:p>
        </p:txBody>
      </p:sp>
      <p:grpSp>
        <p:nvGrpSpPr>
          <p:cNvPr id="42" name="组合 41"/>
          <p:cNvGrpSpPr/>
          <p:nvPr/>
        </p:nvGrpSpPr>
        <p:grpSpPr>
          <a:xfrm>
            <a:off x="7080539" y="1708887"/>
            <a:ext cx="1039864" cy="1039864"/>
            <a:chOff x="1060755" y="1680275"/>
            <a:chExt cx="1039864" cy="1039864"/>
          </a:xfrm>
        </p:grpSpPr>
        <p:sp>
          <p:nvSpPr>
            <p:cNvPr id="43" name="椭圆 42"/>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4" name="history_157928"/>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cxnSp>
        <p:nvCxnSpPr>
          <p:cNvPr id="45" name="直接箭头连接符 44"/>
          <p:cNvCxnSpPr/>
          <p:nvPr/>
        </p:nvCxnSpPr>
        <p:spPr>
          <a:xfrm flipV="1">
            <a:off x="7586196" y="2729325"/>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16336" y="393837"/>
            <a:ext cx="4959328" cy="82994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知识</a:t>
            </a: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图谱嵌入模型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R="0" indent="0" algn="ctr" defTabSz="914400" fontAlgn="auto">
              <a:lnSpc>
                <a:spcPct val="100000"/>
              </a:lnSpc>
              <a:spcBef>
                <a:spcPts val="0"/>
              </a:spcBef>
              <a:spcAft>
                <a:spcPts val="0"/>
              </a:spcAft>
              <a:buClrTx/>
              <a:buSzTx/>
              <a:buFontTx/>
              <a:buNone/>
              <a:defRPr/>
            </a:pP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6" name="直接连接符 15"/>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5" name="文本框 4"/>
          <p:cNvSpPr txBox="1"/>
          <p:nvPr/>
        </p:nvSpPr>
        <p:spPr>
          <a:xfrm>
            <a:off x="6338848" y="2775907"/>
            <a:ext cx="4740473" cy="25364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rPr>
              <a:t>图知识归纳</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就是用图结构来表示非结构化或结构复杂的数据</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 </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进而利用相关技术从图中识别出关键的主题或知识。</a:t>
            </a:r>
            <a:endPar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图知识归纳的</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方法</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可分为两类</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：基于有监督或无监督的方法</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54" y="2629645"/>
            <a:ext cx="4914900" cy="2828925"/>
          </a:xfrm>
          <a:prstGeom prst="rect">
            <a:avLst/>
          </a:prstGeom>
        </p:spPr>
      </p:pic>
      <p:sp>
        <p:nvSpPr>
          <p:cNvPr id="11" name="文本框 10"/>
          <p:cNvSpPr txBox="1"/>
          <p:nvPr/>
        </p:nvSpPr>
        <p:spPr>
          <a:xfrm>
            <a:off x="3616336"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图知识归纳</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38254" y="1399430"/>
            <a:ext cx="10440063" cy="87440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演绎性知识的特征是精确的逻辑结果，</a:t>
            </a:r>
            <a:r>
              <a:rPr kumimoji="0" lang="zh-CN" altLang="zh-CN" sz="1800" b="0"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rPr>
              <a:t>归纳性知识</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获取则涉及从给定的输入观察结果中归纳出模式，这些</a:t>
            </a:r>
            <a:r>
              <a:rPr kumimoji="0" lang="zh-CN" altLang="zh-CN" sz="1800" b="0"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rPr>
              <a:t>模式</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可以用来生成新颖但可能不精确的</a:t>
            </a:r>
            <a:r>
              <a:rPr kumimoji="0" lang="zh-CN" altLang="zh-CN" sz="1800" b="0"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rPr>
              <a:t>预测</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。预测通常与</a:t>
            </a:r>
            <a:r>
              <a:rPr kumimoji="0" lang="zh-CN" altLang="zh-CN" sz="1800" b="0"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rPr>
              <a:t>置信水平</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相关联</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mc:AlternateContent xmlns:mc="http://schemas.openxmlformats.org/markup-compatibility/2006">
        <mc:Choice xmlns:a14="http://schemas.microsoft.com/office/drawing/2010/main" Requires="a14">
          <p:sp>
            <p:nvSpPr>
              <p:cNvPr id="13" name="文本框 12"/>
              <p:cNvSpPr txBox="1"/>
              <p:nvPr/>
            </p:nvSpPr>
            <p:spPr>
              <a:xfrm>
                <a:off x="1041449" y="1646328"/>
                <a:ext cx="9025340" cy="2074158"/>
              </a:xfrm>
              <a:prstGeom prst="rect">
                <a:avLst/>
              </a:prstGeom>
              <a:noFill/>
            </p:spPr>
            <p:txBody>
              <a:bodyPr wrap="square">
                <a:spAutoFit/>
              </a:bodyPr>
              <a:lstStyle/>
              <a:p>
                <a:r>
                  <a:rPr lang="zh-CN" altLang="en-US" sz="1800" b="1" dirty="0">
                    <a:solidFill>
                      <a:schemeClr val="accent1"/>
                    </a:solidFill>
                    <a:effectLst/>
                    <a:latin typeface="微软雅黑" panose="020B0503020204020204" charset="-122"/>
                    <a:ea typeface="微软雅黑" panose="020B0503020204020204" charset="-122"/>
                    <a:cs typeface="微软雅黑" panose="020B0503020204020204" charset="-122"/>
                  </a:rPr>
                  <a:t>翻译</a:t>
                </a:r>
                <a:r>
                  <a:rPr lang="zh-CN" altLang="zh-CN" sz="1800" b="1" dirty="0">
                    <a:solidFill>
                      <a:schemeClr val="accent1"/>
                    </a:solidFill>
                    <a:effectLst/>
                    <a:latin typeface="微软雅黑" panose="020B0503020204020204" charset="-122"/>
                    <a:ea typeface="微软雅黑" panose="020B0503020204020204" charset="-122"/>
                    <a:cs typeface="微软雅黑" panose="020B0503020204020204" charset="-122"/>
                  </a:rPr>
                  <a:t>模型</a:t>
                </a:r>
                <a:r>
                  <a:rPr lang="zh-CN" altLang="en-US" sz="1800" dirty="0">
                    <a:effectLst/>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Times New Roman" panose="02020603050405020304" pitchFamily="18" charset="0"/>
                    <a:sym typeface="+mn-lt"/>
                  </a:rPr>
                  <a:t>边缘标签解释为从主节点</a:t>
                </a:r>
                <a:r>
                  <a:rPr lang="en-US" altLang="zh-CN" dirty="0">
                    <a:latin typeface="微软雅黑" panose="020B0503020204020204" charset="-122"/>
                    <a:ea typeface="微软雅黑" panose="020B0503020204020204" charset="-122"/>
                    <a:cs typeface="Times New Roman" panose="02020603050405020304" pitchFamily="18" charset="0"/>
                    <a:sym typeface="+mn-lt"/>
                  </a:rPr>
                  <a:t>(</a:t>
                </a:r>
                <a:r>
                  <a:rPr lang="zh-CN" altLang="en-US" dirty="0">
                    <a:latin typeface="微软雅黑" panose="020B0503020204020204" charset="-122"/>
                    <a:ea typeface="微软雅黑" panose="020B0503020204020204" charset="-122"/>
                    <a:cs typeface="Times New Roman" panose="02020603050405020304" pitchFamily="18" charset="0"/>
                    <a:sym typeface="+mn-lt"/>
                  </a:rPr>
                  <a:t>又名源节点或头部节点</a:t>
                </a:r>
                <a:r>
                  <a:rPr lang="en-US" altLang="zh-CN" dirty="0">
                    <a:latin typeface="微软雅黑" panose="020B0503020204020204" charset="-122"/>
                    <a:ea typeface="微软雅黑" panose="020B0503020204020204" charset="-122"/>
                    <a:cs typeface="Times New Roman" panose="02020603050405020304" pitchFamily="18" charset="0"/>
                    <a:sym typeface="+mn-lt"/>
                  </a:rPr>
                  <a:t>)</a:t>
                </a:r>
                <a:r>
                  <a:rPr lang="zh-CN" altLang="en-US" dirty="0">
                    <a:latin typeface="微软雅黑" panose="020B0503020204020204" charset="-122"/>
                    <a:ea typeface="微软雅黑" panose="020B0503020204020204" charset="-122"/>
                    <a:cs typeface="Times New Roman" panose="02020603050405020304" pitchFamily="18" charset="0"/>
                    <a:sym typeface="+mn-lt"/>
                  </a:rPr>
                  <a:t>到对象节点</a:t>
                </a:r>
                <a:r>
                  <a:rPr lang="en-US" altLang="zh-CN" dirty="0">
                    <a:latin typeface="微软雅黑" panose="020B0503020204020204" charset="-122"/>
                    <a:ea typeface="微软雅黑" panose="020B0503020204020204" charset="-122"/>
                    <a:cs typeface="Times New Roman" panose="02020603050405020304" pitchFamily="18" charset="0"/>
                    <a:sym typeface="+mn-lt"/>
                  </a:rPr>
                  <a:t>(</a:t>
                </a:r>
                <a:r>
                  <a:rPr lang="zh-CN" altLang="en-US" dirty="0">
                    <a:latin typeface="微软雅黑" panose="020B0503020204020204" charset="-122"/>
                    <a:ea typeface="微软雅黑" panose="020B0503020204020204" charset="-122"/>
                    <a:cs typeface="Times New Roman" panose="02020603050405020304" pitchFamily="18" charset="0"/>
                    <a:sym typeface="+mn-lt"/>
                  </a:rPr>
                  <a:t>又名目标节点或尾部节点</a:t>
                </a:r>
                <a:r>
                  <a:rPr lang="en-US" altLang="zh-CN" dirty="0">
                    <a:latin typeface="微软雅黑" panose="020B0503020204020204" charset="-122"/>
                    <a:ea typeface="微软雅黑" panose="020B0503020204020204" charset="-122"/>
                    <a:cs typeface="Times New Roman" panose="02020603050405020304" pitchFamily="18" charset="0"/>
                    <a:sym typeface="+mn-lt"/>
                  </a:rPr>
                  <a:t>)</a:t>
                </a:r>
                <a:r>
                  <a:rPr lang="zh-CN" altLang="en-US" dirty="0">
                    <a:latin typeface="微软雅黑" panose="020B0503020204020204" charset="-122"/>
                    <a:ea typeface="微软雅黑" panose="020B0503020204020204" charset="-122"/>
                    <a:cs typeface="Times New Roman" panose="02020603050405020304" pitchFamily="18" charset="0"/>
                    <a:sym typeface="+mn-lt"/>
                  </a:rPr>
                  <a:t>的翻译</a:t>
                </a:r>
                <a:endParaRPr lang="en-US" altLang="zh-CN" sz="1800" dirty="0">
                  <a:effectLst/>
                  <a:latin typeface="微软雅黑" panose="020B0503020204020204" charset="-122"/>
                  <a:ea typeface="微软雅黑" panose="020B0503020204020204" charset="-122"/>
                  <a:cs typeface="微软雅黑" panose="020B0503020204020204" charset="-122"/>
                </a:endParaRPr>
              </a:p>
              <a:p>
                <a:endParaRPr lang="en-US" altLang="zh-CN" b="1" dirty="0">
                  <a:latin typeface="微软雅黑" panose="020B0503020204020204" charset="-122"/>
                  <a:ea typeface="微软雅黑" panose="020B0503020204020204" charset="-122"/>
                  <a:cs typeface="微软雅黑" panose="020B0503020204020204" charset="-122"/>
                </a:endParaRPr>
              </a:p>
              <a:p>
                <a:r>
                  <a:rPr lang="en-US" altLang="zh-CN" b="1" dirty="0">
                    <a:solidFill>
                      <a:schemeClr val="accent1"/>
                    </a:solidFill>
                    <a:latin typeface="微软雅黑" panose="020B0503020204020204" charset="-122"/>
                    <a:ea typeface="微软雅黑" panose="020B0503020204020204" charset="-122"/>
                    <a:cs typeface="微软雅黑" panose="020B0503020204020204" charset="-122"/>
                  </a:rPr>
                  <a:t>TransE</a:t>
                </a:r>
                <a:r>
                  <a:rPr lang="zh-CN" altLang="en-US" b="1"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Times New Roman" panose="02020603050405020304" pitchFamily="18" charset="0"/>
                  </a:rPr>
                  <a:t>在所有的正边            中，</a:t>
                </a:r>
                <a:r>
                  <a:rPr lang="en-US" altLang="zh-CN" dirty="0">
                    <a:latin typeface="微软雅黑" panose="020B0503020204020204" charset="-122"/>
                    <a:ea typeface="微软雅黑" panose="020B0503020204020204" charset="-122"/>
                    <a:cs typeface="Times New Roman" panose="02020603050405020304" pitchFamily="18" charset="0"/>
                  </a:rPr>
                  <a:t>TransE </a:t>
                </a:r>
                <a:r>
                  <a:rPr lang="zh-CN" altLang="en-US" dirty="0">
                    <a:latin typeface="微软雅黑" panose="020B0503020204020204" charset="-122"/>
                    <a:ea typeface="微软雅黑" panose="020B0503020204020204" charset="-122"/>
                    <a:cs typeface="Times New Roman" panose="02020603050405020304" pitchFamily="18" charset="0"/>
                  </a:rPr>
                  <a:t>学习向量</a:t>
                </a:r>
                <a14:m>
                  <m:oMath xmlns:m="http://schemas.openxmlformats.org/officeDocument/2006/math">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𝑒</m:t>
                        </m:r>
                      </m:e>
                      <m:sub>
                        <m:r>
                          <m:rPr>
                            <m:sty m:val="p"/>
                          </m:rPr>
                          <a:rPr lang="en-US" altLang="zh-CN" dirty="0">
                            <a:latin typeface="Cambria Math" panose="02040503050406030204" pitchFamily="18" charset="0"/>
                            <a:ea typeface="微软雅黑" panose="020B0503020204020204" charset="-122"/>
                            <a:cs typeface="Times New Roman" panose="02020603050405020304" pitchFamily="18" charset="0"/>
                          </a:rPr>
                          <m:t>s</m:t>
                        </m:r>
                      </m:sub>
                    </m:sSub>
                  </m:oMath>
                </a14:m>
                <a:r>
                  <a:rPr lang="zh-CN" altLang="en-US" dirty="0">
                    <a:latin typeface="微软雅黑" panose="020B0503020204020204" charset="-122"/>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Times New Roman" panose="02020603050405020304" pitchFamily="18" charset="0"/>
                  </a:rPr>
                  <a:t> </a:t>
                </a:r>
                <a14:m>
                  <m:oMath xmlns:m="http://schemas.openxmlformats.org/officeDocument/2006/math">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𝑟</m:t>
                        </m:r>
                      </m:e>
                      <m:sub>
                        <m:r>
                          <a:rPr lang="en-US" altLang="zh-CN" dirty="0">
                            <a:latin typeface="Cambria Math" panose="02040503050406030204" pitchFamily="18" charset="0"/>
                            <a:ea typeface="微软雅黑" panose="020B0503020204020204" charset="-122"/>
                            <a:cs typeface="Times New Roman" panose="02020603050405020304" pitchFamily="18" charset="0"/>
                          </a:rPr>
                          <m:t>𝑝</m:t>
                        </m:r>
                      </m:sub>
                    </m:sSub>
                  </m:oMath>
                </a14:m>
                <a:r>
                  <a:rPr lang="zh-CN" altLang="en-US" dirty="0">
                    <a:latin typeface="微软雅黑" panose="020B0503020204020204" charset="-122"/>
                    <a:ea typeface="微软雅黑" panose="020B0503020204020204" charset="-122"/>
                    <a:cs typeface="Times New Roman" panose="02020603050405020304" pitchFamily="18" charset="0"/>
                  </a:rPr>
                  <a:t>和</a:t>
                </a:r>
                <a14:m>
                  <m:oMath xmlns:m="http://schemas.openxmlformats.org/officeDocument/2006/math">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𝑒</m:t>
                        </m:r>
                      </m:e>
                      <m:sub>
                        <m:r>
                          <a:rPr lang="en-US" altLang="zh-CN" dirty="0">
                            <a:latin typeface="Cambria Math" panose="02040503050406030204" pitchFamily="18" charset="0"/>
                            <a:ea typeface="微软雅黑" panose="020B0503020204020204" charset="-122"/>
                            <a:cs typeface="Times New Roman" panose="02020603050405020304" pitchFamily="18" charset="0"/>
                          </a:rPr>
                          <m:t>𝑜</m:t>
                        </m:r>
                      </m:sub>
                    </m:sSub>
                    <m:r>
                      <a:rPr lang="en-US" altLang="zh-CN" dirty="0">
                        <a:latin typeface="Cambria Math" panose="02040503050406030204" pitchFamily="18" charset="0"/>
                        <a:ea typeface="微软雅黑" panose="020B0503020204020204" charset="-122"/>
                        <a:cs typeface="Times New Roman" panose="02020603050405020304" pitchFamily="18" charset="0"/>
                      </a:rPr>
                      <m:t> </m:t>
                    </m:r>
                  </m:oMath>
                </a14:m>
                <a:r>
                  <a:rPr lang="zh-CN" altLang="en-US" dirty="0">
                    <a:latin typeface="微软雅黑" panose="020B0503020204020204" charset="-122"/>
                    <a:ea typeface="微软雅黑" panose="020B0503020204020204" charset="-122"/>
                    <a:cs typeface="Times New Roman" panose="02020603050405020304" pitchFamily="18" charset="0"/>
                  </a:rPr>
                  <a:t>，旨在使</a:t>
                </a:r>
                <a14:m>
                  <m:oMath xmlns:m="http://schemas.openxmlformats.org/officeDocument/2006/math">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𝑒</m:t>
                        </m:r>
                      </m:e>
                      <m:sub>
                        <m:r>
                          <m:rPr>
                            <m:sty m:val="p"/>
                          </m:rPr>
                          <a:rPr lang="en-US" altLang="zh-CN" dirty="0">
                            <a:latin typeface="Cambria Math" panose="02040503050406030204" pitchFamily="18" charset="0"/>
                            <a:ea typeface="微软雅黑" panose="020B0503020204020204" charset="-122"/>
                            <a:cs typeface="Times New Roman" panose="02020603050405020304" pitchFamily="18" charset="0"/>
                          </a:rPr>
                          <m:t>s</m:t>
                        </m:r>
                      </m:sub>
                    </m:sSub>
                    <m:r>
                      <a:rPr lang="en-US" altLang="zh-CN" dirty="0">
                        <a:latin typeface="Cambria Math" panose="02040503050406030204" pitchFamily="18" charset="0"/>
                        <a:ea typeface="微软雅黑" panose="020B0503020204020204" charset="-122"/>
                        <a:cs typeface="Times New Roman" panose="02020603050405020304" pitchFamily="18" charset="0"/>
                      </a:rPr>
                      <m:t>+</m:t>
                    </m:r>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𝑟</m:t>
                        </m:r>
                      </m:e>
                      <m:sub>
                        <m:r>
                          <a:rPr lang="en-US" altLang="zh-CN" dirty="0">
                            <a:latin typeface="Cambria Math" panose="02040503050406030204" pitchFamily="18" charset="0"/>
                            <a:ea typeface="微软雅黑" panose="020B0503020204020204" charset="-122"/>
                            <a:cs typeface="Times New Roman" panose="02020603050405020304" pitchFamily="18" charset="0"/>
                          </a:rPr>
                          <m:t>𝑝</m:t>
                        </m:r>
                      </m:sub>
                    </m:sSub>
                  </m:oMath>
                </a14:m>
                <a:r>
                  <a:rPr lang="zh-CN" altLang="en-US" dirty="0">
                    <a:latin typeface="微软雅黑" panose="020B0503020204020204" charset="-122"/>
                    <a:ea typeface="微软雅黑" panose="020B0503020204020204" charset="-122"/>
                    <a:cs typeface="Times New Roman" panose="02020603050405020304" pitchFamily="18" charset="0"/>
                  </a:rPr>
                  <a:t>尽可能接近</a:t>
                </a:r>
                <a14:m>
                  <m:oMath xmlns:m="http://schemas.openxmlformats.org/officeDocument/2006/math">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𝑒</m:t>
                        </m:r>
                      </m:e>
                      <m:sub>
                        <m:r>
                          <a:rPr lang="en-US" altLang="zh-CN" dirty="0">
                            <a:latin typeface="Cambria Math" panose="02040503050406030204" pitchFamily="18" charset="0"/>
                            <a:ea typeface="微软雅黑" panose="020B0503020204020204" charset="-122"/>
                            <a:cs typeface="Times New Roman" panose="02020603050405020304" pitchFamily="18" charset="0"/>
                          </a:rPr>
                          <m:t>𝑜</m:t>
                        </m:r>
                      </m:sub>
                    </m:sSub>
                    <m:r>
                      <a:rPr lang="en-US" altLang="zh-CN" dirty="0">
                        <a:latin typeface="Cambria Math" panose="02040503050406030204" pitchFamily="18" charset="0"/>
                        <a:ea typeface="微软雅黑" panose="020B0503020204020204" charset="-122"/>
                        <a:cs typeface="Times New Roman" panose="02020603050405020304" pitchFamily="18" charset="0"/>
                      </a:rPr>
                      <m:t> </m:t>
                    </m:r>
                  </m:oMath>
                </a14:m>
                <a:r>
                  <a:rPr lang="zh-CN" altLang="en-US" dirty="0">
                    <a:latin typeface="微软雅黑" panose="020B0503020204020204" charset="-122"/>
                    <a:ea typeface="微软雅黑" panose="020B0503020204020204" charset="-122"/>
                    <a:cs typeface="Times New Roman" panose="02020603050405020304" pitchFamily="18" charset="0"/>
                  </a:rPr>
                  <a:t>。相反，如果边是负例，</a:t>
                </a:r>
                <a:r>
                  <a:rPr lang="en-US" altLang="zh-CN" dirty="0">
                    <a:latin typeface="微软雅黑" panose="020B0503020204020204" charset="-122"/>
                    <a:ea typeface="微软雅黑" panose="020B0503020204020204" charset="-122"/>
                    <a:cs typeface="Times New Roman" panose="02020603050405020304" pitchFamily="18" charset="0"/>
                  </a:rPr>
                  <a:t>TransE</a:t>
                </a:r>
                <a:r>
                  <a:rPr lang="zh-CN" altLang="en-US" dirty="0">
                    <a:latin typeface="微软雅黑" panose="020B0503020204020204" charset="-122"/>
                    <a:ea typeface="微软雅黑" panose="020B0503020204020204" charset="-122"/>
                    <a:cs typeface="Times New Roman" panose="02020603050405020304" pitchFamily="18" charset="0"/>
                  </a:rPr>
                  <a:t>尝试学习一种表示，使</a:t>
                </a:r>
                <a14:m>
                  <m:oMath xmlns:m="http://schemas.openxmlformats.org/officeDocument/2006/math">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𝑒</m:t>
                        </m:r>
                      </m:e>
                      <m:sub>
                        <m:r>
                          <m:rPr>
                            <m:sty m:val="p"/>
                          </m:rPr>
                          <a:rPr lang="en-US" altLang="zh-CN" dirty="0">
                            <a:latin typeface="Cambria Math" panose="02040503050406030204" pitchFamily="18" charset="0"/>
                            <a:ea typeface="微软雅黑" panose="020B0503020204020204" charset="-122"/>
                            <a:cs typeface="Times New Roman" panose="02020603050405020304" pitchFamily="18" charset="0"/>
                          </a:rPr>
                          <m:t>s</m:t>
                        </m:r>
                      </m:sub>
                    </m:sSub>
                    <m:r>
                      <a:rPr lang="en-US" altLang="zh-CN" dirty="0">
                        <a:latin typeface="Cambria Math" panose="02040503050406030204" pitchFamily="18" charset="0"/>
                        <a:ea typeface="微软雅黑" panose="020B0503020204020204" charset="-122"/>
                        <a:cs typeface="Times New Roman" panose="02020603050405020304" pitchFamily="18" charset="0"/>
                      </a:rPr>
                      <m:t>+</m:t>
                    </m:r>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𝑟</m:t>
                        </m:r>
                      </m:e>
                      <m:sub>
                        <m:r>
                          <a:rPr lang="en-US" altLang="zh-CN" dirty="0">
                            <a:latin typeface="Cambria Math" panose="02040503050406030204" pitchFamily="18" charset="0"/>
                            <a:ea typeface="微软雅黑" panose="020B0503020204020204" charset="-122"/>
                            <a:cs typeface="Times New Roman" panose="02020603050405020304" pitchFamily="18" charset="0"/>
                          </a:rPr>
                          <m:t>𝑝</m:t>
                        </m:r>
                      </m:sub>
                    </m:sSub>
                  </m:oMath>
                </a14:m>
                <a:r>
                  <a:rPr lang="en-US" altLang="zh-CN" dirty="0">
                    <a:latin typeface="微软雅黑" panose="020B0503020204020204" charset="-122"/>
                    <a:ea typeface="微软雅黑" panose="020B0503020204020204" charset="-122"/>
                    <a:cs typeface="Times New Roman" panose="02020603050405020304" pitchFamily="18" charset="0"/>
                  </a:rPr>
                  <a:t> </a:t>
                </a:r>
                <a:r>
                  <a:rPr lang="zh-CN" altLang="en-US" dirty="0">
                    <a:latin typeface="微软雅黑" panose="020B0503020204020204" charset="-122"/>
                    <a:ea typeface="微软雅黑" panose="020B0503020204020204" charset="-122"/>
                    <a:cs typeface="Times New Roman" panose="02020603050405020304" pitchFamily="18" charset="0"/>
                  </a:rPr>
                  <a:t>尽可能远离</a:t>
                </a:r>
                <a14:m>
                  <m:oMath xmlns:m="http://schemas.openxmlformats.org/officeDocument/2006/math">
                    <m:sSub>
                      <m:sSubPr>
                        <m:ctrlPr>
                          <a:rPr lang="en-US" altLang="zh-CN" i="1" dirty="0">
                            <a:latin typeface="Cambria Math" panose="02040503050406030204" pitchFamily="18" charset="0"/>
                            <a:ea typeface="微软雅黑" panose="020B0503020204020204" charset="-122"/>
                            <a:cs typeface="Times New Roman" panose="02020603050405020304" pitchFamily="18" charset="0"/>
                          </a:rPr>
                        </m:ctrlPr>
                      </m:sSubPr>
                      <m:e>
                        <m:r>
                          <a:rPr lang="en-US" altLang="zh-CN" dirty="0">
                            <a:latin typeface="Cambria Math" panose="02040503050406030204" pitchFamily="18" charset="0"/>
                            <a:ea typeface="微软雅黑" panose="020B0503020204020204" charset="-122"/>
                            <a:cs typeface="Times New Roman" panose="02020603050405020304" pitchFamily="18" charset="0"/>
                          </a:rPr>
                          <m:t>𝑒</m:t>
                        </m:r>
                      </m:e>
                      <m:sub>
                        <m:r>
                          <a:rPr lang="en-US" altLang="zh-CN" dirty="0">
                            <a:latin typeface="Cambria Math" panose="02040503050406030204" pitchFamily="18" charset="0"/>
                            <a:ea typeface="微软雅黑" panose="020B0503020204020204" charset="-122"/>
                            <a:cs typeface="Times New Roman" panose="02020603050405020304" pitchFamily="18" charset="0"/>
                          </a:rPr>
                          <m:t>𝑜</m:t>
                        </m:r>
                      </m:sub>
                    </m:sSub>
                    <m:r>
                      <a:rPr lang="en-US" altLang="zh-CN" dirty="0">
                        <a:latin typeface="Cambria Math" panose="02040503050406030204" pitchFamily="18" charset="0"/>
                        <a:ea typeface="微软雅黑" panose="020B0503020204020204" charset="-122"/>
                        <a:cs typeface="Times New Roman" panose="02020603050405020304" pitchFamily="18" charset="0"/>
                      </a:rPr>
                      <m:t> </m:t>
                    </m:r>
                  </m:oMath>
                </a14:m>
                <a:r>
                  <a:rPr lang="zh-CN" altLang="en-US" dirty="0">
                    <a:latin typeface="微软雅黑" panose="020B0503020204020204" charset="-122"/>
                    <a:ea typeface="微软雅黑" panose="020B0503020204020204" charset="-122"/>
                    <a:cs typeface="Times New Roman" panose="02020603050405020304" pitchFamily="18" charset="0"/>
                  </a:rPr>
                  <a:t>。</a:t>
                </a:r>
                <a:endParaRPr lang="en-US" altLang="zh-CN" dirty="0">
                  <a:latin typeface="微软雅黑" panose="020B0503020204020204" charset="-122"/>
                  <a:ea typeface="微软雅黑" panose="020B0503020204020204" charset="-122"/>
                  <a:cs typeface="Times New Roman" panose="02020603050405020304" pitchFamily="18" charset="0"/>
                </a:endParaRPr>
              </a:p>
              <a:p>
                <a:endParaRPr lang="en-US" altLang="zh-CN" b="1" dirty="0">
                  <a:latin typeface="微软雅黑" panose="020B0503020204020204" charset="-122"/>
                  <a:ea typeface="微软雅黑" panose="020B0503020204020204" charset="-122"/>
                  <a:cs typeface="微软雅黑" panose="020B0503020204020204" charset="-122"/>
                </a:endParaRPr>
              </a:p>
              <a:p>
                <a:endParaRPr lang="en-US" altLang="zh-CN" b="1" dirty="0">
                  <a:latin typeface="微软雅黑" panose="020B0503020204020204" charset="-122"/>
                  <a:ea typeface="微软雅黑" panose="020B0503020204020204" charset="-122"/>
                  <a:cs typeface="微软雅黑" panose="020B050302020402020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1041449" y="1646328"/>
                <a:ext cx="9025340" cy="2074158"/>
              </a:xfrm>
              <a:prstGeom prst="rect">
                <a:avLst/>
              </a:prstGeom>
              <a:blipFill rotWithShape="1">
                <a:blip r:embed="rId2"/>
                <a:stretch>
                  <a:fillRect l="-1" t="-20" r="1" b="1"/>
                </a:stretch>
              </a:blipFill>
            </p:spPr>
            <p:txBody>
              <a:bodyPr/>
              <a:lstStyle/>
              <a:p>
                <a:r>
                  <a:rPr lang="zh-CN" altLang="en-US">
                    <a:noFill/>
                  </a:rPr>
                  <a:t> </a:t>
                </a:r>
              </a:p>
            </p:txBody>
          </p:sp>
        </mc:Fallback>
      </mc:AlternateContent>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翻译模型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10" name="图片 9"/>
          <p:cNvPicPr/>
          <p:nvPr/>
        </p:nvPicPr>
        <p:blipFill>
          <a:blip r:embed="rId3"/>
          <a:stretch>
            <a:fillRect/>
          </a:stretch>
        </p:blipFill>
        <p:spPr>
          <a:xfrm>
            <a:off x="3616336" y="2566815"/>
            <a:ext cx="563193" cy="233183"/>
          </a:xfrm>
          <a:prstGeom prst="rect">
            <a:avLst/>
          </a:prstGeom>
        </p:spPr>
      </p:pic>
      <p:pic>
        <p:nvPicPr>
          <p:cNvPr id="4" name="图片 3"/>
          <p:cNvPicPr>
            <a:picLocks noChangeAspect="1"/>
          </p:cNvPicPr>
          <p:nvPr/>
        </p:nvPicPr>
        <p:blipFill>
          <a:blip r:embed="rId4"/>
          <a:stretch>
            <a:fillRect/>
          </a:stretch>
        </p:blipFill>
        <p:spPr>
          <a:xfrm>
            <a:off x="7149688" y="3202951"/>
            <a:ext cx="2514600" cy="240030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1048309" y="3073716"/>
                <a:ext cx="6094520" cy="373051"/>
              </a:xfrm>
              <a:prstGeom prst="rect">
                <a:avLst/>
              </a:prstGeom>
              <a:noFill/>
            </p:spPr>
            <p:txBody>
              <a:bodyPr wrap="square">
                <a:spAutoFit/>
              </a:bodyPr>
              <a:lstStyle/>
              <a:p>
                <a:r>
                  <a:rPr lang="zh-CN" altLang="en-US" sz="1800" dirty="0">
                    <a:solidFill>
                      <a:schemeClr val="accent1"/>
                    </a:solidFill>
                    <a:latin typeface="Calibri" panose="020F0502020204030204" charset="0"/>
                    <a:ea typeface="宋体" panose="02010600030101010101" pitchFamily="2" charset="-122"/>
                    <a:cs typeface="Times New Roman" panose="02020603050405020304" pitchFamily="18" charset="0"/>
                  </a:rPr>
                  <a:t>评分函数</a:t>
                </a:r>
                <a: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a:t>:</a:t>
                </a:r>
                <a:r>
                  <a:rPr lang="en-US" altLang="zh-CN" sz="1800" dirty="0">
                    <a:solidFill>
                      <a:schemeClr val="accent1"/>
                    </a:solidFill>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80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h</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t</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 = ||</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h</m:t>
                    </m:r>
                    <m:r>
                      <m:rPr>
                        <m:nor/>
                      </m:rPr>
                      <a:rPr lang="en-US" altLang="zh-CN" sz="1800" b="0" i="0" dirty="0" smtClean="0">
                        <a:solidFill>
                          <a:schemeClr val="accent1"/>
                        </a:solidFill>
                        <a:latin typeface="Calibri" panose="020F0502020204030204" charset="0"/>
                        <a:ea typeface="宋体" panose="02010600030101010101" pitchFamily="2" charset="-122"/>
                        <a:cs typeface="Times New Roman" panose="02020603050405020304" pitchFamily="18" charset="0"/>
                      </a:rPr>
                      <m:t>+</m:t>
                    </m:r>
                    <m:r>
                      <m:rPr>
                        <m:nor/>
                      </m:rPr>
                      <a:rPr lang="en-US" altLang="zh-CN" sz="1800" baseline="-25000" dirty="0" smtClean="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r</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 – </m:t>
                    </m:r>
                    <m:r>
                      <m:rPr>
                        <m:nor/>
                      </m:rP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m:t>t</m:t>
                    </m:r>
                    <m:r>
                      <m:rPr>
                        <m:nor/>
                      </m:rPr>
                      <a:rPr lang="en-US" altLang="zh-CN" sz="1800" b="0" i="0" dirty="0" smtClean="0">
                        <a:solidFill>
                          <a:schemeClr val="accent1"/>
                        </a:solidFill>
                        <a:latin typeface="Calibri" panose="020F0502020204030204" charset="0"/>
                        <a:ea typeface="宋体" panose="02010600030101010101" pitchFamily="2" charset="-122"/>
                        <a:cs typeface="Times New Roman" panose="02020603050405020304" pitchFamily="18" charset="0"/>
                      </a:rPr>
                      <m:t>|</m:t>
                    </m:r>
                    <m:r>
                      <m:rPr>
                        <m:nor/>
                      </m:rPr>
                      <a:rPr lang="en-US" altLang="zh-CN" sz="1800" baseline="-25000" dirty="0">
                        <a:solidFill>
                          <a:schemeClr val="accent1"/>
                        </a:solidFill>
                        <a:latin typeface="Calibri" panose="020F0502020204030204" charset="0"/>
                        <a:ea typeface="宋体" panose="02010600030101010101" pitchFamily="2" charset="-122"/>
                        <a:cs typeface="Times New Roman" panose="02020603050405020304" pitchFamily="18" charset="0"/>
                      </a:rPr>
                      <m:t> </m:t>
                    </m:r>
                    <m:sSubSup>
                      <m:sSubSupPr>
                        <m:ctrlPr>
                          <a:rPr lang="en-US" altLang="zh-CN" sz="180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800"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800"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p>
                    </m:sSubSup>
                  </m:oMath>
                </a14:m>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1048309" y="3073716"/>
                <a:ext cx="6094520" cy="373051"/>
              </a:xfrm>
              <a:prstGeom prst="rect">
                <a:avLst/>
              </a:prstGeom>
              <a:blipFill rotWithShape="1">
                <a:blip r:embed="rId5"/>
                <a:stretch>
                  <a:fillRect l="-9" t="-85" r="6" b="-238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mc:AlternateContent xmlns:mc="http://schemas.openxmlformats.org/markup-compatibility/2006">
        <mc:Choice xmlns:a14="http://schemas.microsoft.com/office/drawing/2010/main" Requires="a14">
          <p:sp>
            <p:nvSpPr>
              <p:cNvPr id="13" name="文本框 12"/>
              <p:cNvSpPr txBox="1"/>
              <p:nvPr/>
            </p:nvSpPr>
            <p:spPr>
              <a:xfrm>
                <a:off x="1041449" y="1646328"/>
                <a:ext cx="9880682" cy="2606739"/>
              </a:xfrm>
              <a:prstGeom prst="rect">
                <a:avLst/>
              </a:prstGeom>
              <a:noFill/>
            </p:spPr>
            <p:txBody>
              <a:bodyPr wrap="square">
                <a:spAutoFit/>
              </a:bodyPr>
              <a:lstStyle/>
              <a:p>
                <a:r>
                  <a:rPr lang="en-US" altLang="zh-CN" b="1" dirty="0">
                    <a:solidFill>
                      <a:schemeClr val="accent1"/>
                    </a:solidFill>
                    <a:latin typeface="微软雅黑" panose="020B0503020204020204" charset="-122"/>
                    <a:ea typeface="微软雅黑" panose="020B0503020204020204" charset="-122"/>
                    <a:cs typeface="微软雅黑" panose="020B0503020204020204" charset="-122"/>
                  </a:rPr>
                  <a:t>TransE</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能够解决</a:t>
                </a:r>
                <a:r>
                  <a:rPr lang="en-US" altLang="zh-CN" dirty="0">
                    <a:solidFill>
                      <a:srgbClr val="121212"/>
                    </a:solidFill>
                    <a:latin typeface="微软雅黑" panose="020B0503020204020204" charset="-122"/>
                    <a:ea typeface="微软雅黑" panose="020B0503020204020204" charset="-122"/>
                    <a:cs typeface="微软雅黑" panose="020B0503020204020204" charset="-122"/>
                  </a:rPr>
                  <a:t>1-1</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类别的关系，但不能够很好的解决</a:t>
                </a:r>
                <a:r>
                  <a:rPr lang="en-US" altLang="zh-CN" dirty="0">
                    <a:solidFill>
                      <a:srgbClr val="121212"/>
                    </a:solidFill>
                    <a:latin typeface="微软雅黑" panose="020B0503020204020204" charset="-122"/>
                    <a:ea typeface="微软雅黑" panose="020B0503020204020204" charset="-122"/>
                    <a:cs typeface="微软雅黑" panose="020B0503020204020204" charset="-122"/>
                  </a:rPr>
                  <a:t>1-N, N-1, N-N</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关系</a:t>
                </a:r>
                <a:endParaRPr lang="en-US" altLang="zh-CN" dirty="0">
                  <a:solidFill>
                    <a:srgbClr val="121212"/>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121212"/>
                    </a:solidFill>
                    <a:latin typeface="微软雅黑" panose="020B0503020204020204" charset="-122"/>
                    <a:ea typeface="微软雅黑" panose="020B0503020204020204" charset="-122"/>
                    <a:cs typeface="微软雅黑" panose="020B0503020204020204" charset="-122"/>
                  </a:rPr>
                  <a:t>当实体</a:t>
                </a:r>
                <a14:m>
                  <m:oMath xmlns:m="http://schemas.openxmlformats.org/officeDocument/2006/math">
                    <m:sSub>
                      <m:sSubPr>
                        <m:ctrlPr>
                          <a:rPr lang="en-US" altLang="zh-CN" sz="1800" i="1" dirty="0" smtClean="0">
                            <a:latin typeface="Cambria Math" panose="02040503050406030204" pitchFamily="18" charset="0"/>
                            <a:ea typeface="微软雅黑" panose="020B0503020204020204" charset="-122"/>
                          </a:rPr>
                        </m:ctrlPr>
                      </m:sSubPr>
                      <m:e>
                        <m:r>
                          <a:rPr lang="en-US" altLang="zh-CN" sz="1800" b="0" i="1" dirty="0" smtClean="0">
                            <a:latin typeface="Cambria Math" panose="02040503050406030204" pitchFamily="18" charset="0"/>
                            <a:ea typeface="微软雅黑" panose="020B0503020204020204" charset="-122"/>
                          </a:rPr>
                          <m:t>𝑒</m:t>
                        </m:r>
                      </m:e>
                      <m:sub>
                        <m:r>
                          <m:rPr>
                            <m:sty m:val="p"/>
                          </m:rPr>
                          <a:rPr lang="en-US" altLang="zh-CN" sz="1800" i="1" dirty="0">
                            <a:latin typeface="Cambria Math" panose="02040503050406030204" pitchFamily="18" charset="0"/>
                            <a:ea typeface="微软雅黑" panose="020B0503020204020204" charset="-122"/>
                          </a:rPr>
                          <m:t>s</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和关系 </a:t>
                </a:r>
                <a14:m>
                  <m:oMath xmlns:m="http://schemas.openxmlformats.org/officeDocument/2006/math">
                    <m:sSub>
                      <m:sSubPr>
                        <m:ctrlPr>
                          <a:rPr lang="en-US" altLang="zh-CN" i="1" dirty="0">
                            <a:latin typeface="Cambria Math" panose="02040503050406030204" pitchFamily="18" charset="0"/>
                            <a:ea typeface="微软雅黑" panose="020B0503020204020204" charset="-122"/>
                          </a:rPr>
                        </m:ctrlPr>
                      </m:sSubPr>
                      <m:e>
                        <m:r>
                          <a:rPr lang="en-US" altLang="zh-CN" i="1" dirty="0">
                            <a:latin typeface="Cambria Math" panose="02040503050406030204" pitchFamily="18" charset="0"/>
                            <a:ea typeface="微软雅黑" panose="020B0503020204020204" charset="-122"/>
                          </a:rPr>
                          <m:t>𝑟</m:t>
                        </m:r>
                      </m:e>
                      <m:sub>
                        <m:r>
                          <a:rPr lang="en-US" altLang="zh-CN" i="1" dirty="0">
                            <a:latin typeface="Cambria Math" panose="02040503050406030204" pitchFamily="18" charset="0"/>
                            <a:ea typeface="微软雅黑" panose="020B0503020204020204" charset="-122"/>
                          </a:rPr>
                          <m:t>𝑝</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相同时，</a:t>
                </a:r>
                <a:r>
                  <a:rPr lang="en-US" altLang="zh-CN" dirty="0">
                    <a:solidFill>
                      <a:srgbClr val="121212"/>
                    </a:solidFill>
                    <a:latin typeface="微软雅黑" panose="020B0503020204020204" charset="-122"/>
                    <a:ea typeface="微软雅黑" panose="020B0503020204020204" charset="-122"/>
                    <a:cs typeface="微软雅黑" panose="020B0503020204020204" charset="-122"/>
                  </a:rPr>
                  <a:t>TransE</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认为所有尾实体 </a:t>
                </a:r>
                <a14:m>
                  <m:oMath xmlns:m="http://schemas.openxmlformats.org/officeDocument/2006/math">
                    <m:sSub>
                      <m:sSubPr>
                        <m:ctrlPr>
                          <a:rPr lang="en-US" altLang="zh-CN" i="1" dirty="0">
                            <a:latin typeface="Cambria Math" panose="02040503050406030204" pitchFamily="18" charset="0"/>
                            <a:ea typeface="微软雅黑" panose="020B0503020204020204" charset="-122"/>
                          </a:rPr>
                        </m:ctrlPr>
                      </m:sSubPr>
                      <m:e>
                        <m:r>
                          <a:rPr lang="en-US" altLang="zh-CN" i="1" dirty="0">
                            <a:latin typeface="Cambria Math" panose="02040503050406030204" pitchFamily="18" charset="0"/>
                            <a:ea typeface="微软雅黑" panose="020B0503020204020204" charset="-122"/>
                          </a:rPr>
                          <m:t>𝑒</m:t>
                        </m:r>
                      </m:e>
                      <m:sub>
                        <m:r>
                          <a:rPr lang="en-US" altLang="zh-CN" i="1" dirty="0">
                            <a:latin typeface="Cambria Math" panose="02040503050406030204" pitchFamily="18" charset="0"/>
                            <a:ea typeface="微软雅黑" panose="020B0503020204020204" charset="-122"/>
                          </a:rPr>
                          <m:t>𝑜</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具有相同的嵌入信息，但实际情况并非如此</a:t>
                </a:r>
                <a:endParaRPr lang="en-US" altLang="zh-CN" dirty="0">
                  <a:solidFill>
                    <a:srgbClr val="121212"/>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121212"/>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121212"/>
                    </a:solidFill>
                    <a:latin typeface="微软雅黑" panose="020B0503020204020204" charset="-122"/>
                    <a:ea typeface="微软雅黑" panose="020B0503020204020204" charset="-122"/>
                    <a:cs typeface="微软雅黑" panose="020B0503020204020204" charset="-122"/>
                  </a:rPr>
                  <a:t>例如</a:t>
                </a:r>
                <a:r>
                  <a:rPr lang="en-US" altLang="zh-CN" dirty="0">
                    <a:solidFill>
                      <a:srgbClr val="121212"/>
                    </a:solidFill>
                    <a:latin typeface="微软雅黑" panose="020B0503020204020204" charset="-122"/>
                    <a:ea typeface="微软雅黑" panose="020B0503020204020204" charset="-122"/>
                    <a:cs typeface="微软雅黑" panose="020B0503020204020204" charset="-122"/>
                  </a:rPr>
                  <a:t>:(tfboys, </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成员，？</a:t>
                </a:r>
                <a:r>
                  <a:rPr lang="en-US" altLang="zh-CN" dirty="0">
                    <a:solidFill>
                      <a:srgbClr val="121212"/>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121212"/>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121212"/>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121212"/>
                    </a:solidFill>
                    <a:latin typeface="微软雅黑" panose="020B0503020204020204" charset="-122"/>
                    <a:ea typeface="微软雅黑" panose="020B0503020204020204" charset="-122"/>
                    <a:cs typeface="微软雅黑" panose="020B0503020204020204" charset="-122"/>
                  </a:rPr>
                  <a:t>针对</a:t>
                </a:r>
                <a:r>
                  <a:rPr lang="en-US" altLang="zh-CN" dirty="0">
                    <a:solidFill>
                      <a:srgbClr val="121212"/>
                    </a:solidFill>
                    <a:latin typeface="微软雅黑" panose="020B0503020204020204" charset="-122"/>
                    <a:ea typeface="微软雅黑" panose="020B0503020204020204" charset="-122"/>
                    <a:cs typeface="微软雅黑" panose="020B0503020204020204" charset="-122"/>
                  </a:rPr>
                  <a:t>TransE</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存在的问题，</a:t>
                </a:r>
                <a:r>
                  <a:rPr lang="en-US" altLang="zh-CN" b="1" dirty="0">
                    <a:solidFill>
                      <a:schemeClr val="accent1"/>
                    </a:solidFill>
                    <a:latin typeface="微软雅黑" panose="020B0503020204020204" charset="-122"/>
                    <a:ea typeface="微软雅黑" panose="020B0503020204020204" charset="-122"/>
                    <a:cs typeface="微软雅黑" panose="020B0503020204020204" charset="-122"/>
                  </a:rPr>
                  <a:t>TransH</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把头实体</a:t>
                </a:r>
                <a14:m>
                  <m:oMath xmlns:m="http://schemas.openxmlformats.org/officeDocument/2006/math">
                    <m:sSub>
                      <m:sSubPr>
                        <m:ctrlPr>
                          <a:rPr lang="en-US" altLang="zh-CN" sz="1800" i="1" dirty="0" smtClean="0">
                            <a:latin typeface="Cambria Math" panose="02040503050406030204" pitchFamily="18" charset="0"/>
                            <a:ea typeface="微软雅黑" panose="020B0503020204020204" charset="-122"/>
                          </a:rPr>
                        </m:ctrlPr>
                      </m:sSubPr>
                      <m:e>
                        <m:r>
                          <a:rPr lang="en-US" altLang="zh-CN" sz="1800" b="0" i="1" dirty="0" smtClean="0">
                            <a:latin typeface="Cambria Math" panose="02040503050406030204" pitchFamily="18" charset="0"/>
                            <a:ea typeface="微软雅黑" panose="020B0503020204020204" charset="-122"/>
                          </a:rPr>
                          <m:t>𝑒</m:t>
                        </m:r>
                      </m:e>
                      <m:sub>
                        <m:r>
                          <m:rPr>
                            <m:sty m:val="p"/>
                          </m:rPr>
                          <a:rPr lang="en-US" altLang="zh-CN" sz="1800" i="1" dirty="0">
                            <a:latin typeface="Cambria Math" panose="02040503050406030204" pitchFamily="18" charset="0"/>
                            <a:ea typeface="微软雅黑" panose="020B0503020204020204" charset="-122"/>
                          </a:rPr>
                          <m:t>s</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和尾实体</a:t>
                </a:r>
                <a14:m>
                  <m:oMath xmlns:m="http://schemas.openxmlformats.org/officeDocument/2006/math">
                    <m:sSub>
                      <m:sSubPr>
                        <m:ctrlPr>
                          <a:rPr lang="en-US" altLang="zh-CN" i="1" dirty="0">
                            <a:latin typeface="Cambria Math" panose="02040503050406030204" pitchFamily="18" charset="0"/>
                            <a:ea typeface="微软雅黑" panose="020B0503020204020204" charset="-122"/>
                          </a:rPr>
                        </m:ctrlPr>
                      </m:sSubPr>
                      <m:e>
                        <m:r>
                          <a:rPr lang="en-US" altLang="zh-CN" i="1" dirty="0">
                            <a:latin typeface="Cambria Math" panose="02040503050406030204" pitchFamily="18" charset="0"/>
                            <a:ea typeface="微软雅黑" panose="020B0503020204020204" charset="-122"/>
                          </a:rPr>
                          <m:t>𝑒</m:t>
                        </m:r>
                      </m:e>
                      <m:sub>
                        <m:r>
                          <a:rPr lang="en-US" altLang="zh-CN" i="1" dirty="0">
                            <a:latin typeface="Cambria Math" panose="02040503050406030204" pitchFamily="18" charset="0"/>
                            <a:ea typeface="微软雅黑" panose="020B0503020204020204" charset="-122"/>
                          </a:rPr>
                          <m:t>𝑜</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投影到关系所在的超平面中，经过投影后，尽管头实体</a:t>
                </a:r>
                <a14:m>
                  <m:oMath xmlns:m="http://schemas.openxmlformats.org/officeDocument/2006/math">
                    <m:sSub>
                      <m:sSubPr>
                        <m:ctrlPr>
                          <a:rPr lang="en-US" altLang="zh-CN" i="1" dirty="0">
                            <a:latin typeface="Cambria Math" panose="02040503050406030204" pitchFamily="18" charset="0"/>
                            <a:ea typeface="微软雅黑" panose="020B0503020204020204" charset="-122"/>
                          </a:rPr>
                        </m:ctrlPr>
                      </m:sSubPr>
                      <m:e>
                        <m:r>
                          <a:rPr lang="en-US" altLang="zh-CN" i="1" dirty="0">
                            <a:latin typeface="Cambria Math" panose="02040503050406030204" pitchFamily="18" charset="0"/>
                            <a:ea typeface="微软雅黑" panose="020B0503020204020204" charset="-122"/>
                          </a:rPr>
                          <m:t>𝑒</m:t>
                        </m:r>
                      </m:e>
                      <m:sub>
                        <m:r>
                          <m:rPr>
                            <m:sty m:val="p"/>
                          </m:rPr>
                          <a:rPr lang="en-US" altLang="zh-CN" i="1" dirty="0">
                            <a:latin typeface="Cambria Math" panose="02040503050406030204" pitchFamily="18" charset="0"/>
                            <a:ea typeface="微软雅黑" panose="020B0503020204020204" charset="-122"/>
                          </a:rPr>
                          <m:t>s</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和关系</a:t>
                </a:r>
                <a14:m>
                  <m:oMath xmlns:m="http://schemas.openxmlformats.org/officeDocument/2006/math">
                    <m:sSub>
                      <m:sSubPr>
                        <m:ctrlPr>
                          <a:rPr lang="en-US" altLang="zh-CN" i="1" dirty="0">
                            <a:latin typeface="Cambria Math" panose="02040503050406030204" pitchFamily="18" charset="0"/>
                            <a:ea typeface="微软雅黑" panose="020B0503020204020204" charset="-122"/>
                          </a:rPr>
                        </m:ctrlPr>
                      </m:sSubPr>
                      <m:e>
                        <m:r>
                          <a:rPr lang="en-US" altLang="zh-CN" i="1" dirty="0">
                            <a:latin typeface="Cambria Math" panose="02040503050406030204" pitchFamily="18" charset="0"/>
                            <a:ea typeface="微软雅黑" panose="020B0503020204020204" charset="-122"/>
                          </a:rPr>
                          <m:t>𝑟</m:t>
                        </m:r>
                      </m:e>
                      <m:sub>
                        <m:r>
                          <a:rPr lang="en-US" altLang="zh-CN" i="1" dirty="0">
                            <a:latin typeface="Cambria Math" panose="02040503050406030204" pitchFamily="18" charset="0"/>
                            <a:ea typeface="微软雅黑" panose="020B0503020204020204" charset="-122"/>
                          </a:rPr>
                          <m:t>𝑝</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相同，尾实体</a:t>
                </a:r>
                <a14:m>
                  <m:oMath xmlns:m="http://schemas.openxmlformats.org/officeDocument/2006/math">
                    <m:sSub>
                      <m:sSubPr>
                        <m:ctrlPr>
                          <a:rPr lang="en-US" altLang="zh-CN" i="1" dirty="0">
                            <a:latin typeface="Cambria Math" panose="02040503050406030204" pitchFamily="18" charset="0"/>
                            <a:ea typeface="微软雅黑" panose="020B0503020204020204" charset="-122"/>
                          </a:rPr>
                        </m:ctrlPr>
                      </m:sSubPr>
                      <m:e>
                        <m:r>
                          <a:rPr lang="en-US" altLang="zh-CN" i="1" dirty="0">
                            <a:latin typeface="Cambria Math" panose="02040503050406030204" pitchFamily="18" charset="0"/>
                            <a:ea typeface="微软雅黑" panose="020B0503020204020204" charset="-122"/>
                          </a:rPr>
                          <m:t>𝑟</m:t>
                        </m:r>
                      </m:e>
                      <m:sub>
                        <m:r>
                          <a:rPr lang="en-US" altLang="zh-CN" i="1" dirty="0">
                            <a:latin typeface="Cambria Math" panose="02040503050406030204" pitchFamily="18" charset="0"/>
                            <a:ea typeface="微软雅黑" panose="020B0503020204020204" charset="-122"/>
                          </a:rPr>
                          <m:t>𝑝</m:t>
                        </m:r>
                      </m:sub>
                    </m:sSub>
                  </m:oMath>
                </a14:m>
                <a:r>
                  <a:rPr lang="zh-CN" altLang="en-US" dirty="0">
                    <a:solidFill>
                      <a:srgbClr val="121212"/>
                    </a:solidFill>
                    <a:latin typeface="微软雅黑" panose="020B0503020204020204" charset="-122"/>
                    <a:ea typeface="微软雅黑" panose="020B0503020204020204" charset="-122"/>
                    <a:cs typeface="微软雅黑" panose="020B0503020204020204" charset="-122"/>
                  </a:rPr>
                  <a:t>的嵌入信息也会不同，</a:t>
                </a:r>
                <a:r>
                  <a:rPr lang="en-US" altLang="zh-CN" dirty="0">
                    <a:solidFill>
                      <a:srgbClr val="121212"/>
                    </a:solidFill>
                    <a:latin typeface="微软雅黑" panose="020B0503020204020204" charset="-122"/>
                    <a:ea typeface="微软雅黑" panose="020B0503020204020204" charset="-122"/>
                    <a:cs typeface="微软雅黑" panose="020B0503020204020204" charset="-122"/>
                  </a:rPr>
                  <a:t>TransH</a:t>
                </a:r>
                <a:r>
                  <a:rPr lang="zh-CN" altLang="en-US" dirty="0">
                    <a:solidFill>
                      <a:srgbClr val="121212"/>
                    </a:solidFill>
                    <a:latin typeface="微软雅黑" panose="020B0503020204020204" charset="-122"/>
                    <a:ea typeface="微软雅黑" panose="020B0503020204020204" charset="-122"/>
                    <a:cs typeface="微软雅黑" panose="020B0503020204020204" charset="-122"/>
                  </a:rPr>
                  <a:t>能够一定程度上解决多对多的关系</a:t>
                </a:r>
                <a:endParaRPr lang="en-US" altLang="zh-CN" dirty="0">
                  <a:solidFill>
                    <a:srgbClr val="121212"/>
                  </a:solidFill>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1041449" y="1646328"/>
                <a:ext cx="9880682" cy="2606739"/>
              </a:xfrm>
              <a:prstGeom prst="rect">
                <a:avLst/>
              </a:prstGeom>
              <a:blipFill rotWithShape="1">
                <a:blip r:embed="rId2"/>
                <a:stretch>
                  <a:fillRect t="-16" r="-1335" b="-9409"/>
                </a:stretch>
              </a:blipFill>
            </p:spPr>
            <p:txBody>
              <a:bodyPr/>
              <a:lstStyle/>
              <a:p>
                <a:r>
                  <a:rPr lang="zh-CN" altLang="en-US">
                    <a:noFill/>
                  </a:rPr>
                  <a:t> </a:t>
                </a:r>
              </a:p>
            </p:txBody>
          </p:sp>
        </mc:Fallback>
      </mc:AlternateContent>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翻译模型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64827" y="1112359"/>
            <a:ext cx="6094602" cy="458908"/>
          </a:xfrm>
          <a:prstGeom prst="rect">
            <a:avLst/>
          </a:prstGeom>
          <a:noFill/>
        </p:spPr>
        <p:txBody>
          <a:bodyPr wrap="square">
            <a:spAutoFit/>
          </a:bodyPr>
          <a:lstStyle/>
          <a:p>
            <a:pPr marL="342900" indent="-342900" algn="just" fontAlgn="auto">
              <a:lnSpc>
                <a:spcPct val="150000"/>
              </a:lnSpc>
              <a:spcBef>
                <a:spcPts val="600"/>
              </a:spcBef>
              <a:buClr>
                <a:srgbClr val="4679A7"/>
              </a:buClr>
              <a:buSzPct val="102000"/>
              <a:buFont typeface="Wingdings" panose="05000000000000000000" pitchFamily="2" charset="2"/>
              <a:buChar char="u"/>
              <a:defRPr/>
            </a:pPr>
            <a:r>
              <a:rPr lang="en-US" altLang="zh-CN" b="1" dirty="0">
                <a:latin typeface="微软雅黑" panose="020B0503020204020204" charset="-122"/>
                <a:ea typeface="微软雅黑" panose="020B0503020204020204" charset="-122"/>
              </a:rPr>
              <a:t>TransE</a:t>
            </a:r>
            <a:r>
              <a:rPr lang="zh-CN" altLang="en-US" b="1" dirty="0">
                <a:latin typeface="微软雅黑" panose="020B0503020204020204" charset="-122"/>
                <a:ea typeface="微软雅黑" panose="020B0503020204020204" charset="-122"/>
              </a:rPr>
              <a:t>的变体</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一）</a:t>
            </a:r>
            <a:endParaRPr lang="en-US" altLang="zh-CN" b="1" dirty="0">
              <a:latin typeface="微软雅黑" panose="020B0503020204020204" charset="-122"/>
              <a:ea typeface="微软雅黑" panose="020B0503020204020204" charset="-122"/>
            </a:endParaRPr>
          </a:p>
        </p:txBody>
      </p:sp>
      <p:pic>
        <p:nvPicPr>
          <p:cNvPr id="12" name="Picture 4" descr="previe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284"/>
          <a:stretch>
            <a:fillRect/>
          </a:stretch>
        </p:blipFill>
        <p:spPr bwMode="auto">
          <a:xfrm>
            <a:off x="7728962" y="4771379"/>
            <a:ext cx="3192938" cy="18661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8" name="文本框 17"/>
              <p:cNvSpPr txBox="1"/>
              <p:nvPr/>
            </p:nvSpPr>
            <p:spPr>
              <a:xfrm>
                <a:off x="1041596" y="4398168"/>
                <a:ext cx="8461618" cy="373051"/>
              </a:xfrm>
              <a:prstGeom prst="rect">
                <a:avLst/>
              </a:prstGeom>
              <a:noFill/>
            </p:spPr>
            <p:txBody>
              <a:bodyPr wrap="square">
                <a:spAutoFit/>
              </a:bodyPr>
              <a:lstStyle/>
              <a:p>
                <a:r>
                  <a:rPr lang="zh-CN" altLang="en-US" sz="1800" dirty="0">
                    <a:solidFill>
                      <a:schemeClr val="accent1"/>
                    </a:solidFill>
                    <a:latin typeface="Calibri" panose="020F0502020204030204" charset="0"/>
                    <a:ea typeface="宋体" panose="02010600030101010101" pitchFamily="2" charset="-122"/>
                    <a:cs typeface="Times New Roman" panose="02020603050405020304" pitchFamily="18" charset="0"/>
                  </a:rPr>
                  <a:t>评分函数</a:t>
                </a:r>
                <a: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h</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t</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h</m:t>
                    </m:r>
                    <m:r>
                      <m:rPr>
                        <m:nor/>
                      </m:rPr>
                      <a:rPr lang="en-US" altLang="zh-CN" baseline="-25000" dirty="0" smtClean="0">
                        <a:solidFill>
                          <a:schemeClr val="accent1"/>
                        </a:solidFill>
                        <a:latin typeface="Calibri" panose="020F0502020204030204" charset="0"/>
                        <a:ea typeface="宋体" panose="02010600030101010101" pitchFamily="2" charset="-122"/>
                        <a:cs typeface="Times New Roman" panose="02020603050405020304" pitchFamily="18" charset="0"/>
                      </a:rPr>
                      <m:t>ꓕ</m:t>
                    </m:r>
                    <m: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r</m:t>
                    </m:r>
                    <m:r>
                      <m:rPr>
                        <m:nor/>
                      </m:rPr>
                      <a:rPr lang="en-US" altLang="zh-CN" b="0" i="0"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 </m:t>
                    </m:r>
                    <m:r>
                      <m:rPr>
                        <m:nor/>
                      </m:rPr>
                      <a:rPr lang="en-US" altLang="zh-CN" b="0" i="0" dirty="0" smtClean="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t</m:t>
                    </m:r>
                    <m:r>
                      <m:rPr>
                        <m:nor/>
                      </m:rPr>
                      <a:rPr lang="en-US" altLang="zh-CN" baseline="-25000" dirty="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baseline="-25000" dirty="0">
                        <a:solidFill>
                          <a:schemeClr val="accent1"/>
                        </a:solidFill>
                        <a:latin typeface="Calibri" panose="020F0502020204030204" charset="0"/>
                        <a:ea typeface="宋体" panose="02010600030101010101" pitchFamily="2" charset="-122"/>
                        <a:cs typeface="Times New Roman" panose="02020603050405020304" pitchFamily="18" charset="0"/>
                      </a:rPr>
                      <m:t>ꓕ</m:t>
                    </m:r>
                    <m:r>
                      <m:rPr>
                        <m:nor/>
                      </m:rPr>
                      <a:rPr lang="en-US" altLang="zh-CN" baseline="-25000" dirty="0">
                        <a:solidFill>
                          <a:schemeClr val="accent1"/>
                        </a:solidFill>
                        <a:latin typeface="Calibri" panose="020F0502020204030204" charset="0"/>
                        <a:ea typeface="宋体" panose="02010600030101010101" pitchFamily="2" charset="-122"/>
                        <a:cs typeface="Times New Roman" panose="02020603050405020304" pitchFamily="18" charset="0"/>
                      </a:rPr>
                      <m:t> |</m:t>
                    </m:r>
                    <m:sSubSup>
                      <m:sSubSupPr>
                        <m:ctrlPr>
                          <a:rPr lang="en-US" altLang="zh-CN"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e>
                      <m:sub>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dirty="0">
                    <a:solidFill>
                      <a:srgbClr val="121212"/>
                    </a:solidFill>
                    <a:latin typeface="-apple-system"/>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e>
                      <m:sub>
                        <m:r>
                          <a:rPr lang="en-US" altLang="zh-CN"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 − </m:t>
                    </m:r>
                    <m:sSubSup>
                      <m:sSubSupPr>
                        <m:ctrlP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sSub>
                      <m:sSubPr>
                        <m:ctrlP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b="0" i="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 </m:t>
                    </m:r>
                    <m:r>
                      <a:rPr lang="zh-CN" altLang="en-US"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solidFill>
                      <a:schemeClr val="accent1"/>
                    </a:solidFill>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 − </m:t>
                    </m:r>
                    <m:sSubSup>
                      <m:sSubSup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sSub>
                      <m:sSub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1041596" y="4398168"/>
                <a:ext cx="8461618" cy="373051"/>
              </a:xfrm>
              <a:prstGeom prst="rect">
                <a:avLst/>
              </a:prstGeom>
              <a:blipFill rotWithShape="1">
                <a:blip r:embed="rId4"/>
                <a:stretch>
                  <a:fillRect l="-2" t="-42" r="5" b="-242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3" name="文本框 12"/>
          <p:cNvSpPr txBox="1"/>
          <p:nvPr/>
        </p:nvSpPr>
        <p:spPr>
          <a:xfrm>
            <a:off x="1041449" y="1646328"/>
            <a:ext cx="9880682" cy="1200329"/>
          </a:xfrm>
          <a:prstGeom prst="rect">
            <a:avLst/>
          </a:prstGeom>
          <a:noFill/>
        </p:spPr>
        <p:txBody>
          <a:bodyPr wrap="square">
            <a:spAutoFit/>
          </a:bodyPr>
          <a:lstStyle/>
          <a:p>
            <a:r>
              <a:rPr lang="en-US" altLang="zh-CN" b="1" i="0" dirty="0">
                <a:solidFill>
                  <a:schemeClr val="accent1"/>
                </a:solidFill>
                <a:effectLst/>
                <a:latin typeface="微软雅黑" panose="020B0503020204020204" charset="-122"/>
                <a:ea typeface="微软雅黑" panose="020B0503020204020204" charset="-122"/>
                <a:cs typeface="微软雅黑" panose="020B0503020204020204" charset="-122"/>
              </a:rPr>
              <a:t>TransR</a:t>
            </a:r>
            <a:r>
              <a:rPr lang="zh-CN" altLang="en-US" b="0" i="0" dirty="0">
                <a:solidFill>
                  <a:srgbClr val="121212"/>
                </a:solidFill>
                <a:effectLst/>
                <a:latin typeface="微软雅黑" panose="020B0503020204020204" charset="-122"/>
                <a:ea typeface="微软雅黑" panose="020B0503020204020204" charset="-122"/>
                <a:cs typeface="微软雅黑" panose="020B0503020204020204" charset="-122"/>
              </a:rPr>
              <a:t>认为</a:t>
            </a:r>
            <a:r>
              <a:rPr lang="en-US" altLang="zh-CN" b="0" i="0" dirty="0">
                <a:solidFill>
                  <a:srgbClr val="121212"/>
                </a:solidFill>
                <a:effectLst/>
                <a:latin typeface="微软雅黑" panose="020B0503020204020204" charset="-122"/>
                <a:ea typeface="微软雅黑" panose="020B0503020204020204" charset="-122"/>
                <a:cs typeface="微软雅黑" panose="020B0503020204020204" charset="-122"/>
              </a:rPr>
              <a:t>TransE</a:t>
            </a:r>
            <a:r>
              <a:rPr lang="zh-CN" altLang="en-US" b="0" i="0" dirty="0">
                <a:solidFill>
                  <a:srgbClr val="121212"/>
                </a:solidFill>
                <a:effectLst/>
                <a:latin typeface="微软雅黑" panose="020B0503020204020204" charset="-122"/>
                <a:ea typeface="微软雅黑" panose="020B0503020204020204" charset="-122"/>
                <a:cs typeface="微软雅黑" panose="020B0503020204020204" charset="-122"/>
              </a:rPr>
              <a:t>和</a:t>
            </a:r>
            <a:r>
              <a:rPr lang="en-US" altLang="zh-CN" b="0" i="0" dirty="0">
                <a:solidFill>
                  <a:srgbClr val="121212"/>
                </a:solidFill>
                <a:effectLst/>
                <a:latin typeface="微软雅黑" panose="020B0503020204020204" charset="-122"/>
                <a:ea typeface="微软雅黑" panose="020B0503020204020204" charset="-122"/>
                <a:cs typeface="微软雅黑" panose="020B0503020204020204" charset="-122"/>
              </a:rPr>
              <a:t>TransH</a:t>
            </a:r>
            <a:r>
              <a:rPr lang="zh-CN" altLang="en-US" b="0" i="0" dirty="0">
                <a:solidFill>
                  <a:srgbClr val="121212"/>
                </a:solidFill>
                <a:effectLst/>
                <a:latin typeface="微软雅黑" panose="020B0503020204020204" charset="-122"/>
                <a:ea typeface="微软雅黑" panose="020B0503020204020204" charset="-122"/>
                <a:cs typeface="微软雅黑" panose="020B0503020204020204" charset="-122"/>
              </a:rPr>
              <a:t>均是把实体和关系放在同一空间中进行考虑，但实体可能具有多个不同方面的属性，不同的关系也关注着实体的不同属性，因此把实体和关系放在同一空间中考虑是不准确的。因此，</a:t>
            </a:r>
            <a:r>
              <a:rPr lang="en-US" altLang="zh-CN" b="0" i="0" dirty="0">
                <a:solidFill>
                  <a:srgbClr val="121212"/>
                </a:solidFill>
                <a:effectLst/>
                <a:latin typeface="微软雅黑" panose="020B0503020204020204" charset="-122"/>
                <a:ea typeface="微软雅黑" panose="020B0503020204020204" charset="-122"/>
                <a:cs typeface="微软雅黑" panose="020B0503020204020204" charset="-122"/>
              </a:rPr>
              <a:t>TransR</a:t>
            </a:r>
            <a:r>
              <a:rPr lang="zh-CN" altLang="en-US" b="0" i="0" dirty="0">
                <a:solidFill>
                  <a:srgbClr val="121212"/>
                </a:solidFill>
                <a:effectLst/>
                <a:latin typeface="微软雅黑" panose="020B0503020204020204" charset="-122"/>
                <a:ea typeface="微软雅黑" panose="020B0503020204020204" charset="-122"/>
                <a:cs typeface="微软雅黑" panose="020B0503020204020204" charset="-122"/>
              </a:rPr>
              <a:t>构建实体空间和关系空间</a:t>
            </a:r>
            <a:endParaRPr lang="en-US" altLang="zh-CN" dirty="0">
              <a:solidFill>
                <a:srgbClr val="121212"/>
              </a:solidFill>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2"/>
          <a:stretch>
            <a:fillRect/>
          </a:stretch>
        </p:blipFill>
        <p:spPr>
          <a:xfrm>
            <a:off x="715161" y="3985430"/>
            <a:ext cx="4921933" cy="2235334"/>
          </a:xfrm>
          <a:prstGeom prst="rect">
            <a:avLst/>
          </a:prstGeom>
        </p:spPr>
      </p:pic>
      <p:sp>
        <p:nvSpPr>
          <p:cNvPr id="11" name="文本框 10"/>
          <p:cNvSpPr txBox="1"/>
          <p:nvPr/>
        </p:nvSpPr>
        <p:spPr>
          <a:xfrm>
            <a:off x="3616336" y="40780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翻译模型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15161" y="1147872"/>
            <a:ext cx="6094602" cy="458908"/>
          </a:xfrm>
          <a:prstGeom prst="rect">
            <a:avLst/>
          </a:prstGeom>
          <a:noFill/>
        </p:spPr>
        <p:txBody>
          <a:bodyPr wrap="square">
            <a:spAutoFit/>
          </a:bodyPr>
          <a:lstStyle/>
          <a:p>
            <a:pPr marL="342900" indent="-342900" algn="just" fontAlgn="auto">
              <a:lnSpc>
                <a:spcPct val="150000"/>
              </a:lnSpc>
              <a:spcBef>
                <a:spcPts val="600"/>
              </a:spcBef>
              <a:buClr>
                <a:srgbClr val="4679A7"/>
              </a:buClr>
              <a:buSzPct val="102000"/>
              <a:buFont typeface="Wingdings" panose="05000000000000000000" pitchFamily="2" charset="2"/>
              <a:buChar char="u"/>
              <a:defRPr/>
            </a:pPr>
            <a:r>
              <a:rPr lang="en-US" altLang="zh-CN" b="1" dirty="0">
                <a:latin typeface="微软雅黑" panose="020B0503020204020204" charset="-122"/>
                <a:ea typeface="微软雅黑" panose="020B0503020204020204" charset="-122"/>
              </a:rPr>
              <a:t>TransE</a:t>
            </a:r>
            <a:r>
              <a:rPr lang="zh-CN" altLang="en-US" b="1" dirty="0">
                <a:latin typeface="微软雅黑" panose="020B0503020204020204" charset="-122"/>
                <a:ea typeface="微软雅黑" panose="020B0503020204020204" charset="-122"/>
              </a:rPr>
              <a:t>的变体</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二）</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715161" y="2617203"/>
            <a:ext cx="10206970" cy="951351"/>
          </a:xfrm>
          <a:prstGeom prst="rect">
            <a:avLst/>
          </a:prstGeom>
          <a:noFill/>
        </p:spPr>
        <p:txBody>
          <a:bodyPr wrap="square">
            <a:spAutoFit/>
          </a:bodyPr>
          <a:lstStyle/>
          <a:p>
            <a:pPr marL="342900" indent="-342900" algn="just" fontAlgn="auto">
              <a:lnSpc>
                <a:spcPct val="150000"/>
              </a:lnSpc>
              <a:spcBef>
                <a:spcPts val="600"/>
              </a:spcBef>
              <a:buClr>
                <a:srgbClr val="4679A7"/>
              </a:buClr>
              <a:buSzPct val="102000"/>
              <a:buFont typeface="Wingdings" panose="05000000000000000000" pitchFamily="2" charset="2"/>
              <a:buChar char="u"/>
              <a:defRPr/>
            </a:pPr>
            <a:r>
              <a:rPr lang="en-US" altLang="zh-CN" b="1" dirty="0">
                <a:latin typeface="微软雅黑" panose="020B0503020204020204" charset="-122"/>
                <a:ea typeface="微软雅黑" panose="020B0503020204020204" charset="-122"/>
              </a:rPr>
              <a:t>TransE</a:t>
            </a:r>
            <a:r>
              <a:rPr lang="zh-CN" altLang="en-US" b="1" dirty="0">
                <a:latin typeface="微软雅黑" panose="020B0503020204020204" charset="-122"/>
                <a:ea typeface="微软雅黑" panose="020B0503020204020204" charset="-122"/>
              </a:rPr>
              <a:t>的变体</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三）</a:t>
            </a:r>
            <a:endParaRPr lang="en-US" altLang="zh-CN" b="1" dirty="0">
              <a:latin typeface="微软雅黑" panose="020B0503020204020204" charset="-122"/>
              <a:ea typeface="微软雅黑" panose="020B0503020204020204" charset="-122"/>
            </a:endParaRPr>
          </a:p>
          <a:p>
            <a:pPr algn="just" fontAlgn="auto">
              <a:lnSpc>
                <a:spcPct val="150000"/>
              </a:lnSpc>
              <a:spcBef>
                <a:spcPts val="600"/>
              </a:spcBef>
              <a:buClr>
                <a:srgbClr val="4679A7"/>
              </a:buClr>
              <a:buSzPct val="102000"/>
              <a:defRPr/>
            </a:pPr>
            <a:r>
              <a:rPr lang="en-US" altLang="zh-CN" b="1" dirty="0">
                <a:latin typeface="微软雅黑" panose="020B0503020204020204" charset="-122"/>
                <a:ea typeface="微软雅黑" panose="020B0503020204020204" charset="-122"/>
              </a:rPr>
              <a:t>     </a:t>
            </a:r>
            <a:endParaRPr lang="en-US" altLang="zh-CN" b="1" dirty="0">
              <a:latin typeface="微软雅黑" panose="020B0503020204020204" charset="-122"/>
              <a:ea typeface="微软雅黑" panose="020B0503020204020204" charset="-122"/>
            </a:endParaRPr>
          </a:p>
        </p:txBody>
      </p:sp>
      <p:sp>
        <p:nvSpPr>
          <p:cNvPr id="12" name="文本框 11"/>
          <p:cNvSpPr txBox="1"/>
          <p:nvPr/>
        </p:nvSpPr>
        <p:spPr>
          <a:xfrm>
            <a:off x="1041448" y="3092878"/>
            <a:ext cx="9763571" cy="646331"/>
          </a:xfrm>
          <a:prstGeom prst="rect">
            <a:avLst/>
          </a:prstGeom>
          <a:noFill/>
        </p:spPr>
        <p:txBody>
          <a:bodyPr wrap="square">
            <a:spAutoFit/>
          </a:bodyPr>
          <a:lstStyle/>
          <a:p>
            <a:r>
              <a:rPr lang="en-US" altLang="zh-CN" b="1" dirty="0">
                <a:solidFill>
                  <a:schemeClr val="accent1"/>
                </a:solidFill>
                <a:latin typeface="微软雅黑" panose="020B0503020204020204" charset="-122"/>
                <a:ea typeface="微软雅黑" panose="020B0503020204020204" charset="-122"/>
              </a:rPr>
              <a:t>TransD</a:t>
            </a:r>
            <a:r>
              <a:rPr lang="en-US" altLang="zh-CN" b="1"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通过将实体和关系与第二个向量相关联来简化</a:t>
            </a:r>
            <a:r>
              <a:rPr lang="en-US" altLang="zh-CN" dirty="0">
                <a:latin typeface="微软雅黑" panose="020B0503020204020204" charset="-122"/>
                <a:ea typeface="微软雅黑" panose="020B0503020204020204" charset="-122"/>
              </a:rPr>
              <a:t>TransR</a:t>
            </a:r>
            <a:r>
              <a:rPr lang="zh-CN" altLang="en-US" dirty="0">
                <a:latin typeface="微软雅黑" panose="020B0503020204020204" charset="-122"/>
                <a:ea typeface="微软雅黑" panose="020B0503020204020204" charset="-122"/>
              </a:rPr>
              <a:t>，其中这些次级向量用于将实体投影到特定于关系的向量空间</a:t>
            </a:r>
            <a:endParaRPr lang="zh-CN" altLang="en-US" dirty="0"/>
          </a:p>
        </p:txBody>
      </p:sp>
      <p:pic>
        <p:nvPicPr>
          <p:cNvPr id="14" name="Picture 8" descr="preview"/>
          <p:cNvPicPr>
            <a:picLocks noChangeAspect="1" noChangeArrowheads="1"/>
          </p:cNvPicPr>
          <p:nvPr/>
        </p:nvPicPr>
        <p:blipFill rotWithShape="1">
          <a:blip r:embed="rId3">
            <a:extLst>
              <a:ext uri="{28A0092B-C50C-407E-A947-70E740481C1C}">
                <a14:useLocalDpi xmlns:a14="http://schemas.microsoft.com/office/drawing/2010/main" val="0"/>
              </a:ext>
            </a:extLst>
          </a:blip>
          <a:srcRect b="56451"/>
          <a:stretch>
            <a:fillRect/>
          </a:stretch>
        </p:blipFill>
        <p:spPr bwMode="auto">
          <a:xfrm>
            <a:off x="5928220" y="3985430"/>
            <a:ext cx="5467928" cy="223533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8" name="文本框 17"/>
              <p:cNvSpPr txBox="1"/>
              <p:nvPr/>
            </p:nvSpPr>
            <p:spPr>
              <a:xfrm>
                <a:off x="6405754" y="2184456"/>
                <a:ext cx="3966958" cy="373051"/>
              </a:xfrm>
              <a:prstGeom prst="rect">
                <a:avLst/>
              </a:prstGeom>
              <a:noFill/>
            </p:spPr>
            <p:txBody>
              <a:bodyPr wrap="square">
                <a:spAutoFit/>
              </a:bodyPr>
              <a:lstStyle/>
              <a:p>
                <a:r>
                  <a:rPr lang="zh-CN" altLang="en-US" sz="1800" dirty="0">
                    <a:solidFill>
                      <a:schemeClr val="accent1"/>
                    </a:solidFill>
                    <a:latin typeface="Calibri" panose="020F0502020204030204" charset="0"/>
                    <a:ea typeface="宋体" panose="02010600030101010101" pitchFamily="2" charset="-122"/>
                    <a:cs typeface="Times New Roman" panose="02020603050405020304" pitchFamily="18" charset="0"/>
                  </a:rPr>
                  <a:t>评分函数</a:t>
                </a:r>
                <a: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h</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t</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 ||</m:t>
                    </m:r>
                    <m:r>
                      <m:rPr>
                        <m:nor/>
                      </m:rPr>
                      <a:rPr lang="en-US" altLang="zh-CN" b="0" i="0" dirty="0" smtClean="0">
                        <a:solidFill>
                          <a:schemeClr val="accent1"/>
                        </a:solidFill>
                        <a:latin typeface="Calibri" panose="020F0502020204030204" charset="0"/>
                        <a:ea typeface="宋体" panose="02010600030101010101" pitchFamily="2" charset="-122"/>
                        <a:cs typeface="Times New Roman" panose="02020603050405020304" pitchFamily="18" charset="0"/>
                      </a:rPr>
                      <m:t>M</m:t>
                    </m:r>
                    <m:r>
                      <m:rPr>
                        <m:sty m:val="p"/>
                      </m:rP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r</m:t>
                    </m:r>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r</m:t>
                    </m:r>
                    <m:r>
                      <m:rPr>
                        <m:nor/>
                      </m:rPr>
                      <a:rPr lang="en-US" altLang="zh-CN" b="0" i="0"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M</m:t>
                    </m:r>
                    <m:r>
                      <m:rPr>
                        <m:sty m:val="p"/>
                      </m:rP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r</m:t>
                    </m:r>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sSubSup>
                      <m:sSubSupPr>
                        <m:ctrlPr>
                          <a:rPr lang="en-US" altLang="zh-CN"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e>
                      <m:sub>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p>
                    </m:sSubSup>
                  </m:oMath>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6405754" y="2184456"/>
                <a:ext cx="3966958" cy="373051"/>
              </a:xfrm>
              <a:prstGeom prst="rect">
                <a:avLst/>
              </a:prstGeom>
              <a:blipFill rotWithShape="1">
                <a:blip r:embed="rId4"/>
                <a:stretch>
                  <a:fillRect l="-13" t="-15" r="16"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4112520" y="3366158"/>
                <a:ext cx="6512577" cy="380425"/>
              </a:xfrm>
              <a:prstGeom prst="rect">
                <a:avLst/>
              </a:prstGeom>
              <a:noFill/>
            </p:spPr>
            <p:txBody>
              <a:bodyPr wrap="square">
                <a:spAutoFit/>
              </a:bodyPr>
              <a:lstStyle/>
              <a:p>
                <a:r>
                  <a:rPr lang="zh-CN" altLang="en-US" sz="1800" dirty="0">
                    <a:solidFill>
                      <a:schemeClr val="accent1"/>
                    </a:solidFill>
                    <a:latin typeface="Calibri" panose="020F0502020204030204" charset="0"/>
                    <a:ea typeface="宋体" panose="02010600030101010101" pitchFamily="2" charset="-122"/>
                    <a:cs typeface="Times New Roman" panose="02020603050405020304" pitchFamily="18" charset="0"/>
                  </a:rPr>
                  <a:t>评分函数</a:t>
                </a:r>
                <a: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h</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t</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 ||</m:t>
                    </m:r>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sSubSup>
                      <m:sSubSup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sub>
                      <m:sup>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𝐼</m:t>
                    </m:r>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r</m:t>
                    </m:r>
                    <m:r>
                      <m:rPr>
                        <m:nor/>
                      </m:rPr>
                      <a:rPr lang="en-US" altLang="zh-CN" b="0" i="0"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 </m:t>
                    </m:r>
                    <m:r>
                      <m:rPr>
                        <m:nor/>
                      </m:rPr>
                      <a:rPr lang="en-US" altLang="zh-CN" dirty="0">
                        <a:solidFill>
                          <a:schemeClr val="accent1"/>
                        </a:solidFill>
                        <a:latin typeface="Calibri" panose="020F0502020204030204" charset="0"/>
                        <a:ea typeface="宋体" panose="02010600030101010101" pitchFamily="2" charset="-122"/>
                        <a:cs typeface="Times New Roman" panose="02020603050405020304" pitchFamily="18" charset="0"/>
                      </a:rPr>
                      <m:t> –</m:t>
                    </m:r>
                    <m:r>
                      <m:rPr>
                        <m:nor/>
                      </m:rPr>
                      <a:rPr lang="en-US" altLang="zh-CN" b="0" i="1" dirty="0" smtClean="0">
                        <a:solidFill>
                          <a:schemeClr val="accent1"/>
                        </a:solidFill>
                        <a:latin typeface="Calibri" panose="020F0502020204030204" charset="0"/>
                        <a:ea typeface="宋体" panose="02010600030101010101" pitchFamily="2" charset="-122"/>
                        <a:cs typeface="Times New Roman" panose="02020603050405020304" pitchFamily="18" charset="0"/>
                      </a:rPr>
                      <m:t>(</m:t>
                    </m:r>
                    <m:sSub>
                      <m:sSub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Sub>
                    <m:sSubSup>
                      <m:sSubSup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𝐼</m:t>
                    </m:r>
                    <m:r>
                      <a:rPr lang="en-US" altLang="zh-CN" i="1" dirty="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sSubSup>
                      <m:sSubSupPr>
                        <m:ctrlPr>
                          <a:rPr lang="en-US" altLang="zh-CN"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e>
                      <m:sub>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dirty="0"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2</m:t>
                        </m:r>
                      </m:sup>
                    </m:sSubSup>
                  </m:oMath>
                </a14:m>
                <a:endParaRPr lang="zh-CN" altLang="en-US"/>
              </a:p>
            </p:txBody>
          </p:sp>
        </mc:Choice>
        <mc:Fallback>
          <p:sp>
            <p:nvSpPr>
              <p:cNvPr id="19" name="文本框 18"/>
              <p:cNvSpPr txBox="1">
                <a:spLocks noRot="1" noChangeAspect="1" noMove="1" noResize="1" noEditPoints="1" noAdjustHandles="1" noChangeArrowheads="1" noChangeShapeType="1" noTextEdit="1"/>
              </p:cNvSpPr>
              <p:nvPr/>
            </p:nvSpPr>
            <p:spPr>
              <a:xfrm>
                <a:off x="4112520" y="3366158"/>
                <a:ext cx="6512577" cy="380425"/>
              </a:xfrm>
              <a:prstGeom prst="rect">
                <a:avLst/>
              </a:prstGeom>
              <a:blipFill rotWithShape="1">
                <a:blip r:embed="rId5"/>
                <a:stretch>
                  <a:fillRect l="-4" t="-6" r="4" b="2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108562" y="1710450"/>
            <a:ext cx="9671291" cy="777457"/>
          </a:xfrm>
          <a:prstGeom prst="rect">
            <a:avLst/>
          </a:prstGeom>
          <a:noFill/>
        </p:spPr>
        <p:txBody>
          <a:bodyPr wrap="square" rtlCol="0">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cs typeface="微软雅黑" panose="020B0503020204020204" charset="-122"/>
              </a:rPr>
              <a:t>        </a:t>
            </a:r>
            <a:r>
              <a:rPr lang="zh-CN" altLang="zh-CN" sz="1800" dirty="0">
                <a:effectLst/>
                <a:latin typeface="微软雅黑" panose="020B0503020204020204" charset="-122"/>
                <a:ea typeface="微软雅黑" panose="020B0503020204020204" charset="-122"/>
                <a:cs typeface="微软雅黑" panose="020B0503020204020204" charset="-122"/>
              </a:rPr>
              <a:t>张量</a:t>
            </a:r>
            <a:r>
              <a:rPr lang="en-US" altLang="zh-CN" dirty="0">
                <a:latin typeface="微软雅黑" panose="020B0503020204020204" charset="-122"/>
                <a:ea typeface="微软雅黑" panose="020B0503020204020204" charset="-122"/>
                <a:cs typeface="微软雅黑" panose="020B0503020204020204" charset="-122"/>
              </a:rPr>
              <a:t>:</a:t>
            </a:r>
            <a:r>
              <a:rPr lang="zh-CN" altLang="zh-CN" sz="1800" dirty="0">
                <a:effectLst/>
                <a:latin typeface="微软雅黑" panose="020B0503020204020204" charset="-122"/>
                <a:ea typeface="微软雅黑" panose="020B0503020204020204" charset="-122"/>
                <a:cs typeface="微软雅黑" panose="020B0503020204020204" charset="-122"/>
              </a:rPr>
              <a:t>将标量（</a:t>
            </a:r>
            <a:r>
              <a:rPr lang="en-US" altLang="zh-CN" sz="1800" dirty="0">
                <a:effectLst/>
                <a:latin typeface="微软雅黑" panose="020B0503020204020204" charset="-122"/>
                <a:ea typeface="微软雅黑" panose="020B0503020204020204" charset="-122"/>
                <a:cs typeface="微软雅黑" panose="020B0503020204020204" charset="-122"/>
              </a:rPr>
              <a:t>0</a:t>
            </a:r>
            <a:r>
              <a:rPr lang="zh-CN" altLang="zh-CN" sz="1800" dirty="0">
                <a:effectLst/>
                <a:latin typeface="微软雅黑" panose="020B0503020204020204" charset="-122"/>
                <a:ea typeface="微软雅黑" panose="020B0503020204020204" charset="-122"/>
                <a:cs typeface="微软雅黑" panose="020B0503020204020204" charset="-122"/>
              </a:rPr>
              <a:t>阶张量）、向量（</a:t>
            </a:r>
            <a:r>
              <a:rPr lang="en-US" altLang="zh-CN" sz="1800" dirty="0">
                <a:effectLst/>
                <a:latin typeface="微软雅黑" panose="020B0503020204020204" charset="-122"/>
                <a:ea typeface="微软雅黑" panose="020B0503020204020204" charset="-122"/>
                <a:cs typeface="微软雅黑" panose="020B0503020204020204" charset="-122"/>
              </a:rPr>
              <a:t>1</a:t>
            </a:r>
            <a:r>
              <a:rPr lang="zh-CN" altLang="zh-CN" sz="1800" dirty="0">
                <a:effectLst/>
                <a:latin typeface="微软雅黑" panose="020B0503020204020204" charset="-122"/>
                <a:ea typeface="微软雅黑" panose="020B0503020204020204" charset="-122"/>
                <a:cs typeface="微软雅黑" panose="020B0503020204020204" charset="-122"/>
              </a:rPr>
              <a:t>阶张量）和矩阵（</a:t>
            </a:r>
            <a:r>
              <a:rPr lang="en-US" altLang="zh-CN" sz="1800" dirty="0">
                <a:effectLst/>
                <a:latin typeface="微软雅黑" panose="020B0503020204020204" charset="-122"/>
                <a:ea typeface="微软雅黑" panose="020B0503020204020204" charset="-122"/>
                <a:cs typeface="微软雅黑" panose="020B0503020204020204" charset="-122"/>
              </a:rPr>
              <a:t>2</a:t>
            </a:r>
            <a:r>
              <a:rPr lang="zh-CN" altLang="zh-CN" sz="1800" dirty="0">
                <a:effectLst/>
                <a:latin typeface="微软雅黑" panose="020B0503020204020204" charset="-122"/>
                <a:ea typeface="微软雅黑" panose="020B0503020204020204" charset="-122"/>
                <a:cs typeface="微软雅黑" panose="020B0503020204020204" charset="-122"/>
              </a:rPr>
              <a:t>阶张量）推广到任意维</a:t>
            </a:r>
            <a:r>
              <a:rPr lang="en-US" altLang="zh-CN" sz="1800" dirty="0">
                <a:effectLst/>
                <a:latin typeface="微软雅黑" panose="020B0503020204020204" charset="-122"/>
                <a:ea typeface="微软雅黑" panose="020B0503020204020204" charset="-122"/>
                <a:cs typeface="微软雅黑" panose="020B0503020204020204" charset="-122"/>
              </a:rPr>
              <a:t>/</a:t>
            </a:r>
            <a:r>
              <a:rPr lang="zh-CN" altLang="zh-CN" sz="1800" dirty="0">
                <a:effectLst/>
                <a:latin typeface="微软雅黑" panose="020B0503020204020204" charset="-122"/>
                <a:ea typeface="微软雅黑" panose="020B0503020204020204" charset="-122"/>
                <a:cs typeface="微软雅黑" panose="020B0503020204020204" charset="-122"/>
              </a:rPr>
              <a:t>阶的多维数值域。张量已经成为机器学习中广泛使用的抽象概念</a:t>
            </a:r>
            <a:endParaRPr lang="en-US" altLang="zh-CN" sz="1800" dirty="0">
              <a:effectLst/>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p:cNvSpPr txBox="1"/>
          <p:nvPr/>
        </p:nvSpPr>
        <p:spPr>
          <a:xfrm>
            <a:off x="2810510" y="407670"/>
            <a:ext cx="6570345"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lang="zh-CN" altLang="en-US" sz="240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张量</a:t>
            </a: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108562" y="2433950"/>
            <a:ext cx="9465319" cy="1289905"/>
          </a:xfrm>
          <a:prstGeom prst="rect">
            <a:avLst/>
          </a:prstGeom>
          <a:noFill/>
        </p:spPr>
        <p:txBody>
          <a:bodyPr wrap="square">
            <a:spAutoFit/>
          </a:bodyPr>
          <a:lstStyle/>
          <a:p>
            <a:pPr marL="342900" indent="-342900" algn="just" fontAlgn="auto">
              <a:lnSpc>
                <a:spcPct val="150000"/>
              </a:lnSpc>
              <a:buClr>
                <a:srgbClr val="4679A7"/>
              </a:buClr>
              <a:buSzPct val="102000"/>
              <a:buFont typeface="Wingdings" panose="05000000000000000000" pitchFamily="2" charset="2"/>
              <a:buChar char="Ø"/>
              <a:defRPr/>
            </a:pPr>
            <a:r>
              <a:rPr lang="en-US" altLang="zh-CN" b="1" dirty="0">
                <a:solidFill>
                  <a:schemeClr val="accent1"/>
                </a:solidFill>
                <a:latin typeface="微软雅黑" panose="020B0503020204020204" charset="-122"/>
                <a:ea typeface="微软雅黑" panose="020B0503020204020204" charset="-122"/>
              </a:rPr>
              <a:t>CP</a:t>
            </a:r>
            <a:r>
              <a:rPr lang="zh-CN" altLang="en-US" b="1" dirty="0">
                <a:solidFill>
                  <a:schemeClr val="accent1"/>
                </a:solidFill>
                <a:latin typeface="微软雅黑" panose="020B0503020204020204" charset="-122"/>
                <a:ea typeface="微软雅黑" panose="020B0503020204020204" charset="-122"/>
              </a:rPr>
              <a:t>分解</a:t>
            </a:r>
            <a:r>
              <a:rPr lang="zh-CN" altLang="en-US" dirty="0">
                <a:latin typeface="微软雅黑" panose="020B0503020204020204" charset="-122"/>
                <a:ea typeface="微软雅黑" panose="020B0503020204020204" charset="-122"/>
              </a:rPr>
              <a:t>是</a:t>
            </a:r>
            <a:r>
              <a:rPr lang="zh-CN" altLang="en-US" i="0" dirty="0">
                <a:solidFill>
                  <a:srgbClr val="333333"/>
                </a:solidFill>
                <a:effectLst/>
                <a:latin typeface="微软雅黑" panose="020B0503020204020204" charset="-122"/>
                <a:ea typeface="微软雅黑" panose="020B0503020204020204" charset="-122"/>
              </a:rPr>
              <a:t>把一个三维张量分解为三个矩阵。在原始的三维张量中，某一个元素就是这三个矩阵的某三个向量对应元素乘积相加的结果。</a:t>
            </a:r>
            <a:r>
              <a:rPr lang="en-US" altLang="zh-CN" i="0" dirty="0">
                <a:solidFill>
                  <a:srgbClr val="333333"/>
                </a:solidFill>
                <a:effectLst/>
                <a:latin typeface="微软雅黑" panose="020B0503020204020204" charset="-122"/>
                <a:ea typeface="微软雅黑" panose="020B0503020204020204" charset="-122"/>
              </a:rPr>
              <a:t>CP </a:t>
            </a:r>
            <a:r>
              <a:rPr lang="zh-CN" altLang="en-US" i="0" dirty="0">
                <a:solidFill>
                  <a:srgbClr val="333333"/>
                </a:solidFill>
                <a:effectLst/>
                <a:latin typeface="微软雅黑" panose="020B0503020204020204" charset="-122"/>
                <a:ea typeface="微软雅黑" panose="020B0503020204020204" charset="-122"/>
              </a:rPr>
              <a:t>分解分解出来的三个矩阵的隐变量维度是一样的，减少了需要调整的参数的个数。</a:t>
            </a:r>
            <a:endParaRPr lang="en-US" altLang="zh-CN" dirty="0">
              <a:solidFill>
                <a:srgbClr val="C00000"/>
              </a:solidFill>
              <a:latin typeface="微软雅黑" panose="020B0503020204020204" charset="-122"/>
              <a:ea typeface="微软雅黑" panose="020B0503020204020204" charset="-122"/>
            </a:endParaRPr>
          </a:p>
        </p:txBody>
      </p:sp>
      <p:pic>
        <p:nvPicPr>
          <p:cNvPr id="10" name="图片 9"/>
          <p:cNvPicPr/>
          <p:nvPr/>
        </p:nvPicPr>
        <p:blipFill>
          <a:blip r:embed="rId2"/>
          <a:stretch>
            <a:fillRect/>
          </a:stretch>
        </p:blipFill>
        <p:spPr>
          <a:xfrm>
            <a:off x="5184907" y="3723855"/>
            <a:ext cx="5274310" cy="1864995"/>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1268833" y="5599021"/>
                <a:ext cx="10348055" cy="369332"/>
              </a:xfrm>
              <a:prstGeom prst="rect">
                <a:avLst/>
              </a:prstGeom>
              <a:noFill/>
            </p:spPr>
            <p:txBody>
              <a:bodyPr wrap="square">
                <a:spAutoFit/>
              </a:bodyPr>
              <a:lstStyle/>
              <a:p>
                <a:r>
                  <a:rPr lang="en-US" altLang="zh-CN" sz="1800" b="1" dirty="0">
                    <a:effectLst/>
                    <a:latin typeface="微软雅黑" panose="020B0503020204020204" charset="-122"/>
                    <a:ea typeface="微软雅黑" panose="020B0503020204020204" charset="-122"/>
                    <a:cs typeface="Times New Roman" panose="02020603050405020304" pitchFamily="18" charset="0"/>
                  </a:rPr>
                  <a:t>CP</a:t>
                </a:r>
                <a:r>
                  <a:rPr lang="zh-CN" altLang="zh-CN" sz="1800" b="1" dirty="0">
                    <a:effectLst/>
                    <a:latin typeface="微软雅黑" panose="020B0503020204020204" charset="-122"/>
                    <a:ea typeface="微软雅黑" panose="020B0503020204020204" charset="-122"/>
                    <a:cs typeface="Times New Roman" panose="02020603050405020304" pitchFamily="18" charset="0"/>
                  </a:rPr>
                  <a:t>分解计算一个向量序列</a:t>
                </a:r>
                <a:r>
                  <a:rPr lang="en-US" altLang="zh-CN" sz="1800" b="1" dirty="0">
                    <a:effectLst/>
                    <a:latin typeface="微软雅黑" panose="020B0503020204020204" charset="-122"/>
                    <a:ea typeface="微软雅黑" panose="020B0503020204020204" charset="-122"/>
                    <a:cs typeface="Times New Roman" panose="02020603050405020304" pitchFamily="18" charset="0"/>
                  </a:rPr>
                  <a:t>(x</a:t>
                </a:r>
                <a:r>
                  <a:rPr lang="en-US" altLang="zh-CN" sz="1800" b="1" baseline="-25000" dirty="0">
                    <a:effectLst/>
                    <a:latin typeface="微软雅黑" panose="020B0503020204020204" charset="-122"/>
                    <a:ea typeface="微软雅黑" panose="020B0503020204020204" charset="-122"/>
                    <a:cs typeface="Times New Roman" panose="02020603050405020304" pitchFamily="18" charset="0"/>
                  </a:rPr>
                  <a:t>1</a:t>
                </a:r>
                <a:r>
                  <a:rPr lang="en-US" altLang="zh-CN" sz="1800" b="1" dirty="0">
                    <a:effectLst/>
                    <a:latin typeface="微软雅黑" panose="020B0503020204020204" charset="-122"/>
                    <a:ea typeface="微软雅黑" panose="020B0503020204020204" charset="-122"/>
                    <a:cs typeface="Times New Roman" panose="02020603050405020304" pitchFamily="18" charset="0"/>
                  </a:rPr>
                  <a:t>, y</a:t>
                </a:r>
                <a:r>
                  <a:rPr lang="en-US" altLang="zh-CN" sz="1800" b="1" baseline="-25000" dirty="0">
                    <a:effectLst/>
                    <a:latin typeface="微软雅黑" panose="020B0503020204020204" charset="-122"/>
                    <a:ea typeface="微软雅黑" panose="020B0503020204020204" charset="-122"/>
                    <a:cs typeface="Times New Roman" panose="02020603050405020304" pitchFamily="18" charset="0"/>
                  </a:rPr>
                  <a:t>1</a:t>
                </a:r>
                <a:r>
                  <a:rPr lang="en-US" altLang="zh-CN" sz="1800" b="1" dirty="0">
                    <a:effectLst/>
                    <a:latin typeface="微软雅黑" panose="020B0503020204020204" charset="-122"/>
                    <a:ea typeface="微软雅黑" panose="020B0503020204020204" charset="-122"/>
                    <a:cs typeface="Times New Roman" panose="02020603050405020304" pitchFamily="18" charset="0"/>
                  </a:rPr>
                  <a:t>, z</a:t>
                </a:r>
                <a:r>
                  <a:rPr lang="en-US" altLang="zh-CN" sz="1800" b="1" baseline="-25000" dirty="0">
                    <a:effectLst/>
                    <a:latin typeface="微软雅黑" panose="020B0503020204020204" charset="-122"/>
                    <a:ea typeface="微软雅黑" panose="020B0503020204020204" charset="-122"/>
                    <a:cs typeface="Times New Roman" panose="02020603050405020304" pitchFamily="18" charset="0"/>
                  </a:rPr>
                  <a:t>1</a:t>
                </a:r>
                <a:r>
                  <a:rPr lang="zh-CN" altLang="zh-CN" sz="1800" b="1" dirty="0">
                    <a:effectLst/>
                    <a:latin typeface="微软雅黑" panose="020B0503020204020204" charset="-122"/>
                    <a:ea typeface="微软雅黑" panose="020B0503020204020204" charset="-122"/>
                    <a:cs typeface="Times New Roman" panose="02020603050405020304" pitchFamily="18" charset="0"/>
                  </a:rPr>
                  <a:t>，</a:t>
                </a:r>
                <a:r>
                  <a:rPr lang="en-US" altLang="zh-CN" sz="1800" b="1" dirty="0">
                    <a:effectLst/>
                    <a:latin typeface="微软雅黑" panose="020B0503020204020204" charset="-122"/>
                    <a:ea typeface="微软雅黑" panose="020B0503020204020204" charset="-122"/>
                    <a:cs typeface="Times New Roman" panose="02020603050405020304" pitchFamily="18" charset="0"/>
                  </a:rPr>
                  <a:t>…</a:t>
                </a:r>
                <a:r>
                  <a:rPr lang="zh-CN" altLang="zh-CN" sz="1800" b="1" dirty="0">
                    <a:effectLst/>
                    <a:latin typeface="微软雅黑" panose="020B0503020204020204" charset="-122"/>
                    <a:ea typeface="微软雅黑" panose="020B0503020204020204" charset="-122"/>
                    <a:cs typeface="Times New Roman" panose="02020603050405020304" pitchFamily="18" charset="0"/>
                  </a:rPr>
                  <a:t>，</a:t>
                </a:r>
                <a:r>
                  <a:rPr lang="en-US" altLang="zh-CN" sz="1800" b="1" dirty="0">
                    <a:effectLst/>
                    <a:latin typeface="微软雅黑" panose="020B0503020204020204" charset="-122"/>
                    <a:ea typeface="微软雅黑" panose="020B0503020204020204" charset="-122"/>
                    <a:cs typeface="Times New Roman" panose="02020603050405020304" pitchFamily="18" charset="0"/>
                  </a:rPr>
                  <a:t> </a:t>
                </a:r>
                <a:r>
                  <a:rPr lang="en-US" altLang="zh-CN" sz="1800" b="1" dirty="0" err="1">
                    <a:effectLst/>
                    <a:latin typeface="微软雅黑" panose="020B0503020204020204" charset="-122"/>
                    <a:ea typeface="微软雅黑" panose="020B0503020204020204" charset="-122"/>
                    <a:cs typeface="Times New Roman" panose="02020603050405020304" pitchFamily="18" charset="0"/>
                  </a:rPr>
                  <a:t>x</a:t>
                </a:r>
                <a:r>
                  <a:rPr lang="en-US" altLang="zh-CN" sz="1800" b="1" baseline="-25000" dirty="0" err="1">
                    <a:effectLst/>
                    <a:latin typeface="微软雅黑" panose="020B0503020204020204" charset="-122"/>
                    <a:ea typeface="微软雅黑" panose="020B0503020204020204" charset="-122"/>
                    <a:cs typeface="Times New Roman" panose="02020603050405020304" pitchFamily="18" charset="0"/>
                  </a:rPr>
                  <a:t>d</a:t>
                </a:r>
                <a:r>
                  <a:rPr lang="en-US" altLang="zh-CN" sz="1800" b="1" dirty="0">
                    <a:effectLst/>
                    <a:latin typeface="微软雅黑" panose="020B0503020204020204" charset="-122"/>
                    <a:ea typeface="微软雅黑" panose="020B0503020204020204" charset="-122"/>
                    <a:cs typeface="Times New Roman" panose="02020603050405020304" pitchFamily="18" charset="0"/>
                  </a:rPr>
                  <a:t>, y</a:t>
                </a:r>
                <a:r>
                  <a:rPr lang="en-US" altLang="zh-CN" sz="1800" b="1" baseline="-25000" dirty="0">
                    <a:effectLst/>
                    <a:latin typeface="微软雅黑" panose="020B0503020204020204" charset="-122"/>
                    <a:ea typeface="微软雅黑" panose="020B0503020204020204" charset="-122"/>
                    <a:cs typeface="Times New Roman" panose="02020603050405020304" pitchFamily="18" charset="0"/>
                  </a:rPr>
                  <a:t>d</a:t>
                </a:r>
                <a:r>
                  <a:rPr lang="en-US" altLang="zh-CN" sz="1800" b="1" dirty="0">
                    <a:effectLst/>
                    <a:latin typeface="微软雅黑" panose="020B0503020204020204" charset="-122"/>
                    <a:ea typeface="微软雅黑" panose="020B0503020204020204" charset="-122"/>
                    <a:cs typeface="Times New Roman" panose="02020603050405020304" pitchFamily="18" charset="0"/>
                  </a:rPr>
                  <a:t>, </a:t>
                </a:r>
                <a:r>
                  <a:rPr lang="en-US" altLang="zh-CN" sz="1800" b="1" dirty="0" err="1">
                    <a:effectLst/>
                    <a:latin typeface="微软雅黑" panose="020B0503020204020204" charset="-122"/>
                    <a:ea typeface="微软雅黑" panose="020B0503020204020204" charset="-122"/>
                    <a:cs typeface="Times New Roman" panose="02020603050405020304" pitchFamily="18" charset="0"/>
                  </a:rPr>
                  <a:t>z</a:t>
                </a:r>
                <a:r>
                  <a:rPr lang="en-US" altLang="zh-CN" sz="1800" b="1" baseline="-25000" dirty="0" err="1">
                    <a:effectLst/>
                    <a:latin typeface="微软雅黑" panose="020B0503020204020204" charset="-122"/>
                    <a:ea typeface="微软雅黑" panose="020B0503020204020204" charset="-122"/>
                    <a:cs typeface="Times New Roman" panose="02020603050405020304" pitchFamily="18" charset="0"/>
                  </a:rPr>
                  <a:t>d</a:t>
                </a:r>
                <a:r>
                  <a:rPr lang="en-US" altLang="zh-CN" sz="1800" b="1" dirty="0">
                    <a:effectLst/>
                    <a:latin typeface="微软雅黑" panose="020B0503020204020204" charset="-122"/>
                    <a:ea typeface="微软雅黑" panose="020B0503020204020204" charset="-122"/>
                    <a:cs typeface="Times New Roman" panose="02020603050405020304" pitchFamily="18" charset="0"/>
                  </a:rPr>
                  <a:t>)</a:t>
                </a:r>
                <a:r>
                  <a:rPr lang="zh-CN" altLang="zh-CN" sz="1800" b="1" dirty="0">
                    <a:effectLst/>
                    <a:latin typeface="微软雅黑" panose="020B0503020204020204" charset="-122"/>
                    <a:ea typeface="微软雅黑" panose="020B0503020204020204" charset="-122"/>
                    <a:cs typeface="Times New Roman" panose="02020603050405020304" pitchFamily="18" charset="0"/>
                  </a:rPr>
                  <a:t>，这样</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b="1" i="1" baseline="-25000">
                        <a:effectLst/>
                        <a:latin typeface="Cambria Math" panose="02040503050406030204" pitchFamily="18" charset="0"/>
                        <a:ea typeface="宋体" panose="02010600030101010101" pitchFamily="2" charset="-122"/>
                        <a:cs typeface="Times New Roman" panose="02020603050405020304" pitchFamily="18" charset="0"/>
                      </a:rPr>
                      <m:t>𝟏</m:t>
                    </m:r>
                    <m:r>
                      <a:rPr lang="zh-CN" altLang="zh-CN" sz="1800" b="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𝒚</m:t>
                    </m:r>
                    <m:r>
                      <a:rPr lang="en-US" altLang="zh-CN" sz="1800" b="1" i="1" baseline="-25000">
                        <a:effectLst/>
                        <a:latin typeface="Cambria Math" panose="02040503050406030204" pitchFamily="18" charset="0"/>
                        <a:ea typeface="宋体" panose="02010600030101010101" pitchFamily="2" charset="-122"/>
                        <a:cs typeface="Times New Roman" panose="02020603050405020304" pitchFamily="18" charset="0"/>
                      </a:rPr>
                      <m:t>𝟏</m:t>
                    </m:r>
                    <m:r>
                      <a:rPr lang="zh-CN" altLang="zh-CN" sz="1800" b="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𝒛</m:t>
                    </m:r>
                    <m:r>
                      <a:rPr lang="en-US" altLang="zh-CN" sz="1800" b="1" i="1" baseline="-25000">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a:effectLst/>
                        <a:latin typeface="Cambria Math" panose="02040503050406030204" pitchFamily="18" charset="0"/>
                        <a:ea typeface="宋体" panose="02010600030101010101" pitchFamily="2" charset="-122"/>
                        <a:cs typeface="Times New Roman" panose="02020603050405020304" pitchFamily="18" charset="0"/>
                      </a:rPr>
                      <m:t> +</m:t>
                    </m:r>
                    <m:r>
                      <a:rPr lang="zh-CN" altLang="zh-CN" sz="1800" b="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𝒙𝒅</m:t>
                    </m:r>
                    <m:r>
                      <a:rPr lang="zh-CN" altLang="zh-CN" sz="1800" b="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𝒚</m:t>
                    </m:r>
                    <m:r>
                      <a:rPr lang="en-US" altLang="zh-CN" sz="1800" b="1" i="1" baseline="-25000">
                        <a:effectLst/>
                        <a:latin typeface="Cambria Math" panose="02040503050406030204" pitchFamily="18" charset="0"/>
                        <a:ea typeface="宋体" panose="02010600030101010101" pitchFamily="2" charset="-122"/>
                        <a:cs typeface="Times New Roman" panose="02020603050405020304" pitchFamily="18" charset="0"/>
                      </a:rPr>
                      <m:t>𝒅</m:t>
                    </m:r>
                    <m:r>
                      <a:rPr lang="zh-CN" altLang="zh-CN" sz="1800" b="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𝒛</m:t>
                    </m:r>
                    <m:r>
                      <a:rPr lang="en-US" altLang="zh-CN" sz="1800" b="1" i="1" baseline="-25000">
                        <a:effectLst/>
                        <a:latin typeface="Cambria Math" panose="02040503050406030204" pitchFamily="18" charset="0"/>
                        <a:ea typeface="宋体" panose="02010600030101010101" pitchFamily="2" charset="-122"/>
                        <a:cs typeface="Times New Roman" panose="02020603050405020304" pitchFamily="18" charset="0"/>
                      </a:rPr>
                      <m:t>𝒅</m:t>
                    </m:r>
                    <m:r>
                      <a:rPr lang="zh-CN" altLang="zh-CN" sz="1800" b="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𝓖</m:t>
                    </m:r>
                  </m:oMath>
                </a14:m>
                <a:endParaRPr lang="zh-CN" altLang="en-US" b="1" dirty="0">
                  <a:latin typeface="微软雅黑" panose="020B0503020204020204" charset="-122"/>
                  <a:ea typeface="微软雅黑" panose="020B050302020402020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1268833" y="5599021"/>
                <a:ext cx="10348055" cy="369332"/>
              </a:xfrm>
              <a:prstGeom prst="rect">
                <a:avLst/>
              </a:prstGeom>
              <a:blipFill rotWithShape="1">
                <a:blip r:embed="rId3"/>
                <a:stretch>
                  <a:fillRect l="-1" t="-61" r="2" b="16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58032" y="1111979"/>
            <a:ext cx="10275299" cy="2938048"/>
          </a:xfrm>
          <a:prstGeom prst="rect">
            <a:avLst/>
          </a:prstGeom>
          <a:noFill/>
        </p:spPr>
        <p:txBody>
          <a:bodyPr wrap="square" rtlCol="0">
            <a:spAutoFit/>
          </a:bodyPr>
          <a:lstStyle/>
          <a:p>
            <a:pPr marL="285750" indent="-285750">
              <a:lnSpc>
                <a:spcPct val="130000"/>
              </a:lnSpc>
              <a:buFont typeface="Wingdings" panose="05000000000000000000" pitchFamily="2" charset="2"/>
              <a:buChar char="Ø"/>
              <a:defRPr/>
            </a:pPr>
            <a:r>
              <a:rPr lang="en-US" altLang="zh-CN" sz="1800" dirty="0">
                <a:effectLst/>
                <a:latin typeface="微软雅黑" panose="020B0503020204020204" charset="-122"/>
                <a:ea typeface="微软雅黑" panose="020B0503020204020204" charset="-122"/>
                <a:cs typeface="微软雅黑" panose="020B0503020204020204" charset="-122"/>
              </a:rPr>
              <a:t> </a:t>
            </a:r>
            <a:r>
              <a:rPr lang="zh-CN" altLang="en-US" sz="1800" b="1" dirty="0">
                <a:solidFill>
                  <a:schemeClr val="accent1"/>
                </a:solidFill>
                <a:effectLst/>
                <a:latin typeface="微软雅黑" panose="020B0503020204020204" charset="-122"/>
                <a:ea typeface="微软雅黑" panose="020B0503020204020204" charset="-122"/>
                <a:cs typeface="微软雅黑" panose="020B0503020204020204" charset="-122"/>
              </a:rPr>
              <a:t>案例</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30000"/>
              </a:lnSpc>
              <a:defRPr/>
            </a:pPr>
            <a:r>
              <a:rPr lang="en-US" altLang="zh-CN" dirty="0">
                <a:latin typeface="微软雅黑" panose="020B0503020204020204" charset="-122"/>
                <a:ea typeface="微软雅黑" panose="020B0503020204020204" charset="-122"/>
                <a:cs typeface="微软雅黑" panose="020B0503020204020204" charset="-122"/>
              </a:rPr>
              <a:t>           </a:t>
            </a:r>
            <a:r>
              <a:rPr lang="zh-CN" altLang="zh-CN" dirty="0">
                <a:latin typeface="微软雅黑" panose="020B0503020204020204" charset="-122"/>
                <a:ea typeface="微软雅黑" panose="020B0503020204020204" charset="-122"/>
                <a:cs typeface="微软雅黑" panose="020B0503020204020204" charset="-122"/>
              </a:rPr>
              <a:t>二阶张量</a:t>
            </a:r>
            <a:r>
              <a:rPr lang="en-US" altLang="zh-CN" dirty="0">
                <a:latin typeface="微软雅黑" panose="020B0503020204020204" charset="-122"/>
                <a:ea typeface="微软雅黑" panose="020B0503020204020204" charset="-122"/>
                <a:cs typeface="微软雅黑" panose="020B0503020204020204" charset="-122"/>
              </a:rPr>
              <a:t>C(a</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b)</a:t>
            </a:r>
            <a:r>
              <a:rPr lang="zh-CN" altLang="zh-CN" dirty="0">
                <a:latin typeface="微软雅黑" panose="020B0503020204020204" charset="-122"/>
                <a:ea typeface="微软雅黑" panose="020B0503020204020204" charset="-122"/>
                <a:cs typeface="微软雅黑" panose="020B0503020204020204" charset="-122"/>
              </a:rPr>
              <a:t>矩阵，其中</a:t>
            </a:r>
            <a:r>
              <a:rPr lang="en-US" altLang="zh-CN" dirty="0">
                <a:latin typeface="微软雅黑" panose="020B0503020204020204" charset="-122"/>
                <a:ea typeface="微软雅黑" panose="020B0503020204020204" charset="-122"/>
                <a:cs typeface="微软雅黑" panose="020B0503020204020204" charset="-122"/>
              </a:rPr>
              <a:t>a</a:t>
            </a:r>
            <a:r>
              <a:rPr lang="zh-CN" altLang="zh-CN" dirty="0">
                <a:latin typeface="微软雅黑" panose="020B0503020204020204" charset="-122"/>
                <a:ea typeface="微软雅黑" panose="020B0503020204020204" charset="-122"/>
                <a:cs typeface="微软雅黑" panose="020B0503020204020204" charset="-122"/>
              </a:rPr>
              <a:t>是智利城市的数量，</a:t>
            </a:r>
            <a:r>
              <a:rPr lang="en-US" altLang="zh-CN" dirty="0">
                <a:latin typeface="微软雅黑" panose="020B0503020204020204" charset="-122"/>
                <a:ea typeface="微软雅黑" panose="020B0503020204020204" charset="-122"/>
                <a:cs typeface="微软雅黑" panose="020B0503020204020204" charset="-122"/>
              </a:rPr>
              <a:t>b</a:t>
            </a:r>
            <a:r>
              <a:rPr lang="zh-CN" altLang="zh-CN" dirty="0">
                <a:latin typeface="微软雅黑" panose="020B0503020204020204" charset="-122"/>
                <a:ea typeface="微软雅黑" panose="020B0503020204020204" charset="-122"/>
                <a:cs typeface="微软雅黑" panose="020B0503020204020204" charset="-122"/>
              </a:rPr>
              <a:t>是一年中的月份数，并且每个元素（</a:t>
            </a:r>
            <a:r>
              <a:rPr lang="en-US" altLang="zh-CN" dirty="0">
                <a:latin typeface="微软雅黑" panose="020B0503020204020204" charset="-122"/>
                <a:ea typeface="微软雅黑" panose="020B0503020204020204" charset="-122"/>
                <a:cs typeface="微软雅黑" panose="020B0503020204020204" charset="-122"/>
              </a:rPr>
              <a:t>C </a:t>
            </a:r>
            <a:r>
              <a:rPr lang="en-US" altLang="zh-CN" baseline="-25000" dirty="0" err="1">
                <a:latin typeface="微软雅黑" panose="020B0503020204020204" charset="-122"/>
                <a:ea typeface="微软雅黑" panose="020B0503020204020204" charset="-122"/>
                <a:cs typeface="微软雅黑" panose="020B0503020204020204" charset="-122"/>
              </a:rPr>
              <a:t>ij</a:t>
            </a:r>
            <a:r>
              <a:rPr lang="zh-CN" altLang="zh-CN" dirty="0">
                <a:latin typeface="微软雅黑" panose="020B0503020204020204" charset="-122"/>
                <a:ea typeface="微软雅黑" panose="020B0503020204020204" charset="-122"/>
                <a:cs typeface="微软雅黑" panose="020B0503020204020204" charset="-122"/>
              </a:rPr>
              <a:t>）表示第</a:t>
            </a:r>
            <a:r>
              <a:rPr lang="en-US" altLang="zh-CN" dirty="0">
                <a:latin typeface="微软雅黑" panose="020B0503020204020204" charset="-122"/>
                <a:ea typeface="微软雅黑" panose="020B0503020204020204" charset="-122"/>
                <a:cs typeface="微软雅黑" panose="020B0503020204020204" charset="-122"/>
              </a:rPr>
              <a:t>i</a:t>
            </a:r>
            <a:r>
              <a:rPr lang="zh-CN" altLang="zh-CN" dirty="0">
                <a:latin typeface="微软雅黑" panose="020B0503020204020204" charset="-122"/>
                <a:ea typeface="微软雅黑" panose="020B0503020204020204" charset="-122"/>
                <a:cs typeface="微软雅黑" panose="020B0503020204020204" charset="-122"/>
              </a:rPr>
              <a:t>个城市</a:t>
            </a:r>
            <a:r>
              <a:rPr lang="en-US" altLang="zh-CN" dirty="0">
                <a:latin typeface="微软雅黑" panose="020B0503020204020204" charset="-122"/>
                <a:ea typeface="微软雅黑" panose="020B0503020204020204" charset="-122"/>
                <a:cs typeface="微软雅黑" panose="020B0503020204020204" charset="-122"/>
              </a:rPr>
              <a:t>j</a:t>
            </a:r>
            <a:r>
              <a:rPr lang="zh-CN" altLang="zh-CN" dirty="0">
                <a:latin typeface="微软雅黑" panose="020B0503020204020204" charset="-122"/>
                <a:ea typeface="微软雅黑" panose="020B0503020204020204" charset="-122"/>
                <a:cs typeface="微软雅黑" panose="020B0503020204020204" charset="-122"/>
              </a:rPr>
              <a:t>第个月的的平均温度</a:t>
            </a:r>
            <a:endParaRPr lang="en-US" altLang="zh-CN" dirty="0">
              <a:latin typeface="微软雅黑" panose="020B0503020204020204" charset="-122"/>
              <a:ea typeface="微软雅黑" panose="020B0503020204020204" charset="-122"/>
              <a:cs typeface="微软雅黑" panose="020B0503020204020204" charset="-122"/>
            </a:endParaRPr>
          </a:p>
          <a:p>
            <a:pPr marL="0" marR="0" lvl="0" indent="0" defTabSz="914400" rtl="0" eaLnBrk="1" fontAlgn="auto" latinLnBrk="0" hangingPunct="1">
              <a:lnSpc>
                <a:spcPct val="130000"/>
              </a:lnSpc>
              <a:spcBef>
                <a:spcPts val="0"/>
              </a:spcBef>
              <a:spcAft>
                <a:spcPts val="0"/>
              </a:spcAft>
              <a:buClrTx/>
              <a:buSzTx/>
              <a:buFontTx/>
              <a:buNone/>
              <a:defRPr/>
            </a:pPr>
            <a:endParaRPr kumimoji="0" lang="en-US" altLang="zh-CN" b="0" i="0" u="none" strike="noStrike" kern="1200" cap="none" spc="0" normalizeH="0" baseline="0" noProof="0" dirty="0">
              <a:ln>
                <a:noFill/>
              </a:ln>
              <a:solidFill>
                <a:prstClr val="black"/>
              </a:solidFill>
              <a:uLnTx/>
              <a:uFillTx/>
              <a:latin typeface="微软雅黑" panose="020B0503020204020204" charset="-122"/>
              <a:ea typeface="微软雅黑" panose="020B0503020204020204" charset="-122"/>
              <a:cs typeface="微软雅黑" panose="020B0503020204020204" charset="-122"/>
              <a:sym typeface="字魂59号-创粗黑" panose="00000500000000000000" pitchFamily="2" charset="-122"/>
            </a:endParaRPr>
          </a:p>
          <a:p>
            <a:pPr marL="0" marR="0" lvl="0" indent="0" defTabSz="914400" rtl="0" eaLnBrk="1" fontAlgn="auto" latinLnBrk="0" hangingPunct="1">
              <a:lnSpc>
                <a:spcPct val="13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cs typeface="微软雅黑" panose="020B0503020204020204" charset="-122"/>
              </a:rPr>
              <a:t>         C</a:t>
            </a:r>
            <a:r>
              <a:rPr lang="zh-CN" altLang="zh-CN" sz="1800" dirty="0">
                <a:effectLst/>
                <a:latin typeface="微软雅黑" panose="020B0503020204020204" charset="-122"/>
                <a:ea typeface="微软雅黑" panose="020B0503020204020204" charset="-122"/>
                <a:cs typeface="微软雅黑" panose="020B0503020204020204" charset="-122"/>
              </a:rPr>
              <a:t>分解为两个代表潜在因素的向量——</a:t>
            </a:r>
            <a:r>
              <a:rPr lang="en-US" altLang="zh-CN" sz="1800" dirty="0">
                <a:effectLst/>
                <a:latin typeface="微软雅黑" panose="020B0503020204020204" charset="-122"/>
                <a:ea typeface="微软雅黑" panose="020B0503020204020204" charset="-122"/>
                <a:cs typeface="微软雅黑" panose="020B0503020204020204" charset="-122"/>
              </a:rPr>
              <a:t>x:</a:t>
            </a:r>
            <a:r>
              <a:rPr lang="zh-CN" altLang="zh-CN" sz="1800" dirty="0">
                <a:effectLst/>
                <a:latin typeface="微软雅黑" panose="020B0503020204020204" charset="-122"/>
                <a:ea typeface="微软雅黑" panose="020B0503020204020204" charset="-122"/>
                <a:cs typeface="微软雅黑" panose="020B0503020204020204" charset="-122"/>
              </a:rPr>
              <a:t>对于纬度较低的城市给出较低的值，</a:t>
            </a:r>
            <a:r>
              <a:rPr lang="en-US" altLang="zh-CN" sz="1800" dirty="0">
                <a:effectLst/>
                <a:latin typeface="微软雅黑" panose="020B0503020204020204" charset="-122"/>
                <a:ea typeface="微软雅黑" panose="020B0503020204020204" charset="-122"/>
                <a:cs typeface="微软雅黑" panose="020B0503020204020204" charset="-122"/>
              </a:rPr>
              <a:t>y:</a:t>
            </a:r>
            <a:r>
              <a:rPr lang="zh-CN" altLang="zh-CN" sz="1800" dirty="0">
                <a:effectLst/>
                <a:latin typeface="微软雅黑" panose="020B0503020204020204" charset="-122"/>
                <a:ea typeface="微软雅黑" panose="020B0503020204020204" charset="-122"/>
                <a:cs typeface="微软雅黑" panose="020B0503020204020204" charset="-122"/>
              </a:rPr>
              <a:t>在温度较低的月份给出较低的值</a:t>
            </a:r>
            <a:r>
              <a:rPr lang="en-US" altLang="zh-CN" dirty="0">
                <a:latin typeface="微软雅黑" panose="020B0503020204020204" charset="-122"/>
                <a:ea typeface="微软雅黑" panose="020B0503020204020204" charset="-122"/>
                <a:cs typeface="微软雅黑" panose="020B0503020204020204" charset="-122"/>
              </a:rPr>
              <a:t>,</a:t>
            </a:r>
            <a:r>
              <a:rPr lang="zh-CN" altLang="zh-CN" sz="1800" dirty="0">
                <a:effectLst/>
                <a:latin typeface="微软雅黑" panose="020B0503020204020204" charset="-122"/>
                <a:ea typeface="微软雅黑" panose="020B0503020204020204" charset="-122"/>
                <a:cs typeface="微软雅黑" panose="020B0503020204020204" charset="-122"/>
              </a:rPr>
              <a:t>计算两个向量的外积可以相当好地近似于</a:t>
            </a:r>
            <a:r>
              <a:rPr lang="en-US" altLang="zh-CN" sz="1800" dirty="0">
                <a:effectLst/>
                <a:latin typeface="微软雅黑" panose="020B0503020204020204" charset="-122"/>
                <a:ea typeface="微软雅黑" panose="020B0503020204020204" charset="-122"/>
                <a:cs typeface="微软雅黑" panose="020B0503020204020204" charset="-122"/>
              </a:rPr>
              <a:t>C,  </a:t>
            </a:r>
            <a:r>
              <a:rPr lang="en-US" altLang="zh-CN" sz="1800" dirty="0">
                <a:solidFill>
                  <a:schemeClr val="accent1"/>
                </a:solidFill>
                <a:effectLst/>
                <a:latin typeface="微软雅黑" panose="020B0503020204020204" charset="-122"/>
                <a:ea typeface="微软雅黑" panose="020B0503020204020204" charset="-122"/>
                <a:cs typeface="微软雅黑" panose="020B0503020204020204" charset="-122"/>
              </a:rPr>
              <a:t>x</a:t>
            </a:r>
            <a:r>
              <a:rPr lang="zh-CN" altLang="zh-CN" sz="1800" dirty="0">
                <a:solidFill>
                  <a:schemeClr val="accent1"/>
                </a:solidFill>
                <a:effectLst/>
                <a:latin typeface="微软雅黑" panose="020B0503020204020204" charset="-122"/>
                <a:ea typeface="微软雅黑" panose="020B0503020204020204" charset="-122"/>
                <a:cs typeface="微软雅黑" panose="020B0503020204020204" charset="-122"/>
              </a:rPr>
              <a:t>⊗</a:t>
            </a:r>
            <a:r>
              <a:rPr lang="en-US" altLang="zh-CN" sz="1800" dirty="0">
                <a:solidFill>
                  <a:schemeClr val="accent1"/>
                </a:solidFill>
                <a:effectLst/>
                <a:latin typeface="微软雅黑" panose="020B0503020204020204" charset="-122"/>
                <a:ea typeface="微软雅黑" panose="020B0503020204020204" charset="-122"/>
                <a:cs typeface="微软雅黑" panose="020B0503020204020204" charset="-122"/>
              </a:rPr>
              <a:t> y</a:t>
            </a:r>
            <a:r>
              <a:rPr lang="zh-CN" altLang="zh-CN" sz="1800" dirty="0">
                <a:solidFill>
                  <a:schemeClr val="accent1"/>
                </a:solidFill>
                <a:effectLst/>
                <a:latin typeface="微软雅黑" panose="020B0503020204020204" charset="-122"/>
                <a:ea typeface="微软雅黑" panose="020B0503020204020204" charset="-122"/>
                <a:cs typeface="微软雅黑" panose="020B0503020204020204" charset="-122"/>
              </a:rPr>
              <a:t>≈</a:t>
            </a:r>
            <a:r>
              <a:rPr lang="en-US" altLang="zh-CN" sz="1800" dirty="0">
                <a:solidFill>
                  <a:schemeClr val="accent1"/>
                </a:solidFill>
                <a:effectLst/>
                <a:latin typeface="微软雅黑" panose="020B0503020204020204" charset="-122"/>
                <a:ea typeface="微软雅黑" panose="020B0503020204020204" charset="-122"/>
                <a:cs typeface="微软雅黑" panose="020B0503020204020204" charset="-122"/>
              </a:rPr>
              <a:t> C</a:t>
            </a:r>
            <a:r>
              <a:rPr lang="zh-CN" altLang="en-US" dirty="0">
                <a:solidFill>
                  <a:schemeClr val="accent1"/>
                </a:solidFill>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为了得到精确的</a:t>
            </a:r>
            <a:r>
              <a:rPr lang="en-U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C</a:t>
            </a:r>
            <a:r>
              <a:rPr lang="zh-CN" altLang="en-US"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，我们需要对多个矩阵求和</a:t>
            </a:r>
            <a:r>
              <a:rPr lang="en-U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a:t>
            </a:r>
            <a:r>
              <a:rPr lang="es-E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x</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1</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y</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1</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 . . . + x </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r</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y </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r</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 C </a:t>
            </a:r>
            <a:r>
              <a:rPr lang="es-E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a:t>
            </a:r>
            <a:r>
              <a:rPr lang="en-US" altLang="zh-CN" dirty="0">
                <a:latin typeface="微软雅黑" panose="020B0503020204020204" charset="-122"/>
                <a:ea typeface="微软雅黑" panose="020B0503020204020204" charset="-122"/>
                <a:cs typeface="微软雅黑" panose="020B0503020204020204" charset="-122"/>
              </a:rPr>
              <a:t>C</a:t>
            </a:r>
            <a:r>
              <a:rPr lang="zh-CN" altLang="zh-CN" dirty="0">
                <a:latin typeface="微软雅黑" panose="020B0503020204020204" charset="-122"/>
                <a:ea typeface="微软雅黑" panose="020B0503020204020204" charset="-122"/>
                <a:cs typeface="微软雅黑" panose="020B0503020204020204" charset="-122"/>
              </a:rPr>
              <a:t>的秩</a:t>
            </a:r>
            <a:r>
              <a:rPr lang="en-US" altLang="zh-CN" dirty="0">
                <a:latin typeface="微软雅黑" panose="020B0503020204020204" charset="-122"/>
                <a:ea typeface="微软雅黑" panose="020B0503020204020204" charset="-122"/>
                <a:cs typeface="微软雅黑" panose="020B0503020204020204" charset="-122"/>
              </a:rPr>
              <a:t>r</a:t>
            </a:r>
            <a:r>
              <a:rPr lang="es-E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a:t>
            </a:r>
            <a:r>
              <a:rPr lang="zh-CN" altLang="en-US"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在上述例子中，</a:t>
            </a:r>
            <a:r>
              <a:rPr lang="en-US" altLang="zh-CN" dirty="0">
                <a:latin typeface="微软雅黑" panose="020B0503020204020204" charset="-122"/>
                <a:ea typeface="微软雅黑" panose="020B0503020204020204" charset="-122"/>
                <a:cs typeface="微软雅黑" panose="020B0503020204020204" charset="-122"/>
              </a:rPr>
              <a:t>x</a:t>
            </a:r>
            <a:r>
              <a:rPr lang="en-US" altLang="zh-CN" baseline="-25000" dirty="0">
                <a:latin typeface="微软雅黑" panose="020B0503020204020204" charset="-122"/>
                <a:ea typeface="微软雅黑" panose="020B0503020204020204" charset="-122"/>
                <a:cs typeface="微软雅黑" panose="020B0503020204020204" charset="-122"/>
              </a:rPr>
              <a:t>2</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y</a:t>
            </a:r>
            <a:r>
              <a:rPr lang="en-US" altLang="zh-CN" baseline="-25000" dirty="0">
                <a:latin typeface="微软雅黑" panose="020B0503020204020204" charset="-122"/>
                <a:ea typeface="微软雅黑" panose="020B0503020204020204" charset="-122"/>
                <a:cs typeface="微软雅黑" panose="020B0503020204020204" charset="-122"/>
              </a:rPr>
              <a:t>2</a:t>
            </a:r>
            <a:r>
              <a:rPr lang="zh-CN" altLang="zh-CN" dirty="0">
                <a:latin typeface="微软雅黑" panose="020B0503020204020204" charset="-122"/>
                <a:ea typeface="微软雅黑" panose="020B0503020204020204" charset="-122"/>
                <a:cs typeface="微软雅黑" panose="020B0503020204020204" charset="-122"/>
              </a:rPr>
              <a:t>可能对应于高度修正值</a:t>
            </a:r>
            <a:r>
              <a:rPr lang="en-US" altLang="zh-CN" dirty="0">
                <a:latin typeface="微软雅黑" panose="020B0503020204020204" charset="-122"/>
                <a:ea typeface="微软雅黑" panose="020B0503020204020204" charset="-122"/>
                <a:cs typeface="微软雅黑" panose="020B0503020204020204" charset="-122"/>
              </a:rPr>
              <a:t>x</a:t>
            </a:r>
            <a:r>
              <a:rPr lang="en-US" altLang="zh-CN" baseline="-25000" dirty="0">
                <a:latin typeface="微软雅黑" panose="020B0503020204020204" charset="-122"/>
                <a:ea typeface="微软雅黑" panose="020B0503020204020204" charset="-122"/>
                <a:cs typeface="微软雅黑" panose="020B0503020204020204" charset="-122"/>
              </a:rPr>
              <a:t>3</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y</a:t>
            </a:r>
            <a:r>
              <a:rPr lang="en-US" altLang="zh-CN" baseline="-25000" dirty="0">
                <a:latin typeface="微软雅黑" panose="020B0503020204020204" charset="-122"/>
                <a:ea typeface="微软雅黑" panose="020B0503020204020204" charset="-122"/>
                <a:cs typeface="微软雅黑" panose="020B0503020204020204" charset="-122"/>
              </a:rPr>
              <a:t>3</a:t>
            </a:r>
            <a:r>
              <a:rPr lang="zh-CN" altLang="zh-CN" dirty="0">
                <a:latin typeface="微软雅黑" panose="020B0503020204020204" charset="-122"/>
                <a:ea typeface="微软雅黑" panose="020B0503020204020204" charset="-122"/>
                <a:cs typeface="微软雅黑" panose="020B0503020204020204" charset="-122"/>
              </a:rPr>
              <a:t>表示更高的温度变化进一步向南等</a:t>
            </a:r>
            <a:endParaRPr lang="en-U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endParaRPr>
          </a:p>
        </p:txBody>
      </p: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p:cNvSpPr txBox="1"/>
          <p:nvPr/>
        </p:nvSpPr>
        <p:spPr>
          <a:xfrm>
            <a:off x="958032" y="4050027"/>
            <a:ext cx="10190937" cy="774443"/>
          </a:xfrm>
          <a:prstGeom prst="rect">
            <a:avLst/>
          </a:prstGeom>
          <a:noFill/>
        </p:spPr>
        <p:txBody>
          <a:bodyPr wrap="square" rtlCol="0">
            <a:spAutoFit/>
          </a:bodyPr>
          <a:lstStyle/>
          <a:p>
            <a:pPr>
              <a:lnSpc>
                <a:spcPct val="130000"/>
              </a:lnSpc>
              <a:defRPr/>
            </a:pPr>
            <a:r>
              <a:rPr lang="en-US" altLang="zh-CN" sz="1800" dirty="0">
                <a:effectLst/>
                <a:latin typeface="微软雅黑" panose="020B0503020204020204" charset="-122"/>
                <a:ea typeface="微软雅黑" panose="020B0503020204020204" charset="-122"/>
                <a:cs typeface="微软雅黑" panose="020B0503020204020204" charset="-122"/>
              </a:rPr>
              <a:t>         </a:t>
            </a:r>
            <a:r>
              <a:rPr lang="zh-CN" altLang="en-US" sz="1800" dirty="0">
                <a:effectLst/>
                <a:latin typeface="微软雅黑" panose="020B0503020204020204" charset="-122"/>
                <a:ea typeface="微软雅黑" panose="020B0503020204020204" charset="-122"/>
                <a:cs typeface="微软雅黑" panose="020B0503020204020204" charset="-122"/>
              </a:rPr>
              <a:t>对于</a:t>
            </a:r>
            <a:r>
              <a:rPr lang="zh-CN" altLang="zh-CN" sz="1800" dirty="0">
                <a:effectLst/>
                <a:latin typeface="微软雅黑" panose="020B0503020204020204" charset="-122"/>
                <a:ea typeface="微软雅黑" panose="020B0503020204020204" charset="-122"/>
                <a:cs typeface="微软雅黑" panose="020B0503020204020204" charset="-122"/>
              </a:rPr>
              <a:t>三阶张量</a:t>
            </a:r>
            <a:r>
              <a:rPr lang="en-US" altLang="zh-CN" sz="1800" dirty="0">
                <a:effectLst/>
                <a:latin typeface="微软雅黑" panose="020B0503020204020204" charset="-122"/>
                <a:ea typeface="微软雅黑" panose="020B0503020204020204" charset="-122"/>
                <a:cs typeface="微软雅黑" panose="020B0503020204020204" charset="-122"/>
              </a:rPr>
              <a:t>C</a:t>
            </a:r>
            <a:r>
              <a:rPr lang="zh-CN" altLang="zh-CN" sz="1800" dirty="0">
                <a:effectLst/>
                <a:latin typeface="微软雅黑" panose="020B0503020204020204" charset="-122"/>
                <a:ea typeface="微软雅黑" panose="020B0503020204020204" charset="-122"/>
                <a:cs typeface="微软雅黑" panose="020B0503020204020204" charset="-122"/>
              </a:rPr>
              <a:t>，包含智利城市一天中四个不同时间的月温度，可以近似为</a:t>
            </a:r>
            <a:r>
              <a:rPr lang="en-U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a:t>
            </a:r>
            <a:r>
              <a:rPr lang="es-E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x</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1</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y</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1</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 z</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1</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 . . . + x </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r</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y </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r</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 </a:t>
            </a:r>
            <a:r>
              <a:rPr lang="en-U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z</a:t>
            </a:r>
            <a:r>
              <a:rPr lang="es-ES" altLang="zh-CN" baseline="-25000"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r</a:t>
            </a:r>
            <a:r>
              <a:rPr lang="es-ES" altLang="zh-CN" dirty="0">
                <a:solidFill>
                  <a:schemeClr val="accent1"/>
                </a:solidFill>
                <a:latin typeface="微软雅黑" panose="020B0503020204020204" charset="-122"/>
                <a:ea typeface="微软雅黑" panose="020B0503020204020204" charset="-122"/>
                <a:cs typeface="微软雅黑" panose="020B0503020204020204" charset="-122"/>
                <a:sym typeface="字魂59号-创粗黑" panose="00000500000000000000" pitchFamily="2" charset="-122"/>
              </a:rPr>
              <a:t> = C </a:t>
            </a:r>
            <a:r>
              <a:rPr lang="zh-CN" altLang="zh-CN" sz="1800" dirty="0">
                <a:effectLst/>
                <a:latin typeface="微软雅黑" panose="020B0503020204020204" charset="-122"/>
                <a:ea typeface="微软雅黑" panose="020B0503020204020204" charset="-122"/>
                <a:cs typeface="微软雅黑" panose="020B0503020204020204" charset="-122"/>
              </a:rPr>
              <a:t>（</a:t>
            </a:r>
            <a:r>
              <a:rPr lang="en-US" altLang="zh-CN" sz="1800" dirty="0">
                <a:effectLst/>
                <a:latin typeface="微软雅黑" panose="020B0503020204020204" charset="-122"/>
                <a:ea typeface="微软雅黑" panose="020B0503020204020204" charset="-122"/>
                <a:cs typeface="微软雅黑" panose="020B0503020204020204" charset="-122"/>
              </a:rPr>
              <a:t>x1</a:t>
            </a:r>
            <a:r>
              <a:rPr lang="zh-CN" altLang="zh-CN" sz="1800" dirty="0">
                <a:effectLst/>
                <a:latin typeface="微软雅黑" panose="020B0503020204020204" charset="-122"/>
                <a:ea typeface="微软雅黑" panose="020B0503020204020204" charset="-122"/>
                <a:cs typeface="微软雅黑" panose="020B0503020204020204" charset="-122"/>
              </a:rPr>
              <a:t>可能是纬度因子，</a:t>
            </a:r>
            <a:r>
              <a:rPr lang="en-US" altLang="zh-CN" sz="1800" dirty="0">
                <a:effectLst/>
                <a:latin typeface="微软雅黑" panose="020B0503020204020204" charset="-122"/>
                <a:ea typeface="微软雅黑" panose="020B0503020204020204" charset="-122"/>
                <a:cs typeface="微软雅黑" panose="020B0503020204020204" charset="-122"/>
              </a:rPr>
              <a:t>y1</a:t>
            </a:r>
            <a:r>
              <a:rPr lang="zh-CN" altLang="zh-CN" sz="1800" dirty="0">
                <a:effectLst/>
                <a:latin typeface="微软雅黑" panose="020B0503020204020204" charset="-122"/>
                <a:ea typeface="微软雅黑" panose="020B0503020204020204" charset="-122"/>
                <a:cs typeface="微软雅黑" panose="020B0503020204020204" charset="-122"/>
              </a:rPr>
              <a:t>可能是月变化因子，</a:t>
            </a:r>
            <a:r>
              <a:rPr lang="en-US" altLang="zh-CN" sz="1800" dirty="0">
                <a:effectLst/>
                <a:latin typeface="微软雅黑" panose="020B0503020204020204" charset="-122"/>
                <a:ea typeface="微软雅黑" panose="020B0503020204020204" charset="-122"/>
                <a:cs typeface="微软雅黑" panose="020B0503020204020204" charset="-122"/>
              </a:rPr>
              <a:t>z1</a:t>
            </a:r>
            <a:r>
              <a:rPr lang="zh-CN" altLang="zh-CN" sz="1800" dirty="0">
                <a:effectLst/>
                <a:latin typeface="微软雅黑" panose="020B0503020204020204" charset="-122"/>
                <a:ea typeface="微软雅黑" panose="020B0503020204020204" charset="-122"/>
                <a:cs typeface="微软雅黑" panose="020B0503020204020204" charset="-122"/>
              </a:rPr>
              <a:t>可能是日变化因子，等等）</a:t>
            </a:r>
            <a:endParaRPr lang="en-US" altLang="zh-CN" dirty="0">
              <a:latin typeface="微软雅黑" panose="020B0503020204020204" charset="-122"/>
              <a:ea typeface="微软雅黑" panose="020B0503020204020204" charset="-122"/>
              <a:cs typeface="微软雅黑" panose="020B0503020204020204" charset="-122"/>
              <a:sym typeface="字魂59号-创粗黑" panose="00000500000000000000" pitchFamily="2" charset="-122"/>
            </a:endParaRPr>
          </a:p>
        </p:txBody>
      </p:sp>
      <p:sp>
        <p:nvSpPr>
          <p:cNvPr id="11" name="文本框 10"/>
          <p:cNvSpPr txBox="1"/>
          <p:nvPr/>
        </p:nvSpPr>
        <p:spPr>
          <a:xfrm>
            <a:off x="2810510" y="407670"/>
            <a:ext cx="6570345"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lang="zh-CN" altLang="en-US" sz="240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张量</a:t>
            </a: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p:cNvSpPr txBox="1"/>
          <p:nvPr/>
        </p:nvSpPr>
        <p:spPr>
          <a:xfrm>
            <a:off x="2810510" y="407670"/>
            <a:ext cx="6570345"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lang="zh-CN" altLang="en-US" sz="240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张量</a:t>
            </a: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MH_Text_1"/>
              <p:cNvSpPr>
                <a:spLocks noChangeArrowheads="1"/>
              </p:cNvSpPr>
              <p:nvPr>
                <p:custDataLst>
                  <p:tags r:id="rId2"/>
                </p:custDataLst>
              </p:nvPr>
            </p:nvSpPr>
            <p:spPr bwMode="auto">
              <a:xfrm>
                <a:off x="722756" y="839850"/>
                <a:ext cx="10745852" cy="503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342900" indent="-342900" algn="just">
                  <a:lnSpc>
                    <a:spcPct val="150000"/>
                  </a:lnSpc>
                  <a:buClr>
                    <a:srgbClr val="4679A7"/>
                  </a:buClr>
                  <a:buSzPct val="102000"/>
                  <a:buFont typeface="Arial" panose="020B0604020202020204" pitchFamily="34" charset="0"/>
                  <a:buChar char="•"/>
                  <a:defRPr/>
                </a:pPr>
                <a:r>
                  <a:rPr lang="en-US" altLang="zh-CN" sz="1800" b="1" kern="100" dirty="0">
                    <a:solidFill>
                      <a:schemeClr val="accent1"/>
                    </a:solidFill>
                    <a:effectLst/>
                    <a:latin typeface="微软雅黑" panose="020B0503020204020204" charset="-122"/>
                    <a:ea typeface="微软雅黑" panose="020B0503020204020204" charset="-122"/>
                    <a:cs typeface="Times New Roman" panose="02020603050405020304" pitchFamily="18" charset="0"/>
                  </a:rPr>
                  <a:t>RESCAL</a:t>
                </a:r>
                <a:r>
                  <a:rPr lang="zh-CN" altLang="en-US" sz="1800" b="1" kern="100" dirty="0">
                    <a:solidFill>
                      <a:srgbClr val="C00000"/>
                    </a:solidFill>
                    <a:effectLst/>
                    <a:latin typeface="微软雅黑" panose="020B0503020204020204" charset="-122"/>
                    <a:ea typeface="微软雅黑" panose="020B0503020204020204" charset="-122"/>
                    <a:cs typeface="Times New Roman" panose="02020603050405020304" pitchFamily="18" charset="0"/>
                  </a:rPr>
                  <a:t>：</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使用了一个</a:t>
                </a:r>
                <a:r>
                  <a:rPr lang="zh-CN" altLang="en-US" kern="100" dirty="0">
                    <a:latin typeface="微软雅黑" panose="020B0503020204020204" charset="-122"/>
                    <a:ea typeface="微软雅黑" panose="020B0503020204020204" charset="-122"/>
                    <a:cs typeface="Times New Roman" panose="02020603050405020304" pitchFamily="18" charset="0"/>
                  </a:rPr>
                  <a:t>矩阵来关系嵌入</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，它允许在所有维度上组合</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𝑠</m:t>
                        </m:r>
                      </m:sub>
                    </m:sSub>
                  </m:oMath>
                </a14:m>
                <a:r>
                  <a:rPr lang="zh-CN" altLang="zh-CN" sz="1800" kern="100" dirty="0">
                    <a:effectLst/>
                    <a:latin typeface="微软雅黑" panose="020B0503020204020204" charset="-122"/>
                    <a:ea typeface="微软雅黑" panose="020B0503020204020204" charset="-122"/>
                    <a:cs typeface="Times New Roman" panose="02020603050405020304" pitchFamily="18" charset="0"/>
                  </a:rPr>
                  <a:t>和</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𝑜</m:t>
                        </m:r>
                      </m:sub>
                    </m:sSub>
                  </m:oMath>
                </a14:m>
                <a:r>
                  <a:rPr lang="zh-CN" altLang="zh-CN" sz="1800" kern="100" dirty="0">
                    <a:effectLst/>
                    <a:latin typeface="微软雅黑" panose="020B0503020204020204" charset="-122"/>
                    <a:ea typeface="微软雅黑" panose="020B0503020204020204" charset="-122"/>
                    <a:cs typeface="Times New Roman" panose="02020603050405020304" pitchFamily="18" charset="0"/>
                  </a:rPr>
                  <a:t>的值，从而捕获边缘方向。在空间和</a:t>
                </a:r>
                <a:r>
                  <a:rPr lang="zh-CN" altLang="zh-CN" kern="100" dirty="0">
                    <a:latin typeface="微软雅黑" panose="020B0503020204020204" charset="-122"/>
                    <a:ea typeface="微软雅黑" panose="020B0503020204020204" charset="-122"/>
                    <a:cs typeface="Times New Roman" panose="02020603050405020304" pitchFamily="18" charset="0"/>
                  </a:rPr>
                  <a:t>时间上</a:t>
                </a:r>
                <a:r>
                  <a:rPr lang="zh-CN" altLang="en-US" kern="100" dirty="0">
                    <a:latin typeface="微软雅黑" panose="020B0503020204020204" charset="-122"/>
                    <a:ea typeface="微软雅黑" panose="020B0503020204020204" charset="-122"/>
                    <a:cs typeface="Times New Roman" panose="02020603050405020304" pitchFamily="18" charset="0"/>
                  </a:rPr>
                  <a:t>，</a:t>
                </a:r>
                <a:r>
                  <a:rPr lang="en-US" altLang="zh-CN" kern="100" dirty="0">
                    <a:latin typeface="微软雅黑" panose="020B0503020204020204" charset="-122"/>
                    <a:ea typeface="微软雅黑" panose="020B0503020204020204" charset="-122"/>
                    <a:cs typeface="Times New Roman" panose="02020603050405020304" pitchFamily="18" charset="0"/>
                  </a:rPr>
                  <a:t>RESCAL</a:t>
                </a:r>
                <a:r>
                  <a:rPr lang="zh-CN" altLang="en-US" kern="100" dirty="0">
                    <a:latin typeface="微软雅黑" panose="020B0503020204020204" charset="-122"/>
                    <a:ea typeface="微软雅黑" panose="020B0503020204020204" charset="-122"/>
                    <a:cs typeface="Times New Roman" panose="02020603050405020304" pitchFamily="18" charset="0"/>
                  </a:rPr>
                  <a:t>的实体和关系之间全是矩阵运算，因此实体和关系的信息可以进行深层次交互，非常具有表现力。但同时，</a:t>
                </a:r>
                <a:r>
                  <a:rPr lang="en-US" altLang="zh-CN" kern="100" dirty="0">
                    <a:latin typeface="微软雅黑" panose="020B0503020204020204" charset="-122"/>
                    <a:ea typeface="微软雅黑" panose="020B0503020204020204" charset="-122"/>
                    <a:cs typeface="Times New Roman" panose="02020603050405020304" pitchFamily="18" charset="0"/>
                  </a:rPr>
                  <a:t>RESCAL</a:t>
                </a:r>
                <a:r>
                  <a:rPr lang="zh-CN" altLang="en-US" kern="100" dirty="0">
                    <a:latin typeface="微软雅黑" panose="020B0503020204020204" charset="-122"/>
                    <a:ea typeface="微软雅黑" panose="020B0503020204020204" charset="-122"/>
                    <a:cs typeface="Times New Roman" panose="02020603050405020304" pitchFamily="18" charset="0"/>
                  </a:rPr>
                  <a:t>容易</a:t>
                </a:r>
                <a:r>
                  <a:rPr lang="zh-CN" altLang="en-US" b="1" kern="100" dirty="0">
                    <a:latin typeface="微软雅黑" panose="020B0503020204020204" charset="-122"/>
                    <a:ea typeface="微软雅黑" panose="020B0503020204020204" charset="-122"/>
                    <a:cs typeface="Times New Roman" panose="02020603050405020304" pitchFamily="18" charset="0"/>
                  </a:rPr>
                  <a:t>过拟合</a:t>
                </a:r>
                <a:r>
                  <a:rPr lang="zh-CN" altLang="en-US" kern="100" dirty="0">
                    <a:latin typeface="微软雅黑" panose="020B0503020204020204" charset="-122"/>
                    <a:ea typeface="微软雅黑" panose="020B0503020204020204" charset="-122"/>
                    <a:cs typeface="Times New Roman" panose="02020603050405020304" pitchFamily="18" charset="0"/>
                  </a:rPr>
                  <a:t>，并且随着关系矩阵维度的增加，</a:t>
                </a:r>
                <a:r>
                  <a:rPr lang="zh-CN" altLang="en-US" b="1" kern="100" dirty="0">
                    <a:latin typeface="微软雅黑" panose="020B0503020204020204" charset="-122"/>
                    <a:ea typeface="微软雅黑" panose="020B0503020204020204" charset="-122"/>
                    <a:cs typeface="Times New Roman" panose="02020603050405020304" pitchFamily="18" charset="0"/>
                  </a:rPr>
                  <a:t>复杂度会很高</a:t>
                </a:r>
                <a:r>
                  <a:rPr lang="zh-CN" altLang="en-US" kern="100" dirty="0">
                    <a:latin typeface="微软雅黑" panose="020B0503020204020204" charset="-122"/>
                    <a:ea typeface="微软雅黑" panose="020B0503020204020204" charset="-122"/>
                    <a:cs typeface="Times New Roman" panose="02020603050405020304" pitchFamily="18" charset="0"/>
                  </a:rPr>
                  <a:t>，很难应用到大规模知识图谱。</a:t>
                </a:r>
                <a:endParaRPr lang="en-US" altLang="zh-CN" sz="1800" kern="100" dirty="0">
                  <a:effectLst/>
                  <a:latin typeface="微软雅黑" panose="020B0503020204020204" charset="-122"/>
                  <a:ea typeface="微软雅黑" panose="020B0503020204020204" charset="-122"/>
                  <a:cs typeface="Times New Roman" panose="02020603050405020304" pitchFamily="18" charset="0"/>
                </a:endParaRPr>
              </a:p>
              <a:p>
                <a:pPr marL="342900" indent="-342900" algn="just">
                  <a:lnSpc>
                    <a:spcPct val="150000"/>
                  </a:lnSpc>
                  <a:buClr>
                    <a:srgbClr val="4679A7"/>
                  </a:buClr>
                  <a:buSzPct val="102000"/>
                  <a:buFont typeface="Arial" panose="020B0604020202020204" pitchFamily="34" charset="0"/>
                  <a:buChar char="•"/>
                  <a:defRPr/>
                </a:pPr>
                <a:r>
                  <a:rPr lang="en-US" altLang="zh-CN" b="1" dirty="0" err="1">
                    <a:solidFill>
                      <a:schemeClr val="accent1"/>
                    </a:solidFill>
                    <a:latin typeface="微软雅黑" panose="020B0503020204020204" charset="-122"/>
                    <a:ea typeface="微软雅黑" panose="020B0503020204020204" charset="-122"/>
                  </a:rPr>
                  <a:t>DistMult</a:t>
                </a:r>
                <a:r>
                  <a:rPr lang="zh-CN" altLang="en-US" b="1" dirty="0">
                    <a:solidFill>
                      <a:srgbClr val="C00000"/>
                    </a:solidFill>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针对</a:t>
                </a:r>
                <a:r>
                  <a:rPr lang="en-US" altLang="zh-CN" dirty="0">
                    <a:latin typeface="微软雅黑" panose="020B0503020204020204" charset="-122"/>
                    <a:ea typeface="微软雅黑" panose="020B0503020204020204" charset="-122"/>
                  </a:rPr>
                  <a:t>RESCAL</a:t>
                </a:r>
                <a:r>
                  <a:rPr lang="zh-CN" altLang="en-US" dirty="0">
                    <a:latin typeface="微软雅黑" panose="020B0503020204020204" charset="-122"/>
                    <a:ea typeface="微软雅黑" panose="020B0503020204020204" charset="-122"/>
                  </a:rPr>
                  <a:t>存在的问题，</a:t>
                </a:r>
                <a:r>
                  <a:rPr lang="en-US" altLang="zh-CN" dirty="0">
                    <a:latin typeface="微软雅黑" panose="020B0503020204020204" charset="-122"/>
                    <a:ea typeface="微软雅黑" panose="020B0503020204020204" charset="-122"/>
                  </a:rPr>
                  <a:t>DisMult</a:t>
                </a:r>
                <a:r>
                  <a:rPr lang="zh-CN" altLang="en-US" dirty="0">
                    <a:latin typeface="微软雅黑" panose="020B0503020204020204" charset="-122"/>
                    <a:ea typeface="微软雅黑" panose="020B0503020204020204" charset="-122"/>
                  </a:rPr>
                  <a:t>放松对关系矩阵的约束，是一种基于秩分解计算知识图嵌入的种子方法，其中每个实体和关系都与维数为</a:t>
                </a:r>
                <a:r>
                  <a:rPr lang="en-US" altLang="zh-CN" dirty="0">
                    <a:latin typeface="微软雅黑" panose="020B0503020204020204" charset="-122"/>
                    <a:ea typeface="微软雅黑" panose="020B0503020204020204" charset="-122"/>
                  </a:rPr>
                  <a:t>d</a:t>
                </a:r>
                <a:r>
                  <a:rPr lang="zh-CN" altLang="en-US" dirty="0">
                    <a:latin typeface="微软雅黑" panose="020B0503020204020204" charset="-122"/>
                    <a:ea typeface="微软雅黑" panose="020B0503020204020204" charset="-122"/>
                  </a:rPr>
                  <a:t>的向量相关联，对于每一条边        ，定义一个可行度得分函数</a:t>
                </a:r>
                <a14:m>
                  <m:oMath xmlns:m="http://schemas.openxmlformats.org/officeDocument/2006/math">
                    <m:nary>
                      <m:naryPr>
                        <m:chr m:val="∑"/>
                        <m:limLoc m:val="subSup"/>
                        <m:ctrlPr>
                          <a:rPr lang="zh-CN" altLang="zh-CN" sz="2000" b="1" i="1" smtClean="0">
                            <a:effectLst/>
                            <a:latin typeface="Cambria Math" panose="02040503050406030204" pitchFamily="18" charset="0"/>
                            <a:ea typeface="Cambria Math" panose="02040503050406030204" pitchFamily="18" charset="0"/>
                          </a:rPr>
                        </m:ctrlPr>
                      </m:naryPr>
                      <m:sub>
                        <m:r>
                          <a:rPr lang="en-US" altLang="zh-CN" sz="2000" b="1" i="1">
                            <a:effectLst/>
                            <a:latin typeface="Cambria Math" panose="02040503050406030204" pitchFamily="18" charset="0"/>
                            <a:cs typeface="Times New Roman" panose="02020603050405020304" pitchFamily="18" charset="0"/>
                          </a:rPr>
                          <m:t>𝒊</m:t>
                        </m:r>
                        <m:r>
                          <a:rPr lang="en-US" altLang="zh-CN" sz="2000" b="1" i="1">
                            <a:effectLst/>
                            <a:latin typeface="Cambria Math" panose="02040503050406030204" pitchFamily="18" charset="0"/>
                            <a:cs typeface="Times New Roman" panose="02020603050405020304" pitchFamily="18" charset="0"/>
                          </a:rPr>
                          <m:t>=</m:t>
                        </m:r>
                        <m:r>
                          <a:rPr lang="en-US" altLang="zh-CN" sz="2000" b="1" i="1">
                            <a:effectLst/>
                            <a:latin typeface="Cambria Math" panose="02040503050406030204" pitchFamily="18" charset="0"/>
                            <a:cs typeface="Times New Roman" panose="02020603050405020304" pitchFamily="18" charset="0"/>
                          </a:rPr>
                          <m:t>𝟏</m:t>
                        </m:r>
                      </m:sub>
                      <m:sup>
                        <m:r>
                          <a:rPr lang="en-US" altLang="zh-CN" sz="2000" b="1" i="1">
                            <a:effectLst/>
                            <a:latin typeface="Cambria Math" panose="02040503050406030204" pitchFamily="18" charset="0"/>
                            <a:cs typeface="Times New Roman" panose="02020603050405020304" pitchFamily="18" charset="0"/>
                          </a:rPr>
                          <m:t>𝒅</m:t>
                        </m:r>
                      </m:sup>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smtClean="0">
                                <a:effectLst/>
                                <a:latin typeface="Cambria Math" panose="02040503050406030204" pitchFamily="18" charset="0"/>
                                <a:ea typeface="Cambria Math" panose="020405030504060302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cs typeface="Times New Roman" panose="02020603050405020304" pitchFamily="18" charset="0"/>
                                  </a:rPr>
                                  <m:t>𝒆</m:t>
                                </m:r>
                              </m:e>
                              <m:sub>
                                <m:r>
                                  <a:rPr lang="en-US" altLang="zh-CN" sz="2000" b="1" i="1">
                                    <a:effectLst/>
                                    <a:latin typeface="Cambria Math" panose="02040503050406030204" pitchFamily="18" charset="0"/>
                                    <a:cs typeface="Times New Roman" panose="02020603050405020304" pitchFamily="18" charset="0"/>
                                  </a:rPr>
                                  <m:t>𝒔</m:t>
                                </m:r>
                              </m:sub>
                            </m:sSub>
                            <m:r>
                              <a:rPr lang="en-US" altLang="zh-CN" sz="2000" b="1" i="1">
                                <a:effectLst/>
                                <a:latin typeface="Cambria Math" panose="02040503050406030204" pitchFamily="18" charset="0"/>
                                <a:cs typeface="Times New Roman" panose="02020603050405020304" pitchFamily="18" charset="0"/>
                              </a:rPr>
                              <m:t>)</m:t>
                            </m:r>
                          </m:e>
                          <m:sub>
                            <m:r>
                              <a:rPr lang="en-US" altLang="zh-CN" sz="2000" b="1" i="1">
                                <a:effectLst/>
                                <a:latin typeface="Cambria Math" panose="02040503050406030204" pitchFamily="18" charset="0"/>
                                <a:cs typeface="Times New Roman" panose="02020603050405020304" pitchFamily="18" charset="0"/>
                              </a:rPr>
                              <m:t>𝒊</m:t>
                            </m:r>
                          </m:sub>
                        </m:sSub>
                        <m:r>
                          <a:rPr lang="en-US" altLang="zh-CN" sz="2000" b="1" i="1">
                            <a:effectLst/>
                            <a:latin typeface="Cambria Math" panose="02040503050406030204" pitchFamily="18" charset="0"/>
                            <a:cs typeface="Times New Roman" panose="020206030504050203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cs typeface="Times New Roman" panose="02020603050405020304" pitchFamily="18" charset="0"/>
                                  </a:rPr>
                                  <m:t>𝒓</m:t>
                                </m:r>
                              </m:e>
                              <m:sub>
                                <m:r>
                                  <a:rPr lang="en-US" altLang="zh-CN" sz="2000" b="1" i="1">
                                    <a:effectLst/>
                                    <a:latin typeface="Cambria Math" panose="02040503050406030204" pitchFamily="18" charset="0"/>
                                    <a:cs typeface="Times New Roman" panose="02020603050405020304" pitchFamily="18" charset="0"/>
                                  </a:rPr>
                                  <m:t>𝒑</m:t>
                                </m:r>
                              </m:sub>
                            </m:sSub>
                            <m:r>
                              <a:rPr lang="en-US" altLang="zh-CN" sz="2000" b="1" i="1">
                                <a:effectLst/>
                                <a:latin typeface="Cambria Math" panose="02040503050406030204" pitchFamily="18" charset="0"/>
                                <a:cs typeface="Times New Roman" panose="02020603050405020304" pitchFamily="18" charset="0"/>
                              </a:rPr>
                              <m:t>)</m:t>
                            </m:r>
                          </m:e>
                          <m:sub>
                            <m:r>
                              <a:rPr lang="en-US" altLang="zh-CN" sz="2000" b="1" i="1">
                                <a:effectLst/>
                                <a:latin typeface="Cambria Math" panose="02040503050406030204" pitchFamily="18" charset="0"/>
                                <a:cs typeface="Times New Roman" panose="02020603050405020304" pitchFamily="18" charset="0"/>
                              </a:rPr>
                              <m:t>𝒊</m:t>
                            </m:r>
                          </m:sub>
                        </m:sSub>
                        <m:r>
                          <a:rPr lang="en-US" altLang="zh-CN" sz="2000" b="1" i="1">
                            <a:effectLst/>
                            <a:latin typeface="Cambria Math" panose="02040503050406030204" pitchFamily="18" charset="0"/>
                            <a:cs typeface="Times New Roman" panose="02020603050405020304" pitchFamily="18" charset="0"/>
                          </a:rPr>
                          <m:t>(</m:t>
                        </m:r>
                        <m:sSub>
                          <m:sSubPr>
                            <m:ctrlPr>
                              <a:rPr lang="zh-CN" altLang="zh-CN" sz="2000" b="1" i="1">
                                <a:effectLst/>
                                <a:latin typeface="Cambria Math" panose="02040503050406030204" pitchFamily="18" charset="0"/>
                                <a:ea typeface="Cambria Math" panose="02040503050406030204" pitchFamily="18" charset="0"/>
                              </a:rPr>
                            </m:ctrlPr>
                          </m:sSubPr>
                          <m:e>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cs typeface="Times New Roman" panose="02020603050405020304" pitchFamily="18" charset="0"/>
                                  </a:rPr>
                                  <m:t>𝒆</m:t>
                                </m:r>
                              </m:e>
                              <m:sub>
                                <m:r>
                                  <a:rPr lang="en-US" altLang="zh-CN" sz="2000" b="1" i="1">
                                    <a:effectLst/>
                                    <a:latin typeface="Cambria Math" panose="02040503050406030204" pitchFamily="18" charset="0"/>
                                    <a:cs typeface="Times New Roman" panose="02020603050405020304" pitchFamily="18" charset="0"/>
                                  </a:rPr>
                                  <m:t>𝒐</m:t>
                                </m:r>
                              </m:sub>
                            </m:sSub>
                            <m:r>
                              <a:rPr lang="en-US" altLang="zh-CN" sz="2000" b="1" i="1">
                                <a:effectLst/>
                                <a:latin typeface="Cambria Math" panose="02040503050406030204" pitchFamily="18" charset="0"/>
                                <a:cs typeface="Times New Roman" panose="02020603050405020304" pitchFamily="18" charset="0"/>
                              </a:rPr>
                              <m:t>)</m:t>
                            </m:r>
                          </m:e>
                          <m:sub>
                            <m:r>
                              <a:rPr lang="en-US" altLang="zh-CN" sz="2000" b="1" i="1">
                                <a:effectLst/>
                                <a:latin typeface="Cambria Math" panose="02040503050406030204" pitchFamily="18" charset="0"/>
                                <a:cs typeface="Times New Roman" panose="02020603050405020304" pitchFamily="18" charset="0"/>
                              </a:rPr>
                              <m:t>𝒊</m:t>
                            </m:r>
                          </m:sub>
                        </m:sSub>
                      </m:e>
                    </m:nary>
                  </m:oMath>
                </a14:m>
                <a:r>
                  <a:rPr lang="zh-CN" altLang="en-US"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其中，</a:t>
                </a:r>
                <a14:m>
                  <m:oMath xmlns:m="http://schemas.openxmlformats.org/officeDocument/2006/math">
                    <m:r>
                      <a:rPr lang="en-US" altLang="zh-CN" sz="2000" b="1" i="0">
                        <a:latin typeface="Cambria Math" panose="02040503050406030204" pitchFamily="18" charset="0"/>
                      </a:rPr>
                      <m:t>(</m:t>
                    </m:r>
                    <m:sSub>
                      <m:sSubPr>
                        <m:ctrlPr>
                          <a:rPr lang="zh-CN" altLang="zh-CN" sz="2000" b="1" i="1">
                            <a:latin typeface="Cambria Math" panose="02040503050406030204" pitchFamily="18" charset="0"/>
                          </a:rPr>
                        </m:ctrlPr>
                      </m:sSubPr>
                      <m:e>
                        <m:sSub>
                          <m:sSubPr>
                            <m:ctrlPr>
                              <a:rPr lang="zh-CN" altLang="zh-CN" sz="2000" b="1" i="1">
                                <a:latin typeface="Cambria Math" panose="02040503050406030204" pitchFamily="18" charset="0"/>
                              </a:rPr>
                            </m:ctrlPr>
                          </m:sSubPr>
                          <m:e>
                            <m:r>
                              <a:rPr lang="en-US" altLang="zh-CN" sz="2000" b="1" i="0">
                                <a:latin typeface="Cambria Math" panose="02040503050406030204" pitchFamily="18" charset="0"/>
                              </a:rPr>
                              <m:t>𝐞</m:t>
                            </m:r>
                          </m:e>
                          <m:sub>
                            <m:r>
                              <a:rPr lang="en-US" altLang="zh-CN" sz="2000" b="1" i="0">
                                <a:latin typeface="Cambria Math" panose="02040503050406030204" pitchFamily="18" charset="0"/>
                              </a:rPr>
                              <m:t>𝐬</m:t>
                            </m:r>
                          </m:sub>
                        </m:sSub>
                        <m:r>
                          <a:rPr lang="en-US" altLang="zh-CN" sz="2000" b="1" i="0">
                            <a:latin typeface="Cambria Math" panose="02040503050406030204" pitchFamily="18" charset="0"/>
                          </a:rPr>
                          <m:t>)</m:t>
                        </m:r>
                      </m:e>
                      <m:sub>
                        <m:r>
                          <a:rPr lang="en-US" altLang="zh-CN" sz="2000" b="1" i="0">
                            <a:latin typeface="Cambria Math" panose="02040503050406030204" pitchFamily="18" charset="0"/>
                          </a:rPr>
                          <m:t>𝐢</m:t>
                        </m:r>
                      </m:sub>
                    </m:sSub>
                    <m:r>
                      <a:rPr lang="zh-CN" altLang="zh-CN" sz="2000" b="1" i="0">
                        <a:latin typeface="Cambria Math" panose="02040503050406030204" pitchFamily="18" charset="0"/>
                      </a:rPr>
                      <m:t>，</m:t>
                    </m:r>
                    <m:r>
                      <a:rPr lang="en-US" altLang="zh-CN" sz="2000" b="1" i="0">
                        <a:latin typeface="Cambria Math" panose="02040503050406030204" pitchFamily="18" charset="0"/>
                      </a:rPr>
                      <m:t>(</m:t>
                    </m:r>
                    <m:sSub>
                      <m:sSubPr>
                        <m:ctrlPr>
                          <a:rPr lang="zh-CN" altLang="zh-CN" sz="2000" b="1" i="1">
                            <a:latin typeface="Cambria Math" panose="02040503050406030204" pitchFamily="18" charset="0"/>
                          </a:rPr>
                        </m:ctrlPr>
                      </m:sSubPr>
                      <m:e>
                        <m:sSub>
                          <m:sSubPr>
                            <m:ctrlPr>
                              <a:rPr lang="zh-CN" altLang="zh-CN" sz="2000" b="1" i="1">
                                <a:latin typeface="Cambria Math" panose="02040503050406030204" pitchFamily="18" charset="0"/>
                              </a:rPr>
                            </m:ctrlPr>
                          </m:sSubPr>
                          <m:e>
                            <m:r>
                              <a:rPr lang="en-US" altLang="zh-CN" sz="2000" b="1" i="0">
                                <a:latin typeface="Cambria Math" panose="02040503050406030204" pitchFamily="18" charset="0"/>
                              </a:rPr>
                              <m:t>𝐫</m:t>
                            </m:r>
                          </m:e>
                          <m:sub>
                            <m:r>
                              <a:rPr lang="en-US" altLang="zh-CN" sz="2000" b="1" i="0">
                                <a:latin typeface="Cambria Math" panose="02040503050406030204" pitchFamily="18" charset="0"/>
                              </a:rPr>
                              <m:t>𝐩</m:t>
                            </m:r>
                          </m:sub>
                        </m:sSub>
                        <m:r>
                          <a:rPr lang="en-US" altLang="zh-CN" sz="2000" b="1" i="0">
                            <a:latin typeface="Cambria Math" panose="02040503050406030204" pitchFamily="18" charset="0"/>
                          </a:rPr>
                          <m:t>)</m:t>
                        </m:r>
                      </m:e>
                      <m:sub>
                        <m:r>
                          <a:rPr lang="en-US" altLang="zh-CN" sz="2000" b="1" i="0">
                            <a:latin typeface="Cambria Math" panose="02040503050406030204" pitchFamily="18" charset="0"/>
                          </a:rPr>
                          <m:t>𝐢</m:t>
                        </m:r>
                      </m:sub>
                    </m:sSub>
                    <m:r>
                      <a:rPr lang="zh-CN" altLang="zh-CN" sz="2000">
                        <a:latin typeface="Cambria Math" panose="02040503050406030204" pitchFamily="18" charset="0"/>
                      </a:rPr>
                      <m:t>和</m:t>
                    </m:r>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𝒆</m:t>
                            </m:r>
                          </m:e>
                          <m:sub>
                            <m:r>
                              <a:rPr lang="en-US" altLang="zh-CN" sz="2000" b="1" i="1">
                                <a:latin typeface="Cambria Math" panose="02040503050406030204" pitchFamily="18" charset="0"/>
                              </a:rPr>
                              <m:t>𝒐</m:t>
                            </m:r>
                          </m:sub>
                        </m:sSub>
                        <m:r>
                          <a:rPr lang="en-US" altLang="zh-CN" sz="2000" b="1" i="1">
                            <a:latin typeface="Cambria Math" panose="02040503050406030204" pitchFamily="18" charset="0"/>
                          </a:rPr>
                          <m:t>)</m:t>
                        </m:r>
                      </m:e>
                      <m:sub>
                        <m:r>
                          <a:rPr lang="en-US" altLang="zh-CN" sz="2000" b="1" i="1">
                            <a:latin typeface="Cambria Math" panose="02040503050406030204" pitchFamily="18" charset="0"/>
                          </a:rPr>
                          <m:t>𝒊</m:t>
                        </m:r>
                      </m:sub>
                    </m:sSub>
                  </m:oMath>
                </a14:m>
                <a:r>
                  <a:rPr lang="zh-CN" altLang="zh-CN" dirty="0">
                    <a:latin typeface="微软雅黑" panose="020B0503020204020204" charset="-122"/>
                    <a:ea typeface="微软雅黑" panose="020B0503020204020204" charset="-122"/>
                  </a:rPr>
                  <a:t>分别定义为向量</a:t>
                </a:r>
                <a14:m>
                  <m:oMath xmlns:m="http://schemas.openxmlformats.org/officeDocument/2006/math">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𝒆</m:t>
                        </m:r>
                      </m:e>
                      <m:sub>
                        <m:r>
                          <a:rPr lang="en-US" altLang="zh-CN" sz="2000" b="1" i="1">
                            <a:latin typeface="Cambria Math" panose="02040503050406030204" pitchFamily="18" charset="0"/>
                          </a:rPr>
                          <m:t>𝒔</m:t>
                        </m:r>
                      </m:sub>
                    </m:sSub>
                  </m:oMath>
                </a14:m>
                <a:r>
                  <a:rPr lang="zh-CN" altLang="zh-CN" sz="2000" b="1" dirty="0">
                    <a:latin typeface="微软雅黑" panose="020B0503020204020204" charset="-122"/>
                    <a:ea typeface="微软雅黑" panose="020B0503020204020204" charset="-122"/>
                  </a:rPr>
                  <a:t>，</a:t>
                </a:r>
                <a14:m>
                  <m:oMath xmlns:m="http://schemas.openxmlformats.org/officeDocument/2006/math">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𝒓</m:t>
                        </m:r>
                      </m:e>
                      <m:sub>
                        <m:r>
                          <a:rPr lang="en-US" altLang="zh-CN" sz="2000" b="1" i="1">
                            <a:latin typeface="Cambria Math" panose="02040503050406030204" pitchFamily="18" charset="0"/>
                          </a:rPr>
                          <m:t>𝒑</m:t>
                        </m:r>
                      </m:sub>
                    </m:sSub>
                    <m:sSub>
                      <m:sSubPr>
                        <m:ctrlPr>
                          <a:rPr lang="zh-CN" altLang="zh-CN" sz="2000" b="1" i="1">
                            <a:latin typeface="Cambria Math" panose="02040503050406030204" pitchFamily="18" charset="0"/>
                          </a:rPr>
                        </m:ctrlPr>
                      </m:sSubPr>
                      <m:e>
                        <m:r>
                          <a:rPr lang="zh-CN" altLang="zh-CN" sz="2000" b="1" i="1">
                            <a:latin typeface="Cambria Math" panose="02040503050406030204" pitchFamily="18" charset="0"/>
                          </a:rPr>
                          <m:t>，</m:t>
                        </m:r>
                        <m:r>
                          <a:rPr lang="en-US" altLang="zh-CN" sz="2000" b="1" i="1">
                            <a:latin typeface="Cambria Math" panose="02040503050406030204" pitchFamily="18" charset="0"/>
                          </a:rPr>
                          <m:t>𝒆</m:t>
                        </m:r>
                      </m:e>
                      <m:sub>
                        <m:r>
                          <a:rPr lang="en-US" altLang="zh-CN" sz="2000" b="1" i="1">
                            <a:latin typeface="Cambria Math" panose="02040503050406030204" pitchFamily="18" charset="0"/>
                          </a:rPr>
                          <m:t>𝒐</m:t>
                        </m:r>
                      </m:sub>
                    </m:sSub>
                  </m:oMath>
                </a14:m>
                <a:r>
                  <a:rPr lang="zh-CN" altLang="zh-CN" dirty="0">
                    <a:latin typeface="微软雅黑" panose="020B0503020204020204" charset="-122"/>
                    <a:ea typeface="微软雅黑" panose="020B0503020204020204" charset="-122"/>
                  </a:rPr>
                  <a:t>的第</a:t>
                </a:r>
                <a:r>
                  <a:rPr lang="en-US" altLang="zh-CN" dirty="0" err="1">
                    <a:latin typeface="微软雅黑" panose="020B0503020204020204" charset="-122"/>
                    <a:ea typeface="微软雅黑" panose="020B0503020204020204" charset="-122"/>
                  </a:rPr>
                  <a:t>i</a:t>
                </a:r>
                <a:r>
                  <a:rPr lang="zh-CN" altLang="zh-CN" dirty="0">
                    <a:latin typeface="微软雅黑" panose="020B0503020204020204" charset="-122"/>
                    <a:ea typeface="微软雅黑" panose="020B0503020204020204" charset="-122"/>
                  </a:rPr>
                  <a:t>个元素。我们的目标就是学习每个节点和边标签的向量，使正边的合理性最大化，使负边的合理性最小化</a:t>
                </a:r>
                <a:r>
                  <a:rPr lang="zh-CN" altLang="en-US" dirty="0">
                    <a:latin typeface="微软雅黑" panose="020B0503020204020204" charset="-122"/>
                    <a:ea typeface="微软雅黑" panose="020B0503020204020204" charset="-122"/>
                  </a:rPr>
                  <a:t>。</a:t>
                </a:r>
                <a:r>
                  <a:rPr lang="en-US" altLang="zh-CN" b="1" dirty="0" err="1">
                    <a:latin typeface="微软雅黑" panose="020B0503020204020204" charset="-122"/>
                    <a:ea typeface="微软雅黑" panose="020B0503020204020204" charset="-122"/>
                  </a:rPr>
                  <a:t>DistMult</a:t>
                </a:r>
                <a:r>
                  <a:rPr lang="zh-CN" altLang="en-US" b="1" dirty="0">
                    <a:latin typeface="微软雅黑" panose="020B0503020204020204" charset="-122"/>
                    <a:ea typeface="微软雅黑" panose="020B0503020204020204" charset="-122"/>
                  </a:rPr>
                  <a:t>不考虑边缘方向</a:t>
                </a:r>
                <a:endParaRPr lang="en-US" altLang="zh-CN" b="1" dirty="0">
                  <a:latin typeface="微软雅黑" panose="020B0503020204020204" charset="-122"/>
                  <a:ea typeface="微软雅黑" panose="020B0503020204020204" charset="-122"/>
                </a:endParaRPr>
              </a:p>
              <a:p>
                <a:pPr marL="342900" indent="-342900" algn="just">
                  <a:lnSpc>
                    <a:spcPct val="150000"/>
                  </a:lnSpc>
                  <a:buClr>
                    <a:srgbClr val="4679A7"/>
                  </a:buClr>
                  <a:buSzPct val="102000"/>
                  <a:buFont typeface="Arial" panose="020B0604020202020204" pitchFamily="34" charset="0"/>
                  <a:buChar char="•"/>
                  <a:defRPr/>
                </a:pPr>
                <a:endParaRPr lang="en-US" altLang="zh-CN" sz="1800" kern="100" dirty="0">
                  <a:effectLst/>
                  <a:latin typeface="微软雅黑" panose="020B0503020204020204" charset="-122"/>
                  <a:ea typeface="微软雅黑" panose="020B0503020204020204" charset="-122"/>
                  <a:cs typeface="Times New Roman" panose="02020603050405020304" pitchFamily="18" charset="0"/>
                </a:endParaRPr>
              </a:p>
              <a:p>
                <a:pPr marL="342900" indent="-342900" algn="just" fontAlgn="auto">
                  <a:lnSpc>
                    <a:spcPct val="150000"/>
                  </a:lnSpc>
                  <a:buClr>
                    <a:srgbClr val="4679A7"/>
                  </a:buClr>
                  <a:buSzPct val="102000"/>
                  <a:buFont typeface="Wingdings" panose="05000000000000000000" pitchFamily="2" charset="2"/>
                  <a:buChar char="u"/>
                  <a:defRPr/>
                </a:pPr>
                <a:endParaRPr lang="en-US" altLang="zh-CN" b="1" dirty="0">
                  <a:latin typeface="微软雅黑" panose="020B0503020204020204" charset="-122"/>
                  <a:ea typeface="微软雅黑" panose="020B0503020204020204" charset="-122"/>
                </a:endParaRPr>
              </a:p>
            </p:txBody>
          </p:sp>
        </mc:Choice>
        <mc:Fallback>
          <p:sp>
            <p:nvSpPr>
              <p:cNvPr id="9" name="MH_Text_1"/>
              <p:cNvSpPr>
                <a:spLocks noRot="1" noChangeAspect="1" noMove="1" noResize="1" noEditPoints="1" noAdjustHandles="1" noChangeArrowheads="1" noChangeShapeType="1" noTextEdit="1"/>
              </p:cNvSpPr>
              <p:nvPr>
                <p:custDataLst>
                  <p:tags r:id="rId3"/>
                </p:custDataLst>
              </p:nvPr>
            </p:nvSpPr>
            <p:spPr bwMode="auto">
              <a:xfrm>
                <a:off x="722756" y="839850"/>
                <a:ext cx="10745852" cy="5031456"/>
              </a:xfrm>
              <a:prstGeom prst="rect">
                <a:avLst/>
              </a:prstGeom>
              <a:blipFill rotWithShape="1">
                <a:blip r:embed="rId4"/>
                <a:stretch>
                  <a:fillRect l="-1" t="-8" r="-1189"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0" name="图片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7070" y="3050785"/>
            <a:ext cx="652073" cy="23073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文本框 11"/>
              <p:cNvSpPr txBox="1"/>
              <p:nvPr/>
            </p:nvSpPr>
            <p:spPr>
              <a:xfrm>
                <a:off x="4458385" y="4311195"/>
                <a:ext cx="3966958" cy="397673"/>
              </a:xfrm>
              <a:prstGeom prst="rect">
                <a:avLst/>
              </a:prstGeom>
              <a:noFill/>
            </p:spPr>
            <p:txBody>
              <a:bodyPr wrap="square">
                <a:spAutoFit/>
              </a:bodyPr>
              <a:lstStyle/>
              <a:p>
                <a:r>
                  <a:rPr lang="zh-CN" altLang="en-US" sz="1800" dirty="0">
                    <a:solidFill>
                      <a:schemeClr val="accent1"/>
                    </a:solidFill>
                    <a:latin typeface="Calibri" panose="020F0502020204030204" charset="0"/>
                    <a:ea typeface="宋体" panose="02010600030101010101" pitchFamily="2" charset="-122"/>
                    <a:cs typeface="Times New Roman" panose="02020603050405020304" pitchFamily="18" charset="0"/>
                  </a:rPr>
                  <a:t>评分函数</a:t>
                </a:r>
                <a: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a:t>:</a:t>
                </a:r>
                <a14:m>
                  <m:oMath xmlns:m="http://schemas.openxmlformats.org/officeDocument/2006/math">
                    <m:sSubSup>
                      <m:sSubSup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e>
                      <m:sub/>
                      <m:sup>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𝑑𝑖𝑎𝑔</m:t>
                    </m:r>
                    <m:d>
                      <m:dPr>
                        <m:ctrlP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e>
                    </m:d>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oMath>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4458385" y="4311195"/>
                <a:ext cx="3966958" cy="397673"/>
              </a:xfrm>
              <a:prstGeom prst="rect">
                <a:avLst/>
              </a:prstGeom>
              <a:blipFill rotWithShape="1">
                <a:blip r:embed="rId6"/>
                <a:stretch>
                  <a:fillRect l="-1" t="-45" r="4" b="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3531496" y="2141374"/>
                <a:ext cx="3966958" cy="405432"/>
              </a:xfrm>
              <a:prstGeom prst="rect">
                <a:avLst/>
              </a:prstGeom>
              <a:noFill/>
            </p:spPr>
            <p:txBody>
              <a:bodyPr wrap="square">
                <a:spAutoFit/>
              </a:bodyPr>
              <a:lstStyle/>
              <a:p>
                <a:r>
                  <a:rPr lang="zh-CN" altLang="en-US" sz="1800" dirty="0">
                    <a:solidFill>
                      <a:schemeClr val="accent1"/>
                    </a:solidFill>
                    <a:latin typeface="Calibri" panose="020F0502020204030204" charset="0"/>
                    <a:ea typeface="宋体" panose="02010600030101010101" pitchFamily="2" charset="-122"/>
                    <a:cs typeface="Times New Roman" panose="02020603050405020304" pitchFamily="18" charset="0"/>
                  </a:rPr>
                  <a:t>评分函数</a:t>
                </a:r>
                <a: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a:t>:</a:t>
                </a:r>
                <a14:m>
                  <m:oMath xmlns:m="http://schemas.openxmlformats.org/officeDocument/2006/math">
                    <m:sSubSup>
                      <m:sSubSup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e>
                      <m:sub/>
                      <m:sup>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sub>
                      <m:sup/>
                    </m:sSub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oMath>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3531496" y="2141374"/>
                <a:ext cx="3966958" cy="405432"/>
              </a:xfrm>
              <a:prstGeom prst="rect">
                <a:avLst/>
              </a:prstGeom>
              <a:blipFill rotWithShape="1">
                <a:blip r:embed="rId7"/>
                <a:stretch>
                  <a:fillRect l="-7" t="-38" r="9" b="112"/>
                </a:stretch>
              </a:blipFill>
            </p:spPr>
            <p:txBody>
              <a:bodyPr/>
              <a:lstStyle/>
              <a:p>
                <a:r>
                  <a:rPr lang="zh-CN" altLang="en-US">
                    <a:noFill/>
                  </a:rPr>
                  <a:t> </a:t>
                </a:r>
              </a:p>
            </p:txBody>
          </p:sp>
        </mc:Fallback>
      </mc:AlternateContent>
      <p:pic>
        <p:nvPicPr>
          <p:cNvPr id="18" name="图片 17"/>
          <p:cNvPicPr>
            <a:picLocks noChangeAspect="1"/>
          </p:cNvPicPr>
          <p:nvPr/>
        </p:nvPicPr>
        <p:blipFill rotWithShape="1">
          <a:blip r:embed="rId8"/>
          <a:srcRect r="31147" b="-106"/>
          <a:stretch>
            <a:fillRect/>
          </a:stretch>
        </p:blipFill>
        <p:spPr>
          <a:xfrm>
            <a:off x="6047425" y="4657546"/>
            <a:ext cx="5300475" cy="17414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p:cNvSpPr txBox="1"/>
          <p:nvPr/>
        </p:nvSpPr>
        <p:spPr>
          <a:xfrm>
            <a:off x="2810510" y="407670"/>
            <a:ext cx="6570345"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lang="zh-CN" altLang="en-US" sz="240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张量</a:t>
            </a: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9" name="MH_Text_1"/>
          <p:cNvSpPr>
            <a:spLocks noChangeArrowheads="1"/>
          </p:cNvSpPr>
          <p:nvPr>
            <p:custDataLst>
              <p:tags r:id="rId2"/>
            </p:custDataLst>
          </p:nvPr>
        </p:nvSpPr>
        <p:spPr bwMode="auto">
          <a:xfrm>
            <a:off x="722756" y="839850"/>
            <a:ext cx="9852144" cy="503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algn="just">
              <a:lnSpc>
                <a:spcPct val="150000"/>
              </a:lnSpc>
              <a:buClr>
                <a:srgbClr val="4679A7"/>
              </a:buClr>
              <a:buSzPct val="102000"/>
              <a:buFont typeface="Arial" panose="020B0604020202020204" pitchFamily="34" charset="0"/>
              <a:buChar char="•"/>
              <a:defRPr/>
            </a:pPr>
            <a:r>
              <a:rPr lang="en-US" altLang="zh-CN" sz="1800" b="1" kern="100" dirty="0" err="1">
                <a:solidFill>
                  <a:schemeClr val="accent1"/>
                </a:solidFill>
                <a:effectLst/>
                <a:latin typeface="微软雅黑" panose="020B0503020204020204" charset="-122"/>
                <a:ea typeface="微软雅黑" panose="020B0503020204020204" charset="-122"/>
                <a:cs typeface="Times New Roman" panose="02020603050405020304" pitchFamily="18" charset="0"/>
              </a:rPr>
              <a:t>HolE</a:t>
            </a:r>
            <a:r>
              <a:rPr lang="zh-CN" altLang="en-US" sz="1800" b="1" kern="100" dirty="0">
                <a:solidFill>
                  <a:srgbClr val="C00000"/>
                </a:solidFill>
                <a:effectLst/>
                <a:latin typeface="微软雅黑" panose="020B0503020204020204" charset="-122"/>
                <a:ea typeface="微软雅黑" panose="020B0503020204020204" charset="-122"/>
                <a:cs typeface="Times New Roman" panose="02020603050405020304" pitchFamily="18" charset="0"/>
              </a:rPr>
              <a:t>：</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使用向量进行关系和实体嵌入</a:t>
            </a:r>
            <a:r>
              <a:rPr lang="zh-CN" altLang="en-US" kern="100" dirty="0">
                <a:latin typeface="微软雅黑" panose="020B0503020204020204" charset="-122"/>
                <a:ea typeface="微软雅黑" panose="020B0503020204020204" charset="-122"/>
                <a:cs typeface="Times New Roman" panose="02020603050405020304" pitchFamily="18" charset="0"/>
              </a:rPr>
              <a:t>，</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使用圆形相关算子</a:t>
            </a:r>
            <a:r>
              <a:rPr lang="zh-CN" altLang="en-US" kern="100" dirty="0">
                <a:latin typeface="微软雅黑" panose="020B0503020204020204" charset="-122"/>
                <a:ea typeface="微软雅黑" panose="020B0503020204020204" charset="-122"/>
                <a:cs typeface="Times New Roman" panose="02020603050405020304" pitchFamily="18" charset="0"/>
              </a:rPr>
              <a:t>（</a:t>
            </a:r>
            <a:r>
              <a:rPr lang="zh-CN" altLang="zh-CN" kern="100" dirty="0">
                <a:latin typeface="微软雅黑" panose="020B0503020204020204" charset="-122"/>
                <a:ea typeface="微软雅黑" panose="020B0503020204020204" charset="-122"/>
                <a:cs typeface="Times New Roman" panose="02020603050405020304" pitchFamily="18" charset="0"/>
              </a:rPr>
              <a:t>沿两个向量的外积的对角取和</a:t>
            </a:r>
            <a:r>
              <a:rPr lang="zh-CN" altLang="en-US" kern="100" dirty="0">
                <a:latin typeface="微软雅黑" panose="020B0503020204020204" charset="-122"/>
                <a:ea typeface="微软雅黑" panose="020B0503020204020204" charset="-122"/>
                <a:cs typeface="Times New Roman" panose="02020603050405020304" pitchFamily="18" charset="0"/>
              </a:rPr>
              <a:t>）</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来组合它们。算子不可交换，考虑边的方向。</a:t>
            </a:r>
            <a:endParaRPr lang="zh-CN" altLang="zh-CN" sz="1800" kern="100" dirty="0">
              <a:effectLst/>
              <a:latin typeface="微软雅黑" panose="020B0503020204020204" charset="-122"/>
              <a:ea typeface="微软雅黑" panose="020B0503020204020204" charset="-122"/>
              <a:cs typeface="Times New Roman" panose="02020603050405020304" pitchFamily="18" charset="0"/>
            </a:endParaRPr>
          </a:p>
          <a:p>
            <a:pPr marL="342900" indent="-342900" algn="just" fontAlgn="auto">
              <a:lnSpc>
                <a:spcPct val="150000"/>
              </a:lnSpc>
              <a:buClr>
                <a:srgbClr val="4679A7"/>
              </a:buClr>
              <a:buSzPct val="102000"/>
              <a:buFont typeface="Wingdings" panose="05000000000000000000" pitchFamily="2" charset="2"/>
              <a:buChar char="u"/>
              <a:defRPr/>
            </a:pPr>
            <a:endParaRPr lang="en-US" altLang="zh-CN" b="1" dirty="0">
              <a:latin typeface="微软雅黑" panose="020B0503020204020204" charset="-122"/>
              <a:ea typeface="微软雅黑" panose="020B0503020204020204" charset="-122"/>
            </a:endParaRPr>
          </a:p>
        </p:txBody>
      </p:sp>
      <p:pic>
        <p:nvPicPr>
          <p:cNvPr id="4" name="图片 3"/>
          <p:cNvPicPr>
            <a:picLocks noChangeAspect="1"/>
          </p:cNvPicPr>
          <p:nvPr/>
        </p:nvPicPr>
        <p:blipFill rotWithShape="1">
          <a:blip r:embed="rId3"/>
          <a:srcRect l="68979" b="-2070"/>
          <a:stretch>
            <a:fillRect/>
          </a:stretch>
        </p:blipFill>
        <p:spPr>
          <a:xfrm>
            <a:off x="8186809" y="1729510"/>
            <a:ext cx="2388091" cy="1775622"/>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5545735" y="1300115"/>
                <a:ext cx="3966958" cy="397673"/>
              </a:xfrm>
              <a:prstGeom prst="rect">
                <a:avLst/>
              </a:prstGeom>
              <a:noFill/>
            </p:spPr>
            <p:txBody>
              <a:bodyPr wrap="square">
                <a:spAutoFit/>
              </a:bodyPr>
              <a:lstStyle/>
              <a:p>
                <a:r>
                  <a:rPr lang="zh-CN" altLang="en-US" sz="1800" dirty="0">
                    <a:solidFill>
                      <a:schemeClr val="accent1"/>
                    </a:solidFill>
                    <a:latin typeface="Calibri" panose="020F0502020204030204" charset="0"/>
                    <a:ea typeface="宋体" panose="02010600030101010101" pitchFamily="2" charset="-122"/>
                    <a:cs typeface="Times New Roman" panose="02020603050405020304" pitchFamily="18" charset="0"/>
                  </a:rPr>
                  <a:t>评分函数</a:t>
                </a:r>
                <a:r>
                  <a:rPr lang="en-US" altLang="zh-CN" sz="1800" dirty="0">
                    <a:solidFill>
                      <a:schemeClr val="accent1"/>
                    </a:solidFill>
                    <a:latin typeface="Calibri" panose="020F0502020204030204" charset="0"/>
                    <a:ea typeface="宋体" panose="02010600030101010101" pitchFamily="2" charset="-122"/>
                    <a:cs typeface="Times New Roman" panose="02020603050405020304" pitchFamily="18" charset="0"/>
                  </a:rPr>
                  <a:t>:</a:t>
                </a:r>
                <a14:m>
                  <m:oMath xmlns:m="http://schemas.openxmlformats.org/officeDocument/2006/math">
                    <m:sSubSup>
                      <m:sSubSupPr>
                        <m:ctrlP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𝑟</m:t>
                        </m:r>
                      </m:e>
                      <m:sub/>
                      <m:sup>
                        <m:r>
                          <a:rPr lang="en-US" altLang="zh-CN" i="1">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ℎ</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b="0" i="1" smtClean="0">
                        <a:solidFill>
                          <a:schemeClr val="accent1"/>
                        </a:solidFill>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5545735" y="1300115"/>
                <a:ext cx="3966958" cy="397673"/>
              </a:xfrm>
              <a:prstGeom prst="rect">
                <a:avLst/>
              </a:prstGeom>
              <a:blipFill rotWithShape="1">
                <a:blip r:embed="rId4"/>
                <a:stretch>
                  <a:fillRect l="-7" t="-68" r="10" b="109"/>
                </a:stretch>
              </a:blipFill>
            </p:spPr>
            <p:txBody>
              <a:bodyPr/>
              <a:lstStyle/>
              <a:p>
                <a:r>
                  <a:rPr lang="zh-CN" altLang="en-US">
                    <a:noFill/>
                  </a:rPr>
                  <a:t> </a:t>
                </a:r>
              </a:p>
            </p:txBody>
          </p:sp>
        </mc:Fallback>
      </mc:AlternateContent>
      <p:pic>
        <p:nvPicPr>
          <p:cNvPr id="5" name="图片 4"/>
          <p:cNvPicPr>
            <a:picLocks noChangeAspect="1"/>
          </p:cNvPicPr>
          <p:nvPr/>
        </p:nvPicPr>
        <p:blipFill>
          <a:blip r:embed="rId5"/>
          <a:stretch>
            <a:fillRect/>
          </a:stretch>
        </p:blipFill>
        <p:spPr>
          <a:xfrm>
            <a:off x="1092610" y="3675361"/>
            <a:ext cx="9032902" cy="2656210"/>
          </a:xfrm>
          <a:prstGeom prst="rect">
            <a:avLst/>
          </a:prstGeom>
        </p:spPr>
      </p:pic>
      <p:sp>
        <p:nvSpPr>
          <p:cNvPr id="18" name="文本框 17"/>
          <p:cNvSpPr txBox="1"/>
          <p:nvPr/>
        </p:nvSpPr>
        <p:spPr>
          <a:xfrm>
            <a:off x="1092610" y="2765768"/>
            <a:ext cx="7178720" cy="646331"/>
          </a:xfrm>
          <a:prstGeom prst="rect">
            <a:avLst/>
          </a:prstGeom>
          <a:noFill/>
        </p:spPr>
        <p:txBody>
          <a:bodyPr wrap="square">
            <a:spAutoFit/>
          </a:bodyPr>
          <a:lstStyle/>
          <a:p>
            <a:r>
              <a:rPr lang="zh-CN" altLang="en-US" kern="100" dirty="0">
                <a:latin typeface="微软雅黑" panose="020B0503020204020204" charset="-122"/>
                <a:ea typeface="微软雅黑" panose="020B0503020204020204" charset="-122"/>
                <a:cs typeface="Times New Roman" panose="02020603050405020304" pitchFamily="18" charset="0"/>
              </a:rPr>
              <a:t>除</a:t>
            </a:r>
            <a:r>
              <a:rPr lang="en-US" altLang="zh-CN" kern="100" dirty="0">
                <a:latin typeface="微软雅黑" panose="020B0503020204020204" charset="-122"/>
                <a:ea typeface="微软雅黑" panose="020B0503020204020204" charset="-122"/>
                <a:cs typeface="Times New Roman" panose="02020603050405020304" pitchFamily="18" charset="0"/>
              </a:rPr>
              <a:t>RESCAL, DisMult, HoIE</a:t>
            </a:r>
            <a:r>
              <a:rPr lang="zh-CN" altLang="en-US" kern="100" dirty="0">
                <a:latin typeface="微软雅黑" panose="020B0503020204020204" charset="-122"/>
                <a:ea typeface="微软雅黑" panose="020B0503020204020204" charset="-122"/>
                <a:cs typeface="Times New Roman" panose="02020603050405020304" pitchFamily="18" charset="0"/>
              </a:rPr>
              <a:t>外，还有其他模型考虑实体和关系的潜在语义信息，获取实体和关系的深层次交互信息。</a:t>
            </a:r>
            <a:endParaRPr lang="zh-CN" altLang="en-US" kern="1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mc:AlternateContent xmlns:mc="http://schemas.openxmlformats.org/markup-compatibility/2006">
        <mc:Choice xmlns:a14="http://schemas.microsoft.com/office/drawing/2010/main" Requires="a14">
          <p:sp>
            <p:nvSpPr>
              <p:cNvPr id="8" name="文本框 7"/>
              <p:cNvSpPr txBox="1"/>
              <p:nvPr/>
            </p:nvSpPr>
            <p:spPr>
              <a:xfrm>
                <a:off x="1483196" y="1037298"/>
                <a:ext cx="9141902" cy="2883738"/>
              </a:xfrm>
              <a:prstGeom prst="rect">
                <a:avLst/>
              </a:prstGeom>
              <a:noFill/>
            </p:spPr>
            <p:txBody>
              <a:bodyPr wrap="square">
                <a:spAutoFit/>
              </a:bodyPr>
              <a:lstStyle/>
              <a:p>
                <a:r>
                  <a:rPr lang="en-US" altLang="zh-CN" sz="1800" dirty="0">
                    <a:effectLst/>
                    <a:latin typeface="微软雅黑" panose="020B0503020204020204" charset="-122"/>
                    <a:ea typeface="微软雅黑" panose="020B0503020204020204" charset="-122"/>
                    <a:cs typeface="微软雅黑" panose="020B0503020204020204" charset="-122"/>
                  </a:rPr>
                  <a:t>       </a:t>
                </a:r>
                <a:r>
                  <a:rPr lang="zh-CN" altLang="zh-CN" sz="1800" dirty="0">
                    <a:effectLst/>
                    <a:latin typeface="微软雅黑" panose="020B0503020204020204" charset="-122"/>
                    <a:ea typeface="微软雅黑" panose="020B0503020204020204" charset="-122"/>
                    <a:cs typeface="微软雅黑" panose="020B0503020204020204" charset="-122"/>
                  </a:rPr>
                  <a:t>前面讨论的方法的一个局限性是，它们假设嵌入上的线性（保留加法和标量乘法）或双线性（例如矩阵乘法）运算来计算合理性分数。许多方法使用神经网络来学习具有</a:t>
                </a:r>
                <a:r>
                  <a:rPr lang="zh-CN" altLang="zh-CN" sz="1800" b="1" dirty="0">
                    <a:effectLst/>
                    <a:latin typeface="微软雅黑" panose="020B0503020204020204" charset="-122"/>
                    <a:ea typeface="微软雅黑" panose="020B0503020204020204" charset="-122"/>
                    <a:cs typeface="微软雅黑" panose="020B0503020204020204" charset="-122"/>
                  </a:rPr>
                  <a:t>非线性评分函数</a:t>
                </a:r>
                <a:r>
                  <a:rPr lang="zh-CN" altLang="zh-CN" sz="1800" dirty="0">
                    <a:effectLst/>
                    <a:latin typeface="微软雅黑" panose="020B0503020204020204" charset="-122"/>
                    <a:ea typeface="微软雅黑" panose="020B0503020204020204" charset="-122"/>
                    <a:cs typeface="微软雅黑" panose="020B0503020204020204" charset="-122"/>
                  </a:rPr>
                  <a:t>的嵌入，以获得合理性。</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神经网络模型将</a:t>
                </a:r>
                <a:r>
                  <a:rPr lang="en-US" altLang="zh-CN" dirty="0">
                    <a:latin typeface="微软雅黑" panose="020B0503020204020204" charset="-122"/>
                    <a:ea typeface="微软雅黑" panose="020B0503020204020204" charset="-122"/>
                    <a:cs typeface="微软雅黑" panose="020B0503020204020204" charset="-122"/>
                  </a:rPr>
                  <a:t>h, r, t</a:t>
                </a:r>
                <a:r>
                  <a:rPr lang="zh-CN" altLang="en-US" dirty="0">
                    <a:latin typeface="微软雅黑" panose="020B0503020204020204" charset="-122"/>
                    <a:ea typeface="微软雅黑" panose="020B0503020204020204" charset="-122"/>
                    <a:cs typeface="微软雅黑" panose="020B0503020204020204" charset="-122"/>
                  </a:rPr>
                  <a:t>同时输入神经网络，来判断三元组的打分。早期的工作如 </a:t>
                </a:r>
                <a:r>
                  <a:rPr lang="en-US" altLang="zh-CN" dirty="0">
                    <a:latin typeface="微软雅黑" panose="020B0503020204020204" charset="-122"/>
                    <a:ea typeface="微软雅黑" panose="020B0503020204020204" charset="-122"/>
                    <a:cs typeface="微软雅黑" panose="020B0503020204020204" charset="-122"/>
                  </a:rPr>
                  <a:t>MLP</a:t>
                </a:r>
                <a:r>
                  <a:rPr lang="zh-CN" altLang="en-US" dirty="0">
                    <a:latin typeface="微软雅黑" panose="020B0503020204020204" charset="-122"/>
                    <a:ea typeface="微软雅黑" panose="020B0503020204020204" charset="-122"/>
                    <a:cs typeface="微软雅黑" panose="020B0503020204020204" charset="-122"/>
                  </a:rPr>
                  <a:t>使用全连接神经网络来对给定的三元组进行打分。</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sz="1800" b="1" kern="100" dirty="0">
                    <a:solidFill>
                      <a:schemeClr val="accent1"/>
                    </a:solidFill>
                    <a:effectLst/>
                    <a:latin typeface="微软雅黑" panose="020B0503020204020204" charset="-122"/>
                    <a:ea typeface="微软雅黑" panose="020B0503020204020204" charset="-122"/>
                    <a:cs typeface="Times New Roman" panose="02020603050405020304" pitchFamily="18" charset="0"/>
                  </a:rPr>
                  <a:t>      </a:t>
                </a:r>
                <a:r>
                  <a:rPr lang="zh-CN" altLang="zh-CN" sz="1800" b="1" kern="100" dirty="0">
                    <a:solidFill>
                      <a:schemeClr val="accent1"/>
                    </a:solidFill>
                    <a:effectLst/>
                    <a:latin typeface="微软雅黑" panose="020B0503020204020204" charset="-122"/>
                    <a:ea typeface="微软雅黑" panose="020B0503020204020204" charset="-122"/>
                    <a:cs typeface="Times New Roman" panose="02020603050405020304" pitchFamily="18" charset="0"/>
                  </a:rPr>
                  <a:t>多层感知器</a:t>
                </a:r>
                <a:r>
                  <a:rPr lang="en-US" altLang="zh-CN" sz="1800" b="1" kern="100" dirty="0" err="1">
                    <a:solidFill>
                      <a:schemeClr val="accent1"/>
                    </a:solidFill>
                    <a:effectLst/>
                    <a:latin typeface="微软雅黑" panose="020B0503020204020204" charset="-122"/>
                    <a:ea typeface="微软雅黑" panose="020B0503020204020204" charset="-122"/>
                    <a:cs typeface="Times New Roman" panose="02020603050405020304" pitchFamily="18" charset="0"/>
                  </a:rPr>
                  <a:t>MultiLayerPerceptron</a:t>
                </a:r>
                <a:r>
                  <a:rPr lang="zh-CN" altLang="zh-CN" sz="1800" b="1" kern="100" dirty="0">
                    <a:solidFill>
                      <a:schemeClr val="accent1"/>
                    </a:solidFill>
                    <a:effectLst/>
                    <a:latin typeface="微软雅黑" panose="020B0503020204020204" charset="-122"/>
                    <a:ea typeface="微软雅黑" panose="020B0503020204020204" charset="-122"/>
                    <a:cs typeface="Times New Roman" panose="02020603050405020304" pitchFamily="18" charset="0"/>
                  </a:rPr>
                  <a:t>（</a:t>
                </a:r>
                <a:r>
                  <a:rPr lang="en-US" altLang="zh-CN" sz="1800" b="1" kern="100" dirty="0">
                    <a:solidFill>
                      <a:schemeClr val="accent1"/>
                    </a:solidFill>
                    <a:effectLst/>
                    <a:latin typeface="微软雅黑" panose="020B0503020204020204" charset="-122"/>
                    <a:ea typeface="微软雅黑" panose="020B0503020204020204" charset="-122"/>
                    <a:cs typeface="Times New Roman" panose="02020603050405020304" pitchFamily="18" charset="0"/>
                  </a:rPr>
                  <a:t>MLP</a:t>
                </a:r>
                <a:r>
                  <a:rPr lang="zh-CN" altLang="zh-CN" sz="1800" b="1" kern="100" dirty="0">
                    <a:solidFill>
                      <a:schemeClr val="accent1"/>
                    </a:solidFill>
                    <a:effectLst/>
                    <a:latin typeface="微软雅黑" panose="020B0503020204020204" charset="-122"/>
                    <a:ea typeface="微软雅黑" panose="020B0503020204020204" charset="-122"/>
                    <a:cs typeface="Times New Roman" panose="02020603050405020304" pitchFamily="18" charset="0"/>
                  </a:rPr>
                  <a:t>）</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是一种更简单的模型，将</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𝑠</m:t>
                        </m:r>
                      </m:sub>
                    </m:sSub>
                    <m:r>
                      <a:rPr lang="zh-CN" altLang="zh-CN" sz="1800" kern="100">
                        <a:effectLst/>
                        <a:latin typeface="Cambria Math" panose="02040503050406030204" pitchFamily="18" charset="0"/>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𝑟</m:t>
                        </m:r>
                      </m:e>
                      <m:sub>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𝑝</m:t>
                        </m:r>
                      </m:sub>
                    </m:sSub>
                    <m:r>
                      <a:rPr lang="zh-CN" altLang="zh-CN" sz="1800" kern="100">
                        <a:effectLst/>
                        <a:latin typeface="Cambria Math" panose="02040503050406030204" pitchFamily="18" charset="0"/>
                        <a:cs typeface="Times New Roman" panose="02020603050405020304" pitchFamily="18" charset="0"/>
                      </a:rPr>
                      <m:t>和</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charset="-122"/>
                            <a:cs typeface="Times New Roman" panose="02020603050405020304" pitchFamily="18" charset="0"/>
                          </a:rPr>
                          <m:t>𝑜</m:t>
                        </m:r>
                      </m:sub>
                    </m:sSub>
                  </m:oMath>
                </a14:m>
                <a:r>
                  <a:rPr lang="zh-CN" altLang="zh-CN" sz="1800" kern="100" dirty="0">
                    <a:effectLst/>
                    <a:latin typeface="微软雅黑" panose="020B0503020204020204" charset="-122"/>
                    <a:ea typeface="微软雅黑" panose="020B0503020204020204" charset="-122"/>
                    <a:cs typeface="Times New Roman" panose="02020603050405020304" pitchFamily="18" charset="0"/>
                  </a:rPr>
                  <a:t>连接并送入一个隐含层，以计算可信度得分。</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       </a:t>
                </a:r>
                <a:r>
                  <a:rPr lang="en-US" altLang="zh-CN" b="1" dirty="0">
                    <a:solidFill>
                      <a:schemeClr val="accent1"/>
                    </a:solidFill>
                    <a:latin typeface="微软雅黑" panose="020B0503020204020204" charset="-122"/>
                    <a:ea typeface="微软雅黑" panose="020B0503020204020204" charset="-122"/>
                    <a:cs typeface="微软雅黑" panose="020B0503020204020204" charset="-122"/>
                  </a:rPr>
                  <a:t>ConvE</a:t>
                </a:r>
                <a:r>
                  <a:rPr lang="zh-CN" altLang="en-US" dirty="0">
                    <a:latin typeface="微软雅黑" panose="020B0503020204020204" charset="-122"/>
                    <a:ea typeface="微软雅黑" panose="020B0503020204020204" charset="-122"/>
                    <a:cs typeface="微软雅黑" panose="020B0503020204020204" charset="-122"/>
                  </a:rPr>
                  <a:t>使用卷积神经网络 </a:t>
                </a:r>
                <a:r>
                  <a:rPr lang="en-US" altLang="zh-CN" dirty="0">
                    <a:latin typeface="微软雅黑" panose="020B0503020204020204" charset="-122"/>
                    <a:ea typeface="微软雅黑" panose="020B0503020204020204" charset="-122"/>
                    <a:cs typeface="微软雅黑" panose="020B0503020204020204" charset="-122"/>
                  </a:rPr>
                  <a:t>(Convolutional Neural Network) </a:t>
                </a:r>
                <a:r>
                  <a:rPr lang="zh-CN" altLang="en-US" dirty="0">
                    <a:latin typeface="微软雅黑" panose="020B0503020204020204" charset="-122"/>
                    <a:ea typeface="微软雅黑" panose="020B0503020204020204" charset="-122"/>
                    <a:cs typeface="微软雅黑" panose="020B0503020204020204" charset="-122"/>
                  </a:rPr>
                  <a:t>来定义打分函数</a:t>
                </a:r>
                <a:r>
                  <a:rPr lang="en-US" altLang="zh-CN" dirty="0">
                    <a:latin typeface="微软雅黑" panose="020B0503020204020204" charset="-122"/>
                    <a:ea typeface="微软雅黑" panose="020B0503020204020204" charset="-122"/>
                    <a:cs typeface="微软雅黑" panose="020B0503020204020204" charset="-122"/>
                  </a:rPr>
                  <a:t>ConvE</a:t>
                </a:r>
                <a:r>
                  <a:rPr lang="zh-CN" altLang="en-US" dirty="0">
                    <a:latin typeface="微软雅黑" panose="020B0503020204020204" charset="-122"/>
                    <a:ea typeface="微软雅黑" panose="020B0503020204020204" charset="-122"/>
                    <a:cs typeface="微软雅黑" panose="020B0503020204020204" charset="-122"/>
                  </a:rPr>
                  <a:t>首先把头实体和关系转换为二维向量，接下来利用卷积层和全连接层获取交互信息，然后与矩阵</a:t>
                </a:r>
                <a:r>
                  <a:rPr lang="en-US" altLang="zh-CN" dirty="0">
                    <a:latin typeface="微软雅黑" panose="020B0503020204020204" charset="-122"/>
                    <a:ea typeface="微软雅黑" panose="020B0503020204020204" charset="-122"/>
                    <a:cs typeface="微软雅黑" panose="020B0503020204020204" charset="-122"/>
                  </a:rPr>
                  <a:t>W</a:t>
                </a:r>
                <a:r>
                  <a:rPr lang="zh-CN" altLang="en-US" dirty="0">
                    <a:latin typeface="微软雅黑" panose="020B0503020204020204" charset="-122"/>
                    <a:ea typeface="微软雅黑" panose="020B0503020204020204" charset="-122"/>
                    <a:cs typeface="微软雅黑" panose="020B0503020204020204" charset="-122"/>
                  </a:rPr>
                  <a:t>和尾实体进行计算，判断当前三元组的可信度。</a:t>
                </a:r>
                <a:endParaRPr lang="zh-CN" altLang="en-US" dirty="0">
                  <a:latin typeface="微软雅黑" panose="020B0503020204020204" charset="-122"/>
                  <a:ea typeface="微软雅黑" panose="020B0503020204020204" charset="-122"/>
                  <a:cs typeface="微软雅黑" panose="020B0503020204020204"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483196" y="1037298"/>
                <a:ext cx="9141902" cy="2883738"/>
              </a:xfrm>
              <a:prstGeom prst="rect">
                <a:avLst/>
              </a:prstGeom>
              <a:blipFill rotWithShape="1">
                <a:blip r:embed="rId2"/>
                <a:stretch>
                  <a:fillRect l="-5" t="-12" r="3" b="19"/>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4471333" y="3917847"/>
            <a:ext cx="6682272" cy="1902856"/>
          </a:xfrm>
          <a:prstGeom prst="rect">
            <a:avLst/>
          </a:prstGeom>
        </p:spPr>
      </p:pic>
      <p:sp>
        <p:nvSpPr>
          <p:cNvPr id="11" name="文本框 10"/>
          <p:cNvSpPr txBox="1"/>
          <p:nvPr/>
        </p:nvSpPr>
        <p:spPr>
          <a:xfrm>
            <a:off x="2810510" y="407670"/>
            <a:ext cx="6570345"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lang="zh-CN" altLang="en-US" sz="240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神经网络</a:t>
            </a:r>
            <a:r>
              <a:rPr lang="zh-CN" altLang="zh-CN" sz="2400" dirty="0">
                <a:solidFill>
                  <a:srgbClr val="004578"/>
                </a:solidFill>
                <a:ea typeface="字魂59号-创粗黑" panose="00000500000000000000" pitchFamily="2" charset="-122"/>
                <a:sym typeface="+mn-ea"/>
              </a:rPr>
              <a:t>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a:stretch>
            <a:fillRect/>
          </a:stretch>
        </p:blipFill>
        <p:spPr>
          <a:xfrm>
            <a:off x="1979296" y="3921036"/>
            <a:ext cx="2431709" cy="1899666"/>
          </a:xfrm>
          <a:prstGeom prst="rect">
            <a:avLst/>
          </a:prstGeom>
        </p:spPr>
      </p:pic>
      <p:sp>
        <p:nvSpPr>
          <p:cNvPr id="6" name="文本框 5"/>
          <p:cNvSpPr txBox="1"/>
          <p:nvPr/>
        </p:nvSpPr>
        <p:spPr>
          <a:xfrm>
            <a:off x="2286087" y="5939406"/>
            <a:ext cx="1818126"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MLP</a:t>
            </a:r>
            <a:r>
              <a:rPr lang="zh-CN" altLang="en-US" sz="1400" dirty="0">
                <a:latin typeface="微软雅黑" panose="020B0503020204020204" charset="-122"/>
                <a:ea typeface="微软雅黑" panose="020B0503020204020204" charset="-122"/>
              </a:rPr>
              <a:t>模型计算示意图</a:t>
            </a:r>
            <a:endParaRPr lang="zh-CN" altLang="en-US" sz="1400" dirty="0">
              <a:latin typeface="微软雅黑" panose="020B0503020204020204" charset="-122"/>
              <a:ea typeface="微软雅黑" panose="020B0503020204020204" charset="-122"/>
            </a:endParaRPr>
          </a:p>
        </p:txBody>
      </p:sp>
      <p:sp>
        <p:nvSpPr>
          <p:cNvPr id="12" name="文本框 11"/>
          <p:cNvSpPr txBox="1"/>
          <p:nvPr/>
        </p:nvSpPr>
        <p:spPr>
          <a:xfrm>
            <a:off x="7450831" y="5939405"/>
            <a:ext cx="723275"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ConvE</a:t>
            </a:r>
            <a:endParaRPr lang="zh-CN" altLang="en-US" sz="1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8" name="文本框 17"/>
          <p:cNvSpPr txBox="1"/>
          <p:nvPr/>
        </p:nvSpPr>
        <p:spPr>
          <a:xfrm>
            <a:off x="2710780" y="5063773"/>
            <a:ext cx="7038363" cy="570865"/>
          </a:xfrm>
          <a:prstGeom prst="rect">
            <a:avLst/>
          </a:prstGeom>
          <a:noFill/>
        </p:spPr>
        <p:txBody>
          <a:bodyPr wrap="square" rtlCol="0">
            <a:spAutoFit/>
          </a:bodyPr>
          <a:lstStyle/>
          <a:p>
            <a:pPr algn="ctr">
              <a:lnSpc>
                <a:spcPct val="130000"/>
              </a:lnSpc>
              <a:defRPr/>
            </a:pPr>
            <a:endParaRPr lang="zh-CN" altLang="en-US" sz="2400" dirty="0">
              <a:solidFill>
                <a:srgbClr val="004578"/>
              </a:solidFill>
              <a:ea typeface="字魂59号-创粗黑" panose="00000500000000000000" pitchFamily="2" charset="-122"/>
              <a:sym typeface="字魂59号-创粗黑" panose="00000500000000000000" pitchFamily="2" charset="-122"/>
            </a:endParaRPr>
          </a:p>
        </p:txBody>
      </p:sp>
      <p:sp>
        <p:nvSpPr>
          <p:cNvPr id="8" name="文本框 7"/>
          <p:cNvSpPr txBox="1"/>
          <p:nvPr/>
        </p:nvSpPr>
        <p:spPr>
          <a:xfrm>
            <a:off x="1149292" y="1075684"/>
            <a:ext cx="9689284" cy="1705403"/>
          </a:xfrm>
          <a:prstGeom prst="rect">
            <a:avLst/>
          </a:prstGeom>
          <a:noFill/>
        </p:spPr>
        <p:txBody>
          <a:bodyPr wrap="square">
            <a:spAutoFit/>
          </a:bodyPr>
          <a:lstStyle/>
          <a:p>
            <a:pPr indent="304800" algn="just">
              <a:lnSpc>
                <a:spcPct val="150000"/>
              </a:lnSpc>
            </a:pPr>
            <a:r>
              <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rPr>
              <a:t>嵌入算法：</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嵌入技术最初是作为机器学习框架表示自然语言的一种方法而被探索的，其中</a:t>
            </a:r>
            <a:r>
              <a:rPr lang="en-US" altLang="zh-CN" sz="1800" kern="100" dirty="0">
                <a:effectLst/>
                <a:latin typeface="微软雅黑" panose="020B0503020204020204" charset="-122"/>
                <a:ea typeface="微软雅黑" panose="020B0503020204020204" charset="-122"/>
                <a:cs typeface="Times New Roman" panose="02020603050405020304" pitchFamily="18" charset="0"/>
              </a:rPr>
              <a:t>word2vec</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和</a:t>
            </a:r>
            <a:r>
              <a:rPr lang="en-US" altLang="zh-CN" sz="1800" kern="100" dirty="0">
                <a:effectLst/>
                <a:latin typeface="微软雅黑" panose="020B0503020204020204" charset="-122"/>
                <a:ea typeface="微软雅黑" panose="020B0503020204020204" charset="-122"/>
                <a:cs typeface="Times New Roman" panose="02020603050405020304" pitchFamily="18" charset="0"/>
              </a:rPr>
              <a:t>GloVe</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是两种开创性的方法。这两种方法都基于大型文本库计算单词的嵌入，</a:t>
            </a:r>
            <a:r>
              <a:rPr lang="en-US" altLang="zh-CN" sz="1800" kern="100" dirty="0">
                <a:effectLst/>
                <a:latin typeface="微软雅黑" panose="020B0503020204020204" charset="-122"/>
                <a:ea typeface="微软雅黑" panose="020B0503020204020204" charset="-122"/>
                <a:cs typeface="Times New Roman" panose="02020603050405020304" pitchFamily="18" charset="0"/>
              </a:rPr>
              <a:t>Word2vec</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使用经过训练的神经网络从周围的单词中预测当前的单词</a:t>
            </a:r>
            <a:r>
              <a:rPr lang="en-US" altLang="zh-CN" sz="1800" kern="100" dirty="0">
                <a:effectLst/>
                <a:latin typeface="微软雅黑" panose="020B0503020204020204" charset="-122"/>
                <a:ea typeface="微软雅黑" panose="020B0503020204020204" charset="-122"/>
                <a:cs typeface="Times New Roman" panose="02020603050405020304" pitchFamily="18" charset="0"/>
              </a:rPr>
              <a:t>(</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连续的单词袋</a:t>
            </a:r>
            <a:r>
              <a:rPr lang="en-US" altLang="zh-CN" sz="1800" kern="100" dirty="0">
                <a:effectLst/>
                <a:latin typeface="微软雅黑" panose="020B0503020204020204" charset="-122"/>
                <a:ea typeface="微软雅黑" panose="020B0503020204020204" charset="-122"/>
                <a:cs typeface="Times New Roman" panose="02020603050405020304" pitchFamily="18" charset="0"/>
              </a:rPr>
              <a:t>)</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，或者在给定当前单词的情况下预测周围的单词。</a:t>
            </a:r>
            <a:r>
              <a:rPr lang="en-US" altLang="zh-CN" sz="1800" kern="100" dirty="0">
                <a:effectLst/>
                <a:latin typeface="微软雅黑" panose="020B0503020204020204" charset="-122"/>
                <a:ea typeface="微软雅黑" panose="020B0503020204020204" charset="-122"/>
                <a:cs typeface="Times New Roman" panose="02020603050405020304" pitchFamily="18" charset="0"/>
              </a:rPr>
              <a:t>GloVe</a:t>
            </a:r>
            <a:r>
              <a:rPr lang="zh-CN" altLang="zh-CN" sz="1800" kern="100" dirty="0">
                <a:effectLst/>
                <a:latin typeface="微软雅黑" panose="020B0503020204020204" charset="-122"/>
                <a:ea typeface="微软雅黑" panose="020B0503020204020204" charset="-122"/>
                <a:cs typeface="Times New Roman" panose="02020603050405020304" pitchFamily="18" charset="0"/>
              </a:rPr>
              <a:t>更倾向于在词对的共现概率矩阵上应用回归模型。</a:t>
            </a:r>
            <a:endParaRPr lang="zh-CN" altLang="zh-CN" sz="1800" kern="100" dirty="0">
              <a:effectLst/>
              <a:latin typeface="微软雅黑" panose="020B0503020204020204" charset="-122"/>
              <a:ea typeface="微软雅黑" panose="020B0503020204020204" charset="-122"/>
              <a:cs typeface="Times New Roman" panose="02020603050405020304" pitchFamily="18" charset="0"/>
            </a:endParaRPr>
          </a:p>
        </p:txBody>
      </p:sp>
      <p:sp>
        <p:nvSpPr>
          <p:cNvPr id="11" name="文本框 10"/>
          <p:cNvSpPr txBox="1"/>
          <p:nvPr/>
        </p:nvSpPr>
        <p:spPr>
          <a:xfrm>
            <a:off x="2810510" y="407670"/>
            <a:ext cx="6570345"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lang="zh-CN" altLang="en-US" sz="240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a:t>
            </a:r>
            <a:r>
              <a:rPr lang="zh-CN" altLang="zh-CN" sz="2400" dirty="0">
                <a:solidFill>
                  <a:srgbClr val="004578"/>
                </a:solidFill>
                <a:ea typeface="字魂59号-创粗黑" panose="00000500000000000000" pitchFamily="2" charset="-122"/>
                <a:sym typeface="+mn-ea"/>
              </a:rPr>
              <a:t>模型</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 name="直接连接符 1"/>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14810" y="2796190"/>
            <a:ext cx="9848264" cy="3367397"/>
          </a:xfrm>
          <a:prstGeom prst="rect">
            <a:avLst/>
          </a:prstGeom>
          <a:noFill/>
        </p:spPr>
        <p:txBody>
          <a:bodyPr wrap="square">
            <a:spAutoFit/>
          </a:bodyPr>
          <a:lstStyle/>
          <a:p>
            <a:pPr marL="285750" indent="-285750" algn="just" fontAlgn="auto">
              <a:lnSpc>
                <a:spcPct val="150000"/>
              </a:lnSpc>
              <a:buClr>
                <a:schemeClr val="tx1"/>
              </a:buClr>
              <a:buSzPct val="102000"/>
              <a:buFont typeface="Arial" panose="020B0604020202020204" pitchFamily="34" charset="0"/>
              <a:buChar char="•"/>
              <a:defRPr/>
            </a:pPr>
            <a:r>
              <a:rPr lang="en-US" altLang="zh-CN" sz="1800" b="1" dirty="0">
                <a:solidFill>
                  <a:schemeClr val="accent1"/>
                </a:solidFill>
                <a:latin typeface="微软雅黑" panose="020B0503020204020204" charset="-122"/>
                <a:ea typeface="微软雅黑" panose="020B0503020204020204" charset="-122"/>
                <a:cs typeface="Times New Roman" panose="02020603050405020304" pitchFamily="18" charset="0"/>
                <a:sym typeface="+mn-lt"/>
              </a:rPr>
              <a:t>RDF2Vec</a:t>
            </a:r>
            <a:r>
              <a:rPr lang="zh-CN" altLang="en-US" sz="1800" b="1" dirty="0">
                <a:solidFill>
                  <a:srgbClr val="C00000"/>
                </a:solidFill>
                <a:latin typeface="微软雅黑" panose="020B0503020204020204" charset="-122"/>
                <a:ea typeface="微软雅黑" panose="020B0503020204020204" charset="-122"/>
                <a:cs typeface="Times New Roman" panose="02020603050405020304" pitchFamily="18" charset="0"/>
                <a:sym typeface="+mn-lt"/>
              </a:rPr>
              <a:t>：</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在图上执行</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有偏差的</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随机漫步，并将路径</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遍历的节点和边缘标签序列</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记录为“句子”，然后将这些句子作为输入到</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word2vec</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模型中。</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RDF2Vec</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的第二种模式从作为根节点的按标准标记的子树中生成节点序列。</a:t>
            </a:r>
            <a:endParaRPr lang="en-US" altLang="zh-CN" sz="1800" dirty="0">
              <a:latin typeface="微软雅黑" panose="020B0503020204020204" charset="-122"/>
              <a:ea typeface="微软雅黑" panose="020B0503020204020204" charset="-122"/>
              <a:cs typeface="Times New Roman" panose="02020603050405020304" pitchFamily="18" charset="0"/>
              <a:sym typeface="+mn-lt"/>
            </a:endParaRPr>
          </a:p>
          <a:p>
            <a:pPr marL="285750" indent="-285750" algn="just" fontAlgn="auto">
              <a:lnSpc>
                <a:spcPct val="150000"/>
              </a:lnSpc>
              <a:buClr>
                <a:schemeClr val="tx1"/>
              </a:buClr>
              <a:buSzPct val="102000"/>
              <a:buFont typeface="Arial" panose="020B0604020202020204" pitchFamily="34" charset="0"/>
              <a:buChar char="•"/>
              <a:defRPr/>
            </a:pPr>
            <a:r>
              <a:rPr lang="en-US" altLang="zh-CN" sz="1800" b="1" dirty="0">
                <a:solidFill>
                  <a:schemeClr val="accent1"/>
                </a:solidFill>
                <a:latin typeface="微软雅黑" panose="020B0503020204020204" charset="-122"/>
                <a:ea typeface="微软雅黑" panose="020B0503020204020204" charset="-122"/>
                <a:cs typeface="Times New Roman" panose="02020603050405020304" pitchFamily="18" charset="0"/>
                <a:sym typeface="+mn-lt"/>
              </a:rPr>
              <a:t>KGloVe</a:t>
            </a:r>
            <a:r>
              <a:rPr lang="zh-CN" altLang="en-US" sz="1800" b="1" dirty="0">
                <a:solidFill>
                  <a:srgbClr val="C00000"/>
                </a:solidFill>
                <a:latin typeface="微软雅黑" panose="020B0503020204020204" charset="-122"/>
                <a:ea typeface="微软雅黑" panose="020B0503020204020204" charset="-122"/>
                <a:cs typeface="Times New Roman" panose="02020603050405020304" pitchFamily="18" charset="0"/>
                <a:sym typeface="+mn-lt"/>
              </a:rPr>
              <a:t>：</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基于</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Gl</a:t>
            </a:r>
            <a:r>
              <a:rPr lang="en-US" altLang="zh-CN" dirty="0">
                <a:latin typeface="微软雅黑" panose="020B0503020204020204" charset="-122"/>
                <a:ea typeface="微软雅黑" panose="020B0503020204020204" charset="-122"/>
                <a:cs typeface="Times New Roman" panose="02020603050405020304" pitchFamily="18" charset="0"/>
                <a:sym typeface="+mn-lt"/>
              </a:rPr>
              <a:t>oVe</a:t>
            </a:r>
            <a:r>
              <a:rPr lang="zh-CN" altLang="en-US" dirty="0">
                <a:latin typeface="微软雅黑" panose="020B0503020204020204" charset="-122"/>
                <a:ea typeface="微软雅黑" panose="020B0503020204020204" charset="-122"/>
                <a:cs typeface="Times New Roman" panose="02020603050405020304" pitchFamily="18" charset="0"/>
                <a:sym typeface="+mn-lt"/>
              </a:rPr>
              <a:t>模型。原始的</a:t>
            </a:r>
            <a:r>
              <a:rPr lang="en-US" altLang="zh-CN" dirty="0">
                <a:latin typeface="微软雅黑" panose="020B0503020204020204" charset="-122"/>
                <a:ea typeface="微软雅黑" panose="020B0503020204020204" charset="-122"/>
                <a:cs typeface="Times New Roman" panose="02020603050405020304" pitchFamily="18" charset="0"/>
                <a:sym typeface="+mn-lt"/>
              </a:rPr>
              <a:t>GloVe</a:t>
            </a:r>
            <a:r>
              <a:rPr lang="zh-CN" altLang="en-US" dirty="0">
                <a:latin typeface="微软雅黑" panose="020B0503020204020204" charset="-122"/>
                <a:ea typeface="微软雅黑" panose="020B0503020204020204" charset="-122"/>
                <a:cs typeface="Times New Roman" panose="02020603050405020304" pitchFamily="18" charset="0"/>
                <a:sym typeface="+mn-lt"/>
              </a:rPr>
              <a:t>模型</a:t>
            </a:r>
            <a:r>
              <a:rPr lang="zh-CN" altLang="en-US" dirty="0">
                <a:latin typeface="微软雅黑" panose="020B0503020204020204" charset="-122"/>
                <a:ea typeface="微软雅黑" panose="020B0503020204020204" charset="-122"/>
                <a:cs typeface="Times New Roman" panose="02020603050405020304" pitchFamily="18" charset="0"/>
              </a:rPr>
              <a:t>把一个单词表达成一个由实数组成的向量，这些向量捕捉到了单词之间一些语义特性，比如相似性（</a:t>
            </a:r>
            <a:r>
              <a:rPr lang="en-US" altLang="zh-CN" dirty="0">
                <a:latin typeface="微软雅黑" panose="020B0503020204020204" charset="-122"/>
                <a:ea typeface="微软雅黑" panose="020B0503020204020204" charset="-122"/>
                <a:cs typeface="Times New Roman" panose="02020603050405020304" pitchFamily="18" charset="0"/>
              </a:rPr>
              <a:t>similarity</a:t>
            </a:r>
            <a:r>
              <a:rPr lang="zh-CN" altLang="en-US" dirty="0">
                <a:latin typeface="微软雅黑" panose="020B0503020204020204" charset="-122"/>
                <a:ea typeface="微软雅黑" panose="020B0503020204020204" charset="-122"/>
                <a:cs typeface="Times New Roman" panose="02020603050405020304" pitchFamily="18" charset="0"/>
              </a:rPr>
              <a:t>）、类比性（</a:t>
            </a:r>
            <a:r>
              <a:rPr lang="en-US" altLang="zh-CN" dirty="0">
                <a:latin typeface="微软雅黑" panose="020B0503020204020204" charset="-122"/>
                <a:ea typeface="微软雅黑" panose="020B0503020204020204" charset="-122"/>
                <a:cs typeface="Times New Roman" panose="02020603050405020304" pitchFamily="18" charset="0"/>
              </a:rPr>
              <a:t>analogy</a:t>
            </a:r>
            <a:r>
              <a:rPr lang="zh-CN" altLang="en-US" dirty="0">
                <a:latin typeface="微软雅黑" panose="020B0503020204020204" charset="-122"/>
                <a:ea typeface="微软雅黑" panose="020B0503020204020204" charset="-122"/>
                <a:cs typeface="Times New Roman" panose="02020603050405020304" pitchFamily="18" charset="0"/>
              </a:rPr>
              <a:t>）等。通过对向量的运算，比如欧几里得距离或者</a:t>
            </a:r>
            <a:r>
              <a:rPr lang="en-US" altLang="zh-CN" dirty="0">
                <a:latin typeface="微软雅黑" panose="020B0503020204020204" charset="-122"/>
                <a:ea typeface="微软雅黑" panose="020B0503020204020204" charset="-122"/>
                <a:cs typeface="Times New Roman" panose="02020603050405020304" pitchFamily="18" charset="0"/>
              </a:rPr>
              <a:t>cosine</a:t>
            </a:r>
            <a:r>
              <a:rPr lang="zh-CN" altLang="en-US" dirty="0">
                <a:latin typeface="微软雅黑" panose="020B0503020204020204" charset="-122"/>
                <a:ea typeface="微软雅黑" panose="020B0503020204020204" charset="-122"/>
                <a:cs typeface="Times New Roman" panose="02020603050405020304" pitchFamily="18" charset="0"/>
              </a:rPr>
              <a:t>相似度，可以计算出两个单词之间的语义相似性。</a:t>
            </a:r>
            <a:r>
              <a:rPr lang="en-US" altLang="zh-CN" dirty="0">
                <a:latin typeface="微软雅黑" panose="020B0503020204020204" charset="-122"/>
                <a:ea typeface="微软雅黑" panose="020B0503020204020204" charset="-122"/>
                <a:cs typeface="Times New Roman" panose="02020603050405020304" pitchFamily="18" charset="0"/>
                <a:sym typeface="+mn-lt"/>
              </a:rPr>
              <a:t> GloVe</a:t>
            </a:r>
            <a:r>
              <a:rPr lang="zh-CN" altLang="en-US" dirty="0">
                <a:latin typeface="微软雅黑" panose="020B0503020204020204" charset="-122"/>
                <a:ea typeface="微软雅黑" panose="020B0503020204020204" charset="-122"/>
                <a:cs typeface="Times New Roman" panose="02020603050405020304" pitchFamily="18" charset="0"/>
                <a:sym typeface="+mn-lt"/>
              </a:rPr>
              <a:t>认为在</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文本窗口中经常共现的单词更相关，</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KGloVe</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使用个性化的</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PageRank</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来确定与给定节点最相关的节点，然后将结果输入到</a:t>
            </a:r>
            <a:r>
              <a:rPr lang="en-US" altLang="zh-CN" sz="1800" dirty="0">
                <a:latin typeface="微软雅黑" panose="020B0503020204020204" charset="-122"/>
                <a:ea typeface="微软雅黑" panose="020B0503020204020204" charset="-122"/>
                <a:cs typeface="Times New Roman" panose="02020603050405020304" pitchFamily="18" charset="0"/>
                <a:sym typeface="+mn-lt"/>
              </a:rPr>
              <a:t>GloVe</a:t>
            </a:r>
            <a:r>
              <a:rPr lang="zh-CN" altLang="en-US" sz="1800" dirty="0">
                <a:latin typeface="微软雅黑" panose="020B0503020204020204" charset="-122"/>
                <a:ea typeface="微软雅黑" panose="020B0503020204020204" charset="-122"/>
                <a:cs typeface="Times New Roman" panose="02020603050405020304" pitchFamily="18" charset="0"/>
                <a:sym typeface="+mn-lt"/>
              </a:rPr>
              <a:t>模型中。</a:t>
            </a:r>
            <a:endParaRPr lang="zh-CN" altLang="en-US" sz="1800" dirty="0">
              <a:latin typeface="微软雅黑" panose="020B0503020204020204" charset="-122"/>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742037" y="2957866"/>
            <a:ext cx="4707926"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图神经网络</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3073" y="3750526"/>
            <a:ext cx="5605854"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Graph Neural Networks</a:t>
            </a:r>
            <a:endParaRPr kumimoji="0" lang="zh-CN" altLang="en-US"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28" name="文本框 27"/>
          <p:cNvSpPr txBox="1"/>
          <p:nvPr/>
        </p:nvSpPr>
        <p:spPr>
          <a:xfrm>
            <a:off x="898499" y="2318904"/>
            <a:ext cx="10027693" cy="128990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有监督学习：通过</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已有的训练样本</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去训练得到一个最优模型，再利用这个模型将所有的输入映射为相应的输出，对输出进行简单的判断从而实现预测和分类的目的，也就具有了对未知数据进行预测和分类的能力。</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1" name="文本框 30"/>
          <p:cNvSpPr txBox="1"/>
          <p:nvPr/>
        </p:nvSpPr>
        <p:spPr>
          <a:xfrm>
            <a:off x="898499" y="1124604"/>
            <a:ext cx="10174708" cy="87440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无监督学习：训练样本中</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标记信息是未知</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，通过对无标记训练样本的学习来揭示数据的内在性质及规律，为进一步的数据分析提供基础。</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4" name="图片 3"/>
          <p:cNvPicPr>
            <a:picLocks noChangeAspect="1"/>
          </p:cNvPicPr>
          <p:nvPr/>
        </p:nvPicPr>
        <p:blipFill>
          <a:blip r:embed="rId2"/>
          <a:stretch>
            <a:fillRect/>
          </a:stretch>
        </p:blipFill>
        <p:spPr>
          <a:xfrm>
            <a:off x="2848566" y="4033292"/>
            <a:ext cx="5829300" cy="2105025"/>
          </a:xfrm>
          <a:prstGeom prst="rect">
            <a:avLst/>
          </a:prstGeom>
        </p:spPr>
      </p:pic>
      <p:sp>
        <p:nvSpPr>
          <p:cNvPr id="11" name="文本框 10"/>
          <p:cNvSpPr txBox="1"/>
          <p:nvPr/>
        </p:nvSpPr>
        <p:spPr>
          <a:xfrm>
            <a:off x="3616336"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图知识归纳方法</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图神经网络</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00" name="文本框 99"/>
          <p:cNvSpPr txBox="1"/>
          <p:nvPr/>
        </p:nvSpPr>
        <p:spPr>
          <a:xfrm>
            <a:off x="805815" y="3272790"/>
            <a:ext cx="9819005" cy="922020"/>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pPr>
            <a:r>
              <a:rPr lang="zh-CN" b="0">
                <a:latin typeface="微软雅黑" panose="020B0503020204020204" charset="-122"/>
                <a:ea typeface="微软雅黑" panose="020B0503020204020204" charset="-122"/>
              </a:rPr>
              <a:t>作用：建立适合于图形结构数据的自定义机器学习模型；</a:t>
            </a:r>
            <a:endParaRPr lang="zh-CN" b="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b="0">
                <a:latin typeface="微软雅黑" panose="020B0503020204020204" charset="-122"/>
                <a:ea typeface="微软雅黑" panose="020B0503020204020204" charset="-122"/>
              </a:rPr>
              <a:t>图神经网络(GNN)：基于数据图的拓扑结构构建神经网络；</a:t>
            </a:r>
            <a:endParaRPr lang="zh-CN" altLang="en-US" b="0">
              <a:latin typeface="微软雅黑" panose="020B0503020204020204" charset="-122"/>
              <a:ea typeface="微软雅黑" panose="020B0503020204020204" charset="-122"/>
            </a:endParaRPr>
          </a:p>
        </p:txBody>
      </p:sp>
      <p:sp>
        <p:nvSpPr>
          <p:cNvPr id="2" name="文本框 1"/>
          <p:cNvSpPr txBox="1"/>
          <p:nvPr/>
        </p:nvSpPr>
        <p:spPr>
          <a:xfrm>
            <a:off x="805815" y="1223645"/>
            <a:ext cx="10116185" cy="1337945"/>
          </a:xfrm>
          <a:prstGeom prst="rect">
            <a:avLst/>
          </a:prstGeom>
          <a:noFill/>
          <a:ln w="9525">
            <a:noFill/>
          </a:ln>
        </p:spPr>
        <p:txBody>
          <a:bodyPr wrap="square" rtlCol="0">
            <a:spAutoFit/>
          </a:bodyPr>
          <a:lstStyle/>
          <a:p>
            <a:pPr marL="285750" lvl="0" indent="-285750" algn="l">
              <a:lnSpc>
                <a:spcPct val="150000"/>
              </a:lnSpc>
              <a:buClrTx/>
              <a:buSzTx/>
              <a:buFont typeface="Wingdings" panose="05000000000000000000" charset="0"/>
              <a:buChar char="u"/>
            </a:pPr>
            <a:r>
              <a:rPr lang="zh-CN">
                <a:latin typeface="微软雅黑" panose="020B0503020204020204" charset="-122"/>
                <a:ea typeface="微软雅黑" panose="020B0503020204020204" charset="-122"/>
                <a:sym typeface="+mn-ea"/>
              </a:rPr>
              <a:t>传统神经网络的数据源是相当同构的，它是根据节点的顺序层来定义的，其中一层中的每个节点都连接到下一层中的所有节点。</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Wingdings" panose="05000000000000000000" charset="0"/>
              <a:buChar char="u"/>
            </a:pPr>
            <a:r>
              <a:rPr lang="zh-CN">
                <a:latin typeface="微软雅黑" panose="020B0503020204020204" charset="-122"/>
                <a:ea typeface="微软雅黑" panose="020B0503020204020204" charset="-122"/>
                <a:sym typeface="+mn-ea"/>
              </a:rPr>
              <a:t>数据图是异构的，由它的边所代表的实体之间的关系决定。</a:t>
            </a:r>
            <a:endParaRPr lang="zh-CN">
              <a:latin typeface="微软雅黑" panose="020B0503020204020204" charset="-122"/>
              <a:ea typeface="微软雅黑" panose="020B0503020204020204" charset="-122"/>
              <a:sym typeface="+mn-ea"/>
            </a:endParaRPr>
          </a:p>
        </p:txBody>
      </p:sp>
      <p:sp>
        <p:nvSpPr>
          <p:cNvPr id="3" name="下箭头 2"/>
          <p:cNvSpPr/>
          <p:nvPr/>
        </p:nvSpPr>
        <p:spPr>
          <a:xfrm>
            <a:off x="3022600" y="2649855"/>
            <a:ext cx="491490" cy="709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107305" y="5081270"/>
            <a:ext cx="1365885" cy="125158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图神经网络</a:t>
            </a:r>
            <a:endParaRPr lang="zh-CN" altLang="en-US"/>
          </a:p>
        </p:txBody>
      </p:sp>
      <p:sp>
        <p:nvSpPr>
          <p:cNvPr id="6" name="圆角矩形 5"/>
          <p:cNvSpPr/>
          <p:nvPr/>
        </p:nvSpPr>
        <p:spPr>
          <a:xfrm>
            <a:off x="7767320" y="5377180"/>
            <a:ext cx="2285365" cy="62801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递归图神经网络</a:t>
            </a:r>
            <a:endParaRPr lang="zh-CN" altLang="en-US"/>
          </a:p>
        </p:txBody>
      </p:sp>
      <p:sp>
        <p:nvSpPr>
          <p:cNvPr id="7" name="左箭头 6"/>
          <p:cNvSpPr/>
          <p:nvPr/>
        </p:nvSpPr>
        <p:spPr>
          <a:xfrm>
            <a:off x="3970655" y="5464175"/>
            <a:ext cx="979170" cy="4857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630670" y="546417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349375" y="5393055"/>
            <a:ext cx="2285365" cy="62801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卷积图神经网络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递归图神经网络</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2668905" cy="436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递归图神经网络</a:t>
            </a:r>
            <a:endParaRPr lang="zh-CN" altLang="en-US"/>
          </a:p>
        </p:txBody>
      </p:sp>
      <p:sp>
        <p:nvSpPr>
          <p:cNvPr id="3" name="文本框 2"/>
          <p:cNvSpPr txBox="1"/>
          <p:nvPr/>
        </p:nvSpPr>
        <p:spPr>
          <a:xfrm>
            <a:off x="836295" y="2005965"/>
            <a:ext cx="10780395" cy="506730"/>
          </a:xfrm>
          <a:prstGeom prst="rect">
            <a:avLst/>
          </a:prstGeom>
          <a:noFill/>
          <a:ln w="9525">
            <a:noFill/>
          </a:ln>
        </p:spPr>
        <p:txBody>
          <a:bodyPr wrap="square">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标记一组训练节点的输出，让框架学习生成预期输出的函数，然后应用它们来标记其他示例。</a:t>
            </a:r>
            <a:endParaRPr lang="zh-CN">
              <a:latin typeface="微软雅黑" panose="020B0503020204020204" charset="-122"/>
              <a:ea typeface="微软雅黑" panose="020B0503020204020204" charset="-122"/>
              <a:sym typeface="+mn-ea"/>
            </a:endParaRPr>
          </a:p>
        </p:txBody>
      </p:sp>
      <p:sp>
        <p:nvSpPr>
          <p:cNvPr id="4" name="文本框 3"/>
          <p:cNvSpPr txBox="1"/>
          <p:nvPr/>
        </p:nvSpPr>
        <p:spPr>
          <a:xfrm>
            <a:off x="836295" y="3183255"/>
            <a:ext cx="5718175" cy="2168525"/>
          </a:xfrm>
          <a:prstGeom prst="rect">
            <a:avLst/>
          </a:prstGeom>
          <a:noFill/>
          <a:ln w="9525">
            <a:noFill/>
          </a:ln>
        </p:spPr>
        <p:txBody>
          <a:bodyPr wrap="square" rtlCol="0">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转换函数（</a:t>
            </a:r>
            <a:r>
              <a:rPr lang="en-US" altLang="zh-CN">
                <a:latin typeface="微软雅黑" panose="020B0503020204020204" charset="-122"/>
                <a:ea typeface="微软雅黑" panose="020B0503020204020204" charset="-122"/>
                <a:sym typeface="+mn-ea"/>
              </a:rPr>
              <a:t>transition function</a:t>
            </a:r>
            <a:r>
              <a:rPr lang="zh-CN">
                <a:latin typeface="微软雅黑" panose="020B0503020204020204" charset="-122"/>
                <a:ea typeface="微软雅黑" panose="020B0503020204020204" charset="-122"/>
                <a:sym typeface="+mn-ea"/>
              </a:rPr>
              <a:t>）</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图中的每个节点与一个状态向量相关联，该状态向量根据节点邻居的信息（即，相邻节点的特征和状态向量，以及从它们延伸到或者起始的边的特征向量）使用一个参数函数进行递归更新。</a:t>
            </a:r>
            <a:endParaRPr lang="zh-CN">
              <a:latin typeface="微软雅黑" panose="020B0503020204020204" charset="-122"/>
              <a:ea typeface="微软雅黑" panose="020B0503020204020204" charset="-122"/>
              <a:sym typeface="+mn-ea"/>
            </a:endParaRPr>
          </a:p>
        </p:txBody>
      </p:sp>
      <p:sp>
        <p:nvSpPr>
          <p:cNvPr id="6" name="文本框 5"/>
          <p:cNvSpPr txBox="1"/>
          <p:nvPr/>
        </p:nvSpPr>
        <p:spPr>
          <a:xfrm>
            <a:off x="7181215" y="3188335"/>
            <a:ext cx="3740785" cy="1337945"/>
          </a:xfrm>
          <a:prstGeom prst="rect">
            <a:avLst/>
          </a:prstGeom>
          <a:noFill/>
          <a:ln w="9525">
            <a:noFill/>
          </a:ln>
        </p:spPr>
        <p:txBody>
          <a:bodyPr wrap="square" rtlCol="0">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输出函数</a:t>
            </a:r>
            <a:r>
              <a:rPr lang="en-US" altLang="zh-CN">
                <a:latin typeface="微软雅黑" panose="020B0503020204020204" charset="-122"/>
                <a:ea typeface="微软雅黑" panose="020B0503020204020204" charset="-122"/>
                <a:sym typeface="+mn-ea"/>
              </a:rPr>
              <a:t>(output function)</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用于根据节点自身的特征和状态向量计算节点的最终输出。</a:t>
            </a:r>
            <a:endParaRPr lang="zh-CN">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递归图神经网络</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2668905" cy="436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递归图神经网络</a:t>
            </a:r>
            <a:endParaRPr lang="zh-CN" altLang="en-US"/>
          </a:p>
        </p:txBody>
      </p:sp>
      <p:sp>
        <p:nvSpPr>
          <p:cNvPr id="4" name="文本框 3"/>
          <p:cNvSpPr txBox="1"/>
          <p:nvPr/>
        </p:nvSpPr>
        <p:spPr>
          <a:xfrm>
            <a:off x="836295" y="1757045"/>
            <a:ext cx="1734185" cy="506730"/>
          </a:xfrm>
          <a:prstGeom prst="rect">
            <a:avLst/>
          </a:prstGeom>
          <a:noFill/>
          <a:ln w="9525">
            <a:noFill/>
          </a:ln>
        </p:spPr>
        <p:txBody>
          <a:bodyPr wrap="square" rtlCol="0">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example</a:t>
            </a:r>
            <a:endParaRPr lang="zh-CN">
              <a:latin typeface="微软雅黑" panose="020B0503020204020204" charset="-122"/>
              <a:ea typeface="微软雅黑" panose="020B0503020204020204" charset="-122"/>
              <a:sym typeface="+mn-ea"/>
            </a:endParaRPr>
          </a:p>
        </p:txBody>
      </p:sp>
      <p:sp>
        <p:nvSpPr>
          <p:cNvPr id="100" name="文本框 99"/>
          <p:cNvSpPr txBox="1"/>
          <p:nvPr/>
        </p:nvSpPr>
        <p:spPr>
          <a:xfrm>
            <a:off x="836295" y="2327275"/>
            <a:ext cx="10085070" cy="506730"/>
          </a:xfrm>
          <a:prstGeom prst="rect">
            <a:avLst/>
          </a:prstGeom>
          <a:noFill/>
          <a:ln w="9525">
            <a:noFill/>
          </a:ln>
        </p:spPr>
        <p:txBody>
          <a:bodyPr wrap="square">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目标：找到建立新的旅游信息办公室的优先地点</a:t>
            </a:r>
            <a:endParaRPr lang="zh-CN">
              <a:latin typeface="微软雅黑" panose="020B0503020204020204" charset="-122"/>
              <a:ea typeface="微软雅黑" panose="020B0503020204020204" charset="-122"/>
              <a:sym typeface="+mn-ea"/>
            </a:endParaRPr>
          </a:p>
        </p:txBody>
      </p:sp>
      <p:pic>
        <p:nvPicPr>
          <p:cNvPr id="7" name="图片 1"/>
          <p:cNvPicPr>
            <a:picLocks noChangeAspect="1"/>
          </p:cNvPicPr>
          <p:nvPr/>
        </p:nvPicPr>
        <p:blipFill>
          <a:blip r:embed="rId2"/>
          <a:stretch>
            <a:fillRect/>
          </a:stretch>
        </p:blipFill>
        <p:spPr>
          <a:xfrm>
            <a:off x="1520190" y="2897505"/>
            <a:ext cx="9150985" cy="2578735"/>
          </a:xfrm>
          <a:prstGeom prst="rect">
            <a:avLst/>
          </a:prstGeom>
          <a:noFill/>
          <a:ln>
            <a:noFill/>
          </a:ln>
        </p:spPr>
      </p:pic>
      <p:sp>
        <p:nvSpPr>
          <p:cNvPr id="3" name="文本框 2"/>
          <p:cNvSpPr txBox="1"/>
          <p:nvPr/>
        </p:nvSpPr>
        <p:spPr>
          <a:xfrm>
            <a:off x="836295" y="5659120"/>
            <a:ext cx="5840730" cy="1198880"/>
          </a:xfrm>
          <a:prstGeom prst="rect">
            <a:avLst/>
          </a:prstGeom>
          <a:noFill/>
          <a:ln w="9525">
            <a:noFill/>
          </a:ln>
        </p:spPr>
        <p:txBody>
          <a:bodyPr wrap="square">
            <a:spAutoFit/>
          </a:bodyPr>
          <a:lstStyle/>
          <a:p>
            <a:pPr marL="285750" lvl="0" indent="-285750" algn="l">
              <a:lnSpc>
                <a:spcPct val="150000"/>
              </a:lnSpc>
              <a:buClrTx/>
              <a:buSzTx/>
              <a:buFont typeface="Arial" panose="020B0604020202020204" pitchFamily="34" charset="0"/>
              <a:buChar char="•"/>
            </a:pPr>
            <a:r>
              <a:rPr lang="zh-CN" sz="1600">
                <a:latin typeface="微软雅黑" panose="020B0503020204020204" charset="-122"/>
                <a:ea typeface="微软雅黑" panose="020B0503020204020204" charset="-122"/>
                <a:sym typeface="+mn-ea"/>
              </a:rPr>
              <a:t>左图为突出显示Punta Arenas邻域的子图，其中节点用特征向量(n</a:t>
            </a:r>
            <a:r>
              <a:rPr lang="zh-CN" sz="1600" baseline="-25000">
                <a:latin typeface="微软雅黑" panose="020B0503020204020204" charset="-122"/>
                <a:ea typeface="微软雅黑" panose="020B0503020204020204" charset="-122"/>
                <a:sym typeface="+mn-ea"/>
              </a:rPr>
              <a:t>x</a:t>
            </a:r>
            <a:r>
              <a:rPr lang="zh-CN" sz="1600">
                <a:latin typeface="微软雅黑" panose="020B0503020204020204" charset="-122"/>
                <a:ea typeface="微软雅黑" panose="020B0503020204020204" charset="-122"/>
                <a:sym typeface="+mn-ea"/>
              </a:rPr>
              <a:t>)和步长t(h</a:t>
            </a:r>
            <a:r>
              <a:rPr lang="zh-CN" sz="1600" baseline="30000">
                <a:latin typeface="微软雅黑" panose="020B0503020204020204" charset="-122"/>
                <a:ea typeface="微软雅黑" panose="020B0503020204020204" charset="-122"/>
                <a:sym typeface="+mn-ea"/>
              </a:rPr>
              <a:t>(t)</a:t>
            </a:r>
            <a:r>
              <a:rPr lang="zh-CN" sz="1600" baseline="-25000">
                <a:latin typeface="微软雅黑" panose="020B0503020204020204" charset="-122"/>
                <a:ea typeface="微软雅黑" panose="020B0503020204020204" charset="-122"/>
                <a:sym typeface="+mn-ea"/>
              </a:rPr>
              <a:t>x</a:t>
            </a:r>
            <a:r>
              <a:rPr lang="zh-CN" sz="1600">
                <a:latin typeface="微软雅黑" panose="020B0503020204020204" charset="-122"/>
                <a:ea typeface="微软雅黑" panose="020B0503020204020204" charset="-122"/>
                <a:sym typeface="+mn-ea"/>
              </a:rPr>
              <a:t>)的隐藏状态进行标注，边用特征向量(a</a:t>
            </a:r>
            <a:r>
              <a:rPr lang="zh-CN" sz="1600" baseline="-25000">
                <a:latin typeface="微软雅黑" panose="020B0503020204020204" charset="-122"/>
                <a:ea typeface="微软雅黑" panose="020B0503020204020204" charset="-122"/>
                <a:sym typeface="+mn-ea"/>
              </a:rPr>
              <a:t>xy</a:t>
            </a:r>
            <a:r>
              <a:rPr lang="zh-CN" sz="1600">
                <a:latin typeface="微软雅黑" panose="020B0503020204020204" charset="-122"/>
                <a:ea typeface="微软雅黑" panose="020B0503020204020204" charset="-122"/>
                <a:sym typeface="+mn-ea"/>
              </a:rPr>
              <a:t>)进行标注；</a:t>
            </a:r>
            <a:endParaRPr lang="zh-CN" sz="1600">
              <a:latin typeface="微软雅黑" panose="020B0503020204020204" charset="-122"/>
              <a:ea typeface="微软雅黑" panose="020B0503020204020204" charset="-122"/>
              <a:sym typeface="+mn-ea"/>
            </a:endParaRPr>
          </a:p>
        </p:txBody>
      </p:sp>
      <p:sp>
        <p:nvSpPr>
          <p:cNvPr id="6" name="文本框 5"/>
          <p:cNvSpPr txBox="1"/>
          <p:nvPr/>
        </p:nvSpPr>
        <p:spPr>
          <a:xfrm>
            <a:off x="6677025" y="5659120"/>
            <a:ext cx="5275580" cy="1198880"/>
          </a:xfrm>
          <a:prstGeom prst="rect">
            <a:avLst/>
          </a:prstGeom>
          <a:noFill/>
          <a:ln w="9525">
            <a:noFill/>
          </a:ln>
        </p:spPr>
        <p:txBody>
          <a:bodyPr wrap="square" rtlCol="0" anchor="t">
            <a:spAutoFit/>
          </a:bodyPr>
          <a:lstStyle/>
          <a:p>
            <a:pPr marL="285750" lvl="0" indent="-285750" algn="l">
              <a:lnSpc>
                <a:spcPct val="150000"/>
              </a:lnSpc>
              <a:buClrTx/>
              <a:buSzTx/>
              <a:buFont typeface="Arial" panose="020B0604020202020204" pitchFamily="34" charset="0"/>
              <a:buChar char="•"/>
            </a:pPr>
            <a:r>
              <a:rPr lang="zh-CN" sz="1600">
                <a:latin typeface="微软雅黑" panose="020B0503020204020204" charset="-122"/>
                <a:ea typeface="微软雅黑" panose="020B0503020204020204" charset="-122"/>
                <a:sym typeface="+mn-ea"/>
              </a:rPr>
              <a:t>右侧为GNN转移和输出函数，以Punta Arenas(x=1)为例，其中N(x)表示x的邻近节点，fw(·)表示参数w的转移函数，gw '(·)表示参数w '的输出函数。</a:t>
            </a:r>
            <a:endParaRPr lang="zh-CN" sz="1600">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递归图神经网络</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2668905" cy="436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递归图神经网络</a:t>
            </a:r>
            <a:endParaRPr lang="zh-CN" altLang="en-US"/>
          </a:p>
        </p:txBody>
      </p:sp>
      <p:sp>
        <p:nvSpPr>
          <p:cNvPr id="4" name="文本框 3"/>
          <p:cNvSpPr txBox="1"/>
          <p:nvPr/>
        </p:nvSpPr>
        <p:spPr>
          <a:xfrm>
            <a:off x="836295" y="1757045"/>
            <a:ext cx="1734185" cy="506730"/>
          </a:xfrm>
          <a:prstGeom prst="rect">
            <a:avLst/>
          </a:prstGeom>
          <a:noFill/>
          <a:ln w="9525">
            <a:noFill/>
          </a:ln>
        </p:spPr>
        <p:txBody>
          <a:bodyPr wrap="square" rtlCol="0">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模型优化</a:t>
            </a:r>
            <a:endParaRPr lang="zh-CN">
              <a:latin typeface="微软雅黑" panose="020B0503020204020204" charset="-122"/>
              <a:ea typeface="微软雅黑" panose="020B0503020204020204" charset="-122"/>
              <a:sym typeface="+mn-ea"/>
            </a:endParaRPr>
          </a:p>
        </p:txBody>
      </p:sp>
      <p:sp>
        <p:nvSpPr>
          <p:cNvPr id="100" name="文本框 99"/>
          <p:cNvSpPr txBox="1"/>
          <p:nvPr/>
        </p:nvSpPr>
        <p:spPr>
          <a:xfrm>
            <a:off x="836930" y="2360295"/>
            <a:ext cx="10085070" cy="2168525"/>
          </a:xfrm>
          <a:prstGeom prst="rect">
            <a:avLst/>
          </a:prstGeom>
          <a:noFill/>
          <a:ln w="9525">
            <a:noFill/>
          </a:ln>
        </p:spPr>
        <p:txBody>
          <a:bodyPr wrap="square">
            <a:spAutoFit/>
          </a:bodyPr>
          <a:lstStyle/>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以不同的方式定义相邻节点，例如包括用于输出边的节点，或一跳或两跳之外的节点；</a:t>
            </a:r>
            <a:endParaRPr lang="zh-CN">
              <a:latin typeface="微软雅黑" panose="020B0503020204020204" charset="-122"/>
              <a:ea typeface="微软雅黑" panose="020B0503020204020204" charset="-122"/>
              <a:sym typeface="+mn-ea"/>
            </a:endParaRPr>
          </a:p>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可以允许节点对通过具有不同向量的多条边连接； </a:t>
            </a:r>
            <a:endParaRPr lang="zh-CN">
              <a:latin typeface="微软雅黑" panose="020B0503020204020204" charset="-122"/>
              <a:ea typeface="微软雅黑" panose="020B0503020204020204" charset="-122"/>
              <a:sym typeface="+mn-ea"/>
            </a:endParaRPr>
          </a:p>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可以考虑每个节点具有不同参数的</a:t>
            </a:r>
            <a:r>
              <a:rPr lang="zh-CN">
                <a:latin typeface="微软雅黑" panose="020B0503020204020204" charset="-122"/>
                <a:ea typeface="微软雅黑" panose="020B0503020204020204" charset="-122"/>
                <a:sym typeface="+mn-ea"/>
              </a:rPr>
              <a:t>转换（</a:t>
            </a:r>
            <a:r>
              <a:rPr lang="en-US" altLang="zh-CN">
                <a:latin typeface="微软雅黑" panose="020B0503020204020204" charset="-122"/>
                <a:ea typeface="微软雅黑" panose="020B0503020204020204" charset="-122"/>
                <a:sym typeface="+mn-ea"/>
              </a:rPr>
              <a:t>transition</a:t>
            </a:r>
            <a:r>
              <a:rPr lang="zh-CN">
                <a:latin typeface="微软雅黑" panose="020B0503020204020204" charset="-122"/>
                <a:ea typeface="微软雅黑" panose="020B0503020204020204" charset="-122"/>
                <a:sym typeface="+mn-ea"/>
              </a:rPr>
              <a:t>）和输出函数;</a:t>
            </a:r>
            <a:endParaRPr lang="zh-CN">
              <a:latin typeface="微软雅黑" panose="020B0503020204020204" charset="-122"/>
              <a:ea typeface="微软雅黑" panose="020B0503020204020204" charset="-122"/>
              <a:sym typeface="+mn-ea"/>
            </a:endParaRPr>
          </a:p>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为边添加状态和输出;</a:t>
            </a:r>
            <a:endParaRPr lang="zh-CN">
              <a:latin typeface="微软雅黑" panose="020B0503020204020204" charset="-122"/>
              <a:ea typeface="微软雅黑" panose="020B0503020204020204" charset="-122"/>
              <a:sym typeface="+mn-ea"/>
            </a:endParaRPr>
          </a:p>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把总和换成另一个聚合函数。</a:t>
            </a:r>
            <a:endParaRPr lang="zh-CN">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卷积图神经网络</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2668905" cy="436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卷积图神经网络</a:t>
            </a:r>
            <a:endParaRPr lang="zh-CN" altLang="en-US"/>
          </a:p>
        </p:txBody>
      </p:sp>
      <p:sp>
        <p:nvSpPr>
          <p:cNvPr id="100" name="文本框 99"/>
          <p:cNvSpPr txBox="1"/>
          <p:nvPr/>
        </p:nvSpPr>
        <p:spPr>
          <a:xfrm>
            <a:off x="836295" y="1923415"/>
            <a:ext cx="10085705" cy="1753235"/>
          </a:xfrm>
          <a:prstGeom prst="rect">
            <a:avLst/>
          </a:prstGeom>
          <a:noFill/>
          <a:ln w="9525">
            <a:noFill/>
          </a:ln>
        </p:spPr>
        <p:txBody>
          <a:bodyPr wrap="square" rtlCol="0">
            <a:spAutoFit/>
          </a:bodyPr>
          <a:lstStyle/>
          <a:p>
            <a:pPr marL="285750" indent="-285750">
              <a:lnSpc>
                <a:spcPct val="150000"/>
              </a:lnSpc>
              <a:buClrTx/>
              <a:buSzTx/>
              <a:buFont typeface="Arial" panose="020B0604020202020204" pitchFamily="34" charset="0"/>
              <a:buChar char="•"/>
            </a:pPr>
            <a:r>
              <a:rPr lang="zh-CN">
                <a:solidFill>
                  <a:srgbClr val="FF0000"/>
                </a:solidFill>
                <a:latin typeface="微软雅黑" panose="020B0503020204020204" charset="-122"/>
                <a:ea typeface="微软雅黑" panose="020B0503020204020204" charset="-122"/>
                <a:sym typeface="+mn-ea"/>
              </a:rPr>
              <a:t>卷积神经网络</a:t>
            </a:r>
            <a:endParaRPr lang="zh-CN">
              <a:solidFill>
                <a:srgbClr val="FF0000"/>
              </a:solidFill>
              <a:latin typeface="微软雅黑" panose="020B0503020204020204" charset="-122"/>
              <a:ea typeface="微软雅黑" panose="020B0503020204020204" charset="-122"/>
              <a:sym typeface="+mn-ea"/>
            </a:endParaRPr>
          </a:p>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图像设置的核心思想是使用卷积算子在图像的局部区域上应用小内核(也就是过滤器)来提取该局部区域的特征。当应用到所有局部区域时，卷积输出图像的特征映射。通常会应用多个核，形成多个卷积层。只要给出足够的带标签的例子，这些核是可以学习的。</a:t>
            </a:r>
            <a:endParaRPr lang="zh-CN">
              <a:latin typeface="微软雅黑" panose="020B0503020204020204" charset="-122"/>
              <a:ea typeface="微软雅黑" panose="020B0503020204020204" charset="-122"/>
              <a:sym typeface="+mn-ea"/>
            </a:endParaRPr>
          </a:p>
        </p:txBody>
      </p:sp>
      <p:sp>
        <p:nvSpPr>
          <p:cNvPr id="3" name="文本框 2"/>
          <p:cNvSpPr txBox="1"/>
          <p:nvPr/>
        </p:nvSpPr>
        <p:spPr>
          <a:xfrm>
            <a:off x="836295" y="4891405"/>
            <a:ext cx="10085705" cy="1337945"/>
          </a:xfrm>
          <a:prstGeom prst="rect">
            <a:avLst/>
          </a:prstGeom>
          <a:noFill/>
          <a:ln w="9525">
            <a:noFill/>
          </a:ln>
        </p:spPr>
        <p:txBody>
          <a:bodyPr wrap="square" rtlCol="0">
            <a:spAutoFit/>
          </a:bodyPr>
          <a:lstStyle/>
          <a:p>
            <a:pPr marL="285750" lvl="0" indent="-285750" algn="l">
              <a:lnSpc>
                <a:spcPct val="150000"/>
              </a:lnSpc>
              <a:buClrTx/>
              <a:buSzTx/>
              <a:buFont typeface="Wingdings" panose="05000000000000000000" charset="0"/>
              <a:buChar char="u"/>
            </a:pPr>
            <a:r>
              <a:rPr lang="zh-CN">
                <a:latin typeface="微软雅黑" panose="020B0503020204020204" charset="-122"/>
                <a:ea typeface="微软雅黑" panose="020B0503020204020204" charset="-122"/>
                <a:sym typeface="+mn-ea"/>
              </a:rPr>
              <a:t>关键的考虑因素：如何定义图的区域。但与图像的像素不同，图中的节点可能有不同数量的邻居。</a:t>
            </a:r>
            <a:endParaRPr lang="zh-CN">
              <a:latin typeface="微软雅黑" panose="020B0503020204020204" charset="-122"/>
              <a:ea typeface="微软雅黑" panose="020B0503020204020204" charset="-122"/>
              <a:sym typeface="+mn-ea"/>
            </a:endParaRPr>
          </a:p>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使用图的光谱或空间表示，从图中归纳出更规则的结构。</a:t>
            </a:r>
            <a:endParaRPr lang="zh-CN">
              <a:latin typeface="微软雅黑" panose="020B0503020204020204" charset="-122"/>
              <a:ea typeface="微软雅黑" panose="020B0503020204020204" charset="-122"/>
              <a:sym typeface="+mn-ea"/>
            </a:endParaRPr>
          </a:p>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使用注意</a:t>
            </a:r>
            <a:r>
              <a:rPr lang="zh-CN">
                <a:latin typeface="微软雅黑" panose="020B0503020204020204" charset="-122"/>
                <a:ea typeface="微软雅黑" panose="020B0503020204020204" charset="-122"/>
                <a:sym typeface="+mn-ea"/>
              </a:rPr>
              <a:t>力机制来学习那些特性对当前节点最重要的节点。</a:t>
            </a:r>
            <a:endParaRPr lang="zh-CN">
              <a:latin typeface="微软雅黑" panose="020B0503020204020204" charset="-122"/>
              <a:ea typeface="微软雅黑" panose="020B0503020204020204" charset="-122"/>
              <a:sym typeface="+mn-ea"/>
            </a:endParaRPr>
          </a:p>
        </p:txBody>
      </p:sp>
      <p:sp>
        <p:nvSpPr>
          <p:cNvPr id="4" name="文本框 3"/>
          <p:cNvSpPr txBox="1"/>
          <p:nvPr/>
        </p:nvSpPr>
        <p:spPr>
          <a:xfrm>
            <a:off x="836295" y="4018915"/>
            <a:ext cx="2983230" cy="922020"/>
          </a:xfrm>
          <a:prstGeom prst="rect">
            <a:avLst/>
          </a:prstGeom>
          <a:noFill/>
        </p:spPr>
        <p:txBody>
          <a:bodyPr wrap="none" rtlCol="0" anchor="t">
            <a:spAutoFit/>
          </a:bodyPr>
          <a:lstStyle/>
          <a:p>
            <a:pPr marL="285750" indent="-285750" algn="l">
              <a:lnSpc>
                <a:spcPct val="150000"/>
              </a:lnSpc>
              <a:buClrTx/>
              <a:buSzTx/>
              <a:buFont typeface="Arial" panose="020B0604020202020204" pitchFamily="34" charset="0"/>
              <a:buChar char="•"/>
            </a:pPr>
            <a:r>
              <a:rPr lang="zh-CN">
                <a:solidFill>
                  <a:srgbClr val="FF0000"/>
                </a:solidFill>
                <a:latin typeface="微软雅黑" panose="020B0503020204020204" charset="-122"/>
                <a:ea typeface="微软雅黑" panose="020B0503020204020204" charset="-122"/>
                <a:sym typeface="+mn-ea"/>
              </a:rPr>
              <a:t>卷积图神经网络</a:t>
            </a:r>
            <a:endParaRPr lang="zh-CN">
              <a:solidFill>
                <a:srgbClr val="FF0000"/>
              </a:solidFill>
              <a:latin typeface="微软雅黑" panose="020B0503020204020204" charset="-122"/>
              <a:ea typeface="微软雅黑" panose="020B0503020204020204" charset="-122"/>
              <a:sym typeface="+mn-ea"/>
            </a:endParaRPr>
          </a:p>
          <a:p>
            <a:pPr marL="285750" indent="-285750" algn="l">
              <a:lnSpc>
                <a:spcPct val="150000"/>
              </a:lnSpc>
              <a:buClrTx/>
              <a:buSzTx/>
              <a:buFont typeface="Arial" panose="020B0604020202020204" pitchFamily="34" charset="0"/>
              <a:buChar char="•"/>
            </a:pPr>
            <a:r>
              <a:rPr lang="zh-CN" altLang="en-US">
                <a:latin typeface="微软雅黑" panose="020B0503020204020204" charset="-122"/>
                <a:ea typeface="微软雅黑" panose="020B0503020204020204" charset="-122"/>
              </a:rPr>
              <a:t>通过卷积实现</a:t>
            </a:r>
            <a:r>
              <a:rPr lang="zh-CN" altLang="en-US">
                <a:latin typeface="微软雅黑" panose="020B0503020204020204" charset="-122"/>
                <a:ea typeface="微软雅黑" panose="020B0503020204020204" charset="-122"/>
              </a:rPr>
              <a:t>转换函数。</a:t>
            </a:r>
            <a:endParaRPr lang="zh-CN" altLang="en-US">
              <a:latin typeface="微软雅黑" panose="020B0503020204020204" charset="-122"/>
              <a:ea typeface="微软雅黑" panose="020B0503020204020204" charset="-122"/>
            </a:endParaRPr>
          </a:p>
        </p:txBody>
      </p:sp>
      <p:sp>
        <p:nvSpPr>
          <p:cNvPr id="5" name="圆角矩形 4"/>
          <p:cNvSpPr/>
          <p:nvPr/>
        </p:nvSpPr>
        <p:spPr>
          <a:xfrm>
            <a:off x="836295" y="1923415"/>
            <a:ext cx="10085705" cy="18580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图神经网络</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charset="-122"/>
                <a:ea typeface="微软雅黑" panose="020B0503020204020204" charset="-122"/>
                <a:cs typeface="微软雅黑" panose="020B0503020204020204" charset="-122"/>
              </a:rPr>
              <a:t>RecGNNs</a:t>
            </a:r>
            <a:r>
              <a:rPr lang="zh-CN" altLang="en-US">
                <a:latin typeface="微软雅黑" panose="020B0503020204020204" charset="-122"/>
                <a:ea typeface="微软雅黑" panose="020B0503020204020204" charset="-122"/>
                <a:cs typeface="微软雅黑" panose="020B0503020204020204" charset="-122"/>
              </a:rPr>
              <a:t>对比</a:t>
            </a:r>
            <a:r>
              <a:rPr lang="en-US" altLang="zh-CN">
                <a:latin typeface="微软雅黑" panose="020B0503020204020204" charset="-122"/>
                <a:ea typeface="微软雅黑" panose="020B0503020204020204" charset="-122"/>
                <a:cs typeface="微软雅黑" panose="020B0503020204020204" charset="-122"/>
              </a:rPr>
              <a:t>ConvGNNs</a:t>
            </a:r>
            <a:endParaRPr lang="en-US" altLang="zh-CN">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p:nvPr>
            <p:custDataLst>
              <p:tags r:id="rId2"/>
            </p:custDataLst>
          </p:nvPr>
        </p:nvGraphicFramePr>
        <p:xfrm>
          <a:off x="1519555" y="2203450"/>
          <a:ext cx="9153525" cy="3844925"/>
        </p:xfrm>
        <a:graphic>
          <a:graphicData uri="http://schemas.openxmlformats.org/drawingml/2006/table">
            <a:tbl>
              <a:tblPr firstRow="1" bandRow="1">
                <a:tableStyleId>{5C22544A-7EE6-4342-B048-85BDC9FD1C3A}</a:tableStyleId>
              </a:tblPr>
              <a:tblGrid>
                <a:gridCol w="3051175"/>
                <a:gridCol w="3051175"/>
                <a:gridCol w="3051175"/>
              </a:tblGrid>
              <a:tr h="1104265">
                <a:tc>
                  <a:txBody>
                    <a:bodyPr/>
                    <a:lstStyle/>
                    <a:p>
                      <a:pPr algn="ctr">
                        <a:buNone/>
                      </a:pPr>
                      <a:endParaRPr lang="zh-CN" altLang="en-US">
                        <a:latin typeface="微软雅黑" panose="020B0503020204020204" charset="-122"/>
                        <a:ea typeface="微软雅黑" panose="020B0503020204020204" charset="-122"/>
                        <a:cs typeface="Times New Roman" panose="02020603050405020304" pitchFamily="18" charset="0"/>
                      </a:endParaRPr>
                    </a:p>
                  </a:txBody>
                  <a:tcPr/>
                </a:tc>
                <a:tc>
                  <a:txBody>
                    <a:bodyPr/>
                    <a:lstStyle/>
                    <a:p>
                      <a:pPr algn="ctr">
                        <a:buNone/>
                      </a:pPr>
                      <a:r>
                        <a:rPr lang="en-US" altLang="zh-CN">
                          <a:latin typeface="微软雅黑" panose="020B0503020204020204" charset="-122"/>
                          <a:ea typeface="微软雅黑" panose="020B0503020204020204" charset="-122"/>
                          <a:cs typeface="Times New Roman" panose="02020603050405020304" pitchFamily="18" charset="0"/>
                        </a:rPr>
                        <a:t>RecGNNs</a:t>
                      </a:r>
                      <a:endParaRPr lang="en-US" altLang="zh-CN">
                        <a:latin typeface="微软雅黑" panose="020B0503020204020204" charset="-122"/>
                        <a:ea typeface="微软雅黑" panose="020B0503020204020204" charset="-122"/>
                        <a:cs typeface="Times New Roman" panose="02020603050405020304" pitchFamily="18" charset="0"/>
                      </a:endParaRPr>
                    </a:p>
                  </a:txBody>
                  <a:tcPr/>
                </a:tc>
                <a:tc>
                  <a:txBody>
                    <a:bodyPr/>
                    <a:lstStyle/>
                    <a:p>
                      <a:pPr algn="ctr">
                        <a:buNone/>
                      </a:pPr>
                      <a:r>
                        <a:rPr lang="en-US" altLang="zh-CN">
                          <a:latin typeface="微软雅黑" panose="020B0503020204020204" charset="-122"/>
                          <a:ea typeface="微软雅黑" panose="020B0503020204020204" charset="-122"/>
                          <a:cs typeface="Times New Roman" panose="02020603050405020304" pitchFamily="18" charset="0"/>
                        </a:rPr>
                        <a:t>ConvGNNs</a:t>
                      </a:r>
                      <a:endParaRPr lang="en-US" altLang="zh-CN">
                        <a:latin typeface="微软雅黑" panose="020B0503020204020204" charset="-122"/>
                        <a:ea typeface="微软雅黑" panose="020B0503020204020204" charset="-122"/>
                        <a:cs typeface="Times New Roman" panose="02020603050405020304" pitchFamily="18" charset="0"/>
                      </a:endParaRPr>
                    </a:p>
                  </a:txBody>
                  <a:tcPr/>
                </a:tc>
              </a:tr>
              <a:tr h="557530">
                <a:tc>
                  <a:txBody>
                    <a:bodyPr/>
                    <a:lstStyle/>
                    <a:p>
                      <a:pPr algn="ctr">
                        <a:buNone/>
                      </a:pPr>
                      <a:r>
                        <a:rPr lang="zh-CN" altLang="en-US">
                          <a:latin typeface="微软雅黑" panose="020B0503020204020204" charset="-122"/>
                          <a:ea typeface="微软雅黑" panose="020B0503020204020204" charset="-122"/>
                          <a:cs typeface="Times New Roman" panose="02020603050405020304" pitchFamily="18" charset="0"/>
                        </a:rPr>
                        <a:t>相似</a:t>
                      </a:r>
                      <a:endParaRPr lang="zh-CN" altLang="en-US">
                        <a:latin typeface="微软雅黑" panose="020B0503020204020204" charset="-122"/>
                        <a:ea typeface="微软雅黑" panose="020B0503020204020204" charset="-122"/>
                        <a:cs typeface="Times New Roman" panose="02020603050405020304" pitchFamily="18" charset="0"/>
                      </a:endParaRPr>
                    </a:p>
                  </a:txBody>
                  <a:tcPr/>
                </a:tc>
                <a:tc gridSpan="2">
                  <a:txBody>
                    <a:bodyPr/>
                    <a:lstStyle/>
                    <a:p>
                      <a:pPr algn="ctr">
                        <a:buNone/>
                      </a:pPr>
                      <a:r>
                        <a:rPr lang="en-US" altLang="zh-CN">
                          <a:latin typeface="微软雅黑" panose="020B0503020204020204" charset="-122"/>
                          <a:ea typeface="微软雅黑" panose="020B0503020204020204" charset="-122"/>
                          <a:cs typeface="Times New Roman" panose="02020603050405020304" pitchFamily="18" charset="0"/>
                        </a:rPr>
                        <a:t>运算符都应用于输入数据的局部区域</a:t>
                      </a:r>
                      <a:endParaRPr lang="en-US" altLang="zh-CN">
                        <a:latin typeface="微软雅黑" panose="020B0503020204020204" charset="-122"/>
                        <a:ea typeface="微软雅黑" panose="020B0503020204020204" charset="-122"/>
                        <a:cs typeface="Times New Roman" panose="02020603050405020304" pitchFamily="18" charset="0"/>
                      </a:endParaRPr>
                    </a:p>
                  </a:txBody>
                  <a:tcPr/>
                </a:tc>
                <a:tc hMerge="1">
                  <a:tcPr/>
                </a:tc>
              </a:tr>
              <a:tr h="737870">
                <a:tc rowSpan="2">
                  <a:txBody>
                    <a:bodyPr/>
                    <a:lstStyle/>
                    <a:p>
                      <a:pPr algn="ctr" fontAlgn="ctr">
                        <a:buNone/>
                      </a:pPr>
                      <a:r>
                        <a:rPr lang="zh-CN" altLang="en-US">
                          <a:latin typeface="微软雅黑" panose="020B0503020204020204" charset="-122"/>
                          <a:ea typeface="微软雅黑" panose="020B0503020204020204" charset="-122"/>
                        </a:rPr>
                        <a:t>区别</a:t>
                      </a:r>
                      <a:endParaRPr lang="zh-CN" altLang="en-US">
                        <a:latin typeface="微软雅黑" panose="020B0503020204020204" charset="-122"/>
                        <a:ea typeface="微软雅黑" panose="020B0503020204020204" charset="-122"/>
                      </a:endParaRPr>
                    </a:p>
                  </a:txBody>
                  <a:tcPr/>
                </a:tc>
                <a:tc>
                  <a:txBody>
                    <a:bodyPr/>
                    <a:lstStyle/>
                    <a:p>
                      <a:pPr algn="ctr">
                        <a:buNone/>
                      </a:pPr>
                      <a:r>
                        <a:rPr lang="zh-CN" altLang="en-US">
                          <a:latin typeface="微软雅黑" panose="020B0503020204020204" charset="-122"/>
                          <a:ea typeface="微软雅黑" panose="020B0503020204020204" charset="-122"/>
                          <a:cs typeface="微软雅黑" panose="020B0503020204020204" charset="-122"/>
                        </a:rPr>
                        <a:t>递归地将邻居的信息聚合到一个固定点</a:t>
                      </a:r>
                      <a:endParaRPr lang="zh-CN" altLang="en-US">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zh-CN" altLang="en-US">
                          <a:latin typeface="微软雅黑" panose="020B0503020204020204" charset="-122"/>
                          <a:ea typeface="微软雅黑" panose="020B0503020204020204" charset="-122"/>
                          <a:cs typeface="微软雅黑" panose="020B0503020204020204" charset="-122"/>
                        </a:rPr>
                        <a:t>通常应用固定数量的卷积层</a:t>
                      </a:r>
                      <a:endParaRPr lang="zh-CN" altLang="en-US">
                        <a:latin typeface="微软雅黑" panose="020B0503020204020204" charset="-122"/>
                        <a:ea typeface="微软雅黑" panose="020B0503020204020204" charset="-122"/>
                        <a:cs typeface="微软雅黑" panose="020B0503020204020204" charset="-122"/>
                      </a:endParaRPr>
                    </a:p>
                  </a:txBody>
                  <a:tcPr/>
                </a:tc>
              </a:tr>
              <a:tr h="1445260">
                <a:tc vMerge="1">
                  <a:tcPr/>
                </a:tc>
                <a:tc>
                  <a:txBody>
                    <a:bodyPr/>
                    <a:lstStyle/>
                    <a:p>
                      <a:pPr algn="ctr">
                        <a:buNone/>
                      </a:pPr>
                      <a:r>
                        <a:rPr lang="zh-CN" altLang="en-US">
                          <a:latin typeface="微软雅黑" panose="020B0503020204020204" charset="-122"/>
                          <a:ea typeface="微软雅黑" panose="020B0503020204020204" charset="-122"/>
                          <a:cs typeface="微软雅黑" panose="020B0503020204020204" charset="-122"/>
                        </a:rPr>
                        <a:t>通常在统一的步骤中使用相同的函数/参数</a:t>
                      </a:r>
                      <a:endParaRPr lang="zh-CN" altLang="en-US">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zh-CN" altLang="en-US">
                          <a:latin typeface="微软雅黑" panose="020B0503020204020204" charset="-122"/>
                          <a:ea typeface="微软雅黑" panose="020B0503020204020204" charset="-122"/>
                          <a:cs typeface="微软雅黑" panose="020B0503020204020204" charset="-122"/>
                        </a:rPr>
                        <a:t>ConvGNN的不同卷积层可以在每个不同的步骤中应用不同的核/权值</a:t>
                      </a:r>
                      <a:endParaRPr lang="zh-CN" altLang="en-US">
                        <a:latin typeface="微软雅黑" panose="020B0503020204020204" charset="-122"/>
                        <a:ea typeface="微软雅黑" panose="020B0503020204020204" charset="-122"/>
                        <a:cs typeface="微软雅黑" panose="020B050302020402020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742037" y="2957866"/>
            <a:ext cx="4707926"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符号学习</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3073" y="3750526"/>
            <a:ext cx="5605854"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Symbolic Learning</a:t>
            </a:r>
            <a:endParaRPr kumimoji="0" lang="zh-CN" altLang="en-US"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符号学习</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00" name="文本框 99"/>
          <p:cNvSpPr txBox="1"/>
          <p:nvPr/>
        </p:nvSpPr>
        <p:spPr>
          <a:xfrm>
            <a:off x="898525" y="1223645"/>
            <a:ext cx="10022840" cy="922020"/>
          </a:xfrm>
          <a:prstGeom prst="rect">
            <a:avLst/>
          </a:prstGeom>
          <a:noFill/>
          <a:ln w="9525">
            <a:noFill/>
          </a:ln>
        </p:spPr>
        <p:txBody>
          <a:bodyPr wrap="square" rtlCol="0">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前文提到</a:t>
            </a:r>
            <a:r>
              <a:rPr lang="zh-CN">
                <a:latin typeface="微软雅黑" panose="020B0503020204020204" charset="-122"/>
                <a:ea typeface="微软雅黑" panose="020B0503020204020204" charset="-122"/>
                <a:sym typeface="+mn-ea"/>
              </a:rPr>
              <a:t>的知识图嵌入和图神经网络通过图来学习数值模型，但是这种模型通常很难解释或理解。</a:t>
            </a:r>
            <a:endParaRPr lang="zh-CN">
              <a:latin typeface="微软雅黑" panose="020B0503020204020204" charset="-122"/>
              <a:ea typeface="微软雅黑" panose="020B0503020204020204" charset="-122"/>
              <a:sym typeface="+mn-ea"/>
            </a:endParaRPr>
          </a:p>
        </p:txBody>
      </p:sp>
      <p:pic>
        <p:nvPicPr>
          <p:cNvPr id="2" name="图片 2"/>
          <p:cNvPicPr>
            <a:picLocks noChangeAspect="1"/>
          </p:cNvPicPr>
          <p:nvPr>
            <p:custDataLst>
              <p:tags r:id="rId2"/>
            </p:custDataLst>
          </p:nvPr>
        </p:nvPicPr>
        <p:blipFill>
          <a:blip r:embed="rId3"/>
          <a:stretch>
            <a:fillRect/>
          </a:stretch>
        </p:blipFill>
        <p:spPr>
          <a:xfrm>
            <a:off x="2491740" y="3554095"/>
            <a:ext cx="6836410" cy="3154045"/>
          </a:xfrm>
          <a:prstGeom prst="rect">
            <a:avLst/>
          </a:prstGeom>
          <a:noFill/>
          <a:ln>
            <a:noFill/>
          </a:ln>
        </p:spPr>
      </p:pic>
      <p:sp>
        <p:nvSpPr>
          <p:cNvPr id="4" name="文本框 3"/>
          <p:cNvSpPr txBox="1"/>
          <p:nvPr/>
        </p:nvSpPr>
        <p:spPr>
          <a:xfrm>
            <a:off x="898525" y="2145665"/>
            <a:ext cx="10022840" cy="922020"/>
          </a:xfrm>
          <a:prstGeom prst="rect">
            <a:avLst/>
          </a:prstGeom>
          <a:noFill/>
          <a:ln w="9525">
            <a:noFill/>
          </a:ln>
        </p:spPr>
        <p:txBody>
          <a:bodyPr wrap="square" rtlCol="0">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lt"/>
              </a:rPr>
              <a:t> 例如：知识图嵌入可能预测出边                        是非常合理的,但是不能提供一个可解释的模式来帮助我们理解为什么会出现这种情况。</a:t>
            </a:r>
            <a:endParaRPr lang="zh-CN">
              <a:latin typeface="微软雅黑" panose="020B0503020204020204" charset="-122"/>
              <a:ea typeface="微软雅黑" panose="020B0503020204020204" charset="-122"/>
              <a:sym typeface="+mn-lt"/>
            </a:endParaRPr>
          </a:p>
        </p:txBody>
      </p:sp>
      <p:pic>
        <p:nvPicPr>
          <p:cNvPr id="8" name="图片 3"/>
          <p:cNvPicPr>
            <a:picLocks noChangeAspect="1"/>
          </p:cNvPicPr>
          <p:nvPr/>
        </p:nvPicPr>
        <p:blipFill>
          <a:blip r:embed="rId4"/>
          <a:stretch>
            <a:fillRect/>
          </a:stretch>
        </p:blipFill>
        <p:spPr>
          <a:xfrm>
            <a:off x="4596130" y="2331720"/>
            <a:ext cx="1529080" cy="2876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符号学习</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7" name="图片 2"/>
          <p:cNvPicPr>
            <a:picLocks noChangeAspect="1"/>
          </p:cNvPicPr>
          <p:nvPr>
            <p:custDataLst>
              <p:tags r:id="rId2"/>
            </p:custDataLst>
          </p:nvPr>
        </p:nvPicPr>
        <p:blipFill>
          <a:blip r:embed="rId3"/>
          <a:stretch>
            <a:fillRect/>
          </a:stretch>
        </p:blipFill>
        <p:spPr>
          <a:xfrm>
            <a:off x="285750" y="3201035"/>
            <a:ext cx="5897245" cy="2720975"/>
          </a:xfrm>
          <a:prstGeom prst="rect">
            <a:avLst/>
          </a:prstGeom>
          <a:noFill/>
          <a:ln>
            <a:noFill/>
          </a:ln>
        </p:spPr>
      </p:pic>
      <p:sp>
        <p:nvSpPr>
          <p:cNvPr id="3" name="文本框 2"/>
          <p:cNvSpPr txBox="1"/>
          <p:nvPr/>
        </p:nvSpPr>
        <p:spPr>
          <a:xfrm>
            <a:off x="908685" y="1216025"/>
            <a:ext cx="10013315" cy="1337945"/>
          </a:xfrm>
          <a:prstGeom prst="rect">
            <a:avLst/>
          </a:prstGeom>
          <a:noFill/>
        </p:spPr>
        <p:txBody>
          <a:bodyPr wrap="square" rtlCol="0" anchor="t">
            <a:spAutoFit/>
          </a:bodyPr>
          <a:lstStyle/>
          <a:p>
            <a:pPr marL="285750" indent="-285750">
              <a:lnSpc>
                <a:spcPct val="150000"/>
              </a:lnSpc>
              <a:buClrTx/>
              <a:buSzTx/>
              <a:buFont typeface="Arial" panose="020B0604020202020204" pitchFamily="34" charset="0"/>
              <a:buChar char="•"/>
            </a:pPr>
            <a:r>
              <a:rPr lang="zh-CN">
                <a:solidFill>
                  <a:srgbClr val="FF0000"/>
                </a:solidFill>
                <a:latin typeface="微软雅黑" panose="020B0503020204020204" charset="-122"/>
                <a:ea typeface="微软雅黑" panose="020B0503020204020204" charset="-122"/>
                <a:sym typeface="+mn-ea"/>
              </a:rPr>
              <a:t>符号学习</a:t>
            </a:r>
            <a:r>
              <a:rPr lang="zh-CN">
                <a:latin typeface="微软雅黑" panose="020B0503020204020204" charset="-122"/>
                <a:ea typeface="微软雅黑" panose="020B0503020204020204" charset="-122"/>
                <a:sym typeface="+mn-ea"/>
              </a:rPr>
              <a:t>，以符号（逻辑）语言学习“解释”给定的正负边集的假设。 这些边通常是由知识图自动生成的(类似于知识图嵌入的情况)。然后，假设作为可解释的模型，可用于进一步的演绎推理。</a:t>
            </a:r>
            <a:endParaRPr lang="zh-CN" altLang="en-US"/>
          </a:p>
        </p:txBody>
      </p:sp>
      <p:sp>
        <p:nvSpPr>
          <p:cNvPr id="2" name="文本框 1"/>
          <p:cNvSpPr txBox="1"/>
          <p:nvPr/>
        </p:nvSpPr>
        <p:spPr>
          <a:xfrm>
            <a:off x="6677025" y="2330450"/>
            <a:ext cx="3195320" cy="506730"/>
          </a:xfrm>
          <a:prstGeom prst="rect">
            <a:avLst/>
          </a:prstGeom>
          <a:noFill/>
        </p:spPr>
        <p:txBody>
          <a:bodyPr wrap="square" rtlCol="0" anchor="t">
            <a:spAutoFit/>
          </a:bodyPr>
          <a:lstStyle/>
          <a:p>
            <a:pPr marL="285750" indent="-285750">
              <a:lnSpc>
                <a:spcPct val="150000"/>
              </a:lnSpc>
              <a:buClrTx/>
              <a:buSzTx/>
              <a:buFont typeface="Arial" panose="020B0604020202020204" pitchFamily="34" charset="0"/>
              <a:buChar char="•"/>
            </a:pPr>
            <a:r>
              <a:rPr lang="zh-CN">
                <a:solidFill>
                  <a:srgbClr val="FF0000"/>
                </a:solidFill>
                <a:latin typeface="微软雅黑" panose="020B0503020204020204" charset="-122"/>
                <a:ea typeface="微软雅黑" panose="020B0503020204020204" charset="-122"/>
                <a:sym typeface="+mn-ea"/>
              </a:rPr>
              <a:t>example：</a:t>
            </a:r>
            <a:endParaRPr lang="zh-CN">
              <a:solidFill>
                <a:srgbClr val="FF0000"/>
              </a:solidFill>
              <a:latin typeface="微软雅黑" panose="020B0503020204020204" charset="-122"/>
              <a:ea typeface="微软雅黑" panose="020B0503020204020204" charset="-122"/>
              <a:sym typeface="+mn-ea"/>
            </a:endParaRPr>
          </a:p>
        </p:txBody>
      </p:sp>
      <p:pic>
        <p:nvPicPr>
          <p:cNvPr id="4" name="图片 12"/>
          <p:cNvPicPr>
            <a:picLocks noChangeAspect="1"/>
          </p:cNvPicPr>
          <p:nvPr/>
        </p:nvPicPr>
        <p:blipFill>
          <a:blip r:embed="rId4"/>
          <a:stretch>
            <a:fillRect/>
          </a:stretch>
        </p:blipFill>
        <p:spPr>
          <a:xfrm>
            <a:off x="7685405" y="2939415"/>
            <a:ext cx="2835910" cy="325120"/>
          </a:xfrm>
          <a:prstGeom prst="rect">
            <a:avLst/>
          </a:prstGeom>
          <a:noFill/>
          <a:ln>
            <a:noFill/>
          </a:ln>
        </p:spPr>
      </p:pic>
      <p:pic>
        <p:nvPicPr>
          <p:cNvPr id="5" name="图片 13"/>
          <p:cNvPicPr>
            <a:picLocks noChangeAspect="1"/>
          </p:cNvPicPr>
          <p:nvPr/>
        </p:nvPicPr>
        <p:blipFill>
          <a:blip r:embed="rId5"/>
          <a:stretch>
            <a:fillRect/>
          </a:stretch>
        </p:blipFill>
        <p:spPr>
          <a:xfrm>
            <a:off x="6661150" y="4436745"/>
            <a:ext cx="5409565" cy="248920"/>
          </a:xfrm>
          <a:prstGeom prst="rect">
            <a:avLst/>
          </a:prstGeom>
          <a:noFill/>
          <a:ln>
            <a:noFill/>
          </a:ln>
        </p:spPr>
      </p:pic>
      <p:sp>
        <p:nvSpPr>
          <p:cNvPr id="6" name="下箭头 5"/>
          <p:cNvSpPr/>
          <p:nvPr/>
        </p:nvSpPr>
        <p:spPr>
          <a:xfrm>
            <a:off x="8834120" y="3296285"/>
            <a:ext cx="294005" cy="446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77025" y="3702050"/>
            <a:ext cx="5080000" cy="506730"/>
          </a:xfrm>
          <a:prstGeom prst="rect">
            <a:avLst/>
          </a:prstGeom>
          <a:noFill/>
        </p:spPr>
        <p:txBody>
          <a:bodyPr wrap="square" rtlCol="0" anchor="t">
            <a:spAutoFit/>
          </a:bodyPr>
          <a:lstStyle/>
          <a:p>
            <a:pPr indent="0">
              <a:lnSpc>
                <a:spcPct val="150000"/>
              </a:lnSpc>
              <a:buClrTx/>
              <a:buSzTx/>
              <a:buFont typeface="Arial" panose="020B0604020202020204" pitchFamily="34" charset="0"/>
              <a:buNone/>
            </a:pPr>
            <a:r>
              <a:rPr lang="zh-CN">
                <a:latin typeface="微软雅黑" panose="020B0503020204020204" charset="-122"/>
                <a:ea typeface="微软雅黑" panose="020B0503020204020204" charset="-122"/>
                <a:sym typeface="+mn-ea"/>
              </a:rPr>
              <a:t>可以解释为什么会预测到一个新的边</a:t>
            </a:r>
            <a:endParaRPr lang="zh-CN">
              <a:latin typeface="微软雅黑" panose="020B0503020204020204" charset="-122"/>
              <a:ea typeface="微软雅黑" panose="020B0503020204020204" charset="-122"/>
              <a:sym typeface="+mn-ea"/>
            </a:endParaRPr>
          </a:p>
        </p:txBody>
      </p:sp>
      <p:pic>
        <p:nvPicPr>
          <p:cNvPr id="9" name="图片 8"/>
          <p:cNvPicPr/>
          <p:nvPr/>
        </p:nvPicPr>
        <p:blipFill>
          <a:blip r:embed="rId6"/>
          <a:stretch>
            <a:fillRect/>
          </a:stretch>
        </p:blipFill>
        <p:spPr>
          <a:xfrm>
            <a:off x="10738485" y="3785235"/>
            <a:ext cx="1219200" cy="340995"/>
          </a:xfrm>
          <a:prstGeom prst="rect">
            <a:avLst/>
          </a:prstGeom>
          <a:noFill/>
          <a:ln w="9525">
            <a:noFill/>
          </a:ln>
        </p:spPr>
      </p:pic>
      <p:sp>
        <p:nvSpPr>
          <p:cNvPr id="10" name="下箭头 9"/>
          <p:cNvSpPr/>
          <p:nvPr/>
        </p:nvSpPr>
        <p:spPr>
          <a:xfrm>
            <a:off x="9070340" y="4996180"/>
            <a:ext cx="294005" cy="44640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612255" y="2837815"/>
            <a:ext cx="5507990" cy="1978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766050" y="5442585"/>
            <a:ext cx="2675255" cy="506730"/>
          </a:xfrm>
          <a:prstGeom prst="rect">
            <a:avLst/>
          </a:prstGeom>
          <a:noFill/>
        </p:spPr>
        <p:txBody>
          <a:bodyPr wrap="square" rtlCol="0" anchor="t">
            <a:spAutoFit/>
          </a:bodyPr>
          <a:lstStyle/>
          <a:p>
            <a:pPr algn="ctr">
              <a:lnSpc>
                <a:spcPct val="150000"/>
              </a:lnSpc>
              <a:buClrTx/>
              <a:buSzTx/>
              <a:buFont typeface="Arial" panose="020B0604020202020204" pitchFamily="34" charset="0"/>
            </a:pPr>
            <a:r>
              <a:rPr lang="zh-CN">
                <a:latin typeface="微软雅黑" panose="020B0503020204020204" charset="-122"/>
                <a:ea typeface="微软雅黑" panose="020B0503020204020204" charset="-122"/>
                <a:sym typeface="+mn-ea"/>
              </a:rPr>
              <a:t>对规则/公理进行量化</a:t>
            </a:r>
            <a:endParaRPr lang="zh-CN">
              <a:latin typeface="微软雅黑" panose="020B0503020204020204" charset="-122"/>
              <a:ea typeface="微软雅黑" panose="020B0503020204020204" charset="-122"/>
              <a:sym typeface="+mn-ea"/>
            </a:endParaRPr>
          </a:p>
        </p:txBody>
      </p:sp>
      <p:sp>
        <p:nvSpPr>
          <p:cNvPr id="16" name="文本框 15"/>
          <p:cNvSpPr txBox="1"/>
          <p:nvPr/>
        </p:nvSpPr>
        <p:spPr>
          <a:xfrm>
            <a:off x="6274435" y="5949315"/>
            <a:ext cx="5846445" cy="922020"/>
          </a:xfrm>
          <a:prstGeom prst="rect">
            <a:avLst/>
          </a:prstGeom>
          <a:noFill/>
        </p:spPr>
        <p:txBody>
          <a:bodyPr wrap="square" rtlCol="0" anchor="t">
            <a:spAutoFit/>
          </a:bodyPr>
          <a:lstStyle/>
          <a:p>
            <a:pPr lvl="0" algn="l">
              <a:lnSpc>
                <a:spcPct val="150000"/>
              </a:lnSpc>
              <a:buClrTx/>
              <a:buSzTx/>
              <a:buFont typeface="Arial" panose="020B0604020202020204" pitchFamily="34" charset="0"/>
            </a:pPr>
            <a:r>
              <a:rPr lang="zh-CN">
                <a:latin typeface="微软雅黑" panose="020B0503020204020204" charset="-122"/>
                <a:ea typeface="微软雅黑" panose="020B0503020204020204" charset="-122"/>
                <a:sym typeface="+mn-ea"/>
              </a:rPr>
              <a:t>可以从一个新的边</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            与看不见的节点      推出</a:t>
            </a:r>
            <a:endParaRPr lang="zh-CN">
              <a:latin typeface="微软雅黑" panose="020B0503020204020204" charset="-122"/>
              <a:ea typeface="微软雅黑" panose="020B0503020204020204" charset="-122"/>
              <a:sym typeface="+mn-ea"/>
            </a:endParaRPr>
          </a:p>
        </p:txBody>
      </p:sp>
      <p:pic>
        <p:nvPicPr>
          <p:cNvPr id="20" name="图片 19"/>
          <p:cNvPicPr/>
          <p:nvPr/>
        </p:nvPicPr>
        <p:blipFill>
          <a:blip r:embed="rId7"/>
          <a:stretch>
            <a:fillRect/>
          </a:stretch>
        </p:blipFill>
        <p:spPr>
          <a:xfrm>
            <a:off x="8199755" y="6061075"/>
            <a:ext cx="1492885" cy="283210"/>
          </a:xfrm>
          <a:prstGeom prst="rect">
            <a:avLst/>
          </a:prstGeom>
          <a:noFill/>
          <a:ln w="9525">
            <a:noFill/>
          </a:ln>
        </p:spPr>
      </p:pic>
      <p:pic>
        <p:nvPicPr>
          <p:cNvPr id="21" name="图片 20"/>
          <p:cNvPicPr/>
          <p:nvPr/>
        </p:nvPicPr>
        <p:blipFill>
          <a:blip r:embed="rId8"/>
          <a:stretch>
            <a:fillRect/>
          </a:stretch>
        </p:blipFill>
        <p:spPr>
          <a:xfrm>
            <a:off x="11357610" y="6111875"/>
            <a:ext cx="399415" cy="232410"/>
          </a:xfrm>
          <a:prstGeom prst="rect">
            <a:avLst/>
          </a:prstGeom>
          <a:noFill/>
          <a:ln w="9525">
            <a:noFill/>
          </a:ln>
        </p:spPr>
      </p:pic>
      <p:pic>
        <p:nvPicPr>
          <p:cNvPr id="22" name="图片 21"/>
          <p:cNvPicPr/>
          <p:nvPr/>
        </p:nvPicPr>
        <p:blipFill>
          <a:blip r:embed="rId9"/>
          <a:stretch>
            <a:fillRect/>
          </a:stretch>
        </p:blipFill>
        <p:spPr>
          <a:xfrm>
            <a:off x="6677025" y="6493510"/>
            <a:ext cx="1212850" cy="2781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规则挖掘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规则挖掘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36295" y="1804035"/>
            <a:ext cx="10086340" cy="2584450"/>
          </a:xfrm>
          <a:prstGeom prst="rect">
            <a:avLst/>
          </a:prstGeom>
          <a:noFill/>
          <a:ln w="9525">
            <a:noFill/>
          </a:ln>
        </p:spPr>
        <p:txBody>
          <a:bodyPr wrap="square" rtlCol="0">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从知识图中学习规则</a:t>
            </a:r>
            <a:endParaRPr lang="zh-CN">
              <a:latin typeface="微软雅黑" panose="020B0503020204020204" charset="-122"/>
              <a:ea typeface="微软雅黑" panose="020B0503020204020204" charset="-122"/>
              <a:sym typeface="+mn-ea"/>
            </a:endParaRPr>
          </a:p>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一般意义上的规则挖掘是指从大量的背景知识中发现以规则形式存在的有意义的模式。</a:t>
            </a:r>
            <a:r>
              <a:rPr dirty="0">
                <a:latin typeface="微软雅黑" panose="020B0503020204020204" charset="-122"/>
                <a:ea typeface="微软雅黑" panose="020B0503020204020204" charset="-122"/>
                <a:cs typeface="Times New Roman" panose="02020603050405020304" pitchFamily="18" charset="0"/>
                <a:sym typeface="+mn-lt"/>
              </a:rPr>
              <a:t>在知识图的背景下，我们假设一组给定的正边和负边。通常，</a:t>
            </a:r>
            <a:r>
              <a:rPr lang="zh-CN">
                <a:solidFill>
                  <a:srgbClr val="FF0000"/>
                </a:solidFill>
                <a:latin typeface="微软雅黑" panose="020B0503020204020204" charset="-122"/>
                <a:ea typeface="微软雅黑" panose="020B0503020204020204" charset="-122"/>
                <a:sym typeface="+mn-ea"/>
              </a:rPr>
              <a:t>正边</a:t>
            </a:r>
            <a:r>
              <a:rPr lang="zh-CN">
                <a:latin typeface="微软雅黑" panose="020B0503020204020204" charset="-122"/>
                <a:ea typeface="微软雅黑" panose="020B0503020204020204" charset="-122"/>
                <a:sym typeface="+mn-ea"/>
              </a:rPr>
              <a:t>是观察到的边(即知识图中给定或包含的边）；</a:t>
            </a:r>
            <a:r>
              <a:rPr lang="zh-CN">
                <a:solidFill>
                  <a:srgbClr val="FF0000"/>
                </a:solidFill>
                <a:latin typeface="微软雅黑" panose="020B0503020204020204" charset="-122"/>
                <a:ea typeface="微软雅黑" panose="020B0503020204020204" charset="-122"/>
                <a:sym typeface="+mn-ea"/>
              </a:rPr>
              <a:t>负边</a:t>
            </a:r>
            <a:r>
              <a:rPr lang="zh-CN">
                <a:latin typeface="微软雅黑" panose="020B0503020204020204" charset="-122"/>
                <a:ea typeface="微软雅黑" panose="020B0503020204020204" charset="-122"/>
                <a:sym typeface="+mn-ea"/>
              </a:rPr>
              <a:t>是根据给定的完整性假设定义的。</a:t>
            </a:r>
            <a:endParaRPr lang="zh-CN">
              <a:latin typeface="微软雅黑" panose="020B0503020204020204" charset="-122"/>
              <a:ea typeface="微软雅黑" panose="020B0503020204020204" charset="-122"/>
              <a:sym typeface="+mn-ea"/>
            </a:endParaRPr>
          </a:p>
          <a:p>
            <a:pPr marL="285750" indent="-285750">
              <a:lnSpc>
                <a:spcPct val="150000"/>
              </a:lnSpc>
              <a:buClrTx/>
              <a:buSzTx/>
              <a:buFont typeface="Arial" panose="020B0604020202020204" pitchFamily="34" charset="0"/>
              <a:buChar char="•"/>
            </a:pPr>
            <a:endParaRPr lang="zh-CN">
              <a:latin typeface="微软雅黑" panose="020B0503020204020204" charset="-122"/>
              <a:ea typeface="微软雅黑" panose="020B0503020204020204" charset="-122"/>
              <a:sym typeface="+mn-ea"/>
            </a:endParaRPr>
          </a:p>
          <a:p>
            <a:pPr marL="285750" indent="-285750">
              <a:lnSpc>
                <a:spcPct val="150000"/>
              </a:lnSpc>
              <a:buClrTx/>
              <a:buSzTx/>
              <a:buFont typeface="Arial" panose="020B0604020202020204" pitchFamily="34" charset="0"/>
              <a:buChar char="•"/>
            </a:pPr>
            <a:r>
              <a:rPr lang="zh-CN">
                <a:solidFill>
                  <a:srgbClr val="FF0000"/>
                </a:solidFill>
                <a:latin typeface="微软雅黑" panose="020B0503020204020204" charset="-122"/>
                <a:ea typeface="微软雅黑" panose="020B0503020204020204" charset="-122"/>
                <a:sym typeface="+mn-ea"/>
              </a:rPr>
              <a:t>目标：</a:t>
            </a:r>
            <a:r>
              <a:rPr lang="zh-CN">
                <a:latin typeface="微软雅黑" panose="020B0503020204020204" charset="-122"/>
                <a:ea typeface="微软雅黑" panose="020B0503020204020204" charset="-122"/>
                <a:sym typeface="+mn-ea"/>
              </a:rPr>
              <a:t>识别出从其他正边中产生正边的比率较高，而从正边中产生负边的比率较低的新规则。</a:t>
            </a:r>
            <a:endParaRPr lang="zh-CN">
              <a:latin typeface="微软雅黑" panose="020B0503020204020204" charset="-122"/>
              <a:ea typeface="微软雅黑" panose="020B0503020204020204" charset="-122"/>
              <a:sym typeface="+mn-ea"/>
            </a:endParaRPr>
          </a:p>
        </p:txBody>
      </p:sp>
      <p:pic>
        <p:nvPicPr>
          <p:cNvPr id="8" name="图片 14"/>
          <p:cNvPicPr>
            <a:picLocks noChangeAspect="1"/>
          </p:cNvPicPr>
          <p:nvPr/>
        </p:nvPicPr>
        <p:blipFill>
          <a:blip r:embed="rId2"/>
          <a:stretch>
            <a:fillRect/>
          </a:stretch>
        </p:blipFill>
        <p:spPr>
          <a:xfrm>
            <a:off x="3098165" y="4883785"/>
            <a:ext cx="3487420" cy="398145"/>
          </a:xfrm>
          <a:prstGeom prst="rect">
            <a:avLst/>
          </a:prstGeom>
          <a:noFill/>
          <a:ln>
            <a:noFill/>
          </a:ln>
        </p:spPr>
      </p:pic>
      <p:pic>
        <p:nvPicPr>
          <p:cNvPr id="20" name="图片 15"/>
          <p:cNvPicPr>
            <a:picLocks noChangeAspect="1"/>
          </p:cNvPicPr>
          <p:nvPr/>
        </p:nvPicPr>
        <p:blipFill>
          <a:blip r:embed="rId3"/>
          <a:stretch>
            <a:fillRect/>
          </a:stretch>
        </p:blipFill>
        <p:spPr>
          <a:xfrm>
            <a:off x="3098165" y="5352415"/>
            <a:ext cx="7573010" cy="330200"/>
          </a:xfrm>
          <a:prstGeom prst="rect">
            <a:avLst/>
          </a:prstGeom>
          <a:noFill/>
          <a:ln>
            <a:noFill/>
          </a:ln>
        </p:spPr>
      </p:pic>
      <p:pic>
        <p:nvPicPr>
          <p:cNvPr id="21" name="图片 16"/>
          <p:cNvPicPr>
            <a:picLocks noChangeAspect="1"/>
          </p:cNvPicPr>
          <p:nvPr/>
        </p:nvPicPr>
        <p:blipFill>
          <a:blip r:embed="rId4"/>
          <a:stretch>
            <a:fillRect/>
          </a:stretch>
        </p:blipFill>
        <p:spPr>
          <a:xfrm>
            <a:off x="3098800" y="5878830"/>
            <a:ext cx="6005830" cy="5689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742037" y="2957866"/>
            <a:ext cx="4707926"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图分析</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3073" y="3750526"/>
            <a:ext cx="5605854"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Graph Analytics</a:t>
            </a:r>
            <a:endParaRPr kumimoji="0" lang="en-US" altLang="zh-CN" sz="20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规则挖掘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规则挖掘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36295" y="2109470"/>
            <a:ext cx="10666730" cy="2999740"/>
          </a:xfrm>
          <a:prstGeom prst="rect">
            <a:avLst/>
          </a:prstGeom>
          <a:noFill/>
          <a:ln w="9525">
            <a:noFill/>
          </a:ln>
        </p:spPr>
        <p:txBody>
          <a:bodyPr wrap="square" rtlCol="0">
            <a:spAutoFit/>
          </a:bodyPr>
          <a:lstStyle/>
          <a:p>
            <a:pPr marL="285750" indent="-285750" algn="just" fontAlgn="auto">
              <a:lnSpc>
                <a:spcPct val="150000"/>
              </a:lnSpc>
              <a:buClr>
                <a:srgbClr val="C00000"/>
              </a:buClr>
              <a:buSzPct val="102000"/>
              <a:buFont typeface="Wingdings" panose="05000000000000000000" charset="0"/>
              <a:buChar char="Ø"/>
              <a:defRPr/>
            </a:pPr>
            <a:r>
              <a:rPr dirty="0">
                <a:latin typeface="微软雅黑" panose="020B0503020204020204" charset="-122"/>
                <a:ea typeface="微软雅黑" panose="020B0503020204020204" charset="-122"/>
                <a:cs typeface="Times New Roman" panose="02020603050405020304" pitchFamily="18" charset="0"/>
                <a:sym typeface="+mn-lt"/>
              </a:rPr>
              <a:t>根据国际机场的例子，规则并不是在所有情况下都适用，而是与它们是否符合正边和负边的度量有关。</a:t>
            </a:r>
            <a:r>
              <a:rPr lang="zh-CN" dirty="0">
                <a:latin typeface="微软雅黑" panose="020B0503020204020204" charset="-122"/>
                <a:ea typeface="微软雅黑" panose="020B0503020204020204" charset="-122"/>
                <a:cs typeface="Times New Roman" panose="02020603050405020304" pitchFamily="18" charset="0"/>
                <a:sym typeface="+mn-lt"/>
              </a:rPr>
              <a:t>我们的</a:t>
            </a:r>
            <a:r>
              <a:rPr dirty="0">
                <a:latin typeface="微软雅黑" panose="020B0503020204020204" charset="-122"/>
                <a:ea typeface="微软雅黑" panose="020B0503020204020204" charset="-122"/>
                <a:cs typeface="Times New Roman" panose="02020603050405020304" pitchFamily="18" charset="0"/>
                <a:sym typeface="+mn-lt"/>
              </a:rPr>
              <a:t>目标是识别出具有高支持度和高置信度的规则。</a:t>
            </a:r>
            <a:endParaRPr dirty="0">
              <a:latin typeface="微软雅黑" panose="020B0503020204020204" charset="-122"/>
              <a:ea typeface="微软雅黑" panose="020B0503020204020204" charset="-122"/>
              <a:cs typeface="Times New Roman" panose="02020603050405020304" pitchFamily="18" charset="0"/>
              <a:sym typeface="+mn-lt"/>
            </a:endParaRPr>
          </a:p>
          <a:p>
            <a:pPr indent="0" algn="just" fontAlgn="auto">
              <a:lnSpc>
                <a:spcPct val="150000"/>
              </a:lnSpc>
              <a:buClr>
                <a:srgbClr val="C00000"/>
              </a:buClr>
              <a:buSzPct val="102000"/>
              <a:buFont typeface="Wingdings" panose="05000000000000000000" pitchFamily="2" charset="2"/>
              <a:buNone/>
              <a:defRPr/>
            </a:pP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我们称规则包含的边和正边集（不包括包含的边本身）为该规则的</a:t>
            </a:r>
            <a:r>
              <a:rPr lang="zh-CN">
                <a:solidFill>
                  <a:srgbClr val="FF0000"/>
                </a:solidFill>
                <a:latin typeface="微软雅黑" panose="020B0503020204020204" charset="-122"/>
                <a:ea typeface="微软雅黑" panose="020B0503020204020204" charset="-122"/>
                <a:sym typeface="+mn-ea"/>
              </a:rPr>
              <a:t>正蕴含（positive</a:t>
            </a:r>
            <a:r>
              <a:rPr lang="en-US" altLang="zh-CN">
                <a:solidFill>
                  <a:srgbClr val="FF0000"/>
                </a:solidFill>
                <a:latin typeface="微软雅黑" panose="020B0503020204020204" charset="-122"/>
                <a:ea typeface="微软雅黑" panose="020B0503020204020204" charset="-122"/>
                <a:sym typeface="+mn-ea"/>
              </a:rPr>
              <a:t> </a:t>
            </a:r>
            <a:r>
              <a:rPr lang="zh-CN">
                <a:solidFill>
                  <a:srgbClr val="FF0000"/>
                </a:solidFill>
                <a:latin typeface="微软雅黑" panose="020B0503020204020204" charset="-122"/>
                <a:ea typeface="微软雅黑" panose="020B0503020204020204" charset="-122"/>
                <a:sym typeface="+mn-ea"/>
              </a:rPr>
              <a:t>entailments）；</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规则的支持度：正蕴含数量；</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规则的置信度：规则中正蕴含的比值；</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支持度和置信度分别表示规则中“确认”为真的蕴含的数量和比率。</a:t>
            </a:r>
            <a:endParaRPr lang="zh-CN">
              <a:latin typeface="微软雅黑" panose="020B0503020204020204" charset="-122"/>
              <a:ea typeface="微软雅黑" panose="020B0503020204020204" charset="-122"/>
              <a:sym typeface="+mn-ea"/>
            </a:endParaRPr>
          </a:p>
        </p:txBody>
      </p:sp>
      <p:sp>
        <p:nvSpPr>
          <p:cNvPr id="5" name="矩形 4"/>
          <p:cNvSpPr/>
          <p:nvPr/>
        </p:nvSpPr>
        <p:spPr>
          <a:xfrm>
            <a:off x="836295" y="2226945"/>
            <a:ext cx="10666730" cy="750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规则挖掘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规则挖掘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7" name="MH_Text_1"/>
          <p:cNvSpPr txBox="1">
            <a:spLocks noChangeArrowheads="1"/>
          </p:cNvSpPr>
          <p:nvPr>
            <p:custDataLst>
              <p:tags r:id="rId2"/>
            </p:custDataLst>
          </p:nvPr>
        </p:nvSpPr>
        <p:spPr bwMode="auto">
          <a:xfrm>
            <a:off x="836295" y="1881505"/>
            <a:ext cx="10665460" cy="1337945"/>
          </a:xfrm>
          <a:prstGeom prst="rect">
            <a:avLst/>
          </a:prstGeom>
          <a:noFill/>
          <a:ln w="9525">
            <a:noFill/>
          </a:ln>
        </p:spPr>
        <p:txBody>
          <a:bodyPr wrap="square" rtlCol="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lvl="0" indent="-285750" algn="just">
              <a:lnSpc>
                <a:spcPct val="150000"/>
              </a:lnSpc>
              <a:buClr>
                <a:srgbClr val="C00000"/>
              </a:buClr>
              <a:buSzPct val="102000"/>
              <a:buFont typeface="Wingdings" panose="05000000000000000000" charset="0"/>
              <a:buChar char="Ø"/>
              <a:defRPr/>
            </a:pPr>
            <a:r>
              <a:rPr dirty="0">
                <a:latin typeface="微软雅黑" panose="020B0503020204020204" charset="-122"/>
                <a:ea typeface="微软雅黑" panose="020B0503020204020204" charset="-122"/>
                <a:cs typeface="Times New Roman" panose="02020603050405020304" pitchFamily="18" charset="0"/>
                <a:sym typeface="+mn-lt"/>
              </a:rPr>
              <a:t> </a:t>
            </a:r>
            <a:r>
              <a:rPr dirty="0">
                <a:solidFill>
                  <a:srgbClr val="FF0000"/>
                </a:solidFill>
                <a:latin typeface="微软雅黑" panose="020B0503020204020204" charset="-122"/>
                <a:ea typeface="微软雅黑" panose="020B0503020204020204" charset="-122"/>
                <a:cs typeface="Times New Roman" panose="02020603050405020304" pitchFamily="18" charset="0"/>
                <a:sym typeface="+mn-lt"/>
              </a:rPr>
              <a:t>部分完备性假设(PCA)</a:t>
            </a:r>
            <a:r>
              <a:rPr dirty="0">
                <a:latin typeface="微软雅黑" panose="020B0503020204020204" charset="-122"/>
                <a:ea typeface="微软雅黑" panose="020B0503020204020204" charset="-122"/>
                <a:cs typeface="Times New Roman" panose="02020603050405020304" pitchFamily="18" charset="0"/>
                <a:sym typeface="+mn-lt"/>
              </a:rPr>
              <a:t>：在处理不完备知识图时，如何定义负边还不是很明确。一种启发式方法是采用部分完备性假设(PCA),该方法认为正边的集合就是数据图中包含的那些边,而负边的集合是所有不在图中的边             的集合并且至少存在一个节点    使得                在图中。</a:t>
            </a:r>
            <a:endParaRPr dirty="0">
              <a:latin typeface="微软雅黑" panose="020B0503020204020204" charset="-122"/>
              <a:ea typeface="微软雅黑" panose="020B0503020204020204" charset="-122"/>
              <a:cs typeface="Times New Roman" panose="02020603050405020304" pitchFamily="18" charset="0"/>
              <a:sym typeface="+mn-lt"/>
            </a:endParaRPr>
          </a:p>
        </p:txBody>
      </p:sp>
      <p:pic>
        <p:nvPicPr>
          <p:cNvPr id="3" name="图片 2"/>
          <p:cNvPicPr>
            <a:picLocks noChangeAspect="1"/>
          </p:cNvPicPr>
          <p:nvPr/>
        </p:nvPicPr>
        <p:blipFill>
          <a:blip r:embed="rId3"/>
          <a:stretch>
            <a:fillRect/>
          </a:stretch>
        </p:blipFill>
        <p:spPr>
          <a:xfrm>
            <a:off x="836295" y="3694430"/>
            <a:ext cx="5916295" cy="3192780"/>
          </a:xfrm>
          <a:prstGeom prst="rect">
            <a:avLst/>
          </a:prstGeom>
        </p:spPr>
      </p:pic>
      <p:pic>
        <p:nvPicPr>
          <p:cNvPr id="15" name="图片 8"/>
          <p:cNvPicPr>
            <a:picLocks noChangeAspect="1"/>
          </p:cNvPicPr>
          <p:nvPr/>
        </p:nvPicPr>
        <p:blipFill>
          <a:blip r:embed="rId4"/>
          <a:stretch>
            <a:fillRect/>
          </a:stretch>
        </p:blipFill>
        <p:spPr>
          <a:xfrm>
            <a:off x="2172970" y="2874645"/>
            <a:ext cx="814705" cy="260985"/>
          </a:xfrm>
          <a:prstGeom prst="rect">
            <a:avLst/>
          </a:prstGeom>
          <a:noFill/>
          <a:ln>
            <a:noFill/>
          </a:ln>
        </p:spPr>
      </p:pic>
      <p:pic>
        <p:nvPicPr>
          <p:cNvPr id="6" name="图片 10"/>
          <p:cNvPicPr>
            <a:picLocks noChangeAspect="1"/>
          </p:cNvPicPr>
          <p:nvPr/>
        </p:nvPicPr>
        <p:blipFill>
          <a:blip r:embed="rId5"/>
          <a:stretch>
            <a:fillRect/>
          </a:stretch>
        </p:blipFill>
        <p:spPr>
          <a:xfrm>
            <a:off x="6052820" y="2874645"/>
            <a:ext cx="232410" cy="321310"/>
          </a:xfrm>
          <a:prstGeom prst="rect">
            <a:avLst/>
          </a:prstGeom>
          <a:noFill/>
          <a:ln>
            <a:noFill/>
          </a:ln>
        </p:spPr>
      </p:pic>
      <p:pic>
        <p:nvPicPr>
          <p:cNvPr id="16" name="图片 9"/>
          <p:cNvPicPr>
            <a:picLocks noChangeAspect="1"/>
          </p:cNvPicPr>
          <p:nvPr/>
        </p:nvPicPr>
        <p:blipFill>
          <a:blip r:embed="rId6"/>
          <a:stretch>
            <a:fillRect/>
          </a:stretch>
        </p:blipFill>
        <p:spPr>
          <a:xfrm>
            <a:off x="6845935" y="2835275"/>
            <a:ext cx="862330" cy="339725"/>
          </a:xfrm>
          <a:prstGeom prst="rect">
            <a:avLst/>
          </a:prstGeom>
          <a:noFill/>
          <a:ln>
            <a:noFill/>
          </a:ln>
        </p:spPr>
      </p:pic>
      <p:sp>
        <p:nvSpPr>
          <p:cNvPr id="7" name="文本框 6"/>
          <p:cNvSpPr txBox="1"/>
          <p:nvPr/>
        </p:nvSpPr>
        <p:spPr>
          <a:xfrm>
            <a:off x="836295" y="3215640"/>
            <a:ext cx="6179820" cy="368300"/>
          </a:xfrm>
          <a:prstGeom prst="rect">
            <a:avLst/>
          </a:prstGeom>
          <a:noFill/>
        </p:spPr>
        <p:txBody>
          <a:bodyPr wrap="none" rtlCol="0" anchor="t">
            <a:spAutoFit/>
          </a:bodyPr>
          <a:lstStyle/>
          <a:p>
            <a:pPr marL="285750" indent="-285750">
              <a:buFont typeface="Arial" panose="020B0604020202020204" pitchFamily="34" charset="0"/>
              <a:buChar char="•"/>
            </a:pPr>
            <a:r>
              <a:rPr dirty="0">
                <a:latin typeface="微软雅黑" panose="020B0503020204020204" charset="-122"/>
                <a:ea typeface="微软雅黑" panose="020B0503020204020204" charset="-122"/>
                <a:cs typeface="Times New Roman" panose="02020603050405020304" pitchFamily="18" charset="0"/>
                <a:sym typeface="+mn-lt"/>
              </a:rPr>
              <a:t>PCA的置信度是支持度与所有</a:t>
            </a:r>
            <a:r>
              <a:rPr lang="zh-CN" dirty="0">
                <a:latin typeface="微软雅黑" panose="020B0503020204020204" charset="-122"/>
                <a:ea typeface="微软雅黑" panose="020B0503020204020204" charset="-122"/>
                <a:cs typeface="Times New Roman" panose="02020603050405020304" pitchFamily="18" charset="0"/>
                <a:sym typeface="+mn-lt"/>
              </a:rPr>
              <a:t>蕴涵</a:t>
            </a:r>
            <a:r>
              <a:rPr dirty="0">
                <a:latin typeface="微软雅黑" panose="020B0503020204020204" charset="-122"/>
                <a:ea typeface="微软雅黑" panose="020B0503020204020204" charset="-122"/>
                <a:cs typeface="Times New Roman" panose="02020603050405020304" pitchFamily="18" charset="0"/>
                <a:sym typeface="+mn-lt"/>
              </a:rPr>
              <a:t>在正或负例集合的比</a:t>
            </a:r>
            <a:r>
              <a:rPr lang="zh-CN" dirty="0">
                <a:latin typeface="微软雅黑" panose="020B0503020204020204" charset="-122"/>
                <a:ea typeface="微软雅黑" panose="020B0503020204020204" charset="-122"/>
                <a:cs typeface="Times New Roman" panose="02020603050405020304" pitchFamily="18" charset="0"/>
                <a:sym typeface="+mn-lt"/>
              </a:rPr>
              <a:t>。</a:t>
            </a:r>
            <a:endParaRPr lang="zh-CN" altLang="en-US"/>
          </a:p>
        </p:txBody>
      </p:sp>
      <p:pic>
        <p:nvPicPr>
          <p:cNvPr id="8" name="图片 18"/>
          <p:cNvPicPr>
            <a:picLocks noChangeAspect="1"/>
          </p:cNvPicPr>
          <p:nvPr/>
        </p:nvPicPr>
        <p:blipFill>
          <a:blip r:embed="rId7"/>
          <a:stretch>
            <a:fillRect/>
          </a:stretch>
        </p:blipFill>
        <p:spPr>
          <a:xfrm>
            <a:off x="7043420" y="3916045"/>
            <a:ext cx="1537970" cy="309245"/>
          </a:xfrm>
          <a:prstGeom prst="rect">
            <a:avLst/>
          </a:prstGeom>
          <a:noFill/>
          <a:ln>
            <a:noFill/>
          </a:ln>
        </p:spPr>
      </p:pic>
      <p:pic>
        <p:nvPicPr>
          <p:cNvPr id="20" name="图片 12"/>
          <p:cNvPicPr>
            <a:picLocks noChangeAspect="1"/>
          </p:cNvPicPr>
          <p:nvPr/>
        </p:nvPicPr>
        <p:blipFill>
          <a:blip r:embed="rId8"/>
          <a:stretch>
            <a:fillRect/>
          </a:stretch>
        </p:blipFill>
        <p:spPr>
          <a:xfrm>
            <a:off x="7043420" y="4506595"/>
            <a:ext cx="2687320" cy="383540"/>
          </a:xfrm>
          <a:prstGeom prst="rect">
            <a:avLst/>
          </a:prstGeom>
          <a:noFill/>
          <a:ln>
            <a:noFill/>
          </a:ln>
        </p:spPr>
      </p:pic>
      <p:sp>
        <p:nvSpPr>
          <p:cNvPr id="9" name="文本框 8"/>
          <p:cNvSpPr txBox="1"/>
          <p:nvPr/>
        </p:nvSpPr>
        <p:spPr>
          <a:xfrm>
            <a:off x="9361170" y="3888105"/>
            <a:ext cx="2140585" cy="337185"/>
          </a:xfrm>
          <a:prstGeom prst="rect">
            <a:avLst/>
          </a:prstGeom>
          <a:noFill/>
        </p:spPr>
        <p:txBody>
          <a:bodyPr wrap="square" rtlCol="0">
            <a:spAutoFit/>
          </a:bodyPr>
          <a:lstStyle/>
          <a:p>
            <a:r>
              <a:rPr lang="zh-CN" altLang="en-US" sz="1600">
                <a:latin typeface="微软雅黑" panose="020B0503020204020204" charset="-122"/>
                <a:ea typeface="微软雅黑" panose="020B0503020204020204" charset="-122"/>
              </a:rPr>
              <a:t>负例</a:t>
            </a:r>
            <a:endParaRPr lang="zh-CN" altLang="en-US" sz="1600">
              <a:latin typeface="微软雅黑" panose="020B0503020204020204" charset="-122"/>
              <a:ea typeface="微软雅黑" panose="020B0503020204020204" charset="-122"/>
            </a:endParaRPr>
          </a:p>
        </p:txBody>
      </p:sp>
      <p:sp>
        <p:nvSpPr>
          <p:cNvPr id="10" name="文本框 9"/>
          <p:cNvSpPr txBox="1"/>
          <p:nvPr/>
        </p:nvSpPr>
        <p:spPr>
          <a:xfrm>
            <a:off x="9730740" y="4529455"/>
            <a:ext cx="2461260" cy="337185"/>
          </a:xfrm>
          <a:prstGeom prst="rect">
            <a:avLst/>
          </a:prstGeom>
          <a:noFill/>
        </p:spPr>
        <p:txBody>
          <a:bodyPr wrap="square" rtlCol="0">
            <a:spAutoFit/>
          </a:bodyPr>
          <a:lstStyle/>
          <a:p>
            <a:r>
              <a:rPr lang="zh-CN" altLang="en-US" sz="1600">
                <a:latin typeface="微软雅黑" panose="020B0503020204020204" charset="-122"/>
                <a:ea typeface="微软雅黑" panose="020B0503020204020204" charset="-122"/>
              </a:rPr>
              <a:t>既不是正例，也不是负例</a:t>
            </a:r>
            <a:endParaRPr lang="zh-CN" altLang="en-US"/>
          </a:p>
        </p:txBody>
      </p:sp>
      <p:pic>
        <p:nvPicPr>
          <p:cNvPr id="21" name="图片 13"/>
          <p:cNvPicPr>
            <a:picLocks noChangeAspect="1"/>
          </p:cNvPicPr>
          <p:nvPr/>
        </p:nvPicPr>
        <p:blipFill>
          <a:blip r:embed="rId9"/>
          <a:stretch>
            <a:fillRect/>
          </a:stretch>
        </p:blipFill>
        <p:spPr>
          <a:xfrm>
            <a:off x="7043420" y="5171440"/>
            <a:ext cx="4608830" cy="347345"/>
          </a:xfrm>
          <a:prstGeom prst="rect">
            <a:avLst/>
          </a:prstGeom>
          <a:noFill/>
          <a:ln>
            <a:noFill/>
          </a:ln>
        </p:spPr>
      </p:pic>
      <p:sp>
        <p:nvSpPr>
          <p:cNvPr id="12" name="文本框 11"/>
          <p:cNvSpPr txBox="1"/>
          <p:nvPr/>
        </p:nvSpPr>
        <p:spPr>
          <a:xfrm>
            <a:off x="7540625" y="5755640"/>
            <a:ext cx="3611245" cy="337185"/>
          </a:xfrm>
          <a:prstGeom prst="rect">
            <a:avLst/>
          </a:prstGeom>
          <a:noFill/>
        </p:spPr>
        <p:txBody>
          <a:bodyPr wrap="square" rtlCol="0">
            <a:spAutoFit/>
          </a:bodyPr>
          <a:lstStyle/>
          <a:p>
            <a:r>
              <a:rPr lang="zh-CN" altLang="en-US" sz="1600">
                <a:latin typeface="微软雅黑" panose="020B0503020204020204" charset="-122"/>
                <a:ea typeface="微软雅黑" panose="020B0503020204020204" charset="-122"/>
              </a:rPr>
              <a:t>支持度是</a:t>
            </a:r>
            <a:r>
              <a:rPr lang="en-US" altLang="zh-CN" sz="1600">
                <a:latin typeface="微软雅黑" panose="020B0503020204020204" charset="-122"/>
                <a:ea typeface="微软雅黑" panose="020B0503020204020204" charset="-122"/>
              </a:rPr>
              <a:t>2 </a:t>
            </a:r>
            <a:r>
              <a:rPr lang="zh-CN" altLang="en-US" sz="1600">
                <a:latin typeface="微软雅黑" panose="020B0503020204020204" charset="-122"/>
                <a:ea typeface="微软雅黑" panose="020B0503020204020204" charset="-122"/>
              </a:rPr>
              <a:t>，置信度是</a:t>
            </a:r>
            <a:r>
              <a:rPr lang="en-US" altLang="zh-CN" sz="1600">
                <a:latin typeface="微软雅黑" panose="020B0503020204020204" charset="-122"/>
                <a:ea typeface="微软雅黑" panose="020B0503020204020204" charset="-122"/>
              </a:rPr>
              <a:t>2/2=1</a:t>
            </a:r>
            <a:endParaRPr lang="en-US" altLang="zh-CN" sz="16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规则挖掘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规则挖掘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961765" y="1802130"/>
            <a:ext cx="4269105" cy="506730"/>
          </a:xfrm>
          <a:prstGeom prst="rect">
            <a:avLst/>
          </a:prstGeom>
          <a:noFill/>
          <a:ln w="9525">
            <a:noFill/>
          </a:ln>
        </p:spPr>
        <p:txBody>
          <a:bodyPr wrap="square" rtlCol="0">
            <a:spAutoFit/>
          </a:bodyPr>
          <a:lstStyle/>
          <a:p>
            <a:pPr marL="285750" indent="-285750" algn="ctr">
              <a:lnSpc>
                <a:spcPct val="150000"/>
              </a:lnSpc>
              <a:buClrTx/>
              <a:buSzTx/>
              <a:buFont typeface="Arial" panose="020B0604020202020204" pitchFamily="34" charset="0"/>
              <a:buChar char="•"/>
            </a:pPr>
            <a:r>
              <a:rPr lang="en-US" altLang="zh-CN">
                <a:latin typeface="微软雅黑" panose="020B0503020204020204" charset="-122"/>
                <a:ea typeface="微软雅黑" panose="020B0503020204020204" charset="-122"/>
                <a:sym typeface="+mn-ea"/>
              </a:rPr>
              <a:t>AMIE</a:t>
            </a:r>
            <a:r>
              <a:rPr lang="zh-CN" altLang="en-US">
                <a:latin typeface="微软雅黑" panose="020B0503020204020204" charset="-122"/>
                <a:ea typeface="微软雅黑" panose="020B0503020204020204" charset="-122"/>
                <a:sym typeface="+mn-ea"/>
              </a:rPr>
              <a:t>系统</a:t>
            </a:r>
            <a:r>
              <a:rPr lang="en-US" altLang="zh-CN">
                <a:latin typeface="微软雅黑" panose="020B0503020204020204" charset="-122"/>
                <a:ea typeface="微软雅黑" panose="020B0503020204020204" charset="-122"/>
                <a:sym typeface="+mn-ea"/>
              </a:rPr>
              <a:t>——图形规则挖掘系统</a:t>
            </a:r>
            <a:endParaRPr lang="en-US" altLang="zh-CN">
              <a:latin typeface="微软雅黑" panose="020B0503020204020204" charset="-122"/>
              <a:ea typeface="微软雅黑" panose="020B0503020204020204" charset="-122"/>
              <a:sym typeface="+mn-ea"/>
            </a:endParaRPr>
          </a:p>
        </p:txBody>
      </p:sp>
      <p:sp>
        <p:nvSpPr>
          <p:cNvPr id="5" name="文本框 4"/>
          <p:cNvSpPr txBox="1"/>
          <p:nvPr/>
        </p:nvSpPr>
        <p:spPr>
          <a:xfrm>
            <a:off x="836295" y="2654300"/>
            <a:ext cx="10084435" cy="2168525"/>
          </a:xfrm>
          <a:prstGeom prst="rect">
            <a:avLst/>
          </a:prstGeom>
          <a:noFill/>
        </p:spPr>
        <p:txBody>
          <a:bodyPr wrap="square" rtlCol="0" anchor="t">
            <a:spAutoFit/>
          </a:bodyPr>
          <a:lstStyle/>
          <a:p>
            <a:pPr marL="285750" indent="-285750" algn="l" fontAlgn="auto">
              <a:lnSpc>
                <a:spcPct val="150000"/>
              </a:lnSpc>
              <a:buClr>
                <a:srgbClr val="C00000"/>
              </a:buClr>
              <a:buSzPct val="102000"/>
              <a:buFont typeface="Arial" panose="020B0604020202020204" pitchFamily="34" charset="0"/>
              <a:buChar char="•"/>
              <a:defRPr/>
            </a:pPr>
            <a:r>
              <a:rPr dirty="0">
                <a:latin typeface="微软雅黑" panose="020B0503020204020204" charset="-122"/>
                <a:ea typeface="微软雅黑" panose="020B0503020204020204" charset="-122"/>
                <a:cs typeface="Times New Roman" panose="02020603050405020304" pitchFamily="18" charset="0"/>
                <a:sym typeface="+mn-lt"/>
              </a:rPr>
              <a:t>不完备知识库的关联规则挖掘（Association Rule Mining under Incomplete Evidence，AMIE）支持从不完备知识库中，挖掘闭式规则AMIE依次学习预测每种关系的规则。对于每种关系，从规则体为空的规则开始，通过三种操作扩展规则体部分，保留支持度大于阈值的候选（闭式）规则。AMIE是一个很有影响力的图的规则挖掘系统，它采用PCA的置信度测度</a:t>
            </a:r>
            <a:r>
              <a:rPr lang="zh-CN" dirty="0">
                <a:latin typeface="微软雅黑" panose="020B0503020204020204" charset="-122"/>
                <a:ea typeface="微软雅黑" panose="020B0503020204020204" charset="-122"/>
                <a:cs typeface="Times New Roman" panose="02020603050405020304" pitchFamily="18" charset="0"/>
                <a:sym typeface="+mn-lt"/>
              </a:rPr>
              <a:t>。</a:t>
            </a:r>
            <a:endParaRPr lang="en-US" altLang="zh-CN">
              <a:latin typeface="微软雅黑" panose="020B0503020204020204" charset="-122"/>
              <a:ea typeface="微软雅黑" panose="020B0503020204020204" charset="-122"/>
              <a:sym typeface="+mn-ea"/>
            </a:endParaRPr>
          </a:p>
          <a:p>
            <a:pPr marL="285750" indent="-285750">
              <a:lnSpc>
                <a:spcPct val="150000"/>
              </a:lnSpc>
              <a:buFont typeface="Arial" panose="020B0604020202020204" pitchFamily="34" charset="0"/>
              <a:buChar char="•"/>
            </a:pP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规则挖掘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规则挖掘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961765" y="1895475"/>
            <a:ext cx="4269105" cy="506730"/>
          </a:xfrm>
          <a:prstGeom prst="rect">
            <a:avLst/>
          </a:prstGeom>
          <a:noFill/>
          <a:ln w="9525">
            <a:noFill/>
          </a:ln>
        </p:spPr>
        <p:txBody>
          <a:bodyPr wrap="square" rtlCol="0">
            <a:spAutoFit/>
          </a:bodyPr>
          <a:lstStyle/>
          <a:p>
            <a:pPr marL="285750" indent="-285750" algn="ctr">
              <a:lnSpc>
                <a:spcPct val="150000"/>
              </a:lnSpc>
              <a:buClrTx/>
              <a:buSzTx/>
              <a:buFont typeface="Arial" panose="020B0604020202020204" pitchFamily="34" charset="0"/>
              <a:buChar char="•"/>
            </a:pPr>
            <a:r>
              <a:rPr lang="en-US" altLang="zh-CN">
                <a:latin typeface="微软雅黑" panose="020B0503020204020204" charset="-122"/>
                <a:ea typeface="微软雅黑" panose="020B0503020204020204" charset="-122"/>
                <a:sym typeface="+mn-ea"/>
              </a:rPr>
              <a:t>AMIE</a:t>
            </a:r>
            <a:r>
              <a:rPr lang="zh-CN" altLang="en-US">
                <a:latin typeface="微软雅黑" panose="020B0503020204020204" charset="-122"/>
                <a:ea typeface="微软雅黑" panose="020B0503020204020204" charset="-122"/>
                <a:sym typeface="+mn-ea"/>
              </a:rPr>
              <a:t>系统</a:t>
            </a:r>
            <a:r>
              <a:rPr lang="en-US" altLang="zh-CN">
                <a:latin typeface="微软雅黑" panose="020B0503020204020204" charset="-122"/>
                <a:ea typeface="微软雅黑" panose="020B0503020204020204" charset="-122"/>
                <a:sym typeface="+mn-ea"/>
              </a:rPr>
              <a:t>——图形规则挖掘系统</a:t>
            </a:r>
            <a:endParaRPr lang="en-US" altLang="zh-CN">
              <a:latin typeface="微软雅黑" panose="020B0503020204020204" charset="-122"/>
              <a:ea typeface="微软雅黑" panose="020B0503020204020204" charset="-122"/>
              <a:sym typeface="+mn-ea"/>
            </a:endParaRPr>
          </a:p>
        </p:txBody>
      </p:sp>
      <p:sp>
        <p:nvSpPr>
          <p:cNvPr id="5" name="文本框 4"/>
          <p:cNvSpPr txBox="1"/>
          <p:nvPr/>
        </p:nvSpPr>
        <p:spPr>
          <a:xfrm>
            <a:off x="836295" y="2409825"/>
            <a:ext cx="10085705" cy="92202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dirty="0">
                <a:latin typeface="微软雅黑" panose="020B0503020204020204" charset="-122"/>
                <a:ea typeface="微软雅黑" panose="020B0503020204020204" charset="-122"/>
                <a:cs typeface="Times New Roman" panose="02020603050405020304" pitchFamily="18" charset="0"/>
                <a:sym typeface="+mn-lt"/>
              </a:rPr>
              <a:t>从                             这样的规则头开始自上而下地构建规则。对于</a:t>
            </a:r>
            <a:r>
              <a:rPr lang="zh-CN" dirty="0">
                <a:latin typeface="微软雅黑" panose="020B0503020204020204" charset="-122"/>
                <a:ea typeface="微软雅黑" panose="020B0503020204020204" charset="-122"/>
                <a:cs typeface="Times New Roman" panose="02020603050405020304" pitchFamily="18" charset="0"/>
                <a:sym typeface="+mn-lt"/>
              </a:rPr>
              <a:t>这种形式的</a:t>
            </a:r>
            <a:r>
              <a:rPr dirty="0">
                <a:latin typeface="微软雅黑" panose="020B0503020204020204" charset="-122"/>
                <a:ea typeface="微软雅黑" panose="020B0503020204020204" charset="-122"/>
                <a:cs typeface="Times New Roman" panose="02020603050405020304" pitchFamily="18" charset="0"/>
                <a:sym typeface="+mn-lt"/>
              </a:rPr>
              <a:t>每个规则头(每个边标签一个)，</a:t>
            </a:r>
            <a:r>
              <a:rPr lang="zh-CN" altLang="en-US">
                <a:latin typeface="微软雅黑" panose="020B0503020204020204" charset="-122"/>
                <a:ea typeface="微软雅黑" panose="020B0503020204020204" charset="-122"/>
                <a:cs typeface="微软雅黑" panose="020B0503020204020204" charset="-122"/>
              </a:rPr>
              <a:t>考虑三种类型的改进，每一种都向规则主体添加一条新边。</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文本框 100"/>
          <p:cNvSpPr txBox="1"/>
          <p:nvPr/>
        </p:nvSpPr>
        <p:spPr>
          <a:xfrm>
            <a:off x="836295" y="3790315"/>
            <a:ext cx="10085070" cy="2584450"/>
          </a:xfrm>
          <a:prstGeom prst="rect">
            <a:avLst/>
          </a:prstGeom>
          <a:noFill/>
        </p:spPr>
        <p:txBody>
          <a:bodyPr wrap="square" rtlCol="0" anchor="t">
            <a:spAutoFit/>
          </a:bodyPr>
          <a:lstStyle/>
          <a:p>
            <a:pPr marL="800100" lvl="1" indent="-342900" algn="l">
              <a:lnSpc>
                <a:spcPct val="150000"/>
              </a:lnSpc>
              <a:buClrTx/>
              <a:buSzTx/>
              <a:buFont typeface="+mj-ea"/>
              <a:buAutoNum type="circleNumDbPlain"/>
            </a:pPr>
            <a:r>
              <a:rPr lang="en-US" altLang="zh-CN">
                <a:latin typeface="微软雅黑" panose="020B0503020204020204" charset="-122"/>
                <a:ea typeface="微软雅黑" panose="020B0503020204020204" charset="-122"/>
                <a:cs typeface="微软雅黑" panose="020B0503020204020204" charset="-122"/>
                <a:sym typeface="+mn-ea"/>
              </a:rPr>
              <a:t> 添加一个现有变量和一个新变量的边</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sym typeface="+mn-ea"/>
              </a:rPr>
              <a:t>例如，改进前面提到的规则头部可能会给出:</a:t>
            </a:r>
            <a:endParaRPr lang="en-US" altLang="zh-CN">
              <a:latin typeface="微软雅黑" panose="020B0503020204020204" charset="-122"/>
              <a:ea typeface="微软雅黑" panose="020B0503020204020204" charset="-122"/>
              <a:cs typeface="微软雅黑" panose="020B0503020204020204" charset="-122"/>
              <a:sym typeface="+mn-ea"/>
            </a:endParaRPr>
          </a:p>
          <a:p>
            <a:pPr marL="800100" lvl="1" indent="-342900" algn="l">
              <a:lnSpc>
                <a:spcPct val="150000"/>
              </a:lnSpc>
              <a:buClrTx/>
              <a:buSzTx/>
              <a:buFont typeface="+mj-ea"/>
              <a:buAutoNum type="circleNumDbPlain"/>
            </a:pPr>
            <a:endParaRPr lang="en-US" altLang="zh-CN">
              <a:latin typeface="微软雅黑" panose="020B0503020204020204" charset="-122"/>
              <a:ea typeface="微软雅黑" panose="020B0503020204020204" charset="-122"/>
              <a:cs typeface="微软雅黑" panose="020B0503020204020204" charset="-122"/>
              <a:sym typeface="+mn-ea"/>
            </a:endParaRPr>
          </a:p>
          <a:p>
            <a:pPr marL="800100" lvl="1" indent="-342900" algn="l">
              <a:lnSpc>
                <a:spcPct val="150000"/>
              </a:lnSpc>
              <a:buClrTx/>
              <a:buSzTx/>
              <a:buFont typeface="+mj-ea"/>
              <a:buAutoNum type="circleNumDbPlain"/>
            </a:pPr>
            <a:r>
              <a:rPr lang="en-US">
                <a:latin typeface="微软雅黑" panose="020B0503020204020204" charset="-122"/>
                <a:ea typeface="微软雅黑" panose="020B0503020204020204" charset="-122"/>
                <a:cs typeface="微软雅黑" panose="020B0503020204020204" charset="-122"/>
                <a:sym typeface="+mn-ea"/>
              </a:rPr>
              <a:t> </a:t>
            </a:r>
            <a:r>
              <a:rPr lang="zh-CN">
                <a:latin typeface="微软雅黑" panose="020B0503020204020204" charset="-122"/>
                <a:ea typeface="微软雅黑" panose="020B0503020204020204" charset="-122"/>
                <a:cs typeface="微软雅黑" panose="020B0503020204020204" charset="-122"/>
                <a:sym typeface="+mn-ea"/>
              </a:rPr>
              <a:t>从图中添加一个已有变量和一个节点的边</a:t>
            </a:r>
            <a:r>
              <a:rPr lang="zh-CN" altLang="en-US">
                <a:latin typeface="微软雅黑" panose="020B0503020204020204" charset="-122"/>
                <a:ea typeface="微软雅黑" panose="020B0503020204020204" charset="-122"/>
                <a:cs typeface="微软雅黑" panose="020B0503020204020204" charset="-122"/>
                <a:sym typeface="+mn-ea"/>
              </a:rPr>
              <a:t>；</a:t>
            </a:r>
            <a:r>
              <a:rPr lang="zh-CN">
                <a:latin typeface="微软雅黑" panose="020B0503020204020204" charset="-122"/>
                <a:ea typeface="微软雅黑" panose="020B0503020204020204" charset="-122"/>
                <a:cs typeface="微软雅黑" panose="020B0503020204020204" charset="-122"/>
                <a:sym typeface="+mn-ea"/>
              </a:rPr>
              <a:t>例如，改进上面的规则可以给出</a:t>
            </a:r>
            <a:r>
              <a:rPr lang="en-US">
                <a:latin typeface="微软雅黑" panose="020B0503020204020204" charset="-122"/>
                <a:ea typeface="微软雅黑" panose="020B0503020204020204" charset="-122"/>
                <a:cs typeface="微软雅黑" panose="020B0503020204020204" charset="-122"/>
                <a:sym typeface="+mn-ea"/>
              </a:rPr>
              <a:t>:</a:t>
            </a:r>
            <a:endParaRPr lang="en-US">
              <a:latin typeface="微软雅黑" panose="020B0503020204020204" charset="-122"/>
              <a:ea typeface="微软雅黑" panose="020B0503020204020204" charset="-122"/>
              <a:cs typeface="微软雅黑" panose="020B0503020204020204" charset="-122"/>
              <a:sym typeface="+mn-ea"/>
            </a:endParaRPr>
          </a:p>
          <a:p>
            <a:pPr marL="800100" lvl="1" indent="-342900" algn="l">
              <a:lnSpc>
                <a:spcPct val="150000"/>
              </a:lnSpc>
              <a:buClrTx/>
              <a:buSzTx/>
              <a:buFont typeface="+mj-ea"/>
              <a:buAutoNum type="circleNumDbPlain"/>
            </a:pPr>
            <a:endParaRPr lang="zh-CN" altLang="en-US">
              <a:latin typeface="微软雅黑" panose="020B0503020204020204" charset="-122"/>
              <a:ea typeface="微软雅黑" panose="020B0503020204020204" charset="-122"/>
              <a:cs typeface="微软雅黑" panose="020B0503020204020204" charset="-122"/>
            </a:endParaRPr>
          </a:p>
          <a:p>
            <a:pPr marL="800100" lvl="1" indent="-342900" algn="l">
              <a:lnSpc>
                <a:spcPct val="150000"/>
              </a:lnSpc>
              <a:buClrTx/>
              <a:buSzTx/>
              <a:buFont typeface="+mj-ea"/>
              <a:buAutoNum type="circleNumDbPlain"/>
            </a:pPr>
            <a:r>
              <a:rPr lang="zh-CN">
                <a:latin typeface="微软雅黑" panose="020B0503020204020204" charset="-122"/>
                <a:ea typeface="微软雅黑" panose="020B0503020204020204" charset="-122"/>
                <a:cs typeface="微软雅黑" panose="020B0503020204020204" charset="-122"/>
                <a:sym typeface="+mn-ea"/>
              </a:rPr>
              <a:t>添加一条带有两个现有变量的边</a:t>
            </a:r>
            <a:r>
              <a:rPr lang="zh-CN" altLang="en-US">
                <a:latin typeface="微软雅黑" panose="020B0503020204020204" charset="-122"/>
                <a:ea typeface="微软雅黑" panose="020B0503020204020204" charset="-122"/>
                <a:cs typeface="微软雅黑" panose="020B0503020204020204" charset="-122"/>
                <a:sym typeface="+mn-ea"/>
              </a:rPr>
              <a:t>；</a:t>
            </a:r>
            <a:r>
              <a:rPr lang="zh-CN">
                <a:latin typeface="微软雅黑" panose="020B0503020204020204" charset="-122"/>
                <a:ea typeface="微软雅黑" panose="020B0503020204020204" charset="-122"/>
                <a:cs typeface="微软雅黑" panose="020B0503020204020204" charset="-122"/>
                <a:sym typeface="+mn-ea"/>
              </a:rPr>
              <a:t>例如，改进上面的规则可能会给出</a:t>
            </a:r>
            <a:r>
              <a:rPr lang="en-US">
                <a:latin typeface="微软雅黑" panose="020B0503020204020204" charset="-122"/>
                <a:ea typeface="微软雅黑" panose="020B0503020204020204" charset="-122"/>
                <a:cs typeface="微软雅黑" panose="020B0503020204020204" charset="-122"/>
                <a:sym typeface="+mn-ea"/>
              </a:rPr>
              <a:t>:</a:t>
            </a:r>
            <a:endParaRPr lang="en-US">
              <a:latin typeface="微软雅黑" panose="020B0503020204020204" charset="-122"/>
              <a:ea typeface="微软雅黑" panose="020B0503020204020204" charset="-122"/>
              <a:cs typeface="微软雅黑" panose="020B0503020204020204" charset="-122"/>
              <a:sym typeface="+mn-ea"/>
            </a:endParaRPr>
          </a:p>
          <a:p>
            <a:pPr marL="800100" lvl="1" indent="-342900" algn="l">
              <a:lnSpc>
                <a:spcPct val="150000"/>
              </a:lnSpc>
              <a:buClrTx/>
              <a:buSzTx/>
              <a:buFont typeface="+mj-ea"/>
              <a:buAutoNum type="circleNumDbPlain"/>
            </a:pPr>
            <a:endParaRPr lang="en-US" altLang="zh-CN">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p:nvPr/>
        </p:nvPicPr>
        <p:blipFill>
          <a:blip r:embed="rId2"/>
          <a:stretch>
            <a:fillRect/>
          </a:stretch>
        </p:blipFill>
        <p:spPr>
          <a:xfrm>
            <a:off x="3989070" y="4322445"/>
            <a:ext cx="3830320" cy="337185"/>
          </a:xfrm>
          <a:prstGeom prst="rect">
            <a:avLst/>
          </a:prstGeom>
          <a:noFill/>
          <a:ln w="9525">
            <a:noFill/>
          </a:ln>
        </p:spPr>
      </p:pic>
      <p:pic>
        <p:nvPicPr>
          <p:cNvPr id="7" name="图片 6"/>
          <p:cNvPicPr/>
          <p:nvPr/>
        </p:nvPicPr>
        <p:blipFill>
          <a:blip r:embed="rId3"/>
          <a:stretch>
            <a:fillRect/>
          </a:stretch>
        </p:blipFill>
        <p:spPr>
          <a:xfrm>
            <a:off x="3451860" y="5130165"/>
            <a:ext cx="4639310" cy="374650"/>
          </a:xfrm>
          <a:prstGeom prst="rect">
            <a:avLst/>
          </a:prstGeom>
          <a:noFill/>
          <a:ln w="9525">
            <a:noFill/>
          </a:ln>
        </p:spPr>
      </p:pic>
      <p:pic>
        <p:nvPicPr>
          <p:cNvPr id="8" name="图片 7"/>
          <p:cNvPicPr/>
          <p:nvPr/>
        </p:nvPicPr>
        <p:blipFill>
          <a:blip r:embed="rId4"/>
          <a:stretch>
            <a:fillRect/>
          </a:stretch>
        </p:blipFill>
        <p:spPr>
          <a:xfrm>
            <a:off x="2817495" y="5975350"/>
            <a:ext cx="6122035" cy="646430"/>
          </a:xfrm>
          <a:prstGeom prst="rect">
            <a:avLst/>
          </a:prstGeom>
          <a:noFill/>
          <a:ln w="9525">
            <a:noFill/>
          </a:ln>
        </p:spPr>
      </p:pic>
      <p:pic>
        <p:nvPicPr>
          <p:cNvPr id="51" name="图片 1"/>
          <p:cNvPicPr>
            <a:picLocks noChangeAspect="1"/>
          </p:cNvPicPr>
          <p:nvPr/>
        </p:nvPicPr>
        <p:blipFill>
          <a:blip r:embed="rId5"/>
          <a:stretch>
            <a:fillRect/>
          </a:stretch>
        </p:blipFill>
        <p:spPr>
          <a:xfrm>
            <a:off x="1636395" y="2564765"/>
            <a:ext cx="1580515" cy="3124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规则挖掘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规则挖掘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6295" y="2124075"/>
            <a:ext cx="6054090" cy="506730"/>
          </a:xfrm>
          <a:prstGeom prst="rect">
            <a:avLst/>
          </a:prstGeom>
          <a:noFill/>
          <a:ln w="9525">
            <a:noFill/>
          </a:ln>
        </p:spPr>
        <p:txBody>
          <a:bodyPr wrap="square" rtlCol="0">
            <a:spAutoFit/>
          </a:bodyPr>
          <a:lstStyle/>
          <a:p>
            <a:pPr marL="285750" indent="-285750" algn="l">
              <a:lnSpc>
                <a:spcPct val="150000"/>
              </a:lnSpc>
              <a:buClrTx/>
              <a:buSzTx/>
              <a:buFont typeface="Arial" panose="020B0604020202020204" pitchFamily="34" charset="0"/>
              <a:buChar char="•"/>
            </a:pPr>
            <a:r>
              <a:rPr lang="en-US" altLang="zh-CN">
                <a:latin typeface="微软雅黑" panose="020B0503020204020204" charset="-122"/>
                <a:ea typeface="微软雅黑" panose="020B0503020204020204" charset="-122"/>
                <a:sym typeface="+mn-ea"/>
              </a:rPr>
              <a:t>学习非单调规则的方法以捕获基本规则的异常</a:t>
            </a:r>
            <a:endParaRPr lang="en-US" altLang="zh-CN">
              <a:latin typeface="微软雅黑" panose="020B0503020204020204" charset="-122"/>
              <a:ea typeface="微软雅黑" panose="020B0503020204020204" charset="-122"/>
              <a:sym typeface="+mn-ea"/>
            </a:endParaRPr>
          </a:p>
        </p:txBody>
      </p:sp>
      <p:sp>
        <p:nvSpPr>
          <p:cNvPr id="4" name="文本框 3"/>
          <p:cNvSpPr txBox="1"/>
          <p:nvPr/>
        </p:nvSpPr>
        <p:spPr>
          <a:xfrm>
            <a:off x="836295" y="2894330"/>
            <a:ext cx="8452485" cy="506730"/>
          </a:xfrm>
          <a:prstGeom prst="rect">
            <a:avLst/>
          </a:prstGeom>
          <a:noFill/>
          <a:ln w="9525">
            <a:noFill/>
          </a:ln>
        </p:spPr>
        <p:txBody>
          <a:bodyPr wrap="square" rtlCol="0">
            <a:spAutoFit/>
          </a:bodyPr>
          <a:lstStyle/>
          <a:p>
            <a:pPr marL="285750" indent="-285750" algn="l">
              <a:lnSpc>
                <a:spcPct val="150000"/>
              </a:lnSpc>
              <a:buClrTx/>
              <a:buSzTx/>
              <a:buFont typeface="Arial" panose="020B0604020202020204" pitchFamily="34" charset="0"/>
              <a:buChar char="•"/>
            </a:pPr>
            <a:r>
              <a:rPr lang="en-US" altLang="zh-CN">
                <a:latin typeface="微软雅黑" panose="020B0503020204020204" charset="-122"/>
                <a:ea typeface="微软雅黑" panose="020B0503020204020204" charset="-122"/>
                <a:sym typeface="+mn-ea"/>
              </a:rPr>
              <a:t>利用了关于关系基数的额外知识来</a:t>
            </a:r>
            <a:r>
              <a:rPr lang="zh-CN" altLang="en-US">
                <a:latin typeface="微软雅黑" panose="020B0503020204020204" charset="-122"/>
                <a:ea typeface="微软雅黑" panose="020B0503020204020204" charset="-122"/>
                <a:sym typeface="+mn-ea"/>
              </a:rPr>
              <a:t>改进负边</a:t>
            </a:r>
            <a:r>
              <a:rPr lang="en-US" altLang="zh-CN">
                <a:latin typeface="微软雅黑" panose="020B0503020204020204" charset="-122"/>
                <a:ea typeface="微软雅黑" panose="020B0503020204020204" charset="-122"/>
                <a:sym typeface="+mn-ea"/>
              </a:rPr>
              <a:t>示例集和候选规则的置信度度量</a:t>
            </a:r>
            <a:endParaRPr lang="en-US" altLang="zh-CN">
              <a:latin typeface="微软雅黑" panose="020B0503020204020204" charset="-122"/>
              <a:ea typeface="微软雅黑" panose="020B0503020204020204" charset="-122"/>
              <a:sym typeface="+mn-ea"/>
            </a:endParaRPr>
          </a:p>
        </p:txBody>
      </p:sp>
      <p:sp>
        <p:nvSpPr>
          <p:cNvPr id="5" name="文本框 4"/>
          <p:cNvSpPr txBox="1"/>
          <p:nvPr/>
        </p:nvSpPr>
        <p:spPr>
          <a:xfrm>
            <a:off x="836295" y="3664585"/>
            <a:ext cx="6938010" cy="506730"/>
          </a:xfrm>
          <a:prstGeom prst="rect">
            <a:avLst/>
          </a:prstGeom>
          <a:noFill/>
          <a:ln w="9525">
            <a:noFill/>
          </a:ln>
        </p:spPr>
        <p:txBody>
          <a:bodyPr wrap="square" rtlCol="0">
            <a:spAutoFit/>
          </a:bodyPr>
          <a:lstStyle/>
          <a:p>
            <a:pPr marL="285750" indent="-285750" algn="l">
              <a:lnSpc>
                <a:spcPct val="150000"/>
              </a:lnSpc>
              <a:buClrTx/>
              <a:buSzTx/>
              <a:buFont typeface="Arial" panose="020B0604020202020204" pitchFamily="34" charset="0"/>
              <a:buChar char="•"/>
            </a:pPr>
            <a:r>
              <a:rPr lang="en-US" altLang="zh-CN">
                <a:latin typeface="微软雅黑" panose="020B0503020204020204" charset="-122"/>
                <a:ea typeface="微软雅黑" panose="020B0503020204020204" charset="-122"/>
                <a:sym typeface="+mn-ea"/>
              </a:rPr>
              <a:t>利用本体包含的负边来确定通过进化算法生成的规则的置信度</a:t>
            </a:r>
            <a:endParaRPr lang="en-US" altLang="zh-CN">
              <a:latin typeface="微软雅黑" panose="020B0503020204020204" charset="-122"/>
              <a:ea typeface="微软雅黑" panose="020B0503020204020204" charset="-122"/>
              <a:sym typeface="+mn-ea"/>
            </a:endParaRPr>
          </a:p>
        </p:txBody>
      </p:sp>
      <p:sp>
        <p:nvSpPr>
          <p:cNvPr id="6" name="文本框 5"/>
          <p:cNvSpPr txBox="1"/>
          <p:nvPr/>
        </p:nvSpPr>
        <p:spPr>
          <a:xfrm>
            <a:off x="836295" y="4781550"/>
            <a:ext cx="10191750" cy="506730"/>
          </a:xfrm>
          <a:prstGeom prst="rect">
            <a:avLst/>
          </a:prstGeom>
          <a:noFill/>
          <a:ln w="9525">
            <a:noFill/>
          </a:ln>
        </p:spPr>
        <p:txBody>
          <a:bodyPr wrap="square" rtlCol="0">
            <a:spAutoFit/>
          </a:bodyPr>
          <a:lstStyle/>
          <a:p>
            <a:pPr marL="285750" indent="-285750" algn="l">
              <a:lnSpc>
                <a:spcPct val="150000"/>
              </a:lnSpc>
              <a:buClrTx/>
              <a:buSzTx/>
              <a:buFont typeface="Arial" panose="020B0604020202020204" pitchFamily="34" charset="0"/>
              <a:buChar char="•"/>
            </a:pPr>
            <a:r>
              <a:rPr lang="en-US" altLang="zh-CN">
                <a:latin typeface="微软雅黑" panose="020B0503020204020204" charset="-122"/>
                <a:ea typeface="微软雅黑" panose="020B0503020204020204" charset="-122"/>
                <a:sym typeface="+mn-ea"/>
              </a:rPr>
              <a:t>可微规则挖掘</a:t>
            </a:r>
            <a:r>
              <a:rPr lang="zh-CN" altLang="en-US">
                <a:latin typeface="微软雅黑" panose="020B0503020204020204" charset="-122"/>
                <a:ea typeface="微软雅黑" panose="020B0503020204020204" charset="-122"/>
                <a:sym typeface="+mn-ea"/>
              </a:rPr>
              <a:t>：允许端到端规则学习。其核心思想是规则体中的连接可以表示为矩阵乘法。</a:t>
            </a:r>
            <a:endParaRPr lang="zh-CN" altLang="en-US">
              <a:latin typeface="微软雅黑" panose="020B0503020204020204" charset="-122"/>
              <a:ea typeface="微软雅黑" panose="020B0503020204020204" charset="-122"/>
              <a:sym typeface="+mn-ea"/>
            </a:endParaRPr>
          </a:p>
        </p:txBody>
      </p:sp>
      <p:sp>
        <p:nvSpPr>
          <p:cNvPr id="7" name="文本框 6"/>
          <p:cNvSpPr txBox="1"/>
          <p:nvPr/>
        </p:nvSpPr>
        <p:spPr>
          <a:xfrm>
            <a:off x="836295" y="5288280"/>
            <a:ext cx="10085070" cy="1337945"/>
          </a:xfrm>
          <a:prstGeom prst="rect">
            <a:avLst/>
          </a:prstGeom>
          <a:noFill/>
          <a:ln w="9525">
            <a:noFill/>
          </a:ln>
        </p:spPr>
        <p:txBody>
          <a:bodyPr wrap="square" rtlCol="0">
            <a:spAutoFit/>
          </a:bodyPr>
          <a:lstStyle/>
          <a:p>
            <a:pPr marL="285750" lvl="0" indent="-285750" algn="l">
              <a:lnSpc>
                <a:spcPct val="150000"/>
              </a:lnSpc>
              <a:buClrTx/>
              <a:buSzTx/>
              <a:buFont typeface="Arial" panose="020B0604020202020204" pitchFamily="34" charset="0"/>
              <a:buChar char="•"/>
            </a:pPr>
            <a:r>
              <a:rPr lang="en-US" altLang="zh-CN">
                <a:latin typeface="微软雅黑" panose="020B0503020204020204" charset="-122"/>
                <a:ea typeface="微软雅黑" panose="020B0503020204020204" charset="-122"/>
                <a:sym typeface="+mn-ea"/>
              </a:rPr>
              <a:t>NeuralLP使用了一种注意</a:t>
            </a:r>
            <a:r>
              <a:rPr lang="zh-CN" altLang="en-US">
                <a:latin typeface="微软雅黑" panose="020B0503020204020204" charset="-122"/>
                <a:ea typeface="微软雅黑" panose="020B0503020204020204" charset="-122"/>
                <a:sym typeface="+mn-ea"/>
              </a:rPr>
              <a:t>力</a:t>
            </a:r>
            <a:r>
              <a:rPr lang="en-US" altLang="zh-CN">
                <a:latin typeface="微软雅黑" panose="020B0503020204020204" charset="-122"/>
                <a:ea typeface="微软雅黑" panose="020B0503020204020204" charset="-122"/>
                <a:sym typeface="+mn-ea"/>
              </a:rPr>
              <a:t>机制，为形式为                                                                         </a:t>
            </a:r>
            <a:r>
              <a:rPr lang="zh-CN">
                <a:latin typeface="微软雅黑" panose="020B0503020204020204" charset="-122"/>
                <a:ea typeface="微软雅黑" panose="020B0503020204020204" charset="-122"/>
                <a:sym typeface="+mn-ea"/>
              </a:rPr>
              <a:t>的类路径规则选择一个变长边标签序列，同样学习了这些规则的置信区间。</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tLang="zh-CN">
                <a:latin typeface="微软雅黑" panose="020B0503020204020204" charset="-122"/>
                <a:ea typeface="微软雅黑" panose="020B0503020204020204" charset="-122"/>
                <a:sym typeface="+mn-ea"/>
              </a:rPr>
              <a:t>然而，这些可微分的规则挖掘技术目前仅限于学习路径类规则。</a:t>
            </a:r>
            <a:endParaRPr lang="zh-CN" altLang="zh-CN">
              <a:latin typeface="微软雅黑" panose="020B0503020204020204" charset="-122"/>
              <a:ea typeface="微软雅黑" panose="020B0503020204020204" charset="-122"/>
              <a:sym typeface="+mn-ea"/>
            </a:endParaRPr>
          </a:p>
        </p:txBody>
      </p:sp>
      <p:pic>
        <p:nvPicPr>
          <p:cNvPr id="8" name="图片 7"/>
          <p:cNvPicPr/>
          <p:nvPr/>
        </p:nvPicPr>
        <p:blipFill>
          <a:blip r:embed="rId2"/>
          <a:stretch>
            <a:fillRect/>
          </a:stretch>
        </p:blipFill>
        <p:spPr>
          <a:xfrm>
            <a:off x="5792470" y="5427345"/>
            <a:ext cx="4656455" cy="353695"/>
          </a:xfrm>
          <a:prstGeom prst="rect">
            <a:avLst/>
          </a:prstGeom>
          <a:noFill/>
          <a:ln w="9525">
            <a:noFill/>
          </a:ln>
        </p:spPr>
      </p:pic>
      <p:sp>
        <p:nvSpPr>
          <p:cNvPr id="9" name="下箭头 8"/>
          <p:cNvSpPr/>
          <p:nvPr/>
        </p:nvSpPr>
        <p:spPr>
          <a:xfrm>
            <a:off x="2794635" y="2576830"/>
            <a:ext cx="282575"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3077210" y="3401060"/>
            <a:ext cx="282575"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3616325" y="4171315"/>
            <a:ext cx="309245" cy="558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公理挖掘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公理挖掘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36295" y="2044065"/>
            <a:ext cx="4958080" cy="506730"/>
          </a:xfrm>
          <a:prstGeom prst="rect">
            <a:avLst/>
          </a:prstGeom>
          <a:noFill/>
          <a:ln w="9525">
            <a:noFill/>
          </a:ln>
        </p:spPr>
        <p:txBody>
          <a:bodyPr wrap="square" rtlCol="0">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学习其他形式的逻辑公理</a:t>
            </a:r>
            <a:endParaRPr lang="zh-CN">
              <a:latin typeface="微软雅黑" panose="020B0503020204020204" charset="-122"/>
              <a:ea typeface="微软雅黑" panose="020B0503020204020204" charset="-122"/>
              <a:sym typeface="+mn-ea"/>
            </a:endParaRPr>
          </a:p>
        </p:txBody>
      </p:sp>
      <p:sp>
        <p:nvSpPr>
          <p:cNvPr id="5" name="文本框 4"/>
          <p:cNvSpPr txBox="1"/>
          <p:nvPr/>
        </p:nvSpPr>
        <p:spPr>
          <a:xfrm>
            <a:off x="836295" y="2943225"/>
            <a:ext cx="5110480" cy="922020"/>
          </a:xfrm>
          <a:prstGeom prst="rect">
            <a:avLst/>
          </a:prstGeom>
          <a:noFill/>
          <a:ln w="9525">
            <a:noFill/>
          </a:ln>
        </p:spPr>
        <p:txBody>
          <a:bodyPr wrap="square" rtlCol="0">
            <a:spAutoFit/>
          </a:bodyPr>
          <a:lstStyle/>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挖掘特定公理的方法</a:t>
            </a:r>
            <a:endParaRPr lang="zh-CN">
              <a:latin typeface="微软雅黑" panose="020B0503020204020204" charset="-122"/>
              <a:ea typeface="微软雅黑" panose="020B0503020204020204" charset="-122"/>
              <a:sym typeface="+mn-ea"/>
            </a:endParaRPr>
          </a:p>
          <a:p>
            <a:pPr marL="742950" lvl="1" indent="-285750" algn="l">
              <a:lnSpc>
                <a:spcPct val="150000"/>
              </a:lnSpc>
              <a:buClrTx/>
              <a:buSzTx/>
              <a:buFont typeface="Wingdings" panose="05000000000000000000" charset="0"/>
              <a:buChar char="Ø"/>
            </a:pPr>
            <a:r>
              <a:rPr lang="zh-CN">
                <a:latin typeface="微软雅黑" panose="020B0503020204020204" charset="-122"/>
                <a:ea typeface="微软雅黑" panose="020B0503020204020204" charset="-122"/>
                <a:sym typeface="+mn-ea"/>
              </a:rPr>
              <a:t>更一般的公理的方法</a:t>
            </a:r>
            <a:endParaRPr lang="zh-CN">
              <a:latin typeface="微软雅黑" panose="020B0503020204020204" charset="-122"/>
              <a:ea typeface="微软雅黑" panose="020B0503020204020204" charset="-122"/>
              <a:sym typeface="+mn-ea"/>
            </a:endParaRPr>
          </a:p>
        </p:txBody>
      </p:sp>
      <p:sp>
        <p:nvSpPr>
          <p:cNvPr id="6" name="文本框 5"/>
          <p:cNvSpPr txBox="1"/>
          <p:nvPr/>
        </p:nvSpPr>
        <p:spPr>
          <a:xfrm>
            <a:off x="836295" y="4257675"/>
            <a:ext cx="10450195" cy="2168525"/>
          </a:xfrm>
          <a:prstGeom prst="rect">
            <a:avLst/>
          </a:prstGeom>
          <a:noFill/>
          <a:ln w="9525">
            <a:noFill/>
          </a:ln>
        </p:spPr>
        <p:txBody>
          <a:bodyPr wrap="square" rtlCol="0">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在挖掘特定类型公理的系统中，脱节公理是一个常见的目标。例如脱节公理</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认为这两个类的交集等同于空类，或者更简单地说，没有节点可以同时是</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和</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类型。</a:t>
            </a:r>
            <a:endParaRPr lang="zh-CN">
              <a:latin typeface="微软雅黑" panose="020B0503020204020204" charset="-122"/>
              <a:ea typeface="微软雅黑" panose="020B0503020204020204" charset="-122"/>
              <a:sym typeface="+mn-ea"/>
            </a:endParaRPr>
          </a:p>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学习更一般公理的方法。其中一个突出的系统是DLLearner，它基于类学习(又称概念学习)的算法，给定一组正节点和负节点，目标是找到一种逻辑类描述来划分正集和负集。</a:t>
            </a:r>
            <a:endParaRPr lang="zh-CN">
              <a:latin typeface="微软雅黑" panose="020B0503020204020204" charset="-122"/>
              <a:ea typeface="微软雅黑" panose="020B0503020204020204" charset="-122"/>
              <a:sym typeface="+mn-ea"/>
            </a:endParaRPr>
          </a:p>
        </p:txBody>
      </p:sp>
      <p:pic>
        <p:nvPicPr>
          <p:cNvPr id="42" name="图片 36"/>
          <p:cNvPicPr>
            <a:picLocks noChangeAspect="1"/>
          </p:cNvPicPr>
          <p:nvPr/>
        </p:nvPicPr>
        <p:blipFill>
          <a:blip r:embed="rId2"/>
          <a:stretch>
            <a:fillRect/>
          </a:stretch>
        </p:blipFill>
        <p:spPr>
          <a:xfrm>
            <a:off x="7171690" y="4114165"/>
            <a:ext cx="4899025" cy="234950"/>
          </a:xfrm>
          <a:prstGeom prst="rect">
            <a:avLst/>
          </a:prstGeom>
          <a:noFill/>
          <a:ln>
            <a:noFill/>
          </a:ln>
        </p:spPr>
      </p:pic>
      <p:pic>
        <p:nvPicPr>
          <p:cNvPr id="43" name="图片 37"/>
          <p:cNvPicPr>
            <a:picLocks noChangeAspect="1"/>
          </p:cNvPicPr>
          <p:nvPr/>
        </p:nvPicPr>
        <p:blipFill>
          <a:blip r:embed="rId3"/>
          <a:stretch>
            <a:fillRect/>
          </a:stretch>
        </p:blipFill>
        <p:spPr>
          <a:xfrm>
            <a:off x="8589645" y="4857115"/>
            <a:ext cx="1165225" cy="265430"/>
          </a:xfrm>
          <a:prstGeom prst="rect">
            <a:avLst/>
          </a:prstGeom>
          <a:noFill/>
          <a:ln>
            <a:noFill/>
          </a:ln>
        </p:spPr>
      </p:pic>
      <p:pic>
        <p:nvPicPr>
          <p:cNvPr id="44" name="图片 38"/>
          <p:cNvPicPr>
            <a:picLocks noChangeAspect="1"/>
          </p:cNvPicPr>
          <p:nvPr/>
        </p:nvPicPr>
        <p:blipFill>
          <a:blip r:embed="rId4"/>
          <a:stretch>
            <a:fillRect/>
          </a:stretch>
        </p:blipFill>
        <p:spPr>
          <a:xfrm>
            <a:off x="10035540" y="4857115"/>
            <a:ext cx="1346200" cy="2533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公理挖掘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公理挖掘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418195" y="3223260"/>
            <a:ext cx="3309620" cy="506730"/>
          </a:xfrm>
          <a:prstGeom prst="rect">
            <a:avLst/>
          </a:prstGeom>
          <a:noFill/>
          <a:ln w="9525">
            <a:noFill/>
          </a:ln>
        </p:spPr>
        <p:txBody>
          <a:bodyPr wrap="square" rtlCol="0">
            <a:spAutoFit/>
          </a:bodyPr>
          <a:lstStyle/>
          <a:p>
            <a:pPr indent="0" algn="ctr">
              <a:lnSpc>
                <a:spcPct val="150000"/>
              </a:lnSpc>
              <a:buClrTx/>
              <a:buSzTx/>
              <a:buFont typeface="Arial" panose="020B0604020202020204" pitchFamily="34" charset="0"/>
              <a:buNone/>
            </a:pPr>
            <a:r>
              <a:rPr lang="zh-CN">
                <a:latin typeface="微软雅黑" panose="020B0503020204020204" charset="-122"/>
                <a:ea typeface="微软雅黑" panose="020B0503020204020204" charset="-122"/>
                <a:sym typeface="+mn-ea"/>
              </a:rPr>
              <a:t>发现了命名类之间的脱节约束</a:t>
            </a:r>
            <a:endParaRPr lang="zh-CN">
              <a:latin typeface="微软雅黑" panose="020B0503020204020204" charset="-122"/>
              <a:ea typeface="微软雅黑" panose="020B0503020204020204" charset="-122"/>
              <a:sym typeface="+mn-ea"/>
            </a:endParaRPr>
          </a:p>
        </p:txBody>
      </p:sp>
      <p:sp>
        <p:nvSpPr>
          <p:cNvPr id="100" name="文本框 99"/>
          <p:cNvSpPr txBox="1"/>
          <p:nvPr/>
        </p:nvSpPr>
        <p:spPr>
          <a:xfrm>
            <a:off x="836295" y="2645410"/>
            <a:ext cx="4298950" cy="506730"/>
          </a:xfrm>
          <a:prstGeom prst="rect">
            <a:avLst/>
          </a:prstGeom>
          <a:noFill/>
          <a:ln w="9525">
            <a:noFill/>
          </a:ln>
        </p:spPr>
        <p:txBody>
          <a:bodyPr wrap="square" rtlCol="0">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基于(负)关联规则挖掘提取脱节公理。</a:t>
            </a:r>
            <a:endParaRPr lang="zh-CN">
              <a:latin typeface="微软雅黑" panose="020B0503020204020204" charset="-122"/>
              <a:ea typeface="微软雅黑" panose="020B0503020204020204" charset="-122"/>
              <a:sym typeface="+mn-ea"/>
            </a:endParaRPr>
          </a:p>
        </p:txBody>
      </p:sp>
      <p:sp>
        <p:nvSpPr>
          <p:cNvPr id="3" name="文本框 2"/>
          <p:cNvSpPr txBox="1"/>
          <p:nvPr/>
        </p:nvSpPr>
        <p:spPr>
          <a:xfrm>
            <a:off x="836295" y="3942715"/>
            <a:ext cx="7345680" cy="506730"/>
          </a:xfrm>
          <a:prstGeom prst="rect">
            <a:avLst/>
          </a:prstGeom>
          <a:noFill/>
        </p:spPr>
        <p:txBody>
          <a:bodyPr wrap="square" rtlCol="0" anchor="t">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Töpper等人更倾向于为余弦相似度低于固定阈值的类对提取脱节。</a:t>
            </a:r>
            <a:endParaRPr lang="zh-CN" altLang="en-US"/>
          </a:p>
        </p:txBody>
      </p:sp>
      <p:sp>
        <p:nvSpPr>
          <p:cNvPr id="5" name="右大括号 4"/>
          <p:cNvSpPr/>
          <p:nvPr/>
        </p:nvSpPr>
        <p:spPr>
          <a:xfrm>
            <a:off x="8002270" y="2931795"/>
            <a:ext cx="415925" cy="12268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836295" y="5323840"/>
            <a:ext cx="8512175" cy="506730"/>
          </a:xfrm>
          <a:prstGeom prst="rect">
            <a:avLst/>
          </a:prstGeom>
          <a:noFill/>
        </p:spPr>
        <p:txBody>
          <a:bodyPr wrap="square" rtlCol="0" anchor="t">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Rizzo等人提出了一种可以捕获类描述之间的脱节约束的方法。</a:t>
            </a:r>
            <a:endParaRPr lang="zh-CN">
              <a:latin typeface="微软雅黑" panose="020B0503020204020204" charset="-122"/>
              <a:ea typeface="微软雅黑" panose="020B0503020204020204" charset="-122"/>
              <a:sym typeface="+mn-ea"/>
            </a:endParaRPr>
          </a:p>
        </p:txBody>
      </p:sp>
      <p:sp>
        <p:nvSpPr>
          <p:cNvPr id="7" name="下箭头 6"/>
          <p:cNvSpPr/>
          <p:nvPr/>
        </p:nvSpPr>
        <p:spPr>
          <a:xfrm>
            <a:off x="2748280" y="3256280"/>
            <a:ext cx="334645" cy="588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3493770" y="4592955"/>
            <a:ext cx="334645" cy="588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36295" y="1790065"/>
            <a:ext cx="2297430" cy="368300"/>
          </a:xfrm>
          <a:prstGeom prst="rect">
            <a:avLst/>
          </a:prstGeom>
          <a:noFill/>
        </p:spPr>
        <p:txBody>
          <a:bodyPr wrap="none" rtlCol="0" anchor="t">
            <a:spAutoFit/>
          </a:bodyPr>
          <a:lstStyle/>
          <a:p>
            <a:pPr marL="285750" indent="-285750">
              <a:buFont typeface="Wingdings" panose="05000000000000000000" charset="0"/>
              <a:buChar char="Ø"/>
            </a:pPr>
            <a:r>
              <a:rPr lang="zh-CN">
                <a:solidFill>
                  <a:srgbClr val="FF0000"/>
                </a:solidFill>
                <a:latin typeface="微软雅黑" panose="020B0503020204020204" charset="-122"/>
                <a:ea typeface="微软雅黑" panose="020B0503020204020204" charset="-122"/>
                <a:sym typeface="+mn-ea"/>
              </a:rPr>
              <a:t>挖掘特定类型公理</a:t>
            </a:r>
            <a:endParaRPr lang="zh-CN" altLang="en-US">
              <a:solidFill>
                <a:srgbClr val="FF0000"/>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公理挖掘</a:t>
            </a:r>
            <a:endParaRPr kumimoji="0" lang="zh-CN" altLang="en-US" sz="2400" b="0" i="0" kern="1200" cap="none" spc="0" normalizeH="0" baseline="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625098" y="6532"/>
            <a:ext cx="1445604" cy="1030766"/>
            <a:chOff x="597913" y="-30897"/>
            <a:chExt cx="1461155" cy="103076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9" name="文本框 18"/>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圆角矩形 1"/>
          <p:cNvSpPr/>
          <p:nvPr/>
        </p:nvSpPr>
        <p:spPr>
          <a:xfrm>
            <a:off x="836295" y="1223645"/>
            <a:ext cx="3488055" cy="427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cs typeface="微软雅黑" panose="020B0503020204020204" charset="-122"/>
              </a:rPr>
              <a:t>公理挖掘</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019175" y="2385695"/>
            <a:ext cx="4269105" cy="506730"/>
          </a:xfrm>
          <a:prstGeom prst="rect">
            <a:avLst/>
          </a:prstGeom>
          <a:noFill/>
          <a:ln w="9525">
            <a:noFill/>
          </a:ln>
        </p:spPr>
        <p:txBody>
          <a:bodyPr wrap="square" rtlCol="0">
            <a:spAutoFit/>
          </a:bodyPr>
          <a:lstStyle/>
          <a:p>
            <a:pPr marL="285750" indent="-285750" algn="ctr">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DLLearner系统</a:t>
            </a:r>
            <a:endParaRPr lang="zh-CN">
              <a:latin typeface="微软雅黑" panose="020B0503020204020204" charset="-122"/>
              <a:ea typeface="微软雅黑" panose="020B0503020204020204" charset="-122"/>
              <a:sym typeface="+mn-ea"/>
            </a:endParaRPr>
          </a:p>
        </p:txBody>
      </p:sp>
      <p:sp>
        <p:nvSpPr>
          <p:cNvPr id="7" name="文本框 6"/>
          <p:cNvSpPr txBox="1"/>
          <p:nvPr/>
        </p:nvSpPr>
        <p:spPr>
          <a:xfrm>
            <a:off x="836295" y="3119120"/>
            <a:ext cx="6381750" cy="2168525"/>
          </a:xfrm>
          <a:prstGeom prst="rect">
            <a:avLst/>
          </a:prstGeom>
          <a:noFill/>
        </p:spPr>
        <p:txBody>
          <a:bodyPr wrap="square" rtlCol="0" anchor="t">
            <a:spAutoFit/>
          </a:bodyPr>
          <a:lstStyle/>
          <a:p>
            <a:pPr marL="285750" indent="-285750">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给定{</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 }为正集，{</a:t>
            </a: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}为负集，我们可以学习一个(DL)类描述，</a:t>
            </a:r>
            <a:endParaRPr lang="zh-CN">
              <a:latin typeface="微软雅黑" panose="020B0503020204020204" charset="-122"/>
              <a:ea typeface="微软雅黑" panose="020B0503020204020204" charset="-122"/>
              <a:sym typeface="+mn-ea"/>
            </a:endParaRPr>
          </a:p>
          <a:p>
            <a:pPr marL="285750" indent="-285750">
              <a:lnSpc>
                <a:spcPct val="150000"/>
              </a:lnSpc>
              <a:buClrTx/>
              <a:buSzTx/>
              <a:buFont typeface="Arial" panose="020B0604020202020204" pitchFamily="34" charset="0"/>
              <a:buChar char="•"/>
            </a:pPr>
            <a:endParaRPr lang="zh-CN">
              <a:latin typeface="微软雅黑" panose="020B0503020204020204" charset="-122"/>
              <a:ea typeface="微软雅黑" panose="020B0503020204020204" charset="-122"/>
              <a:sym typeface="+mn-ea"/>
            </a:endParaRPr>
          </a:p>
          <a:p>
            <a:pPr marL="285750" indent="-285750" algn="l" fontAlgn="auto">
              <a:lnSpc>
                <a:spcPct val="150000"/>
              </a:lnSpc>
              <a:buClr>
                <a:srgbClr val="C00000"/>
              </a:buClr>
              <a:buSzPct val="102000"/>
              <a:buFont typeface="Wingdings" panose="05000000000000000000" charset="0"/>
              <a:buChar char="u"/>
              <a:defRPr/>
            </a:pPr>
            <a:r>
              <a:rPr dirty="0">
                <a:latin typeface="微软雅黑" panose="020B0503020204020204" charset="-122"/>
                <a:ea typeface="微软雅黑" panose="020B0503020204020204" charset="-122"/>
                <a:cs typeface="Times New Roman" panose="02020603050405020304" pitchFamily="18" charset="0"/>
                <a:sym typeface="+mn-lt"/>
              </a:rPr>
              <a:t>表示机场附近的</a:t>
            </a:r>
            <a:r>
              <a:rPr lang="zh-CN" dirty="0">
                <a:latin typeface="微软雅黑" panose="020B0503020204020204" charset="-122"/>
                <a:ea typeface="微软雅黑" panose="020B0503020204020204" charset="-122"/>
                <a:cs typeface="Times New Roman" panose="02020603050405020304" pitchFamily="18" charset="0"/>
                <a:sym typeface="+mn-lt"/>
              </a:rPr>
              <a:t>非</a:t>
            </a:r>
            <a:r>
              <a:rPr dirty="0">
                <a:latin typeface="微软雅黑" panose="020B0503020204020204" charset="-122"/>
                <a:ea typeface="微软雅黑" panose="020B0503020204020204" charset="-122"/>
                <a:cs typeface="Times New Roman" panose="02020603050405020304" pitchFamily="18" charset="0"/>
                <a:sym typeface="+mn-lt"/>
              </a:rPr>
              <a:t>首都</a:t>
            </a:r>
            <a:r>
              <a:rPr lang="zh-CN" dirty="0">
                <a:latin typeface="微软雅黑" panose="020B0503020204020204" charset="-122"/>
                <a:ea typeface="微软雅黑" panose="020B0503020204020204" charset="-122"/>
                <a:cs typeface="Times New Roman" panose="02020603050405020304" pitchFamily="18" charset="0"/>
                <a:sym typeface="+mn-lt"/>
              </a:rPr>
              <a:t>城市的</a:t>
            </a:r>
            <a:r>
              <a:rPr dirty="0">
                <a:latin typeface="微软雅黑" panose="020B0503020204020204" charset="-122"/>
                <a:ea typeface="微软雅黑" panose="020B0503020204020204" charset="-122"/>
                <a:cs typeface="Times New Roman" panose="02020603050405020304" pitchFamily="18" charset="0"/>
                <a:sym typeface="+mn-lt"/>
              </a:rPr>
              <a:t>实体，其中所有的正节点都是实例，负节点都不是实例。</a:t>
            </a:r>
            <a:endParaRPr lang="zh-CN">
              <a:latin typeface="微软雅黑" panose="020B0503020204020204" charset="-122"/>
              <a:ea typeface="微软雅黑" panose="020B0503020204020204" charset="-122"/>
              <a:sym typeface="+mn-ea"/>
            </a:endParaRPr>
          </a:p>
        </p:txBody>
      </p:sp>
      <p:pic>
        <p:nvPicPr>
          <p:cNvPr id="45" name="图片 39"/>
          <p:cNvPicPr>
            <a:picLocks noChangeAspect="1"/>
          </p:cNvPicPr>
          <p:nvPr/>
        </p:nvPicPr>
        <p:blipFill>
          <a:blip r:embed="rId2"/>
          <a:stretch>
            <a:fillRect/>
          </a:stretch>
        </p:blipFill>
        <p:spPr>
          <a:xfrm>
            <a:off x="1835785" y="3307080"/>
            <a:ext cx="548640" cy="243840"/>
          </a:xfrm>
          <a:prstGeom prst="rect">
            <a:avLst/>
          </a:prstGeom>
          <a:noFill/>
          <a:ln>
            <a:noFill/>
          </a:ln>
        </p:spPr>
      </p:pic>
      <p:pic>
        <p:nvPicPr>
          <p:cNvPr id="46" name="图片 40"/>
          <p:cNvPicPr>
            <a:picLocks noChangeAspect="1"/>
          </p:cNvPicPr>
          <p:nvPr/>
        </p:nvPicPr>
        <p:blipFill>
          <a:blip r:embed="rId3"/>
          <a:stretch>
            <a:fillRect/>
          </a:stretch>
        </p:blipFill>
        <p:spPr>
          <a:xfrm>
            <a:off x="2640330" y="3322320"/>
            <a:ext cx="419100" cy="228600"/>
          </a:xfrm>
          <a:prstGeom prst="rect">
            <a:avLst/>
          </a:prstGeom>
          <a:noFill/>
          <a:ln>
            <a:noFill/>
          </a:ln>
        </p:spPr>
      </p:pic>
      <p:pic>
        <p:nvPicPr>
          <p:cNvPr id="47" name="图片 41"/>
          <p:cNvPicPr>
            <a:picLocks noChangeAspect="1"/>
          </p:cNvPicPr>
          <p:nvPr/>
        </p:nvPicPr>
        <p:blipFill>
          <a:blip r:embed="rId4"/>
          <a:stretch>
            <a:fillRect/>
          </a:stretch>
        </p:blipFill>
        <p:spPr>
          <a:xfrm>
            <a:off x="4324350" y="3322320"/>
            <a:ext cx="609600" cy="236220"/>
          </a:xfrm>
          <a:prstGeom prst="rect">
            <a:avLst/>
          </a:prstGeom>
          <a:noFill/>
          <a:ln>
            <a:noFill/>
          </a:ln>
        </p:spPr>
      </p:pic>
      <p:pic>
        <p:nvPicPr>
          <p:cNvPr id="48" name="图片 42"/>
          <p:cNvPicPr>
            <a:picLocks noChangeAspect="1"/>
          </p:cNvPicPr>
          <p:nvPr/>
        </p:nvPicPr>
        <p:blipFill>
          <a:blip r:embed="rId5"/>
          <a:stretch>
            <a:fillRect/>
          </a:stretch>
        </p:blipFill>
        <p:spPr>
          <a:xfrm>
            <a:off x="1311275" y="4064000"/>
            <a:ext cx="5431155" cy="353060"/>
          </a:xfrm>
          <a:prstGeom prst="rect">
            <a:avLst/>
          </a:prstGeom>
          <a:noFill/>
          <a:ln>
            <a:noFill/>
          </a:ln>
        </p:spPr>
      </p:pic>
      <p:sp>
        <p:nvSpPr>
          <p:cNvPr id="3" name="文本框 2"/>
          <p:cNvSpPr txBox="1"/>
          <p:nvPr/>
        </p:nvSpPr>
        <p:spPr>
          <a:xfrm>
            <a:off x="7218045" y="1720850"/>
            <a:ext cx="4269105" cy="506730"/>
          </a:xfrm>
          <a:prstGeom prst="rect">
            <a:avLst/>
          </a:prstGeom>
          <a:noFill/>
          <a:ln w="9525">
            <a:noFill/>
          </a:ln>
        </p:spPr>
        <p:txBody>
          <a:bodyPr wrap="square" rtlCol="0">
            <a:spAutoFit/>
          </a:bodyPr>
          <a:lstStyle/>
          <a:p>
            <a:pPr marL="285750" indent="-285750" algn="ctr">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引入</a:t>
            </a:r>
            <a:r>
              <a:rPr lang="zh-CN">
                <a:latin typeface="微软雅黑" panose="020B0503020204020204" charset="-122"/>
                <a:ea typeface="微软雅黑" panose="020B0503020204020204" charset="-122"/>
                <a:sym typeface="+mn-ea"/>
              </a:rPr>
              <a:t>计分函数</a:t>
            </a:r>
            <a:endParaRPr lang="zh-CN">
              <a:latin typeface="微软雅黑" panose="020B0503020204020204" charset="-122"/>
              <a:ea typeface="微软雅黑" panose="020B0503020204020204" charset="-122"/>
              <a:sym typeface="+mn-ea"/>
            </a:endParaRPr>
          </a:p>
        </p:txBody>
      </p:sp>
      <p:sp>
        <p:nvSpPr>
          <p:cNvPr id="100" name="文本框 99"/>
          <p:cNvSpPr txBox="1"/>
          <p:nvPr/>
        </p:nvSpPr>
        <p:spPr>
          <a:xfrm>
            <a:off x="7385685" y="2479675"/>
            <a:ext cx="4504690" cy="1753235"/>
          </a:xfrm>
          <a:prstGeom prst="rect">
            <a:avLst/>
          </a:prstGeom>
          <a:noFill/>
        </p:spPr>
        <p:txBody>
          <a:bodyPr wrap="square" rtlCol="0" anchor="t">
            <a:spAutoFit/>
          </a:bodyPr>
          <a:lstStyle/>
          <a:p>
            <a:pPr marL="285750" lvl="0" indent="-285750" algn="l">
              <a:lnSpc>
                <a:spcPct val="150000"/>
              </a:lnSpc>
              <a:buClrTx/>
              <a:buSzTx/>
              <a:buFont typeface="Arial" panose="020B0604020202020204" pitchFamily="34" charset="0"/>
              <a:buChar char="•"/>
            </a:pPr>
            <a:r>
              <a:rPr lang="zh-CN">
                <a:latin typeface="微软雅黑" panose="020B0503020204020204" charset="-122"/>
                <a:ea typeface="微软雅黑" panose="020B0503020204020204" charset="-122"/>
                <a:sym typeface="+mn-ea"/>
              </a:rPr>
              <a:t>通过计分函数学习更一般的公理，该计分函数使用计数查询来确定在图中确实找到的预期边（公理为真时将包含的边）的比例。</a:t>
            </a:r>
            <a:endParaRPr lang="zh-CN">
              <a:latin typeface="微软雅黑" panose="020B0503020204020204" charset="-122"/>
              <a:ea typeface="微软雅黑" panose="020B0503020204020204" charset="-122"/>
              <a:sym typeface="+mn-ea"/>
            </a:endParaRPr>
          </a:p>
        </p:txBody>
      </p:sp>
      <p:sp>
        <p:nvSpPr>
          <p:cNvPr id="9" name="文本框 8"/>
          <p:cNvSpPr txBox="1"/>
          <p:nvPr/>
        </p:nvSpPr>
        <p:spPr>
          <a:xfrm>
            <a:off x="836295" y="1790065"/>
            <a:ext cx="1840230" cy="368300"/>
          </a:xfrm>
          <a:prstGeom prst="rect">
            <a:avLst/>
          </a:prstGeom>
          <a:noFill/>
        </p:spPr>
        <p:txBody>
          <a:bodyPr wrap="none" rtlCol="0" anchor="t">
            <a:spAutoFit/>
          </a:bodyPr>
          <a:lstStyle/>
          <a:p>
            <a:pPr marL="285750" indent="-285750">
              <a:buFont typeface="Wingdings" panose="05000000000000000000" charset="0"/>
              <a:buChar char="Ø"/>
            </a:pPr>
            <a:r>
              <a:rPr lang="zh-CN">
                <a:solidFill>
                  <a:srgbClr val="FF0000"/>
                </a:solidFill>
                <a:latin typeface="微软雅黑" panose="020B0503020204020204" charset="-122"/>
                <a:ea typeface="微软雅黑" panose="020B0503020204020204" charset="-122"/>
                <a:sym typeface="+mn-ea"/>
              </a:rPr>
              <a:t>更一般的公理</a:t>
            </a:r>
            <a:endParaRPr lang="zh-CN" altLang="en-US">
              <a:solidFill>
                <a:srgbClr val="FF0000"/>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6"/>
          <a:stretch>
            <a:fillRect/>
          </a:stretch>
        </p:blipFill>
        <p:spPr>
          <a:xfrm>
            <a:off x="7386955" y="4279265"/>
            <a:ext cx="4683760" cy="251460"/>
          </a:xfrm>
          <a:prstGeom prst="rect">
            <a:avLst/>
          </a:prstGeom>
        </p:spPr>
      </p:pic>
      <p:pic>
        <p:nvPicPr>
          <p:cNvPr id="6" name="图片 5"/>
          <p:cNvPicPr>
            <a:picLocks noChangeAspect="1"/>
          </p:cNvPicPr>
          <p:nvPr/>
        </p:nvPicPr>
        <p:blipFill>
          <a:blip r:embed="rId7"/>
          <a:srcRect r="206" b="11564"/>
          <a:stretch>
            <a:fillRect/>
          </a:stretch>
        </p:blipFill>
        <p:spPr>
          <a:xfrm>
            <a:off x="7064375" y="4577080"/>
            <a:ext cx="5127625" cy="2281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573798" y="3291214"/>
            <a:ext cx="6928077"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5525" y="3415030"/>
            <a:ext cx="7600315"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谢谢大家，欢迎大家</a:t>
            </a: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批评指正</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6" name="直接连接符 15"/>
          <p:cNvCxnSpPr/>
          <p:nvPr/>
        </p:nvCxnSpPr>
        <p:spPr>
          <a:xfrm>
            <a:off x="2583128" y="4307363"/>
            <a:ext cx="7025951"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68349" y="1144318"/>
            <a:ext cx="2255508" cy="2255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3" name="文本框 2"/>
          <p:cNvSpPr txBox="1"/>
          <p:nvPr/>
        </p:nvSpPr>
        <p:spPr>
          <a:xfrm>
            <a:off x="572494" y="1037298"/>
            <a:ext cx="11372665" cy="87440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分析</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是发现、解释和交流有意义的模式的过程</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图分析</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是使用基于图的方法来分析连接的数据，可进行图数据的查询、图可视化展示或者将图信息预处理后合并到机器学习任务。</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2"/>
          <a:stretch>
            <a:fillRect/>
          </a:stretch>
        </p:blipFill>
        <p:spPr>
          <a:xfrm>
            <a:off x="6206904" y="2215910"/>
            <a:ext cx="5738256" cy="3996000"/>
          </a:xfrm>
          <a:prstGeom prst="rect">
            <a:avLst/>
          </a:prstGeom>
        </p:spPr>
      </p:pic>
      <p:sp>
        <p:nvSpPr>
          <p:cNvPr id="7" name="文本框 6"/>
          <p:cNvSpPr txBox="1"/>
          <p:nvPr/>
        </p:nvSpPr>
        <p:spPr>
          <a:xfrm>
            <a:off x="572494" y="2015855"/>
            <a:ext cx="15584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应用场景</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1" name="文本框 10"/>
          <p:cNvSpPr txBox="1"/>
          <p:nvPr/>
        </p:nvSpPr>
        <p:spPr>
          <a:xfrm>
            <a:off x="676210" y="2520115"/>
            <a:ext cx="5419790" cy="351134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社交网络分析：</a:t>
            </a:r>
            <a:r>
              <a:rPr kumimoji="0" lang="zh-CN" altLang="en-US"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图数据能够呈现复杂的社交网络关系，进而易于用户进行进一步的分析，</a:t>
            </a:r>
            <a:r>
              <a:rPr kumimoji="0" lang="en-US" altLang="zh-CN"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Facebook </a:t>
            </a:r>
            <a:r>
              <a:rPr kumimoji="0" lang="zh-CN" altLang="en-US"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等用其管理社交关系，向用户进行好友推荐</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电子购物应用：</a:t>
            </a:r>
            <a:r>
              <a:rPr kumimoji="0" lang="zh-CN" altLang="en-US"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节点分为用户和商品，存在的关系有浏览、收藏、购买等，利用属性图来描述该场景复杂关系。为用户的搜索、查询、推荐进行服务。</a:t>
            </a:r>
            <a:endParaRPr kumimoji="0" lang="en-US" altLang="zh-CN"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交通网络应用：</a:t>
            </a:r>
            <a:r>
              <a:rPr kumimoji="0" lang="zh-CN" altLang="en-US"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地铁网络图中将各个站点作为节点，站点之间的连通性作为边，</a:t>
            </a:r>
            <a:r>
              <a:rPr kumimoji="0" lang="zh-CN" altLang="en-US" sz="1600" b="0" i="0" u="none" strike="noStrike" kern="1200" cap="none" spc="0" normalizeH="0" baseline="0" noProof="0" dirty="0">
                <a:ln>
                  <a:noFill/>
                </a:ln>
                <a:solidFill>
                  <a:srgbClr val="333333"/>
                </a:solidFill>
                <a:effectLst/>
                <a:uLnTx/>
                <a:uFillTx/>
                <a:latin typeface="Arial" panose="020B0604020202020204" pitchFamily="34" charset="0"/>
                <a:ea typeface="微软雅黑" panose="020B0503020204020204" charset="-122"/>
                <a:cs typeface="+mn-cs"/>
              </a:rPr>
              <a:t>利用</a:t>
            </a:r>
            <a:r>
              <a:rPr kumimoji="0" lang="zh-CN" altLang="en-US"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rPr>
              <a:t>车流量为图中节点的属性，来预测未来交通流量的变化情况。</a:t>
            </a:r>
            <a:endParaRPr kumimoji="0" lang="zh-CN" altLang="en-US" sz="16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3616336"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4" name="文本框 3"/>
          <p:cNvSpPr txBox="1"/>
          <p:nvPr/>
        </p:nvSpPr>
        <p:spPr>
          <a:xfrm>
            <a:off x="3616336"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2092230" y="1819275"/>
            <a:ext cx="7896225" cy="3219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pic>
        <p:nvPicPr>
          <p:cNvPr id="8" name="图片 7"/>
          <p:cNvPicPr>
            <a:picLocks noChangeAspect="1"/>
          </p:cNvPicPr>
          <p:nvPr/>
        </p:nvPicPr>
        <p:blipFill>
          <a:blip r:embed="rId2"/>
          <a:stretch>
            <a:fillRect/>
          </a:stretch>
        </p:blipFill>
        <p:spPr>
          <a:xfrm>
            <a:off x="2552351" y="1037298"/>
            <a:ext cx="7206676" cy="2124000"/>
          </a:xfrm>
          <a:prstGeom prst="rect">
            <a:avLst/>
          </a:prstGeom>
        </p:spPr>
      </p:pic>
      <p:sp>
        <p:nvSpPr>
          <p:cNvPr id="5" name="文本框 4"/>
          <p:cNvSpPr txBox="1"/>
          <p:nvPr/>
        </p:nvSpPr>
        <p:spPr>
          <a:xfrm>
            <a:off x="726188" y="3650877"/>
            <a:ext cx="11065737" cy="2862322"/>
          </a:xfrm>
          <a:prstGeom prst="rect">
            <a:avLst/>
          </a:prstGeom>
          <a:noFill/>
        </p:spPr>
        <p:txBody>
          <a:bodyPr wrap="square" rtlCol="0">
            <a:spAutoFit/>
          </a:bodyPr>
          <a:lstStyle/>
          <a:p>
            <a:pPr marL="342900" marR="0" lvl="0" indent="-342900" algn="just" defTabSz="914400" rtl="0" eaLnBrk="1" fontAlgn="ctr" latinLnBrk="0" hangingPunct="1">
              <a:lnSpc>
                <a:spcPct val="125000"/>
              </a:lnSpc>
              <a:spcBef>
                <a:spcPts val="0"/>
              </a:spcBef>
              <a:spcAft>
                <a:spcPts val="0"/>
              </a:spcAft>
              <a:buClrTx/>
              <a:buSzTx/>
              <a:buFont typeface="Wingdings" panose="05000000000000000000" pitchFamily="2" charset="2"/>
              <a:buChar char=""/>
              <a:defRPr/>
            </a:pP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中心性：</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旨在识别图的最重要（也称为中心）节点或边。具体的节点中心性度量包括度、介数、接近度、特征向量、</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PageRank</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HITS</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、卡茨等。中介中心性也可以应用于边缘。</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914400" rtl="0" eaLnBrk="1" fontAlgn="ctr" latinLnBrk="0" hangingPunct="1">
              <a:lnSpc>
                <a:spcPct val="125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ctr" latinLnBrk="0" hangingPunct="1">
              <a:lnSpc>
                <a:spcPct val="125000"/>
              </a:lnSpc>
              <a:spcBef>
                <a:spcPts val="0"/>
              </a:spcBef>
              <a:spcAft>
                <a:spcPts val="0"/>
              </a:spcAft>
              <a:buClrTx/>
              <a:buSzTx/>
              <a:buFont typeface="Wingdings" panose="05000000000000000000" pitchFamily="2" charset="2"/>
              <a:buChar char=""/>
              <a:defRPr/>
            </a:pP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连接性：</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旨在估计图的连接程度，例如，揭示图元素的弹性和（不）可达性。具体技术包括测量图密度或</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k-</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连通性，检测强连通分量和弱连通分量组件、计算生成树或最小割等。</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914400" rtl="0" eaLnBrk="1" fontAlgn="ctr" latinLnBrk="0" hangingPunct="1">
              <a:lnSpc>
                <a:spcPct val="125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ctr" latinLnBrk="0" hangingPunct="1">
              <a:lnSpc>
                <a:spcPct val="125000"/>
              </a:lnSpc>
              <a:spcBef>
                <a:spcPts val="0"/>
              </a:spcBef>
              <a:spcAft>
                <a:spcPts val="0"/>
              </a:spcAft>
              <a:buClrTx/>
              <a:buSzTx/>
              <a:buFont typeface="Wingdings" panose="05000000000000000000" pitchFamily="2" charset="2"/>
              <a:buChar char=""/>
              <a:defRPr/>
            </a:pP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路径查找：</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旨在查找图中的路径，通常在作为输入的节点对之间。存在各种限制此类节点之间有效路径集的技术定义，包括不两次访问同一节点的简单路径、访问同一节点的最短路径最少的边数</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关键技术</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677025" y="2655736"/>
            <a:ext cx="2912248" cy="4770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等线" panose="02010600030101010101" charset="-122"/>
              <a:ea typeface="等线" panose="02010600030101010101" charset="-122"/>
              <a:cs typeface="+mn-cs"/>
            </a:endParaRPr>
          </a:p>
        </p:txBody>
      </p:sp>
      <p:sp>
        <p:nvSpPr>
          <p:cNvPr id="10" name="矩形 9"/>
          <p:cNvSpPr/>
          <p:nvPr/>
        </p:nvSpPr>
        <p:spPr>
          <a:xfrm>
            <a:off x="4969565" y="1855438"/>
            <a:ext cx="1526652" cy="4770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a:blip r:embed="rId3"/>
          <a:stretch>
            <a:fillRect/>
          </a:stretch>
        </p:blipFill>
        <p:spPr>
          <a:xfrm>
            <a:off x="8314287" y="994163"/>
            <a:ext cx="1274986" cy="487722"/>
          </a:xfrm>
          <a:prstGeom prst="rect">
            <a:avLst/>
          </a:prstGeom>
        </p:spPr>
      </p:pic>
      <p:pic>
        <p:nvPicPr>
          <p:cNvPr id="4" name="图片 3"/>
          <p:cNvPicPr>
            <a:picLocks noChangeAspect="1"/>
          </p:cNvPicPr>
          <p:nvPr/>
        </p:nvPicPr>
        <p:blipFill>
          <a:blip r:embed="rId4"/>
          <a:stretch>
            <a:fillRect/>
          </a:stretch>
        </p:blipFill>
        <p:spPr>
          <a:xfrm>
            <a:off x="2530313" y="979921"/>
            <a:ext cx="1274174" cy="4877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pic>
        <p:nvPicPr>
          <p:cNvPr id="8" name="图片 7"/>
          <p:cNvPicPr>
            <a:picLocks noChangeAspect="1"/>
          </p:cNvPicPr>
          <p:nvPr/>
        </p:nvPicPr>
        <p:blipFill>
          <a:blip r:embed="rId2"/>
          <a:stretch>
            <a:fillRect/>
          </a:stretch>
        </p:blipFill>
        <p:spPr>
          <a:xfrm>
            <a:off x="2492947" y="1338288"/>
            <a:ext cx="7206676" cy="2124000"/>
          </a:xfrm>
          <a:prstGeom prst="rect">
            <a:avLst/>
          </a:prstGeom>
        </p:spPr>
      </p:pic>
      <p:sp>
        <p:nvSpPr>
          <p:cNvPr id="5" name="文本框 4"/>
          <p:cNvSpPr txBox="1"/>
          <p:nvPr/>
        </p:nvSpPr>
        <p:spPr>
          <a:xfrm>
            <a:off x="484253" y="4058681"/>
            <a:ext cx="11065737" cy="2100575"/>
          </a:xfrm>
          <a:prstGeom prst="rect">
            <a:avLst/>
          </a:prstGeom>
          <a:noFill/>
        </p:spPr>
        <p:txBody>
          <a:bodyPr wrap="square" rtlCol="0">
            <a:spAutoFit/>
          </a:bodyPr>
          <a:lstStyle/>
          <a:p>
            <a:pPr marL="342900" marR="0" lvl="0" indent="-342900" algn="just" defTabSz="914400" rtl="0" eaLnBrk="1" fontAlgn="ctr" latinLnBrk="0" hangingPunct="1">
              <a:lnSpc>
                <a:spcPct val="125000"/>
              </a:lnSpc>
              <a:spcBef>
                <a:spcPts val="0"/>
              </a:spcBef>
              <a:spcAft>
                <a:spcPts val="0"/>
              </a:spcAft>
              <a:buClrTx/>
              <a:buSzTx/>
              <a:buFont typeface="Wingdings" panose="05000000000000000000" pitchFamily="2" charset="2"/>
              <a:buChar char=""/>
              <a:defRPr/>
            </a:pP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社区检测</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识别图中的社区，即子图。社区检测</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算法，例如最小割算法、标签传播、</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Louvain</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模块化等。能够发现这样的社区，应用于</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上图</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的社区检测可能。</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914400" rtl="0" eaLnBrk="1" fontAlgn="ctr" latinLnBrk="0" hangingPunct="1">
              <a:lnSpc>
                <a:spcPct val="125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ctr" latinLnBrk="0" hangingPunct="1">
              <a:lnSpc>
                <a:spcPct val="125000"/>
              </a:lnSpc>
              <a:spcBef>
                <a:spcPts val="0"/>
              </a:spcBef>
              <a:spcAft>
                <a:spcPts val="0"/>
              </a:spcAft>
              <a:buClrTx/>
              <a:buSzTx/>
              <a:buFont typeface="Wingdings" panose="05000000000000000000" pitchFamily="2" charset="2"/>
              <a:buChar char=""/>
              <a:defRPr/>
            </a:pP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节点相似度：</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通过</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节点的连接</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方式找到与其相似的节点在社区内相连。节点相似性度量可以使用结构等价、随机游走、扩散核等来计算。这些方法提供了一个了解连接节点的内容，以及之后它们在哪些方面相似。</a:t>
            </a:r>
            <a:endPar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关键技术</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872285" y="1338288"/>
            <a:ext cx="922352" cy="7608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3" name="图片 2"/>
          <p:cNvPicPr>
            <a:picLocks noChangeAspect="1"/>
          </p:cNvPicPr>
          <p:nvPr/>
        </p:nvPicPr>
        <p:blipFill>
          <a:blip r:embed="rId3"/>
          <a:stretch>
            <a:fillRect/>
          </a:stretch>
        </p:blipFill>
        <p:spPr>
          <a:xfrm>
            <a:off x="3872285" y="2695537"/>
            <a:ext cx="938865" cy="7681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rPr>
                <a:t>天津科技大学</a:t>
              </a:r>
              <a:endParaRPr kumimoji="0" lang="en-US" altLang="zh-CN" sz="1600" b="0" i="0" u="none" strike="noStrike" kern="1200" cap="none" spc="0" normalizeH="0" baseline="0" noProof="0" dirty="0">
                <a:ln>
                  <a:noFill/>
                </a:ln>
                <a:solidFill>
                  <a:srgbClr val="132E65"/>
                </a:solidFill>
                <a:effectLst/>
                <a:uLnTx/>
                <a:uFillTx/>
                <a:latin typeface="华文行楷" panose="02010800040101010101" pitchFamily="2" charset="-122"/>
                <a:ea typeface="华文行楷" panose="02010800040101010101" pitchFamily="2" charset="-122"/>
                <a:cs typeface="+mn-cs"/>
              </a:endParaRPr>
            </a:p>
          </p:txBody>
        </p:sp>
      </p:grpSp>
      <p:sp>
        <p:nvSpPr>
          <p:cNvPr id="4" name="文本框 3"/>
          <p:cNvSpPr txBox="1"/>
          <p:nvPr/>
        </p:nvSpPr>
        <p:spPr>
          <a:xfrm>
            <a:off x="914104" y="1342032"/>
            <a:ext cx="10433796" cy="12899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图分析框架</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应用基于有向图的收缩抽象，其中节点是处理器</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沿边向其他节点发送消息。然后</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通过迭代计算</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，在每次迭代中，每个节点读取通过向内边缘接收的消息（可能还有它自己的先前状态）</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，最后</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根据结果通过向外边缘发送消息。</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8" name="文本框 7"/>
          <p:cNvSpPr txBox="1"/>
          <p:nvPr/>
        </p:nvSpPr>
        <p:spPr>
          <a:xfrm>
            <a:off x="914104" y="2707217"/>
            <a:ext cx="10369890" cy="45890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大规模图中</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常用框架</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有</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Apache Spark (</a:t>
            </a:r>
            <a:r>
              <a:rPr kumimoji="0" lang="en-US" altLang="zh-CN" sz="1800" b="0" i="0" u="none" strike="noStrike" kern="1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GraphX</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n-US" altLang="zh-CN" sz="1800" b="0" i="0" u="none" strike="noStrike" kern="1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GraphLab</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Pregel </a:t>
            </a:r>
            <a:r>
              <a:rPr kumimoji="0" lang="zh-CN"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Signal–Collect </a:t>
            </a:r>
            <a:r>
              <a:rPr kumimoji="0" lang="zh-CN" altLang="en-US"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和</a:t>
            </a:r>
            <a:r>
              <a:rPr kumimoji="0" lang="en-US" altLang="zh-CN" sz="1800" b="0" i="0" u="none" strike="noStrike" kern="1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rPr>
              <a:t>Shark</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等</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图分析</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rPr>
              <a:t>框架和语言</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cxnSp>
        <p:nvCxnSpPr>
          <p:cNvPr id="13" name="直接连接符 12"/>
          <p:cNvCxnSpPr/>
          <p:nvPr/>
        </p:nvCxnSpPr>
        <p:spPr>
          <a:xfrm>
            <a:off x="5514975" y="86793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1471612" y="3511306"/>
            <a:ext cx="9248775" cy="2647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MH" val="20180626165814"/>
  <p:tag name="MH_LIBRARY" val="GRAPHIC"/>
  <p:tag name="MH_TYPE" val="Text"/>
  <p:tag name="MH_ORDER" val="1"/>
</p:tagLst>
</file>

<file path=ppt/tags/tag2.xml><?xml version="1.0" encoding="utf-8"?>
<p:tagLst xmlns:p="http://schemas.openxmlformats.org/presentationml/2006/main">
  <p:tag name="MH" val="20180626165814"/>
  <p:tag name="MH_LIBRARY" val="GRAPHIC"/>
  <p:tag name="MH_TYPE" val="Text"/>
  <p:tag name="MH_ORDER" val="1"/>
</p:tagLst>
</file>

<file path=ppt/tags/tag3.xml><?xml version="1.0" encoding="utf-8"?>
<p:tagLst xmlns:p="http://schemas.openxmlformats.org/presentationml/2006/main">
  <p:tag name="MH" val="20180626165814"/>
  <p:tag name="MH_LIBRARY" val="GRAPHIC"/>
  <p:tag name="MH_TYPE" val="Text"/>
  <p:tag name="MH_ORDER" val="1"/>
</p:tagLst>
</file>

<file path=ppt/tags/tag4.xml><?xml version="1.0" encoding="utf-8"?>
<p:tagLst xmlns:p="http://schemas.openxmlformats.org/presentationml/2006/main">
  <p:tag name="KSO_WM_UNIT_TABLE_BEAUTIFY" val="smartTable{c9b34108-719a-4b6d-b783-e192b12729fc}"/>
  <p:tag name="TABLE_ENDDRAG_ORIGIN_RECT" val="720*280"/>
  <p:tag name="TABLE_ENDDRAG_RECT" val="128*201*720*280"/>
</p:tagLst>
</file>

<file path=ppt/tags/tag5.xml><?xml version="1.0" encoding="utf-8"?>
<p:tagLst xmlns:p="http://schemas.openxmlformats.org/presentationml/2006/main">
  <p:tag name="KSO_WM_UNIT_PLACING_PICTURE_USER_VIEWPORT" val="{&quot;height&quot;:5742,&quot;width&quot;:12449}"/>
</p:tagLst>
</file>

<file path=ppt/tags/tag6.xml><?xml version="1.0" encoding="utf-8"?>
<p:tagLst xmlns:p="http://schemas.openxmlformats.org/presentationml/2006/main">
  <p:tag name="KSO_WM_UNIT_PLACING_PICTURE_USER_VIEWPORT" val="{&quot;height&quot;:5742,&quot;width&quot;:12449}"/>
</p:tagLst>
</file>

<file path=ppt/tags/tag7.xml><?xml version="1.0" encoding="utf-8"?>
<p:tagLst xmlns:p="http://schemas.openxmlformats.org/presentationml/2006/main">
  <p:tag name="MH" val="20180626165814"/>
  <p:tag name="MH_LIBRARY" val="GRAPHIC"/>
  <p:tag name="MH_TYPE" val="Text"/>
  <p:tag name="MH_ORDER" val="1"/>
</p:tagLst>
</file>

<file path=ppt/tags/tag8.xml><?xml version="1.0" encoding="utf-8"?>
<p:tagLst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10353</Words>
  <Application>WPS 演示</Application>
  <PresentationFormat>宽屏</PresentationFormat>
  <Paragraphs>609</Paragraphs>
  <Slides>48</Slides>
  <Notes>48</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48</vt:i4>
      </vt:variant>
    </vt:vector>
  </HeadingPairs>
  <TitlesOfParts>
    <vt:vector size="66" baseType="lpstr">
      <vt:lpstr>Arial</vt:lpstr>
      <vt:lpstr>宋体</vt:lpstr>
      <vt:lpstr>Wingdings</vt:lpstr>
      <vt:lpstr>字魂59号-创粗黑</vt:lpstr>
      <vt:lpstr>黑体</vt:lpstr>
      <vt:lpstr>华文行楷</vt:lpstr>
      <vt:lpstr>微软雅黑</vt:lpstr>
      <vt:lpstr>Times New Roman</vt:lpstr>
      <vt:lpstr>等线</vt:lpstr>
      <vt:lpstr>Arial Unicode MS</vt:lpstr>
      <vt:lpstr>Cambria Math</vt:lpstr>
      <vt:lpstr>Calibri</vt:lpstr>
      <vt:lpstr>-apple-system</vt:lpstr>
      <vt:lpstr>MS Gothic</vt:lpstr>
      <vt:lpstr>Wingdings</vt:lpstr>
      <vt:lpstr>Segoe Print</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Capricorn</cp:lastModifiedBy>
  <cp:revision>151</cp:revision>
  <dcterms:created xsi:type="dcterms:W3CDTF">2018-07-22T02:36:00Z</dcterms:created>
  <dcterms:modified xsi:type="dcterms:W3CDTF">2022-04-04T09:13:46Z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79F152377D5E451F84591E23E9FE0ED8</vt:lpwstr>
  </property>
  <property fmtid="{D5CDD505-2E9C-101B-9397-08002B2CF9AE}" pid="3" name="KSOProductBuildVer">
    <vt:lpwstr>2052-11.1.0.11365</vt:lpwstr>
  </property>
</Properties>
</file>