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1" r:id="rId4"/>
    <p:sldId id="286" r:id="rId5"/>
    <p:sldId id="319" r:id="rId6"/>
    <p:sldId id="320" r:id="rId7"/>
    <p:sldId id="304" r:id="rId8"/>
    <p:sldId id="309" r:id="rId9"/>
    <p:sldId id="310" r:id="rId10"/>
    <p:sldId id="311" r:id="rId11"/>
    <p:sldId id="312" r:id="rId12"/>
    <p:sldId id="313" r:id="rId13"/>
    <p:sldId id="314" r:id="rId14"/>
    <p:sldId id="315" r:id="rId15"/>
    <p:sldId id="316" r:id="rId16"/>
    <p:sldId id="305" r:id="rId17"/>
    <p:sldId id="317" r:id="rId18"/>
    <p:sldId id="318" r:id="rId19"/>
    <p:sldId id="306" r:id="rId20"/>
    <p:sldId id="308" r:id="rId21"/>
    <p:sldId id="307" r:id="rId22"/>
    <p:sldId id="287" r:id="rId23"/>
    <p:sldId id="30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1" autoAdjust="0"/>
    <p:restoredTop sz="94660"/>
  </p:normalViewPr>
  <p:slideViewPr>
    <p:cSldViewPr snapToGrid="0" showGuides="1">
      <p:cViewPr varScale="1">
        <p:scale>
          <a:sx n="75" d="100"/>
          <a:sy n="75" d="100"/>
        </p:scale>
        <p:origin x="60" y="54"/>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2022/4/17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2022/4/17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2022/4/17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646331"/>
          </a:xfrm>
          <a:prstGeom prst="rect">
            <a:avLst/>
          </a:prstGeom>
          <a:noFill/>
        </p:spPr>
        <p:txBody>
          <a:bodyPr vert="horz" wrap="square" rtlCol="0">
            <a:spAutoFit/>
          </a:bodyPr>
          <a:lstStyle/>
          <a:p>
            <a:r>
              <a:rPr lang="zh-CN" altLang="en-US" sz="3600">
                <a:latin typeface="微软雅黑" panose="020B0503020204020204" pitchFamily="34" charset="-122"/>
                <a:ea typeface="微软雅黑" panose="020B0503020204020204" pitchFamily="34" charset="-122"/>
                <a:cs typeface="微软雅黑" panose="020B0503020204020204" pitchFamily="34" charset="-122"/>
              </a:rPr>
              <a:t>统</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计</a:t>
            </a:r>
            <a:r>
              <a:rPr lang="zh-CN" altLang="zh-CN" sz="360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6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机</a:t>
            </a:r>
            <a:r>
              <a:rPr lang="zh-CN" altLang="en-US" sz="3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器翻译</a:t>
            </a:r>
            <a:endParaRPr lang="zh-CN" altLang="zh-CN" sz="3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4695616" y="4595497"/>
            <a:ext cx="2800767" cy="1200329"/>
          </a:xfrm>
          <a:prstGeom prst="rect">
            <a:avLst/>
          </a:prstGeom>
          <a:noFill/>
        </p:spPr>
        <p:txBody>
          <a:bodyPr wrap="none" rtlCol="0" anchor="t">
            <a:spAutoFit/>
          </a:bodyPr>
          <a:lstStyle/>
          <a:p>
            <a:pPr algn="ctr"/>
            <a:r>
              <a:rPr lang="zh-CN" altLang="en-US" spc="600">
                <a:solidFill>
                  <a:srgbClr val="48505B"/>
                </a:solidFill>
                <a:latin typeface="微软雅黑" panose="020B0503020204020204" pitchFamily="34" charset="-122"/>
                <a:ea typeface="微软雅黑" panose="020B0503020204020204" pitchFamily="34" charset="-122"/>
                <a:sym typeface="+mn-ea"/>
              </a:rPr>
              <a:t>小</a:t>
            </a:r>
            <a:r>
              <a:rPr lang="zh-CN" altLang="en-US" spc="600" smtClean="0">
                <a:solidFill>
                  <a:srgbClr val="48505B"/>
                </a:solidFill>
                <a:latin typeface="微软雅黑" panose="020B0503020204020204" pitchFamily="34" charset="-122"/>
                <a:ea typeface="微软雅黑" panose="020B0503020204020204" pitchFamily="34" charset="-122"/>
                <a:sym typeface="+mn-ea"/>
              </a:rPr>
              <a:t>组成员：</a:t>
            </a:r>
            <a:endParaRPr lang="en-US" altLang="zh-CN" spc="600" smtClean="0">
              <a:solidFill>
                <a:srgbClr val="48505B"/>
              </a:solidFill>
              <a:latin typeface="微软雅黑" panose="020B0503020204020204" pitchFamily="34" charset="-122"/>
              <a:ea typeface="微软雅黑" panose="020B0503020204020204" pitchFamily="34" charset="-122"/>
              <a:sym typeface="+mn-ea"/>
            </a:endParaRPr>
          </a:p>
          <a:p>
            <a:pPr algn="ctr"/>
            <a:r>
              <a:rPr lang="en-US" altLang="zh-CN" spc="600" smtClean="0">
                <a:solidFill>
                  <a:srgbClr val="48505B"/>
                </a:solidFill>
                <a:latin typeface="微软雅黑" panose="020B0503020204020204" pitchFamily="34" charset="-122"/>
                <a:ea typeface="微软雅黑" panose="020B0503020204020204" pitchFamily="34" charset="-122"/>
                <a:sym typeface="+mn-ea"/>
              </a:rPr>
              <a:t>21836934</a:t>
            </a:r>
            <a:r>
              <a:rPr lang="zh-CN" altLang="en-US" spc="600">
                <a:solidFill>
                  <a:srgbClr val="48505B"/>
                </a:solidFill>
                <a:latin typeface="微软雅黑" panose="020B0503020204020204" pitchFamily="34" charset="-122"/>
                <a:ea typeface="微软雅黑" panose="020B0503020204020204" pitchFamily="34" charset="-122"/>
                <a:sym typeface="+mn-ea"/>
              </a:rPr>
              <a:t>秦寒嫣</a:t>
            </a:r>
          </a:p>
          <a:p>
            <a:pPr algn="ctr"/>
            <a:r>
              <a:rPr lang="en-US" altLang="zh-CN" spc="600">
                <a:solidFill>
                  <a:srgbClr val="48505B"/>
                </a:solidFill>
                <a:latin typeface="微软雅黑" panose="020B0503020204020204" pitchFamily="34" charset="-122"/>
                <a:ea typeface="微软雅黑" panose="020B0503020204020204" pitchFamily="34" charset="-122"/>
                <a:sym typeface="+mn-ea"/>
              </a:rPr>
              <a:t>21836952</a:t>
            </a:r>
            <a:r>
              <a:rPr lang="zh-CN" altLang="en-US" spc="600">
                <a:solidFill>
                  <a:srgbClr val="48505B"/>
                </a:solidFill>
                <a:latin typeface="微软雅黑" panose="020B0503020204020204" pitchFamily="34" charset="-122"/>
                <a:ea typeface="微软雅黑" panose="020B0503020204020204" pitchFamily="34" charset="-122"/>
                <a:sym typeface="+mn-ea"/>
              </a:rPr>
              <a:t>赵思锦</a:t>
            </a:r>
          </a:p>
          <a:p>
            <a:pPr algn="ctr"/>
            <a:r>
              <a:rPr lang="en-US" altLang="zh-CN" spc="600" smtClean="0">
                <a:solidFill>
                  <a:srgbClr val="48505B"/>
                </a:solidFill>
                <a:latin typeface="微软雅黑" panose="020B0503020204020204" pitchFamily="34" charset="-122"/>
                <a:ea typeface="微软雅黑" panose="020B0503020204020204" pitchFamily="34" charset="-122"/>
                <a:sym typeface="+mn-ea"/>
              </a:rPr>
              <a:t>21836947</a:t>
            </a:r>
            <a:r>
              <a:rPr lang="zh-CN" altLang="en-US" spc="600" smtClean="0">
                <a:solidFill>
                  <a:srgbClr val="48505B"/>
                </a:solidFill>
                <a:latin typeface="微软雅黑" panose="020B0503020204020204" pitchFamily="34" charset="-122"/>
                <a:ea typeface="微软雅黑" panose="020B0503020204020204" pitchFamily="34" charset="-122"/>
                <a:sym typeface="+mn-ea"/>
              </a:rPr>
              <a:t>宋</a:t>
            </a:r>
            <a:r>
              <a:rPr lang="zh-CN" altLang="en-US" spc="600">
                <a:solidFill>
                  <a:srgbClr val="48505B"/>
                </a:solidFill>
                <a:latin typeface="微软雅黑" panose="020B0503020204020204" pitchFamily="34" charset="-122"/>
                <a:ea typeface="微软雅黑" panose="020B0503020204020204" pitchFamily="34" charset="-122"/>
                <a:sym typeface="+mn-ea"/>
              </a:rPr>
              <a:t>慧</a:t>
            </a:r>
            <a:r>
              <a:rPr lang="zh-CN" altLang="en-US" spc="600" smtClean="0">
                <a:solidFill>
                  <a:srgbClr val="48505B"/>
                </a:solidFill>
                <a:latin typeface="微软雅黑" panose="020B0503020204020204" pitchFamily="34" charset="-122"/>
                <a:ea typeface="微软雅黑" panose="020B0503020204020204" pitchFamily="34" charset="-122"/>
                <a:sym typeface="+mn-ea"/>
              </a:rPr>
              <a:t>玲</a:t>
            </a:r>
            <a:endParaRPr lang="zh-CN" altLang="en-US" spc="600">
              <a:solidFill>
                <a:srgbClr val="48505B"/>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2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IBM</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5440045" cy="985719"/>
          </a:xfrm>
          <a:prstGeom prst="rect">
            <a:avLst/>
          </a:prstGeom>
          <a:noFill/>
        </p:spPr>
        <p:txBody>
          <a:bodyPr wrap="square" rtlCol="0">
            <a:spAutoFit/>
          </a:bodyPr>
          <a:lstStyle/>
          <a:p>
            <a:pPr>
              <a:lnSpc>
                <a:spcPts val="8400"/>
              </a:lnSpc>
            </a:pP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搜</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索算法</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57275" y="1959798"/>
            <a:ext cx="7685611" cy="4413516"/>
          </a:xfrm>
          <a:prstGeom prst="rect">
            <a:avLst/>
          </a:prstGeom>
          <a:noFill/>
        </p:spPr>
        <p:txBody>
          <a:bodyPr wrap="square" rtlCol="0">
            <a:spAutoFit/>
          </a:bodyPr>
          <a:lstStyle/>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对于统计机器翻译而言，搜索算法是一个严重的</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问</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题。搜</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索空间随着源语言句子的大小呈指数增长</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要在多项式的时间内找到全局最优解是不可能</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为了在尽可能短的时间内找到合适的翻译，必须采用启发式搜索</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比如堆栈搜索，</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beam search  A* search </a:t>
            </a: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模型错误</a:t>
            </a:r>
          </a:p>
          <a:p>
            <a:pPr>
              <a:lnSpc>
                <a:spcPct val="130000"/>
              </a:lnSpc>
              <a:spcBef>
                <a:spcPct val="0"/>
              </a:spcBef>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搜索错误</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-5%</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5" name="Rectangle 11"/>
          <p:cNvSpPr/>
          <p:nvPr/>
        </p:nvSpPr>
        <p:spPr>
          <a:xfrm>
            <a:off x="1057275" y="4412645"/>
            <a:ext cx="2682212" cy="400110"/>
          </a:xfrm>
          <a:prstGeom prst="rect">
            <a:avLst/>
          </a:prstGeom>
        </p:spPr>
        <p:txBody>
          <a:bodyPr wrap="square">
            <a:spAutoFit/>
          </a:bodyPr>
          <a:lstStyle/>
          <a:p>
            <a:pPr>
              <a:lnSpc>
                <a:spcPct val="125000"/>
              </a:lnSpc>
            </a:pP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统计机器翻译的错误类型</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8076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strips(downLeft)">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IBM</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5440045" cy="985719"/>
          </a:xfrm>
          <a:prstGeom prst="rect">
            <a:avLst/>
          </a:prstGeom>
          <a:noFill/>
        </p:spPr>
        <p:txBody>
          <a:bodyPr wrap="square" rtlCol="0">
            <a:spAutoFit/>
          </a:bodyPr>
          <a:lstStyle/>
          <a:p>
            <a:pPr>
              <a:lnSpc>
                <a:spcPts val="8400"/>
              </a:lnSpc>
            </a:pP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Candide</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5124744" y="3748748"/>
            <a:ext cx="7685611" cy="1532727"/>
          </a:xfrm>
          <a:prstGeom prst="rect">
            <a:avLst/>
          </a:prstGeom>
          <a:noFill/>
        </p:spPr>
        <p:txBody>
          <a:bodyPr wrap="square" rtlCol="0">
            <a:spAutoFit/>
          </a:bodyPr>
          <a:lstStyle/>
          <a:p>
            <a:pPr>
              <a:lnSpc>
                <a:spcPct val="130000"/>
              </a:lnSpc>
              <a:spcBef>
                <a:spcPct val="0"/>
              </a:spcBef>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分析阶</a:t>
            </a: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段</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形态分析和简单的词序调整</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生成</a:t>
            </a: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阶</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段：</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词序调整和形态生成</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2" name="椭圆 3"/>
          <p:cNvSpPr>
            <a:spLocks noChangeArrowheads="1"/>
          </p:cNvSpPr>
          <p:nvPr/>
        </p:nvSpPr>
        <p:spPr bwMode="auto">
          <a:xfrm>
            <a:off x="429631" y="1724421"/>
            <a:ext cx="4327525" cy="4325938"/>
          </a:xfrm>
          <a:prstGeom prst="ellipse">
            <a:avLst/>
          </a:prstGeom>
          <a:noFill/>
          <a:ln w="9525">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15" name="Oval 14"/>
          <p:cNvSpPr>
            <a:spLocks noChangeArrowheads="1"/>
          </p:cNvSpPr>
          <p:nvPr/>
        </p:nvSpPr>
        <p:spPr bwMode="auto">
          <a:xfrm>
            <a:off x="1193219" y="3878659"/>
            <a:ext cx="1350962" cy="1350962"/>
          </a:xfrm>
          <a:prstGeom prst="ellipse">
            <a:avLst/>
          </a:prstGeom>
          <a:solidFill>
            <a:schemeClr val="tx1">
              <a:lumMod val="75000"/>
              <a:lumOff val="2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16" name="Oval 19"/>
          <p:cNvSpPr>
            <a:spLocks noChangeArrowheads="1"/>
          </p:cNvSpPr>
          <p:nvPr/>
        </p:nvSpPr>
        <p:spPr bwMode="auto">
          <a:xfrm>
            <a:off x="2825486" y="3570049"/>
            <a:ext cx="1350963" cy="1352550"/>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17" name="Oval 24"/>
          <p:cNvSpPr>
            <a:spLocks noChangeArrowheads="1"/>
          </p:cNvSpPr>
          <p:nvPr/>
        </p:nvSpPr>
        <p:spPr bwMode="auto">
          <a:xfrm>
            <a:off x="1733286" y="2325449"/>
            <a:ext cx="1352550" cy="1350962"/>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18" name="TextBox 12"/>
          <p:cNvSpPr txBox="1">
            <a:spLocks noChangeArrowheads="1"/>
          </p:cNvSpPr>
          <p:nvPr/>
        </p:nvSpPr>
        <p:spPr bwMode="auto">
          <a:xfrm>
            <a:off x="1969506" y="2766311"/>
            <a:ext cx="895350" cy="34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a:solidFill>
                  <a:schemeClr val="bg1"/>
                </a:solidFill>
                <a:latin typeface="微软雅黑" panose="020B0503020204020204" pitchFamily="34" charset="-122"/>
              </a:rPr>
              <a:t>分析</a:t>
            </a:r>
            <a:endParaRPr lang="en-US" altLang="zh-CN" sz="1690" b="1" dirty="0">
              <a:solidFill>
                <a:schemeClr val="bg1"/>
              </a:solidFill>
              <a:latin typeface="微软雅黑" panose="020B0503020204020204" pitchFamily="34" charset="-122"/>
            </a:endParaRPr>
          </a:p>
        </p:txBody>
      </p:sp>
      <p:sp>
        <p:nvSpPr>
          <p:cNvPr id="19" name="TextBox 9"/>
          <p:cNvSpPr txBox="1">
            <a:spLocks noChangeArrowheads="1"/>
          </p:cNvSpPr>
          <p:nvPr/>
        </p:nvSpPr>
        <p:spPr bwMode="auto">
          <a:xfrm>
            <a:off x="1398006" y="4364264"/>
            <a:ext cx="895350" cy="34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smtClean="0">
                <a:solidFill>
                  <a:schemeClr val="bg1"/>
                </a:solidFill>
                <a:latin typeface="微软雅黑" panose="020B0503020204020204" pitchFamily="34" charset="-122"/>
              </a:rPr>
              <a:t>转换</a:t>
            </a:r>
            <a:endParaRPr lang="zh-CN" altLang="en-US" sz="1690" b="1" dirty="0">
              <a:solidFill>
                <a:schemeClr val="bg1"/>
              </a:solidFill>
              <a:latin typeface="微软雅黑" panose="020B0503020204020204" pitchFamily="34" charset="-122"/>
            </a:endParaRPr>
          </a:p>
        </p:txBody>
      </p:sp>
      <p:sp>
        <p:nvSpPr>
          <p:cNvPr id="20" name="TextBox 10"/>
          <p:cNvSpPr txBox="1">
            <a:spLocks noChangeArrowheads="1"/>
          </p:cNvSpPr>
          <p:nvPr/>
        </p:nvSpPr>
        <p:spPr bwMode="auto">
          <a:xfrm>
            <a:off x="3085519" y="4030888"/>
            <a:ext cx="895350" cy="34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smtClean="0">
                <a:solidFill>
                  <a:schemeClr val="bg1"/>
                </a:solidFill>
                <a:latin typeface="微软雅黑" panose="020B0503020204020204" pitchFamily="34" charset="-122"/>
              </a:rPr>
              <a:t>生成</a:t>
            </a:r>
            <a:endParaRPr lang="zh-CN" altLang="en-US" sz="1690" b="1" dirty="0">
              <a:solidFill>
                <a:schemeClr val="bg1"/>
              </a:solidFill>
              <a:latin typeface="微软雅黑" panose="020B0503020204020204" pitchFamily="34" charset="-122"/>
            </a:endParaRPr>
          </a:p>
        </p:txBody>
      </p:sp>
      <p:cxnSp>
        <p:nvCxnSpPr>
          <p:cNvPr id="3" name="直接连接符 2"/>
          <p:cNvCxnSpPr>
            <a:stCxn id="17" idx="3"/>
            <a:endCxn id="15" idx="0"/>
          </p:cNvCxnSpPr>
          <p:nvPr/>
        </p:nvCxnSpPr>
        <p:spPr>
          <a:xfrm flipH="1">
            <a:off x="1868700" y="3478567"/>
            <a:ext cx="62662" cy="400092"/>
          </a:xfrm>
          <a:prstGeom prst="line">
            <a:avLst/>
          </a:prstGeom>
          <a:ln w="9525"/>
        </p:spPr>
        <p:style>
          <a:lnRef idx="1">
            <a:schemeClr val="dk1"/>
          </a:lnRef>
          <a:fillRef idx="0">
            <a:schemeClr val="dk1"/>
          </a:fillRef>
          <a:effectRef idx="0">
            <a:schemeClr val="dk1"/>
          </a:effectRef>
          <a:fontRef idx="minor">
            <a:schemeClr val="tx1"/>
          </a:fontRef>
        </p:style>
      </p:cxnSp>
      <p:cxnSp>
        <p:nvCxnSpPr>
          <p:cNvPr id="9" name="直接连接符 8"/>
          <p:cNvCxnSpPr>
            <a:stCxn id="15" idx="6"/>
            <a:endCxn id="16" idx="3"/>
          </p:cNvCxnSpPr>
          <p:nvPr/>
        </p:nvCxnSpPr>
        <p:spPr>
          <a:xfrm>
            <a:off x="2544181" y="4554140"/>
            <a:ext cx="479149" cy="170383"/>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1">
            <a:extLst>
              <a:ext uri="{FF2B5EF4-FFF2-40B4-BE49-F238E27FC236}">
                <a16:creationId xmlns:a16="http://schemas.microsoft.com/office/drawing/2014/main" id="{FC46760C-EFBF-44BD-8A17-E37F828B2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744" y="1723678"/>
            <a:ext cx="6762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48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par>
                                <p:cTn id="16" presetID="5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Scale>
                                      <p:cBhvr>
                                        <p:cTn id="18"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9" dur="1000" decel="50000" fill="hold">
                                          <p:stCondLst>
                                            <p:cond delay="0"/>
                                          </p:stCondLst>
                                        </p:cTn>
                                        <p:tgtEl>
                                          <p:spTgt spid="17"/>
                                        </p:tgtEl>
                                        <p:attrNameLst>
                                          <p:attrName>ppt_x</p:attrName>
                                          <p:attrName>ppt_y</p:attrName>
                                        </p:attrNameLst>
                                      </p:cBhvr>
                                      <p:rCtr x="0" y="0"/>
                                    </p:animMotion>
                                    <p:animEffect transition="in" filter="fade">
                                      <p:cBhvr>
                                        <p:cTn id="20" dur="1000"/>
                                        <p:tgtEl>
                                          <p:spTgt spid="17"/>
                                        </p:tgtEl>
                                      </p:cBhvr>
                                    </p:animEffect>
                                  </p:childTnLst>
                                </p:cTn>
                              </p:par>
                              <p:par>
                                <p:cTn id="21" presetID="5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Scale>
                                      <p:cBhvr>
                                        <p:cTn id="23"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4" dur="1000" decel="50000" fill="hold">
                                          <p:stCondLst>
                                            <p:cond delay="0"/>
                                          </p:stCondLst>
                                        </p:cTn>
                                        <p:tgtEl>
                                          <p:spTgt spid="18"/>
                                        </p:tgtEl>
                                        <p:attrNameLst>
                                          <p:attrName>ppt_x</p:attrName>
                                          <p:attrName>ppt_y</p:attrName>
                                        </p:attrNameLst>
                                      </p:cBhvr>
                                      <p:rCtr x="0" y="0"/>
                                    </p:animMotion>
                                    <p:animEffect transition="in" filter="fade">
                                      <p:cBhvr>
                                        <p:cTn id="25" dur="1000"/>
                                        <p:tgtEl>
                                          <p:spTgt spid="18"/>
                                        </p:tgtEl>
                                      </p:cBhvr>
                                    </p:animEffect>
                                  </p:childTnLst>
                                </p:cTn>
                              </p:par>
                              <p:par>
                                <p:cTn id="26" presetID="52"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Scale>
                                      <p:cBhvr>
                                        <p:cTn id="2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9" dur="1000" decel="50000" fill="hold">
                                          <p:stCondLst>
                                            <p:cond delay="0"/>
                                          </p:stCondLst>
                                        </p:cTn>
                                        <p:tgtEl>
                                          <p:spTgt spid="15"/>
                                        </p:tgtEl>
                                        <p:attrNameLst>
                                          <p:attrName>ppt_x</p:attrName>
                                          <p:attrName>ppt_y</p:attrName>
                                        </p:attrNameLst>
                                      </p:cBhvr>
                                      <p:rCtr x="0" y="0"/>
                                    </p:animMotion>
                                    <p:animEffect transition="in" filter="fade">
                                      <p:cBhvr>
                                        <p:cTn id="30" dur="1000"/>
                                        <p:tgtEl>
                                          <p:spTgt spid="15"/>
                                        </p:tgtEl>
                                      </p:cBhvr>
                                    </p:animEffect>
                                  </p:childTnLst>
                                </p:cTn>
                              </p:par>
                              <p:par>
                                <p:cTn id="31" presetID="52"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Scale>
                                      <p:cBhvr>
                                        <p:cTn id="3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4" dur="1000" decel="50000" fill="hold">
                                          <p:stCondLst>
                                            <p:cond delay="0"/>
                                          </p:stCondLst>
                                        </p:cTn>
                                        <p:tgtEl>
                                          <p:spTgt spid="19"/>
                                        </p:tgtEl>
                                        <p:attrNameLst>
                                          <p:attrName>ppt_x</p:attrName>
                                          <p:attrName>ppt_y</p:attrName>
                                        </p:attrNameLst>
                                      </p:cBhvr>
                                      <p:rCtr x="0" y="0"/>
                                    </p:animMotion>
                                    <p:animEffect transition="in" filter="fade">
                                      <p:cBhvr>
                                        <p:cTn id="35" dur="1000"/>
                                        <p:tgtEl>
                                          <p:spTgt spid="19"/>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Scale>
                                      <p:cBhvr>
                                        <p:cTn id="38"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9" dur="1000" decel="50000" fill="hold">
                                          <p:stCondLst>
                                            <p:cond delay="0"/>
                                          </p:stCondLst>
                                        </p:cTn>
                                        <p:tgtEl>
                                          <p:spTgt spid="16"/>
                                        </p:tgtEl>
                                        <p:attrNameLst>
                                          <p:attrName>ppt_x</p:attrName>
                                          <p:attrName>ppt_y</p:attrName>
                                        </p:attrNameLst>
                                      </p:cBhvr>
                                      <p:rCtr x="0" y="0"/>
                                    </p:animMotion>
                                    <p:animEffect transition="in" filter="fade">
                                      <p:cBhvr>
                                        <p:cTn id="40" dur="1000"/>
                                        <p:tgtEl>
                                          <p:spTgt spid="16"/>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Scale>
                                      <p:cBhvr>
                                        <p:cTn id="43"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20"/>
                                        </p:tgtEl>
                                        <p:attrNameLst>
                                          <p:attrName>ppt_x</p:attrName>
                                          <p:attrName>ppt_y</p:attrName>
                                        </p:attrNameLst>
                                      </p:cBhvr>
                                      <p:rCtr x="0" y="0"/>
                                    </p:animMotion>
                                    <p:animEffect transition="in" filter="fade">
                                      <p:cBhvr>
                                        <p:cTn id="4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P spid="12" grpId="0" bldLvl="0" animBg="1" autoUpdateAnimBg="0"/>
      <p:bldP spid="15" grpId="0" bldLvl="0" animBg="1" autoUpdateAnimBg="0"/>
      <p:bldP spid="16" grpId="0" bldLvl="0" animBg="1" autoUpdateAnimBg="0"/>
      <p:bldP spid="17" grpId="0" bldLvl="0" animBg="1" autoUpdateAnimBg="0"/>
      <p:bldP spid="18" grpId="0" autoUpdateAnimBg="0"/>
      <p:bldP spid="19" grpId="0" autoUpdateAnimBg="0"/>
      <p:bldP spid="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599118"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王野翎</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王野翎在</a:t>
            </a: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CMU</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的工作</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57276" y="1986291"/>
            <a:ext cx="7685611" cy="2252924"/>
          </a:xfrm>
          <a:prstGeom prst="rect">
            <a:avLst/>
          </a:prstGeom>
          <a:noFill/>
        </p:spPr>
        <p:txBody>
          <a:bodyPr wrap="square" rtlCol="0">
            <a:spAutoFit/>
          </a:bodyPr>
          <a:lstStyle/>
          <a:p>
            <a:pPr>
              <a:lnSpc>
                <a:spcPct val="130000"/>
              </a:lnSpc>
              <a:spcBef>
                <a:spcPct val="0"/>
              </a:spcBef>
            </a:pP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针对</a:t>
            </a:r>
            <a:r>
              <a:rPr lang="en-US" altLang="zh-CN"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IBM</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的改进：</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提出了一个基于结构的翻译模</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型</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粗对齐：</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IBM Model2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双语文法推导（双语短语对齐）</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细对</a:t>
            </a: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齐</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IBM Model4</a:t>
            </a: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1855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599118"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JHU</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5440045" cy="985719"/>
          </a:xfrm>
          <a:prstGeom prst="rect">
            <a:avLst/>
          </a:prstGeom>
          <a:noFill/>
        </p:spPr>
        <p:txBody>
          <a:bodyPr wrap="square" rtlCol="0">
            <a:spAutoFit/>
          </a:bodyPr>
          <a:lstStyle/>
          <a:p>
            <a:pPr>
              <a:lnSpc>
                <a:spcPts val="8400"/>
              </a:lnSpc>
            </a:pP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JHU</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的统计机器翻译夏季研讨班</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57276" y="2151391"/>
            <a:ext cx="9123954" cy="3333220"/>
          </a:xfrm>
          <a:prstGeom prst="rect">
            <a:avLst/>
          </a:prstGeom>
          <a:noFill/>
        </p:spPr>
        <p:txBody>
          <a:bodyPr wrap="square" rtlCol="0">
            <a:spAutoFit/>
          </a:bodyPr>
          <a:lstStyle/>
          <a:p>
            <a:pPr>
              <a:lnSpc>
                <a:spcPct val="130000"/>
              </a:lnSpc>
              <a:spcBef>
                <a:spcPct val="0"/>
              </a:spcBef>
            </a:pPr>
            <a:r>
              <a:rPr lang="en-US" altLang="zh-CN"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EGYPT</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根据</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IBM</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的统计机器翻译实验开发出的一个源代码公开的</a:t>
            </a:r>
            <a:r>
              <a:rPr lang="zh-CN" altLang="en-US"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统计机器翻译工具包</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GIZA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从双语语料库中抽取统计知识</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Decoder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解码器 执行具体翻译过程</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Cairo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可视化界面 管理参数、查看双语语料库对齐的过程和翻译模型的解码过程</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4</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Whittle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语料库预处理工具</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143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807402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基于句法结构</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8594724" cy="1169551"/>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基于句法结构的统计翻译模型（</a:t>
            </a: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Yamada&amp;Knight</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57276" y="2151391"/>
            <a:ext cx="9123954" cy="5133713"/>
          </a:xfrm>
          <a:prstGeom prst="rect">
            <a:avLst/>
          </a:prstGeom>
          <a:noFill/>
        </p:spPr>
        <p:txBody>
          <a:bodyPr wrap="square" rtlCol="0">
            <a:spAutoFit/>
          </a:bodyPr>
          <a:lstStyle/>
          <a:p>
            <a:pPr>
              <a:lnSpc>
                <a:spcPct val="130000"/>
              </a:lnSpc>
              <a:spcBef>
                <a:spcPct val="0"/>
              </a:spcBef>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再</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次细化了句法结构方面的工</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作</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主要思</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想</a:t>
            </a: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nSpc>
                <a:spcPct val="130000"/>
              </a:lnSpc>
              <a:spcBef>
                <a:spcPct val="0"/>
              </a:spcBef>
              <a:buFont typeface="+mj-lt"/>
              <a:buAutoNum type="arabicPeriod"/>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IBM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的信源信道思想中，噪声信道的输入和输出都是句子，如果我们基于句法结构进行设计，那么噪声信道的输入是一棵句法树，输出是一个句</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子</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nSpc>
                <a:spcPct val="130000"/>
              </a:lnSpc>
              <a:spcBef>
                <a:spcPct val="0"/>
              </a:spcBef>
              <a:buFont typeface="+mj-lt"/>
              <a:buAutoNum type="arabicPeriod"/>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nSpc>
                <a:spcPct val="130000"/>
              </a:lnSpc>
              <a:spcBef>
                <a:spcPct val="0"/>
              </a:spcBef>
              <a:buFont typeface="+mj-lt"/>
              <a:buAutoNum type="arabicPeriod"/>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翻译过程中，针对源语言的句法树进行一下变</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换</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800100" lvl="1" indent="-342900">
              <a:lnSpc>
                <a:spcPct val="130000"/>
              </a:lnSpc>
              <a:spcBef>
                <a:spcPct val="0"/>
              </a:spcBef>
              <a:buFont typeface="+mj-lt"/>
              <a:buAutoNum type="alphaLcParenR"/>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对句法树进行扁平处理。</a:t>
            </a:r>
          </a:p>
          <a:p>
            <a:pPr marL="800100" lvl="1" indent="-342900">
              <a:lnSpc>
                <a:spcPct val="130000"/>
              </a:lnSpc>
              <a:spcBef>
                <a:spcPct val="0"/>
              </a:spcBef>
              <a:buFont typeface="+mj-lt"/>
              <a:buAutoNum type="alphaLcParenR"/>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针对句法树上的每一个节点的子节点进行随机重排</a:t>
            </a:r>
          </a:p>
          <a:p>
            <a:pPr marL="800100" lvl="1" indent="-342900">
              <a:lnSpc>
                <a:spcPct val="130000"/>
              </a:lnSpc>
              <a:spcBef>
                <a:spcPct val="0"/>
              </a:spcBef>
              <a:buFont typeface="+mj-lt"/>
              <a:buAutoNum type="alphaLcParenR"/>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对于句法树上，任何一个位置随机插入一个新的目标语言的单词。</a:t>
            </a:r>
          </a:p>
          <a:p>
            <a:pPr marL="800100" lvl="1" indent="-342900">
              <a:lnSpc>
                <a:spcPct val="130000"/>
              </a:lnSpc>
              <a:spcBef>
                <a:spcPct val="0"/>
              </a:spcBef>
              <a:buFont typeface="+mj-lt"/>
              <a:buAutoNum type="alphaLcParenR"/>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插入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选择</a:t>
            </a:r>
          </a:p>
          <a:p>
            <a:pPr marL="800100" lvl="1" indent="-342900">
              <a:lnSpc>
                <a:spcPct val="130000"/>
              </a:lnSpc>
              <a:spcBef>
                <a:spcPct val="0"/>
              </a:spcBef>
              <a:buFont typeface="+mj-lt"/>
              <a:buAutoNum type="alphaLcParenR"/>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输出句子，就是上述概率的乘积</a:t>
            </a:r>
          </a:p>
          <a:p>
            <a:pPr>
              <a:lnSpc>
                <a:spcPct val="130000"/>
              </a:lnSpc>
              <a:spcBef>
                <a:spcPct val="0"/>
              </a:spcBef>
            </a:pPr>
            <a:endPar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6737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807402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Och</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0" name="TextBox 5"/>
          <p:cNvSpPr txBox="1"/>
          <p:nvPr/>
        </p:nvSpPr>
        <p:spPr>
          <a:xfrm>
            <a:off x="1057276" y="639351"/>
            <a:ext cx="8594724" cy="985719"/>
          </a:xfrm>
          <a:prstGeom prst="rect">
            <a:avLst/>
          </a:prstGeom>
          <a:noFill/>
        </p:spPr>
        <p:txBody>
          <a:bodyPr wrap="square" rtlCol="0">
            <a:spAutoFit/>
          </a:bodyPr>
          <a:lstStyle/>
          <a:p>
            <a:pPr>
              <a:lnSpc>
                <a:spcPts val="8400"/>
              </a:lnSpc>
            </a:pP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Verbmobil</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1057276" y="1986291"/>
            <a:ext cx="4848224" cy="4773614"/>
          </a:xfrm>
          <a:prstGeom prst="rect">
            <a:avLst/>
          </a:prstGeom>
          <a:noFill/>
        </p:spPr>
        <p:txBody>
          <a:bodyPr wrap="square" rtlCol="0">
            <a:spAutoFit/>
          </a:bodyPr>
          <a:lstStyle/>
          <a:p>
            <a:pPr>
              <a:lnSpc>
                <a:spcPct val="130000"/>
              </a:lnSpc>
              <a:spcBef>
                <a:spcPct val="0"/>
              </a:spcBef>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语</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音机器翻译系统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Verbmobil</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Och</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所在的研究组承</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担</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了</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其</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统计机器翻</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译</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模块</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a:t>
            </a:r>
            <a:r>
              <a:rPr lang="en-US" altLang="zh-CN"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IBM</a:t>
            </a: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的改</a:t>
            </a:r>
            <a:r>
              <a:rPr lang="zh-CN" altLang="en-US"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进</a:t>
            </a:r>
            <a:r>
              <a:rPr lang="zh-CN" altLang="en-US"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nSpc>
                <a:spcPct val="130000"/>
              </a:lnSpc>
              <a:spcBef>
                <a:spcPct val="0"/>
              </a:spcBef>
              <a:buFont typeface="+mj-lt"/>
              <a:buAutoNum type="arabicPeriod"/>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针对数据稀疏性问题，采用基于类的模型，利用一种自动的双语词聚类技术，</a:t>
            </a:r>
          </a:p>
          <a:p>
            <a:pPr marL="342900" indent="-342900">
              <a:lnSpc>
                <a:spcPct val="130000"/>
              </a:lnSpc>
              <a:spcBef>
                <a:spcPct val="0"/>
              </a:spcBef>
              <a:buFont typeface="+mj-lt"/>
              <a:buAutoNum type="arabicPeriod"/>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在语言模型上，采用基于类的五元语法模型，采用回退平滑算法</a:t>
            </a:r>
          </a:p>
          <a:p>
            <a:pPr marL="342900" indent="-342900">
              <a:lnSpc>
                <a:spcPct val="130000"/>
              </a:lnSpc>
              <a:spcBef>
                <a:spcPct val="0"/>
              </a:spcBef>
              <a:buFont typeface="+mj-lt"/>
              <a:buAutoNum type="arabicPeriod"/>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在翻译模型上，采用一种称为对齐模板的方法，实现两种层次的对齐，短语层次的对齐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词语层次的</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齐</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nSpc>
                <a:spcPct val="130000"/>
              </a:lnSpc>
              <a:spcBef>
                <a:spcPct val="0"/>
              </a:spcBef>
              <a:buFont typeface="+mj-lt"/>
              <a:buAutoNum type="arabicPeriod"/>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为</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了搜索方便，对基本方程式进行修改，使用反向的翻译模型取代正常的翻译模型</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1" name="Picture 1">
            <a:extLst>
              <a:ext uri="{FF2B5EF4-FFF2-40B4-BE49-F238E27FC236}">
                <a16:creationId xmlns:a16="http://schemas.microsoft.com/office/drawing/2014/main" id="{B7EC8CE8-42D8-4DCC-B5B1-78C33F1FA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359" y="2129607"/>
            <a:ext cx="3586579" cy="324221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490803" y="1625070"/>
            <a:ext cx="4667885" cy="812530"/>
          </a:xfrm>
          <a:prstGeom prst="rect">
            <a:avLst/>
          </a:prstGeom>
          <a:noFill/>
        </p:spPr>
        <p:txBody>
          <a:bodyPr wrap="square" rtlCol="0">
            <a:spAutoFit/>
          </a:bodyPr>
          <a:lstStyle/>
          <a:p>
            <a:pPr lvl="0">
              <a:lnSpc>
                <a:spcPct val="130000"/>
              </a:lnSpc>
              <a:spcBef>
                <a:spcPct val="0"/>
              </a:spcBef>
            </a:pPr>
            <a:r>
              <a:rPr lang="zh-CN" altLang="en-US" b="1">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对齐</a:t>
            </a:r>
            <a:r>
              <a:rPr lang="zh-CN" altLang="en-US" b="1">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模</a:t>
            </a:r>
            <a:r>
              <a:rPr lang="zh-CN" altLang="en-US" b="1" smtClean="0">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板：</a:t>
            </a:r>
            <a:r>
              <a:rPr lang="zh-CN" altLang="en-US">
                <a:solidFill>
                  <a:prstClr val="black"/>
                </a:solidFill>
                <a:latin typeface="Calibri"/>
                <a:ea typeface="宋体" panose="02010600030101010101" pitchFamily="2" charset="-122"/>
              </a:rPr>
              <a:t>对齐模板采用基于类的对齐矩阵形式表示</a:t>
            </a:r>
            <a:endParaRPr lang="zh-CN" altLang="en-US" b="1">
              <a:solidFill>
                <a:prstClr val="black">
                  <a:lumMod val="75000"/>
                  <a:lumOff val="25000"/>
                </a:prst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15" name="Picture 2">
            <a:extLst>
              <a:ext uri="{FF2B5EF4-FFF2-40B4-BE49-F238E27FC236}">
                <a16:creationId xmlns:a16="http://schemas.microsoft.com/office/drawing/2014/main" id="{D1407335-CF75-467E-A337-5B8C9FE27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803" y="5703093"/>
            <a:ext cx="3019425"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61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heckerboard(across)">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2800767"/>
          </a:xfrm>
          <a:prstGeom prst="rect">
            <a:avLst/>
          </a:prstGeom>
          <a:noFill/>
        </p:spPr>
        <p:txBody>
          <a:bodyPr wrap="square" rtlCol="0">
            <a:spAutoFit/>
          </a:bodyPr>
          <a:lstStyle/>
          <a:p>
            <a:pPr algn="ctr"/>
            <a:r>
              <a:rPr lang="en-US" altLang="zh-CN" sz="8800" smtClean="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3024613"/>
            <a:ext cx="5040531" cy="707886"/>
          </a:xfrm>
          <a:prstGeom prst="rect">
            <a:avLst/>
          </a:prstGeom>
          <a:noFill/>
        </p:spPr>
        <p:txBody>
          <a:bodyPr wrap="square" rtlCol="0">
            <a:spAutoFit/>
          </a:bodyPr>
          <a:lstStyle/>
          <a:p>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sym typeface="+mn-ea"/>
              </a:rPr>
              <a:t>基于最大熵思想</a:t>
            </a:r>
            <a:endParaRPr lang="en-US" altLang="zh-CN" sz="4000" spc="-3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638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a:extLst>
              <a:ext uri="{FF2B5EF4-FFF2-40B4-BE49-F238E27FC236}">
                <a16:creationId xmlns:a16="http://schemas.microsoft.com/office/drawing/2014/main" id="{570C10E8-CDEA-4995-BC5C-C1934982D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11" y="1713436"/>
            <a:ext cx="7058025" cy="122872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于最大熵思想的统计机器翻译方法</a:t>
            </a:r>
          </a:p>
        </p:txBody>
      </p:sp>
      <p:sp>
        <p:nvSpPr>
          <p:cNvPr id="30" name="TextBox 5"/>
          <p:cNvSpPr txBox="1"/>
          <p:nvPr/>
        </p:nvSpPr>
        <p:spPr>
          <a:xfrm>
            <a:off x="487430" y="721238"/>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基本原理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5"/>
          <p:cNvSpPr txBox="1"/>
          <p:nvPr/>
        </p:nvSpPr>
        <p:spPr>
          <a:xfrm>
            <a:off x="5143020" y="704344"/>
            <a:ext cx="5440045" cy="985719"/>
          </a:xfrm>
          <a:prstGeom prst="rect">
            <a:avLst/>
          </a:prstGeom>
          <a:noFill/>
        </p:spPr>
        <p:txBody>
          <a:bodyPr wrap="square" rtlCol="0">
            <a:spAutoFit/>
          </a:bodyPr>
          <a:lstStyle/>
          <a:p>
            <a:pPr>
              <a:lnSpc>
                <a:spcPts val="8400"/>
              </a:lnSpc>
            </a:pP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公式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nvSpPr>
        <p:spPr>
          <a:xfrm>
            <a:off x="504599" y="1786686"/>
            <a:ext cx="3974636" cy="4053417"/>
          </a:xfrm>
          <a:prstGeom prst="rect">
            <a:avLst/>
          </a:prstGeom>
          <a:noFill/>
        </p:spPr>
        <p:txBody>
          <a:bodyPr wrap="square" rtlCol="0">
            <a:spAutoFit/>
          </a:bodyPr>
          <a:lstStyle/>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最大熵，是一种通用的统计建模</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方</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法</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对于一个随机事件，假设我们有一种样本，我们希望建议一个统计模型，建模整个随机事件的分布</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统计模型在一组特征上，与样例中的分布完全一致</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统计模型尽可能的均匀</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以确保除了这一组特征之外，这个模型没有其他的偏好，</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依据这个原则建立的统计建模方法就是最大熵方法</a:t>
            </a:r>
          </a:p>
        </p:txBody>
      </p:sp>
      <p:pic>
        <p:nvPicPr>
          <p:cNvPr id="19" name="Picture 2">
            <a:extLst>
              <a:ext uri="{FF2B5EF4-FFF2-40B4-BE49-F238E27FC236}">
                <a16:creationId xmlns:a16="http://schemas.microsoft.com/office/drawing/2014/main" id="{77A74465-546F-48D1-AF5B-85F0E6787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570" y="2978882"/>
            <a:ext cx="375285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76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checkerboard(across)">
                                      <p:cBhvr>
                                        <p:cTn id="10" dur="500"/>
                                        <p:tgtEl>
                                          <p:spTgt spid="34"/>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checkerboard(across)">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于最大熵思想的统计机器翻译方法</a:t>
            </a:r>
          </a:p>
        </p:txBody>
      </p:sp>
      <p:sp>
        <p:nvSpPr>
          <p:cNvPr id="30" name="TextBox 5"/>
          <p:cNvSpPr txBox="1"/>
          <p:nvPr/>
        </p:nvSpPr>
        <p:spPr>
          <a:xfrm>
            <a:off x="487430" y="721238"/>
            <a:ext cx="5440045" cy="985719"/>
          </a:xfrm>
          <a:prstGeom prst="rect">
            <a:avLst/>
          </a:prstGeom>
          <a:noFill/>
        </p:spPr>
        <p:txBody>
          <a:bodyPr wrap="square" rtlCol="0">
            <a:spAutoFit/>
          </a:bodyPr>
          <a:lstStyle/>
          <a:p>
            <a:pPr>
              <a:lnSpc>
                <a:spcPts val="8400"/>
              </a:lnSpc>
            </a:pP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于最大熵进行的实验</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6"/>
          <p:cNvSpPr txBox="1"/>
          <p:nvPr/>
        </p:nvSpPr>
        <p:spPr>
          <a:xfrm>
            <a:off x="504598" y="1786686"/>
            <a:ext cx="8917697" cy="2973122"/>
          </a:xfrm>
          <a:prstGeom prst="rect">
            <a:avLst/>
          </a:prstGeom>
          <a:noFill/>
        </p:spPr>
        <p:txBody>
          <a:bodyPr wrap="square" rtlCol="0">
            <a:spAutoFit/>
          </a:bodyPr>
          <a:lstStyle/>
          <a:p>
            <a:pPr marL="342900" indent="-342900">
              <a:lnSpc>
                <a:spcPct val="130000"/>
              </a:lnSpc>
              <a:spcBef>
                <a:spcPct val="0"/>
              </a:spcBef>
              <a:buFont typeface="+mj-lt"/>
              <a:buAutoNum type="arabicPeriod"/>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首</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先将信源信道模型中的翻译模型换成反向的翻译模型，简化了搜索算法，但翻译</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系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的性能并没有下降； </a:t>
            </a:r>
          </a:p>
          <a:p>
            <a:pPr marL="342900" indent="-342900">
              <a:lnSpc>
                <a:spcPct val="130000"/>
              </a:lnSpc>
              <a:spcBef>
                <a:spcPct val="0"/>
              </a:spcBef>
              <a:buFont typeface="+mj-lt"/>
              <a:buAutoNum type="arabicPeriod"/>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调</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制参</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 </a:t>
            </a:r>
            <a:r>
              <a:rPr lang="el-GR"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λ</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和</a:t>
            </a:r>
            <a:r>
              <a:rPr lang="el-GR"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λ</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，系统性能有了较大提高； </a:t>
            </a:r>
          </a:p>
          <a:p>
            <a:pPr marL="342900" indent="-342900">
              <a:lnSpc>
                <a:spcPct val="130000"/>
              </a:lnSpc>
              <a:spcBef>
                <a:spcPct val="0"/>
              </a:spcBef>
              <a:buFont typeface="+mj-lt"/>
              <a:buAutoNum type="arabicPeriod"/>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再</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依次引入其他一些特征，系统性能又有了更大的提高。 </a:t>
            </a:r>
          </a:p>
          <a:p>
            <a:pPr>
              <a:lnSpc>
                <a:spcPct val="130000"/>
              </a:lnSpc>
              <a:spcBef>
                <a:spcPct val="0"/>
              </a:spcBef>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引</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入的其他特征包括： </a:t>
            </a:r>
          </a:p>
          <a:p>
            <a:pPr>
              <a:lnSpc>
                <a:spcPct val="130000"/>
              </a:lnSpc>
              <a:spcBef>
                <a:spcPct val="0"/>
              </a:spcBef>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．句子长度特征：对于产生的每一个目标语言单词进行惩罚； </a:t>
            </a:r>
          </a:p>
          <a:p>
            <a:pPr>
              <a:lnSpc>
                <a:spcPct val="130000"/>
              </a:lnSpc>
              <a:spcBef>
                <a:spcPct val="0"/>
              </a:spcBef>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．附件的语言模型特征：一个基于类的语言模型特征； </a:t>
            </a:r>
          </a:p>
          <a:p>
            <a:pPr>
              <a:lnSpc>
                <a:spcPct val="130000"/>
              </a:lnSpc>
              <a:spcBef>
                <a:spcPct val="0"/>
              </a:spcBef>
            </a:pP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．词典特征：计算给定的输入输出句子中有多少词典中存在的共现词</a:t>
            </a:r>
          </a:p>
        </p:txBody>
      </p:sp>
    </p:spTree>
    <p:extLst>
      <p:ext uri="{BB962C8B-B14F-4D97-AF65-F5344CB8AC3E}">
        <p14:creationId xmlns:p14="http://schemas.microsoft.com/office/powerpoint/2010/main" val="3526079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checkerboard(across)">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2800767"/>
          </a:xfrm>
          <a:prstGeom prst="rect">
            <a:avLst/>
          </a:prstGeom>
          <a:noFill/>
        </p:spPr>
        <p:txBody>
          <a:bodyPr wrap="square" rtlCol="0">
            <a:spAutoFit/>
          </a:bodyPr>
          <a:lstStyle/>
          <a:p>
            <a:pPr algn="ctr"/>
            <a:r>
              <a:rPr lang="en-US" altLang="zh-CN" sz="8800" smtClean="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3024613"/>
            <a:ext cx="5241359" cy="707886"/>
          </a:xfrm>
          <a:prstGeom prst="rect">
            <a:avLst/>
          </a:prstGeom>
          <a:noFill/>
        </p:spPr>
        <p:txBody>
          <a:bodyPr wrap="square" rtlCol="0">
            <a:spAutoFit/>
          </a:bodyPr>
          <a:lstStyle/>
          <a:p>
            <a:pPr algn="dist"/>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sym typeface="+mn-ea"/>
              </a:rPr>
              <a:t>机器</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sym typeface="+mn-ea"/>
              </a:rPr>
              <a:t>翻</a:t>
            </a: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译评测方法</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8188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7148864" y="1634206"/>
            <a:ext cx="4774531" cy="400110"/>
          </a:xfrm>
          <a:prstGeom prst="rect">
            <a:avLst/>
          </a:prstGeom>
        </p:spPr>
        <p:txBody>
          <a:bodyPr wrap="square">
            <a:spAutoFit/>
          </a:bodyPr>
          <a:lstStyle/>
          <a:p>
            <a:r>
              <a:rPr lang="zh-CN" altLang="en-US" sz="2000">
                <a:solidFill>
                  <a:schemeClr val="bg1"/>
                </a:solidFill>
                <a:latin typeface="微软雅黑" panose="020B0503020204020204" pitchFamily="34" charset="-122"/>
                <a:ea typeface="微软雅黑" panose="020B0503020204020204" pitchFamily="34" charset="-122"/>
              </a:rPr>
              <a:t>简介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328675" y="244250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57886" y="2443140"/>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76294" y="2442505"/>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48864" y="2473282"/>
            <a:ext cx="4774531" cy="369332"/>
          </a:xfrm>
          <a:prstGeom prst="rect">
            <a:avLst/>
          </a:prstGeom>
        </p:spPr>
        <p:txBody>
          <a:bodyPr wrap="square">
            <a:spAutoFit/>
          </a:bodyPr>
          <a:lstStyle/>
          <a:p>
            <a:r>
              <a:rPr lang="zh-CN" altLang="en-US" smtClean="0">
                <a:solidFill>
                  <a:schemeClr val="bg1"/>
                </a:solidFill>
                <a:latin typeface="微软雅黑" panose="020B0503020204020204" pitchFamily="34" charset="-122"/>
                <a:ea typeface="微软雅黑" panose="020B0503020204020204" pitchFamily="34" charset="-122"/>
              </a:rPr>
              <a:t>基于信道信源</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328675" y="328158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58521" y="328094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076294" y="328158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5" name="矩形 34"/>
          <p:cNvSpPr/>
          <p:nvPr/>
        </p:nvSpPr>
        <p:spPr>
          <a:xfrm>
            <a:off x="7148864" y="3312358"/>
            <a:ext cx="4774531" cy="369332"/>
          </a:xfrm>
          <a:prstGeom prst="rect">
            <a:avLst/>
          </a:prstGeom>
        </p:spPr>
        <p:txBody>
          <a:bodyPr wrap="square">
            <a:spAutoFit/>
          </a:bodyPr>
          <a:lstStyle/>
          <a:p>
            <a:r>
              <a:rPr lang="zh-CN" altLang="en-US" smtClean="0">
                <a:solidFill>
                  <a:schemeClr val="bg1"/>
                </a:solidFill>
                <a:latin typeface="微软雅黑" panose="020B0503020204020204" pitchFamily="34" charset="-122"/>
                <a:ea typeface="微软雅黑" panose="020B0503020204020204" pitchFamily="34" charset="-122"/>
              </a:rPr>
              <a:t>基于最大熵</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6328675" y="412065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257886" y="4143517"/>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76294" y="4120657"/>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矩形 43"/>
          <p:cNvSpPr/>
          <p:nvPr/>
        </p:nvSpPr>
        <p:spPr>
          <a:xfrm>
            <a:off x="7148864" y="4151434"/>
            <a:ext cx="4774531" cy="369332"/>
          </a:xfrm>
          <a:prstGeom prst="rect">
            <a:avLst/>
          </a:prstGeom>
        </p:spPr>
        <p:txBody>
          <a:bodyPr wrap="square">
            <a:spAutoFit/>
          </a:bodyPr>
          <a:lstStyle/>
          <a:p>
            <a:r>
              <a:rPr lang="zh-CN" altLang="en-US" smtClean="0">
                <a:solidFill>
                  <a:schemeClr val="bg1"/>
                </a:solidFill>
                <a:latin typeface="微软雅黑" panose="020B0503020204020204" pitchFamily="34" charset="-122"/>
                <a:ea typeface="微软雅黑" panose="020B0503020204020204" pitchFamily="34" charset="-122"/>
              </a:rPr>
              <a:t>机器翻译评测技术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28675" y="4959733"/>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文本框 54"/>
          <p:cNvSpPr txBox="1"/>
          <p:nvPr/>
        </p:nvSpPr>
        <p:spPr>
          <a:xfrm>
            <a:off x="6257886" y="4959733"/>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7076294" y="49597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7" name="矩形 56"/>
          <p:cNvSpPr/>
          <p:nvPr/>
        </p:nvSpPr>
        <p:spPr>
          <a:xfrm>
            <a:off x="7148864" y="4990510"/>
            <a:ext cx="4774531" cy="369332"/>
          </a:xfrm>
          <a:prstGeom prst="rect">
            <a:avLst/>
          </a:prstGeom>
        </p:spPr>
        <p:txBody>
          <a:bodyPr wrap="square">
            <a:spAutoFit/>
          </a:bodyPr>
          <a:lstStyle/>
          <a:p>
            <a:r>
              <a:rPr lang="zh-CN" altLang="en-US" smtClean="0">
                <a:solidFill>
                  <a:schemeClr val="bg1"/>
                </a:solidFill>
                <a:latin typeface="微软雅黑" panose="020B0503020204020204" pitchFamily="34" charset="-122"/>
                <a:ea typeface="微软雅黑" panose="020B0503020204020204" pitchFamily="34" charset="-122"/>
              </a:rPr>
              <a:t>总结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heckerboard(across)">
                                      <p:cBhvr>
                                        <p:cTn id="38" dur="500"/>
                                        <p:tgtEl>
                                          <p:spTgt spid="2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heckerboard(across)">
                                      <p:cBhvr>
                                        <p:cTn id="47" dur="500"/>
                                        <p:tgtEl>
                                          <p:spTgt spid="3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heckerboard(across)">
                                      <p:cBhvr>
                                        <p:cTn id="50" dur="500"/>
                                        <p:tgtEl>
                                          <p:spTgt spid="4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checkerboard(across)">
                                      <p:cBhvr>
                                        <p:cTn id="56" dur="500"/>
                                        <p:tgtEl>
                                          <p:spTgt spid="4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checkerboard(across)">
                                      <p:cBhvr>
                                        <p:cTn id="59" dur="500"/>
                                        <p:tgtEl>
                                          <p:spTgt spid="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checkerboard(across)">
                                      <p:cBhvr>
                                        <p:cTn id="62" dur="500"/>
                                        <p:tgtEl>
                                          <p:spTgt spid="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checkerboard(across)">
                                      <p:cBhvr>
                                        <p:cTn id="65" dur="500"/>
                                        <p:tgtEl>
                                          <p:spTgt spid="5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checkerboard(across)">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8" grpId="0"/>
      <p:bldP spid="19" grpId="0" animBg="1"/>
      <p:bldP spid="23" grpId="0" animBg="1"/>
      <p:bldP spid="24" grpId="0"/>
      <p:bldP spid="25" grpId="0" animBg="1"/>
      <p:bldP spid="39" grpId="0" animBg="1"/>
      <p:bldP spid="40" grpId="0"/>
      <p:bldP spid="43" grpId="0" animBg="1"/>
      <p:bldP spid="45" grpId="0" animBg="1"/>
      <p:bldP spid="55" grpId="0"/>
      <p:bldP spid="56"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统计机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器翻译评测方法</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36" name="图片 3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53489" y="1791691"/>
            <a:ext cx="4853963" cy="3256301"/>
          </a:xfrm>
          <a:prstGeom prst="rect">
            <a:avLst/>
          </a:prstGeom>
        </p:spPr>
      </p:pic>
      <p:sp>
        <p:nvSpPr>
          <p:cNvPr id="37" name="Rectangle 11"/>
          <p:cNvSpPr/>
          <p:nvPr/>
        </p:nvSpPr>
        <p:spPr>
          <a:xfrm>
            <a:off x="7867016" y="2163549"/>
            <a:ext cx="3187349" cy="532903"/>
          </a:xfrm>
          <a:prstGeom prst="rect">
            <a:avLst/>
          </a:prstGeom>
        </p:spPr>
        <p:txBody>
          <a:bodyPr wrap="square">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优点：准确率高</a:t>
            </a:r>
          </a:p>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缺点：人力成本</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时间成本都太高</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Rectangle 11"/>
          <p:cNvSpPr/>
          <p:nvPr/>
        </p:nvSpPr>
        <p:spPr>
          <a:xfrm>
            <a:off x="7867015" y="1874161"/>
            <a:ext cx="1349581" cy="372025"/>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人</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工评测</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6554100" y="1800919"/>
            <a:ext cx="4433590" cy="1270411"/>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554099" y="1800918"/>
            <a:ext cx="1246241" cy="1269577"/>
          </a:xfrm>
          <a:prstGeom prst="rect">
            <a:avLst/>
          </a:prstGeom>
          <a:solidFill>
            <a:schemeClr val="tx1">
              <a:lumMod val="65000"/>
              <a:lumOff val="35000"/>
            </a:schemeClr>
          </a:solid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11"/>
          <p:cNvSpPr/>
          <p:nvPr/>
        </p:nvSpPr>
        <p:spPr>
          <a:xfrm>
            <a:off x="7867016" y="4131043"/>
            <a:ext cx="3187349" cy="532903"/>
          </a:xfrm>
          <a:prstGeom prst="rect">
            <a:avLst/>
          </a:prstGeom>
        </p:spPr>
        <p:txBody>
          <a:bodyPr wrap="square">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优点：成本低，速度快，可以反复使用</a:t>
            </a:r>
          </a:p>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缺点：准确率低</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Rectangle 11"/>
          <p:cNvSpPr/>
          <p:nvPr/>
        </p:nvSpPr>
        <p:spPr>
          <a:xfrm>
            <a:off x="7867015" y="3841655"/>
            <a:ext cx="1349581" cy="372025"/>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自</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动评测</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6554100" y="3768413"/>
            <a:ext cx="4433590" cy="1270411"/>
          </a:xfrm>
          <a:prstGeom prst="rect">
            <a:avLst/>
          </a:prstGeom>
          <a:no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554099" y="3768412"/>
            <a:ext cx="1246241" cy="1269577"/>
          </a:xfrm>
          <a:prstGeom prst="rect">
            <a:avLst/>
          </a:prstGeom>
          <a:solidFill>
            <a:schemeClr val="tx1">
              <a:lumMod val="65000"/>
              <a:lumOff val="35000"/>
            </a:schemeClr>
          </a:solid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Oval 10"/>
          <p:cNvSpPr>
            <a:spLocks noChangeArrowheads="1"/>
          </p:cNvSpPr>
          <p:nvPr/>
        </p:nvSpPr>
        <p:spPr bwMode="auto">
          <a:xfrm>
            <a:off x="6806486" y="2060173"/>
            <a:ext cx="741466" cy="739778"/>
          </a:xfrm>
          <a:prstGeom prst="ellipse">
            <a:avLst/>
          </a:prstGeom>
          <a:solidFill>
            <a:schemeClr val="tx1">
              <a:lumMod val="50000"/>
              <a:lumOff val="50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01</a:t>
            </a:r>
          </a:p>
        </p:txBody>
      </p:sp>
      <p:sp>
        <p:nvSpPr>
          <p:cNvPr id="46" name="Oval 10"/>
          <p:cNvSpPr>
            <a:spLocks noChangeArrowheads="1"/>
          </p:cNvSpPr>
          <p:nvPr/>
        </p:nvSpPr>
        <p:spPr bwMode="auto">
          <a:xfrm>
            <a:off x="6806486" y="4038495"/>
            <a:ext cx="741466" cy="739778"/>
          </a:xfrm>
          <a:prstGeom prst="ellipse">
            <a:avLst/>
          </a:prstGeom>
          <a:solidFill>
            <a:schemeClr val="tx1">
              <a:lumMod val="75000"/>
              <a:lumOff val="25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02</a:t>
            </a:r>
          </a:p>
        </p:txBody>
      </p:sp>
    </p:spTree>
    <p:extLst>
      <p:ext uri="{BB962C8B-B14F-4D97-AF65-F5344CB8AC3E}">
        <p14:creationId xmlns:p14="http://schemas.microsoft.com/office/powerpoint/2010/main" val="360909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Left)">
                                      <p:cBhvr>
                                        <p:cTn id="7" dur="500"/>
                                        <p:tgtEl>
                                          <p:spTgt spid="3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strips(downLeft)">
                                      <p:cBhvr>
                                        <p:cTn id="10" dur="500"/>
                                        <p:tgtEl>
                                          <p:spTgt spid="3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strips(downLeft)">
                                      <p:cBhvr>
                                        <p:cTn id="13" dur="500"/>
                                        <p:tgtEl>
                                          <p:spTgt spid="38"/>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downLeft)">
                                      <p:cBhvr>
                                        <p:cTn id="16" dur="500"/>
                                        <p:tgtEl>
                                          <p:spTgt spid="39"/>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strips(downLeft)">
                                      <p:cBhvr>
                                        <p:cTn id="19" dur="500"/>
                                        <p:tgtEl>
                                          <p:spTgt spid="4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strips(downLeft)">
                                      <p:cBhvr>
                                        <p:cTn id="22" dur="500"/>
                                        <p:tgtEl>
                                          <p:spTgt spid="4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strips(downLeft)">
                                      <p:cBhvr>
                                        <p:cTn id="25" dur="500"/>
                                        <p:tgtEl>
                                          <p:spTgt spid="42"/>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trips(downLeft)">
                                      <p:cBhvr>
                                        <p:cTn id="28" dur="500"/>
                                        <p:tgtEl>
                                          <p:spTgt spid="43"/>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strips(downLeft)">
                                      <p:cBhvr>
                                        <p:cTn id="31" dur="500"/>
                                        <p:tgtEl>
                                          <p:spTgt spid="44"/>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strips(downLeft)">
                                      <p:cBhvr>
                                        <p:cTn id="34" dur="500"/>
                                        <p:tgtEl>
                                          <p:spTgt spid="45"/>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strips(down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animBg="1"/>
      <p:bldP spid="41" grpId="0"/>
      <p:bldP spid="42" grpId="0"/>
      <p:bldP spid="43" grpId="0" animBg="1"/>
      <p:bldP spid="44" grpId="0" animBg="1"/>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2800767"/>
          </a:xfrm>
          <a:prstGeom prst="rect">
            <a:avLst/>
          </a:prstGeom>
          <a:noFill/>
        </p:spPr>
        <p:txBody>
          <a:bodyPr wrap="square" rtlCol="0">
            <a:spAutoFit/>
          </a:bodyPr>
          <a:lstStyle/>
          <a:p>
            <a:pPr algn="ctr"/>
            <a:r>
              <a:rPr lang="en-US" altLang="zh-CN" sz="8800" smtClean="0">
                <a:latin typeface="FuturaBookC" pitchFamily="2" charset="-52"/>
              </a:rPr>
              <a:t>05</a:t>
            </a:r>
            <a:endParaRPr lang="zh-CN" altLang="en-US" sz="8800" dirty="0">
              <a:latin typeface="FuturaBookC" pitchFamily="2" charset="-52"/>
            </a:endParaRPr>
          </a:p>
        </p:txBody>
      </p:sp>
      <p:sp>
        <p:nvSpPr>
          <p:cNvPr id="32" name="文本框 31"/>
          <p:cNvSpPr txBox="1"/>
          <p:nvPr/>
        </p:nvSpPr>
        <p:spPr>
          <a:xfrm>
            <a:off x="5304472" y="3024613"/>
            <a:ext cx="5241359" cy="707886"/>
          </a:xfrm>
          <a:prstGeom prst="rect">
            <a:avLst/>
          </a:prstGeom>
          <a:noFill/>
        </p:spPr>
        <p:txBody>
          <a:bodyPr wrap="square" rtlCol="0">
            <a:spAutoFit/>
          </a:bodyPr>
          <a:lstStyle/>
          <a:p>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总结</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591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2349319" cy="460375"/>
          </a:xfrm>
          <a:prstGeom prst="rect">
            <a:avLst/>
          </a:prstGeom>
          <a:noFill/>
        </p:spPr>
        <p:txBody>
          <a:bodyPr wrap="square" rtlCol="0">
            <a:spAutoFit/>
          </a:bodyPr>
          <a:lstStyle/>
          <a:p>
            <a:pPr algn="dist"/>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总结</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05307" y="1536700"/>
            <a:ext cx="10802957" cy="3416320"/>
          </a:xfrm>
          <a:prstGeom prst="rect">
            <a:avLst/>
          </a:prstGeom>
          <a:noFill/>
        </p:spPr>
        <p:txBody>
          <a:bodyPr wrap="none" rtlCol="0">
            <a:spAutoFit/>
          </a:bodyPr>
          <a:lstStyle/>
          <a:p>
            <a:r>
              <a:rPr lang="zh-CN" altLang="en-US"/>
              <a:t>基于平行的统计机器翻译，在实践中不够成功，理论上完善，但是不符合自然语言的实际情况</a:t>
            </a:r>
          </a:p>
          <a:p>
            <a:r>
              <a:rPr lang="zh-CN" altLang="en-US"/>
              <a:t>因为这种方法不仅要为两种不同的自然语言的语法之间建立一一对应的关系，而且要服从相同的概率分布</a:t>
            </a:r>
          </a:p>
          <a:p>
            <a:r>
              <a:rPr lang="zh-CN" altLang="en-US"/>
              <a:t>那么很难反映自然语言的真是分布规律。</a:t>
            </a:r>
            <a:endParaRPr lang="en-US" altLang="zh-CN"/>
          </a:p>
          <a:p>
            <a:endParaRPr lang="zh-CN" altLang="en-US"/>
          </a:p>
          <a:p>
            <a:r>
              <a:rPr lang="zh-CN" altLang="en-US"/>
              <a:t>基于信源信道的统计机器翻译方法</a:t>
            </a:r>
          </a:p>
          <a:p>
            <a:r>
              <a:rPr lang="zh-CN" altLang="en-US"/>
              <a:t>翻译模型 </a:t>
            </a:r>
            <a:r>
              <a:rPr lang="en-US" altLang="zh-CN"/>
              <a:t>+</a:t>
            </a:r>
            <a:r>
              <a:rPr lang="zh-CN" altLang="en-US"/>
              <a:t> 语言模型，</a:t>
            </a:r>
          </a:p>
          <a:p>
            <a:endParaRPr lang="en-US" altLang="zh-CN"/>
          </a:p>
          <a:p>
            <a:r>
              <a:rPr lang="zh-CN" altLang="en-US"/>
              <a:t>基于最大熵思想的统计机器翻译方法</a:t>
            </a:r>
          </a:p>
          <a:p>
            <a:r>
              <a:rPr lang="zh-CN" altLang="en-US"/>
              <a:t>参数特征之间的最优组合形式。</a:t>
            </a:r>
            <a:endParaRPr lang="en-US" altLang="zh-CN"/>
          </a:p>
          <a:p>
            <a:endParaRPr lang="zh-CN" altLang="en-US"/>
          </a:p>
          <a:p>
            <a:r>
              <a:rPr lang="zh-CN" altLang="en-US"/>
              <a:t>人类语言知识 和 统计方法的有效结合 对机器翻译得到发展的先决条件。</a:t>
            </a:r>
            <a:endParaRPr lang="en-US" altLang="zh-CN"/>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4" y="2251075"/>
            <a:ext cx="3062832"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736340" y="2720461"/>
            <a:ext cx="5529037" cy="923330"/>
          </a:xfrm>
          <a:prstGeom prst="rect">
            <a:avLst/>
          </a:prstGeom>
          <a:noFill/>
        </p:spPr>
        <p:txBody>
          <a:bodyPr vert="horz"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21836934</a:t>
            </a:r>
            <a:r>
              <a:rPr lang="zh-CN" altLang="en-US">
                <a:latin typeface="微软雅黑" panose="020B0503020204020204" pitchFamily="34" charset="-122"/>
                <a:ea typeface="微软雅黑" panose="020B0503020204020204" pitchFamily="34" charset="-122"/>
                <a:cs typeface="微软雅黑" panose="020B0503020204020204" pitchFamily="34" charset="-122"/>
              </a:rPr>
              <a:t>秦</a:t>
            </a:r>
            <a:r>
              <a:rPr lang="zh-CN" altLang="en-US">
                <a:latin typeface="微软雅黑" panose="020B0503020204020204" pitchFamily="34" charset="-122"/>
                <a:ea typeface="微软雅黑" panose="020B0503020204020204" pitchFamily="34" charset="-122"/>
                <a:cs typeface="微软雅黑" panose="020B0503020204020204" pitchFamily="34" charset="-122"/>
              </a:rPr>
              <a:t>寒</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嫣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论</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文翻译、实验部署和运行</a:t>
            </a:r>
          </a:p>
          <a:p>
            <a:r>
              <a:rPr lang="en-US" altLang="zh-CN">
                <a:latin typeface="微软雅黑" panose="020B0503020204020204" pitchFamily="34" charset="-122"/>
                <a:ea typeface="微软雅黑" panose="020B0503020204020204" pitchFamily="34" charset="-122"/>
                <a:cs typeface="微软雅黑" panose="020B0503020204020204" pitchFamily="34" charset="-122"/>
              </a:rPr>
              <a:t>21836952</a:t>
            </a:r>
            <a:r>
              <a:rPr lang="zh-CN" altLang="en-US">
                <a:latin typeface="微软雅黑" panose="020B0503020204020204" pitchFamily="34" charset="-122"/>
                <a:ea typeface="微软雅黑" panose="020B0503020204020204" pitchFamily="34" charset="-122"/>
                <a:cs typeface="微软雅黑" panose="020B0503020204020204" pitchFamily="34" charset="-122"/>
              </a:rPr>
              <a:t>赵</a:t>
            </a:r>
            <a:r>
              <a:rPr lang="zh-CN" altLang="en-US">
                <a:latin typeface="微软雅黑" panose="020B0503020204020204" pitchFamily="34" charset="-122"/>
                <a:ea typeface="微软雅黑" panose="020B0503020204020204" pitchFamily="34" charset="-122"/>
                <a:cs typeface="微软雅黑" panose="020B0503020204020204" pitchFamily="34" charset="-122"/>
              </a:rPr>
              <a:t>思</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锦</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实验报告</a:t>
            </a:r>
          </a:p>
          <a:p>
            <a:r>
              <a:rPr lang="en-US" altLang="zh-CN">
                <a:latin typeface="微软雅黑" panose="020B0503020204020204" pitchFamily="34" charset="-122"/>
                <a:ea typeface="微软雅黑" panose="020B0503020204020204" pitchFamily="34" charset="-122"/>
                <a:cs typeface="微软雅黑" panose="020B0503020204020204" pitchFamily="34" charset="-122"/>
              </a:rPr>
              <a:t>21836947 </a:t>
            </a:r>
            <a:r>
              <a:rPr lang="zh-CN" altLang="en-US">
                <a:latin typeface="微软雅黑" panose="020B0503020204020204" pitchFamily="34" charset="-122"/>
                <a:ea typeface="微软雅黑" panose="020B0503020204020204" pitchFamily="34" charset="-122"/>
                <a:cs typeface="微软雅黑" panose="020B0503020204020204" pitchFamily="34" charset="-122"/>
              </a:rPr>
              <a:t>宋</a:t>
            </a:r>
            <a:r>
              <a:rPr lang="zh-CN" altLang="en-US">
                <a:latin typeface="微软雅黑" panose="020B0503020204020204" pitchFamily="34" charset="-122"/>
                <a:ea typeface="微软雅黑" panose="020B0503020204020204" pitchFamily="34" charset="-122"/>
                <a:cs typeface="微软雅黑" panose="020B0503020204020204" pitchFamily="34" charset="-122"/>
              </a:rPr>
              <a:t>慧</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玲</a:t>
            </a:r>
            <a:r>
              <a:rPr lang="en-US" altLang="zh-CN"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汇报</a:t>
            </a:r>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273704" y="4586219"/>
            <a:ext cx="1569660" cy="369332"/>
          </a:xfrm>
          <a:prstGeom prst="rect">
            <a:avLst/>
          </a:prstGeom>
          <a:noFill/>
        </p:spPr>
        <p:txBody>
          <a:bodyPr wrap="none" rtlCol="0" anchor="t">
            <a:spAutoFit/>
          </a:bodyPr>
          <a:lstStyle/>
          <a:p>
            <a:r>
              <a:rPr lang="zh-CN" altLang="en-US" smtClean="0">
                <a:solidFill>
                  <a:srgbClr val="48505B"/>
                </a:solidFill>
                <a:latin typeface="微软雅黑" panose="020B0503020204020204" pitchFamily="34" charset="-122"/>
                <a:ea typeface="微软雅黑" panose="020B0503020204020204" pitchFamily="34" charset="-122"/>
                <a:sym typeface="+mn-ea"/>
              </a:rPr>
              <a:t>小组成员分工</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2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smtClean="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304473" y="3024613"/>
            <a:ext cx="2366328" cy="707886"/>
          </a:xfrm>
          <a:prstGeom prst="rect">
            <a:avLst/>
          </a:prstGeom>
          <a:noFill/>
        </p:spPr>
        <p:txBody>
          <a:bodyPr wrap="square" rtlCol="0">
            <a:spAutoFit/>
          </a:bodyPr>
          <a:lstStyle/>
          <a:p>
            <a:pPr algn="dist"/>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简介</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228282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简</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815658" y="993244"/>
            <a:ext cx="10172032" cy="452432"/>
          </a:xfrm>
          <a:prstGeom prst="rect">
            <a:avLst/>
          </a:prstGeom>
          <a:noFill/>
        </p:spPr>
        <p:txBody>
          <a:bodyPr wrap="square" rtlCol="0">
            <a:spAutoFit/>
          </a:bodyPr>
          <a:lstStyle/>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机器翻译，从一种语言翻译为另外一种语</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言</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统</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计机器翻译，又称为数据驱动的机器翻译。</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1" name="TextBox 5"/>
          <p:cNvSpPr txBox="1"/>
          <p:nvPr/>
        </p:nvSpPr>
        <p:spPr>
          <a:xfrm>
            <a:off x="815658" y="1305937"/>
            <a:ext cx="5440045" cy="1169551"/>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统计机</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器</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翻</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译特点</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Shape 1439"/>
          <p:cNvSpPr/>
          <p:nvPr/>
        </p:nvSpPr>
        <p:spPr>
          <a:xfrm>
            <a:off x="4732986" y="2741043"/>
            <a:ext cx="2313726" cy="2034154"/>
          </a:xfrm>
          <a:custGeom>
            <a:avLst/>
            <a:gdLst/>
            <a:ahLst/>
            <a:cxnLst/>
            <a:rect l="0" t="0" r="0" b="0"/>
            <a:pathLst>
              <a:path w="120000" h="120000" extrusionOk="0">
                <a:moveTo>
                  <a:pt x="107640" y="57619"/>
                </a:moveTo>
                <a:lnTo>
                  <a:pt x="105609" y="57619"/>
                </a:lnTo>
                <a:lnTo>
                  <a:pt x="105449" y="55320"/>
                </a:lnTo>
                <a:lnTo>
                  <a:pt x="105340" y="53917"/>
                </a:lnTo>
                <a:lnTo>
                  <a:pt x="105206" y="52524"/>
                </a:lnTo>
                <a:lnTo>
                  <a:pt x="105030" y="51131"/>
                </a:lnTo>
                <a:lnTo>
                  <a:pt x="104837" y="49757"/>
                </a:lnTo>
                <a:lnTo>
                  <a:pt x="104610" y="48374"/>
                </a:lnTo>
                <a:lnTo>
                  <a:pt x="104367" y="47019"/>
                </a:lnTo>
                <a:lnTo>
                  <a:pt x="104082" y="45664"/>
                </a:lnTo>
                <a:lnTo>
                  <a:pt x="103771" y="44318"/>
                </a:lnTo>
                <a:lnTo>
                  <a:pt x="103444" y="42973"/>
                </a:lnTo>
                <a:lnTo>
                  <a:pt x="103083" y="41647"/>
                </a:lnTo>
                <a:lnTo>
                  <a:pt x="102697" y="40330"/>
                </a:lnTo>
                <a:lnTo>
                  <a:pt x="102278" y="39033"/>
                </a:lnTo>
                <a:lnTo>
                  <a:pt x="101841" y="37745"/>
                </a:lnTo>
                <a:lnTo>
                  <a:pt x="101380" y="36457"/>
                </a:lnTo>
                <a:lnTo>
                  <a:pt x="100885" y="35197"/>
                </a:lnTo>
                <a:lnTo>
                  <a:pt x="100365" y="33938"/>
                </a:lnTo>
                <a:lnTo>
                  <a:pt x="99819" y="32697"/>
                </a:lnTo>
                <a:lnTo>
                  <a:pt x="99257" y="31476"/>
                </a:lnTo>
                <a:lnTo>
                  <a:pt x="98661" y="30264"/>
                </a:lnTo>
                <a:lnTo>
                  <a:pt x="98040" y="29072"/>
                </a:lnTo>
                <a:lnTo>
                  <a:pt x="97394" y="27889"/>
                </a:lnTo>
                <a:lnTo>
                  <a:pt x="96731" y="26724"/>
                </a:lnTo>
                <a:lnTo>
                  <a:pt x="96026" y="25580"/>
                </a:lnTo>
                <a:lnTo>
                  <a:pt x="95313" y="24444"/>
                </a:lnTo>
                <a:lnTo>
                  <a:pt x="94566" y="23328"/>
                </a:lnTo>
                <a:lnTo>
                  <a:pt x="93803" y="22240"/>
                </a:lnTo>
                <a:lnTo>
                  <a:pt x="93022" y="21162"/>
                </a:lnTo>
                <a:lnTo>
                  <a:pt x="92208" y="20103"/>
                </a:lnTo>
                <a:lnTo>
                  <a:pt x="91369" y="19072"/>
                </a:lnTo>
                <a:lnTo>
                  <a:pt x="90513" y="18042"/>
                </a:lnTo>
                <a:lnTo>
                  <a:pt x="89632" y="17050"/>
                </a:lnTo>
                <a:lnTo>
                  <a:pt x="88726" y="16076"/>
                </a:lnTo>
                <a:lnTo>
                  <a:pt x="87795" y="15113"/>
                </a:lnTo>
                <a:lnTo>
                  <a:pt x="86855" y="14187"/>
                </a:lnTo>
                <a:lnTo>
                  <a:pt x="85890" y="13281"/>
                </a:lnTo>
                <a:lnTo>
                  <a:pt x="84917" y="12403"/>
                </a:lnTo>
                <a:lnTo>
                  <a:pt x="83926" y="11554"/>
                </a:lnTo>
                <a:lnTo>
                  <a:pt x="82911" y="10733"/>
                </a:lnTo>
                <a:lnTo>
                  <a:pt x="81887" y="9951"/>
                </a:lnTo>
                <a:lnTo>
                  <a:pt x="80855" y="9188"/>
                </a:lnTo>
                <a:lnTo>
                  <a:pt x="79807" y="8453"/>
                </a:lnTo>
                <a:lnTo>
                  <a:pt x="78741" y="7747"/>
                </a:lnTo>
                <a:lnTo>
                  <a:pt x="77658" y="7079"/>
                </a:lnTo>
                <a:lnTo>
                  <a:pt x="76568" y="6440"/>
                </a:lnTo>
                <a:lnTo>
                  <a:pt x="75468" y="5810"/>
                </a:lnTo>
                <a:lnTo>
                  <a:pt x="74352" y="5238"/>
                </a:lnTo>
                <a:lnTo>
                  <a:pt x="73220" y="4675"/>
                </a:lnTo>
                <a:lnTo>
                  <a:pt x="72095" y="4140"/>
                </a:lnTo>
                <a:lnTo>
                  <a:pt x="70946" y="3654"/>
                </a:lnTo>
                <a:lnTo>
                  <a:pt x="69788" y="3196"/>
                </a:lnTo>
                <a:lnTo>
                  <a:pt x="68621" y="2757"/>
                </a:lnTo>
                <a:lnTo>
                  <a:pt x="67447" y="2356"/>
                </a:lnTo>
                <a:lnTo>
                  <a:pt x="66263" y="1975"/>
                </a:lnTo>
                <a:lnTo>
                  <a:pt x="65063" y="1641"/>
                </a:lnTo>
                <a:lnTo>
                  <a:pt x="63872" y="1326"/>
                </a:lnTo>
                <a:lnTo>
                  <a:pt x="62664" y="1059"/>
                </a:lnTo>
                <a:lnTo>
                  <a:pt x="61447" y="811"/>
                </a:lnTo>
                <a:lnTo>
                  <a:pt x="60230" y="591"/>
                </a:lnTo>
                <a:lnTo>
                  <a:pt x="58997" y="410"/>
                </a:lnTo>
                <a:lnTo>
                  <a:pt x="57763" y="267"/>
                </a:lnTo>
                <a:lnTo>
                  <a:pt x="56530" y="143"/>
                </a:lnTo>
                <a:lnTo>
                  <a:pt x="55288" y="66"/>
                </a:lnTo>
                <a:lnTo>
                  <a:pt x="54038" y="19"/>
                </a:lnTo>
                <a:lnTo>
                  <a:pt x="52779" y="0"/>
                </a:lnTo>
                <a:lnTo>
                  <a:pt x="50077" y="85"/>
                </a:lnTo>
                <a:lnTo>
                  <a:pt x="47392" y="314"/>
                </a:lnTo>
                <a:lnTo>
                  <a:pt x="44757" y="696"/>
                </a:lnTo>
                <a:lnTo>
                  <a:pt x="42164" y="1221"/>
                </a:lnTo>
                <a:lnTo>
                  <a:pt x="39614" y="1898"/>
                </a:lnTo>
                <a:lnTo>
                  <a:pt x="37105" y="2700"/>
                </a:lnTo>
                <a:lnTo>
                  <a:pt x="34654" y="3644"/>
                </a:lnTo>
                <a:lnTo>
                  <a:pt x="32255" y="4722"/>
                </a:lnTo>
                <a:lnTo>
                  <a:pt x="29922" y="5925"/>
                </a:lnTo>
                <a:lnTo>
                  <a:pt x="27640" y="7251"/>
                </a:lnTo>
                <a:lnTo>
                  <a:pt x="25441" y="8701"/>
                </a:lnTo>
                <a:lnTo>
                  <a:pt x="23293" y="10266"/>
                </a:lnTo>
                <a:lnTo>
                  <a:pt x="21220" y="11936"/>
                </a:lnTo>
                <a:lnTo>
                  <a:pt x="19232" y="13720"/>
                </a:lnTo>
                <a:lnTo>
                  <a:pt x="17310" y="15618"/>
                </a:lnTo>
                <a:lnTo>
                  <a:pt x="15473" y="17594"/>
                </a:lnTo>
                <a:lnTo>
                  <a:pt x="13727" y="19693"/>
                </a:lnTo>
                <a:lnTo>
                  <a:pt x="12066" y="21868"/>
                </a:lnTo>
                <a:lnTo>
                  <a:pt x="10497" y="24139"/>
                </a:lnTo>
                <a:lnTo>
                  <a:pt x="9020" y="26486"/>
                </a:lnTo>
                <a:lnTo>
                  <a:pt x="7652" y="28928"/>
                </a:lnTo>
                <a:lnTo>
                  <a:pt x="6377" y="31428"/>
                </a:lnTo>
                <a:lnTo>
                  <a:pt x="5210" y="34024"/>
                </a:lnTo>
                <a:lnTo>
                  <a:pt x="4153" y="36686"/>
                </a:lnTo>
                <a:lnTo>
                  <a:pt x="3205" y="39414"/>
                </a:lnTo>
                <a:lnTo>
                  <a:pt x="2374" y="42200"/>
                </a:lnTo>
                <a:lnTo>
                  <a:pt x="1669" y="45044"/>
                </a:lnTo>
                <a:lnTo>
                  <a:pt x="1074" y="47944"/>
                </a:lnTo>
                <a:lnTo>
                  <a:pt x="612" y="50892"/>
                </a:lnTo>
                <a:lnTo>
                  <a:pt x="276" y="53898"/>
                </a:lnTo>
                <a:lnTo>
                  <a:pt x="75" y="56932"/>
                </a:lnTo>
                <a:lnTo>
                  <a:pt x="0" y="60023"/>
                </a:lnTo>
                <a:lnTo>
                  <a:pt x="67" y="63029"/>
                </a:lnTo>
                <a:lnTo>
                  <a:pt x="251" y="66006"/>
                </a:lnTo>
                <a:lnTo>
                  <a:pt x="587" y="68925"/>
                </a:lnTo>
                <a:lnTo>
                  <a:pt x="1023" y="71807"/>
                </a:lnTo>
                <a:lnTo>
                  <a:pt x="1585" y="74650"/>
                </a:lnTo>
                <a:lnTo>
                  <a:pt x="2257" y="77427"/>
                </a:lnTo>
                <a:lnTo>
                  <a:pt x="3054" y="80155"/>
                </a:lnTo>
                <a:lnTo>
                  <a:pt x="3952" y="82827"/>
                </a:lnTo>
                <a:lnTo>
                  <a:pt x="4967" y="85422"/>
                </a:lnTo>
                <a:lnTo>
                  <a:pt x="6075" y="87970"/>
                </a:lnTo>
                <a:lnTo>
                  <a:pt x="7291" y="90431"/>
                </a:lnTo>
                <a:lnTo>
                  <a:pt x="8600" y="92836"/>
                </a:lnTo>
                <a:lnTo>
                  <a:pt x="10010" y="95154"/>
                </a:lnTo>
                <a:lnTo>
                  <a:pt x="11504" y="97396"/>
                </a:lnTo>
                <a:lnTo>
                  <a:pt x="13089" y="99553"/>
                </a:lnTo>
                <a:lnTo>
                  <a:pt x="14768" y="101614"/>
                </a:lnTo>
                <a:lnTo>
                  <a:pt x="16513" y="103589"/>
                </a:lnTo>
                <a:lnTo>
                  <a:pt x="18342" y="105478"/>
                </a:lnTo>
                <a:lnTo>
                  <a:pt x="20264" y="107262"/>
                </a:lnTo>
                <a:lnTo>
                  <a:pt x="22236" y="108951"/>
                </a:lnTo>
                <a:lnTo>
                  <a:pt x="24292" y="110535"/>
                </a:lnTo>
                <a:lnTo>
                  <a:pt x="26414" y="112004"/>
                </a:lnTo>
                <a:lnTo>
                  <a:pt x="28588" y="113368"/>
                </a:lnTo>
                <a:lnTo>
                  <a:pt x="30837" y="114609"/>
                </a:lnTo>
                <a:lnTo>
                  <a:pt x="33136" y="115735"/>
                </a:lnTo>
                <a:lnTo>
                  <a:pt x="35494" y="116746"/>
                </a:lnTo>
                <a:lnTo>
                  <a:pt x="37893" y="117614"/>
                </a:lnTo>
                <a:lnTo>
                  <a:pt x="40360" y="118358"/>
                </a:lnTo>
                <a:lnTo>
                  <a:pt x="42852" y="118979"/>
                </a:lnTo>
                <a:lnTo>
                  <a:pt x="45395" y="119456"/>
                </a:lnTo>
                <a:lnTo>
                  <a:pt x="47979" y="119799"/>
                </a:lnTo>
                <a:lnTo>
                  <a:pt x="50589" y="120000"/>
                </a:lnTo>
                <a:lnTo>
                  <a:pt x="50589" y="103617"/>
                </a:lnTo>
                <a:lnTo>
                  <a:pt x="48718" y="103436"/>
                </a:lnTo>
                <a:lnTo>
                  <a:pt x="46863" y="103169"/>
                </a:lnTo>
                <a:lnTo>
                  <a:pt x="45043" y="102797"/>
                </a:lnTo>
                <a:lnTo>
                  <a:pt x="43255" y="102320"/>
                </a:lnTo>
                <a:lnTo>
                  <a:pt x="41493" y="101757"/>
                </a:lnTo>
                <a:lnTo>
                  <a:pt x="39765" y="101108"/>
                </a:lnTo>
                <a:lnTo>
                  <a:pt x="38078" y="100364"/>
                </a:lnTo>
                <a:lnTo>
                  <a:pt x="36442" y="99524"/>
                </a:lnTo>
                <a:lnTo>
                  <a:pt x="34822" y="98608"/>
                </a:lnTo>
                <a:lnTo>
                  <a:pt x="33270" y="97616"/>
                </a:lnTo>
                <a:lnTo>
                  <a:pt x="31751" y="96538"/>
                </a:lnTo>
                <a:lnTo>
                  <a:pt x="30283" y="95383"/>
                </a:lnTo>
                <a:lnTo>
                  <a:pt x="28865" y="94152"/>
                </a:lnTo>
                <a:lnTo>
                  <a:pt x="27497" y="92855"/>
                </a:lnTo>
                <a:lnTo>
                  <a:pt x="26188" y="91490"/>
                </a:lnTo>
                <a:lnTo>
                  <a:pt x="24938" y="90050"/>
                </a:lnTo>
                <a:lnTo>
                  <a:pt x="23746" y="88542"/>
                </a:lnTo>
                <a:lnTo>
                  <a:pt x="22605" y="86987"/>
                </a:lnTo>
                <a:lnTo>
                  <a:pt x="21539" y="85365"/>
                </a:lnTo>
                <a:lnTo>
                  <a:pt x="20532" y="83686"/>
                </a:lnTo>
                <a:lnTo>
                  <a:pt x="19593" y="81959"/>
                </a:lnTo>
                <a:lnTo>
                  <a:pt x="18728" y="80174"/>
                </a:lnTo>
                <a:lnTo>
                  <a:pt x="17940" y="78333"/>
                </a:lnTo>
                <a:lnTo>
                  <a:pt x="17218" y="76463"/>
                </a:lnTo>
                <a:lnTo>
                  <a:pt x="16572" y="74536"/>
                </a:lnTo>
                <a:lnTo>
                  <a:pt x="16001" y="72561"/>
                </a:lnTo>
                <a:lnTo>
                  <a:pt x="15523" y="70566"/>
                </a:lnTo>
                <a:lnTo>
                  <a:pt x="15120" y="68515"/>
                </a:lnTo>
                <a:lnTo>
                  <a:pt x="14801" y="66445"/>
                </a:lnTo>
                <a:lnTo>
                  <a:pt x="14575" y="64326"/>
                </a:lnTo>
                <a:lnTo>
                  <a:pt x="14440" y="62189"/>
                </a:lnTo>
                <a:lnTo>
                  <a:pt x="14390" y="60023"/>
                </a:lnTo>
                <a:lnTo>
                  <a:pt x="14449" y="57791"/>
                </a:lnTo>
                <a:lnTo>
                  <a:pt x="14591" y="55568"/>
                </a:lnTo>
                <a:lnTo>
                  <a:pt x="14835" y="53383"/>
                </a:lnTo>
                <a:lnTo>
                  <a:pt x="15179" y="51236"/>
                </a:lnTo>
                <a:lnTo>
                  <a:pt x="15607" y="49118"/>
                </a:lnTo>
                <a:lnTo>
                  <a:pt x="16119" y="47057"/>
                </a:lnTo>
                <a:lnTo>
                  <a:pt x="16723" y="45025"/>
                </a:lnTo>
                <a:lnTo>
                  <a:pt x="17419" y="43050"/>
                </a:lnTo>
                <a:lnTo>
                  <a:pt x="18183" y="41113"/>
                </a:lnTo>
                <a:lnTo>
                  <a:pt x="19030" y="39223"/>
                </a:lnTo>
                <a:lnTo>
                  <a:pt x="19962" y="37401"/>
                </a:lnTo>
                <a:lnTo>
                  <a:pt x="20960" y="35626"/>
                </a:lnTo>
                <a:lnTo>
                  <a:pt x="22026" y="33919"/>
                </a:lnTo>
                <a:lnTo>
                  <a:pt x="23167" y="32268"/>
                </a:lnTo>
                <a:lnTo>
                  <a:pt x="24384" y="30684"/>
                </a:lnTo>
                <a:lnTo>
                  <a:pt x="25651" y="29167"/>
                </a:lnTo>
                <a:lnTo>
                  <a:pt x="26985" y="27726"/>
                </a:lnTo>
                <a:lnTo>
                  <a:pt x="28378" y="26343"/>
                </a:lnTo>
                <a:lnTo>
                  <a:pt x="29830" y="25045"/>
                </a:lnTo>
                <a:lnTo>
                  <a:pt x="31332" y="23824"/>
                </a:lnTo>
                <a:lnTo>
                  <a:pt x="32892" y="22698"/>
                </a:lnTo>
                <a:lnTo>
                  <a:pt x="34495" y="21639"/>
                </a:lnTo>
                <a:lnTo>
                  <a:pt x="36156" y="20675"/>
                </a:lnTo>
                <a:lnTo>
                  <a:pt x="37851" y="19798"/>
                </a:lnTo>
                <a:lnTo>
                  <a:pt x="39597" y="19015"/>
                </a:lnTo>
                <a:lnTo>
                  <a:pt x="41376" y="18328"/>
                </a:lnTo>
                <a:lnTo>
                  <a:pt x="43205" y="17746"/>
                </a:lnTo>
                <a:lnTo>
                  <a:pt x="45059" y="17250"/>
                </a:lnTo>
                <a:lnTo>
                  <a:pt x="46947" y="16859"/>
                </a:lnTo>
                <a:lnTo>
                  <a:pt x="48860" y="16592"/>
                </a:lnTo>
                <a:lnTo>
                  <a:pt x="50807" y="16420"/>
                </a:lnTo>
                <a:lnTo>
                  <a:pt x="52779" y="16363"/>
                </a:lnTo>
                <a:lnTo>
                  <a:pt x="54600" y="16401"/>
                </a:lnTo>
                <a:lnTo>
                  <a:pt x="56396" y="16554"/>
                </a:lnTo>
                <a:lnTo>
                  <a:pt x="58166" y="16792"/>
                </a:lnTo>
                <a:lnTo>
                  <a:pt x="59920" y="17107"/>
                </a:lnTo>
                <a:lnTo>
                  <a:pt x="61640" y="17536"/>
                </a:lnTo>
                <a:lnTo>
                  <a:pt x="63335" y="18032"/>
                </a:lnTo>
                <a:lnTo>
                  <a:pt x="65005" y="18624"/>
                </a:lnTo>
                <a:lnTo>
                  <a:pt x="66633" y="19282"/>
                </a:lnTo>
                <a:lnTo>
                  <a:pt x="68227" y="20046"/>
                </a:lnTo>
                <a:lnTo>
                  <a:pt x="69796" y="20876"/>
                </a:lnTo>
                <a:lnTo>
                  <a:pt x="71315" y="21773"/>
                </a:lnTo>
                <a:lnTo>
                  <a:pt x="72800" y="22746"/>
                </a:lnTo>
                <a:lnTo>
                  <a:pt x="74243" y="23805"/>
                </a:lnTo>
                <a:lnTo>
                  <a:pt x="75645" y="24921"/>
                </a:lnTo>
                <a:lnTo>
                  <a:pt x="76996" y="26114"/>
                </a:lnTo>
                <a:lnTo>
                  <a:pt x="78296" y="27373"/>
                </a:lnTo>
                <a:lnTo>
                  <a:pt x="79555" y="28700"/>
                </a:lnTo>
                <a:lnTo>
                  <a:pt x="80755" y="30073"/>
                </a:lnTo>
                <a:lnTo>
                  <a:pt x="81896" y="31524"/>
                </a:lnTo>
                <a:lnTo>
                  <a:pt x="82995" y="33031"/>
                </a:lnTo>
                <a:lnTo>
                  <a:pt x="84027" y="34586"/>
                </a:lnTo>
                <a:lnTo>
                  <a:pt x="85001" y="36189"/>
                </a:lnTo>
                <a:lnTo>
                  <a:pt x="85898" y="37859"/>
                </a:lnTo>
                <a:lnTo>
                  <a:pt x="86746" y="39567"/>
                </a:lnTo>
                <a:lnTo>
                  <a:pt x="87535" y="41332"/>
                </a:lnTo>
                <a:lnTo>
                  <a:pt x="88231" y="43145"/>
                </a:lnTo>
                <a:lnTo>
                  <a:pt x="88869" y="44996"/>
                </a:lnTo>
                <a:lnTo>
                  <a:pt x="89448" y="46885"/>
                </a:lnTo>
                <a:lnTo>
                  <a:pt x="89934" y="48822"/>
                </a:lnTo>
                <a:lnTo>
                  <a:pt x="90346" y="50787"/>
                </a:lnTo>
                <a:lnTo>
                  <a:pt x="90690" y="52801"/>
                </a:lnTo>
                <a:lnTo>
                  <a:pt x="90941" y="54833"/>
                </a:lnTo>
                <a:lnTo>
                  <a:pt x="91235" y="57619"/>
                </a:lnTo>
                <a:lnTo>
                  <a:pt x="88760" y="57619"/>
                </a:lnTo>
                <a:lnTo>
                  <a:pt x="73480" y="57619"/>
                </a:lnTo>
                <a:lnTo>
                  <a:pt x="98300" y="95202"/>
                </a:lnTo>
                <a:lnTo>
                  <a:pt x="120000" y="57619"/>
                </a:lnTo>
                <a:lnTo>
                  <a:pt x="107640" y="57619"/>
                </a:lnTo>
                <a:close/>
              </a:path>
            </a:pathLst>
          </a:custGeom>
          <a:solidFill>
            <a:schemeClr val="bg1">
              <a:lumMod val="5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Shape 1440"/>
          <p:cNvSpPr/>
          <p:nvPr/>
        </p:nvSpPr>
        <p:spPr>
          <a:xfrm>
            <a:off x="5270360" y="2788181"/>
            <a:ext cx="2313726" cy="2034154"/>
          </a:xfrm>
          <a:custGeom>
            <a:avLst/>
            <a:gdLst/>
            <a:ahLst/>
            <a:cxnLst/>
            <a:rect l="0" t="0" r="0" b="0"/>
            <a:pathLst>
              <a:path w="120000" h="120000" extrusionOk="0">
                <a:moveTo>
                  <a:pt x="69410" y="0"/>
                </a:moveTo>
                <a:lnTo>
                  <a:pt x="69410" y="16382"/>
                </a:lnTo>
                <a:lnTo>
                  <a:pt x="71281" y="16563"/>
                </a:lnTo>
                <a:lnTo>
                  <a:pt x="73136" y="16830"/>
                </a:lnTo>
                <a:lnTo>
                  <a:pt x="74956" y="17202"/>
                </a:lnTo>
                <a:lnTo>
                  <a:pt x="76744" y="17679"/>
                </a:lnTo>
                <a:lnTo>
                  <a:pt x="78506" y="18242"/>
                </a:lnTo>
                <a:lnTo>
                  <a:pt x="80234" y="18891"/>
                </a:lnTo>
                <a:lnTo>
                  <a:pt x="81921" y="19635"/>
                </a:lnTo>
                <a:lnTo>
                  <a:pt x="83557" y="20475"/>
                </a:lnTo>
                <a:lnTo>
                  <a:pt x="85177" y="21391"/>
                </a:lnTo>
                <a:lnTo>
                  <a:pt x="86729" y="22383"/>
                </a:lnTo>
                <a:lnTo>
                  <a:pt x="88248" y="23461"/>
                </a:lnTo>
                <a:lnTo>
                  <a:pt x="89716" y="24616"/>
                </a:lnTo>
                <a:lnTo>
                  <a:pt x="91134" y="25847"/>
                </a:lnTo>
                <a:lnTo>
                  <a:pt x="92502" y="27144"/>
                </a:lnTo>
                <a:lnTo>
                  <a:pt x="93811" y="28509"/>
                </a:lnTo>
                <a:lnTo>
                  <a:pt x="95061" y="29949"/>
                </a:lnTo>
                <a:lnTo>
                  <a:pt x="96253" y="31457"/>
                </a:lnTo>
                <a:lnTo>
                  <a:pt x="97394" y="33012"/>
                </a:lnTo>
                <a:lnTo>
                  <a:pt x="98460" y="34634"/>
                </a:lnTo>
                <a:lnTo>
                  <a:pt x="99467" y="36313"/>
                </a:lnTo>
                <a:lnTo>
                  <a:pt x="100406" y="38040"/>
                </a:lnTo>
                <a:lnTo>
                  <a:pt x="101271" y="39825"/>
                </a:lnTo>
                <a:lnTo>
                  <a:pt x="102059" y="41666"/>
                </a:lnTo>
                <a:lnTo>
                  <a:pt x="102781" y="43536"/>
                </a:lnTo>
                <a:lnTo>
                  <a:pt x="103427" y="45463"/>
                </a:lnTo>
                <a:lnTo>
                  <a:pt x="103998" y="47438"/>
                </a:lnTo>
                <a:lnTo>
                  <a:pt x="104476" y="49442"/>
                </a:lnTo>
                <a:lnTo>
                  <a:pt x="104879" y="51484"/>
                </a:lnTo>
                <a:lnTo>
                  <a:pt x="105189" y="53554"/>
                </a:lnTo>
                <a:lnTo>
                  <a:pt x="105424" y="55673"/>
                </a:lnTo>
                <a:lnTo>
                  <a:pt x="105559" y="57810"/>
                </a:lnTo>
                <a:lnTo>
                  <a:pt x="105609" y="59976"/>
                </a:lnTo>
                <a:lnTo>
                  <a:pt x="105550" y="62227"/>
                </a:lnTo>
                <a:lnTo>
                  <a:pt x="105408" y="64431"/>
                </a:lnTo>
                <a:lnTo>
                  <a:pt x="105164" y="66616"/>
                </a:lnTo>
                <a:lnTo>
                  <a:pt x="104820" y="68763"/>
                </a:lnTo>
                <a:lnTo>
                  <a:pt x="104392" y="70881"/>
                </a:lnTo>
                <a:lnTo>
                  <a:pt x="103880" y="72952"/>
                </a:lnTo>
                <a:lnTo>
                  <a:pt x="103276" y="74974"/>
                </a:lnTo>
                <a:lnTo>
                  <a:pt x="102580" y="76949"/>
                </a:lnTo>
                <a:lnTo>
                  <a:pt x="101816" y="78886"/>
                </a:lnTo>
                <a:lnTo>
                  <a:pt x="100969" y="80776"/>
                </a:lnTo>
                <a:lnTo>
                  <a:pt x="100037" y="82598"/>
                </a:lnTo>
                <a:lnTo>
                  <a:pt x="99039" y="84373"/>
                </a:lnTo>
                <a:lnTo>
                  <a:pt x="97973" y="86080"/>
                </a:lnTo>
                <a:lnTo>
                  <a:pt x="96832" y="87741"/>
                </a:lnTo>
                <a:lnTo>
                  <a:pt x="95615" y="89315"/>
                </a:lnTo>
                <a:lnTo>
                  <a:pt x="94348" y="90832"/>
                </a:lnTo>
                <a:lnTo>
                  <a:pt x="93014" y="92273"/>
                </a:lnTo>
                <a:lnTo>
                  <a:pt x="91621" y="93656"/>
                </a:lnTo>
                <a:lnTo>
                  <a:pt x="90169" y="94954"/>
                </a:lnTo>
                <a:lnTo>
                  <a:pt x="88667" y="96175"/>
                </a:lnTo>
                <a:lnTo>
                  <a:pt x="87107" y="97301"/>
                </a:lnTo>
                <a:lnTo>
                  <a:pt x="85504" y="98360"/>
                </a:lnTo>
                <a:lnTo>
                  <a:pt x="83843" y="99324"/>
                </a:lnTo>
                <a:lnTo>
                  <a:pt x="82139" y="100201"/>
                </a:lnTo>
                <a:lnTo>
                  <a:pt x="80402" y="100984"/>
                </a:lnTo>
                <a:lnTo>
                  <a:pt x="78623" y="101680"/>
                </a:lnTo>
                <a:lnTo>
                  <a:pt x="76794" y="102253"/>
                </a:lnTo>
                <a:lnTo>
                  <a:pt x="74940" y="102759"/>
                </a:lnTo>
                <a:lnTo>
                  <a:pt x="73052" y="103140"/>
                </a:lnTo>
                <a:lnTo>
                  <a:pt x="71139" y="103407"/>
                </a:lnTo>
                <a:lnTo>
                  <a:pt x="69192" y="103579"/>
                </a:lnTo>
                <a:lnTo>
                  <a:pt x="67212" y="103636"/>
                </a:lnTo>
                <a:lnTo>
                  <a:pt x="65399" y="103598"/>
                </a:lnTo>
                <a:lnTo>
                  <a:pt x="63603" y="103445"/>
                </a:lnTo>
                <a:lnTo>
                  <a:pt x="61833" y="103207"/>
                </a:lnTo>
                <a:lnTo>
                  <a:pt x="60079" y="102892"/>
                </a:lnTo>
                <a:lnTo>
                  <a:pt x="58359" y="102463"/>
                </a:lnTo>
                <a:lnTo>
                  <a:pt x="56664" y="101967"/>
                </a:lnTo>
                <a:lnTo>
                  <a:pt x="54994" y="101375"/>
                </a:lnTo>
                <a:lnTo>
                  <a:pt x="53366" y="100717"/>
                </a:lnTo>
                <a:lnTo>
                  <a:pt x="51764" y="99953"/>
                </a:lnTo>
                <a:lnTo>
                  <a:pt x="50203" y="99123"/>
                </a:lnTo>
                <a:lnTo>
                  <a:pt x="48684" y="98226"/>
                </a:lnTo>
                <a:lnTo>
                  <a:pt x="47199" y="97253"/>
                </a:lnTo>
                <a:lnTo>
                  <a:pt x="45756" y="96194"/>
                </a:lnTo>
                <a:lnTo>
                  <a:pt x="44354" y="95078"/>
                </a:lnTo>
                <a:lnTo>
                  <a:pt x="43003" y="93885"/>
                </a:lnTo>
                <a:lnTo>
                  <a:pt x="41703" y="92626"/>
                </a:lnTo>
                <a:lnTo>
                  <a:pt x="40444" y="91299"/>
                </a:lnTo>
                <a:lnTo>
                  <a:pt x="39236" y="89926"/>
                </a:lnTo>
                <a:lnTo>
                  <a:pt x="38103" y="88475"/>
                </a:lnTo>
                <a:lnTo>
                  <a:pt x="37004" y="86968"/>
                </a:lnTo>
                <a:lnTo>
                  <a:pt x="35972" y="85413"/>
                </a:lnTo>
                <a:lnTo>
                  <a:pt x="34998" y="83810"/>
                </a:lnTo>
                <a:lnTo>
                  <a:pt x="34092" y="82140"/>
                </a:lnTo>
                <a:lnTo>
                  <a:pt x="33253" y="80432"/>
                </a:lnTo>
                <a:lnTo>
                  <a:pt x="32464" y="78667"/>
                </a:lnTo>
                <a:lnTo>
                  <a:pt x="31768" y="76854"/>
                </a:lnTo>
                <a:lnTo>
                  <a:pt x="31113" y="75013"/>
                </a:lnTo>
                <a:lnTo>
                  <a:pt x="30551" y="73114"/>
                </a:lnTo>
                <a:lnTo>
                  <a:pt x="30065" y="71177"/>
                </a:lnTo>
                <a:lnTo>
                  <a:pt x="29653" y="69212"/>
                </a:lnTo>
                <a:lnTo>
                  <a:pt x="29309" y="67208"/>
                </a:lnTo>
                <a:lnTo>
                  <a:pt x="29058" y="65166"/>
                </a:lnTo>
                <a:lnTo>
                  <a:pt x="28764" y="62380"/>
                </a:lnTo>
                <a:lnTo>
                  <a:pt x="31231" y="62380"/>
                </a:lnTo>
                <a:lnTo>
                  <a:pt x="46519" y="62380"/>
                </a:lnTo>
                <a:lnTo>
                  <a:pt x="21690" y="24797"/>
                </a:lnTo>
                <a:lnTo>
                  <a:pt x="0" y="62380"/>
                </a:lnTo>
                <a:lnTo>
                  <a:pt x="12359" y="62380"/>
                </a:lnTo>
                <a:lnTo>
                  <a:pt x="14390" y="62380"/>
                </a:lnTo>
                <a:lnTo>
                  <a:pt x="14550" y="64679"/>
                </a:lnTo>
                <a:lnTo>
                  <a:pt x="14659" y="66082"/>
                </a:lnTo>
                <a:lnTo>
                  <a:pt x="14793" y="67475"/>
                </a:lnTo>
                <a:lnTo>
                  <a:pt x="14969" y="68868"/>
                </a:lnTo>
                <a:lnTo>
                  <a:pt x="15162" y="70242"/>
                </a:lnTo>
                <a:lnTo>
                  <a:pt x="15389" y="71625"/>
                </a:lnTo>
                <a:lnTo>
                  <a:pt x="15632" y="72980"/>
                </a:lnTo>
                <a:lnTo>
                  <a:pt x="15917" y="74335"/>
                </a:lnTo>
                <a:lnTo>
                  <a:pt x="16219" y="75681"/>
                </a:lnTo>
                <a:lnTo>
                  <a:pt x="16555" y="77026"/>
                </a:lnTo>
                <a:lnTo>
                  <a:pt x="16916" y="78352"/>
                </a:lnTo>
                <a:lnTo>
                  <a:pt x="17302" y="79669"/>
                </a:lnTo>
                <a:lnTo>
                  <a:pt x="17713" y="80966"/>
                </a:lnTo>
                <a:lnTo>
                  <a:pt x="18158" y="82264"/>
                </a:lnTo>
                <a:lnTo>
                  <a:pt x="18619" y="83542"/>
                </a:lnTo>
                <a:lnTo>
                  <a:pt x="19114" y="84802"/>
                </a:lnTo>
                <a:lnTo>
                  <a:pt x="19634" y="86061"/>
                </a:lnTo>
                <a:lnTo>
                  <a:pt x="20180" y="87302"/>
                </a:lnTo>
                <a:lnTo>
                  <a:pt x="20742" y="88523"/>
                </a:lnTo>
                <a:lnTo>
                  <a:pt x="21338" y="89735"/>
                </a:lnTo>
                <a:lnTo>
                  <a:pt x="21959" y="90927"/>
                </a:lnTo>
                <a:lnTo>
                  <a:pt x="22605" y="92110"/>
                </a:lnTo>
                <a:lnTo>
                  <a:pt x="23268" y="93275"/>
                </a:lnTo>
                <a:lnTo>
                  <a:pt x="23964" y="94419"/>
                </a:lnTo>
                <a:lnTo>
                  <a:pt x="24686" y="95555"/>
                </a:lnTo>
                <a:lnTo>
                  <a:pt x="25424" y="96671"/>
                </a:lnTo>
                <a:lnTo>
                  <a:pt x="26188" y="97759"/>
                </a:lnTo>
                <a:lnTo>
                  <a:pt x="26977" y="98837"/>
                </a:lnTo>
                <a:lnTo>
                  <a:pt x="27791" y="99896"/>
                </a:lnTo>
                <a:lnTo>
                  <a:pt x="28630" y="100927"/>
                </a:lnTo>
                <a:lnTo>
                  <a:pt x="29486" y="101957"/>
                </a:lnTo>
                <a:lnTo>
                  <a:pt x="30358" y="102949"/>
                </a:lnTo>
                <a:lnTo>
                  <a:pt x="31273" y="103923"/>
                </a:lnTo>
                <a:lnTo>
                  <a:pt x="32204" y="104886"/>
                </a:lnTo>
                <a:lnTo>
                  <a:pt x="33144" y="105812"/>
                </a:lnTo>
                <a:lnTo>
                  <a:pt x="34109" y="106728"/>
                </a:lnTo>
                <a:lnTo>
                  <a:pt x="35082" y="107596"/>
                </a:lnTo>
                <a:lnTo>
                  <a:pt x="36073" y="108445"/>
                </a:lnTo>
                <a:lnTo>
                  <a:pt x="37088" y="109266"/>
                </a:lnTo>
                <a:lnTo>
                  <a:pt x="38112" y="110048"/>
                </a:lnTo>
                <a:lnTo>
                  <a:pt x="39144" y="110811"/>
                </a:lnTo>
                <a:lnTo>
                  <a:pt x="40192" y="111546"/>
                </a:lnTo>
                <a:lnTo>
                  <a:pt x="41258" y="112252"/>
                </a:lnTo>
                <a:lnTo>
                  <a:pt x="42341" y="112920"/>
                </a:lnTo>
                <a:lnTo>
                  <a:pt x="43431" y="113559"/>
                </a:lnTo>
                <a:lnTo>
                  <a:pt x="44531" y="114189"/>
                </a:lnTo>
                <a:lnTo>
                  <a:pt x="45647" y="114761"/>
                </a:lnTo>
                <a:lnTo>
                  <a:pt x="46779" y="115324"/>
                </a:lnTo>
                <a:lnTo>
                  <a:pt x="47904" y="115859"/>
                </a:lnTo>
                <a:lnTo>
                  <a:pt x="49053" y="116345"/>
                </a:lnTo>
                <a:lnTo>
                  <a:pt x="50211" y="116803"/>
                </a:lnTo>
                <a:lnTo>
                  <a:pt x="51378" y="117242"/>
                </a:lnTo>
                <a:lnTo>
                  <a:pt x="52552" y="117643"/>
                </a:lnTo>
                <a:lnTo>
                  <a:pt x="53736" y="118024"/>
                </a:lnTo>
                <a:lnTo>
                  <a:pt x="54936" y="118358"/>
                </a:lnTo>
                <a:lnTo>
                  <a:pt x="56127" y="118673"/>
                </a:lnTo>
                <a:lnTo>
                  <a:pt x="57335" y="118940"/>
                </a:lnTo>
                <a:lnTo>
                  <a:pt x="58552" y="119188"/>
                </a:lnTo>
                <a:lnTo>
                  <a:pt x="59769" y="119408"/>
                </a:lnTo>
                <a:lnTo>
                  <a:pt x="61002" y="119589"/>
                </a:lnTo>
                <a:lnTo>
                  <a:pt x="62236" y="119732"/>
                </a:lnTo>
                <a:lnTo>
                  <a:pt x="63469" y="119856"/>
                </a:lnTo>
                <a:lnTo>
                  <a:pt x="64711" y="119933"/>
                </a:lnTo>
                <a:lnTo>
                  <a:pt x="65961" y="119980"/>
                </a:lnTo>
                <a:lnTo>
                  <a:pt x="67212" y="120000"/>
                </a:lnTo>
                <a:lnTo>
                  <a:pt x="69922" y="119914"/>
                </a:lnTo>
                <a:lnTo>
                  <a:pt x="72607" y="119685"/>
                </a:lnTo>
                <a:lnTo>
                  <a:pt x="75242" y="119303"/>
                </a:lnTo>
                <a:lnTo>
                  <a:pt x="77835" y="118778"/>
                </a:lnTo>
                <a:lnTo>
                  <a:pt x="80385" y="118101"/>
                </a:lnTo>
                <a:lnTo>
                  <a:pt x="82894" y="117299"/>
                </a:lnTo>
                <a:lnTo>
                  <a:pt x="85345" y="116355"/>
                </a:lnTo>
                <a:lnTo>
                  <a:pt x="87744" y="115277"/>
                </a:lnTo>
                <a:lnTo>
                  <a:pt x="90077" y="114074"/>
                </a:lnTo>
                <a:lnTo>
                  <a:pt x="92359" y="112748"/>
                </a:lnTo>
                <a:lnTo>
                  <a:pt x="94558" y="111298"/>
                </a:lnTo>
                <a:lnTo>
                  <a:pt x="96706" y="109733"/>
                </a:lnTo>
                <a:lnTo>
                  <a:pt x="98770" y="108063"/>
                </a:lnTo>
                <a:lnTo>
                  <a:pt x="100767" y="106279"/>
                </a:lnTo>
                <a:lnTo>
                  <a:pt x="102680" y="104390"/>
                </a:lnTo>
                <a:lnTo>
                  <a:pt x="104526" y="102405"/>
                </a:lnTo>
                <a:lnTo>
                  <a:pt x="106272" y="100306"/>
                </a:lnTo>
                <a:lnTo>
                  <a:pt x="107933" y="98131"/>
                </a:lnTo>
                <a:lnTo>
                  <a:pt x="109502" y="95860"/>
                </a:lnTo>
                <a:lnTo>
                  <a:pt x="110971" y="93513"/>
                </a:lnTo>
                <a:lnTo>
                  <a:pt x="112347" y="91071"/>
                </a:lnTo>
                <a:lnTo>
                  <a:pt x="113622" y="88571"/>
                </a:lnTo>
                <a:lnTo>
                  <a:pt x="114789" y="85975"/>
                </a:lnTo>
                <a:lnTo>
                  <a:pt x="115846" y="83313"/>
                </a:lnTo>
                <a:lnTo>
                  <a:pt x="116794" y="80585"/>
                </a:lnTo>
                <a:lnTo>
                  <a:pt x="117625" y="77799"/>
                </a:lnTo>
                <a:lnTo>
                  <a:pt x="118330" y="74955"/>
                </a:lnTo>
                <a:lnTo>
                  <a:pt x="118925" y="72055"/>
                </a:lnTo>
                <a:lnTo>
                  <a:pt x="119387" y="69107"/>
                </a:lnTo>
                <a:lnTo>
                  <a:pt x="119723" y="66101"/>
                </a:lnTo>
                <a:lnTo>
                  <a:pt x="119924" y="63067"/>
                </a:lnTo>
                <a:lnTo>
                  <a:pt x="120000" y="59976"/>
                </a:lnTo>
                <a:lnTo>
                  <a:pt x="119932" y="56970"/>
                </a:lnTo>
                <a:lnTo>
                  <a:pt x="119739" y="53993"/>
                </a:lnTo>
                <a:lnTo>
                  <a:pt x="119412" y="51074"/>
                </a:lnTo>
                <a:lnTo>
                  <a:pt x="118976" y="48192"/>
                </a:lnTo>
                <a:lnTo>
                  <a:pt x="118414" y="45349"/>
                </a:lnTo>
                <a:lnTo>
                  <a:pt x="117742" y="42572"/>
                </a:lnTo>
                <a:lnTo>
                  <a:pt x="116945" y="39844"/>
                </a:lnTo>
                <a:lnTo>
                  <a:pt x="116047" y="37172"/>
                </a:lnTo>
                <a:lnTo>
                  <a:pt x="115032" y="34577"/>
                </a:lnTo>
                <a:lnTo>
                  <a:pt x="113924" y="32029"/>
                </a:lnTo>
                <a:lnTo>
                  <a:pt x="112708" y="29568"/>
                </a:lnTo>
                <a:lnTo>
                  <a:pt x="111399" y="27163"/>
                </a:lnTo>
                <a:lnTo>
                  <a:pt x="109989" y="24854"/>
                </a:lnTo>
                <a:lnTo>
                  <a:pt x="108495" y="22603"/>
                </a:lnTo>
                <a:lnTo>
                  <a:pt x="106910" y="20446"/>
                </a:lnTo>
                <a:lnTo>
                  <a:pt x="105231" y="18385"/>
                </a:lnTo>
                <a:lnTo>
                  <a:pt x="103486" y="16410"/>
                </a:lnTo>
                <a:lnTo>
                  <a:pt x="101657" y="14521"/>
                </a:lnTo>
                <a:lnTo>
                  <a:pt x="99735" y="12737"/>
                </a:lnTo>
                <a:lnTo>
                  <a:pt x="97763" y="11048"/>
                </a:lnTo>
                <a:lnTo>
                  <a:pt x="95707" y="9474"/>
                </a:lnTo>
                <a:lnTo>
                  <a:pt x="93585" y="7995"/>
                </a:lnTo>
                <a:lnTo>
                  <a:pt x="91411" y="6631"/>
                </a:lnTo>
                <a:lnTo>
                  <a:pt x="89162" y="5390"/>
                </a:lnTo>
                <a:lnTo>
                  <a:pt x="86863" y="4264"/>
                </a:lnTo>
                <a:lnTo>
                  <a:pt x="84505" y="3263"/>
                </a:lnTo>
                <a:lnTo>
                  <a:pt x="82106" y="2385"/>
                </a:lnTo>
                <a:lnTo>
                  <a:pt x="79639" y="1641"/>
                </a:lnTo>
                <a:lnTo>
                  <a:pt x="77147" y="1020"/>
                </a:lnTo>
                <a:lnTo>
                  <a:pt x="74604" y="543"/>
                </a:lnTo>
                <a:lnTo>
                  <a:pt x="72020" y="200"/>
                </a:lnTo>
                <a:lnTo>
                  <a:pt x="69410" y="0"/>
                </a:lnTo>
                <a:close/>
              </a:path>
            </a:pathLst>
          </a:custGeom>
          <a:solidFill>
            <a:schemeClr val="tx1">
              <a:lumMod val="65000"/>
              <a:lumOff val="35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30" name="Shape 1442"/>
          <p:cNvCxnSpPr/>
          <p:nvPr/>
        </p:nvCxnSpPr>
        <p:spPr>
          <a:xfrm>
            <a:off x="4000078" y="3756235"/>
            <a:ext cx="731453" cy="0"/>
          </a:xfrm>
          <a:prstGeom prst="straightConnector1">
            <a:avLst/>
          </a:prstGeom>
          <a:noFill/>
          <a:ln w="9525" cap="flat" cmpd="sng">
            <a:solidFill>
              <a:srgbClr val="414955"/>
            </a:solidFill>
            <a:prstDash val="solid"/>
            <a:miter/>
            <a:headEnd type="none" w="med" len="med"/>
            <a:tailEnd type="oval" w="med" len="med"/>
          </a:ln>
        </p:spPr>
      </p:cxnSp>
      <p:sp>
        <p:nvSpPr>
          <p:cNvPr id="31" name="Shape 1443"/>
          <p:cNvSpPr/>
          <p:nvPr/>
        </p:nvSpPr>
        <p:spPr>
          <a:xfrm>
            <a:off x="4008559" y="3561649"/>
            <a:ext cx="389172" cy="389171"/>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3" name="Shape 1444"/>
          <p:cNvSpPr/>
          <p:nvPr/>
        </p:nvSpPr>
        <p:spPr>
          <a:xfrm>
            <a:off x="4112119" y="3669655"/>
            <a:ext cx="186801" cy="185841"/>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rgbClr val="414955"/>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34" name="Shape 1447"/>
          <p:cNvCxnSpPr/>
          <p:nvPr/>
        </p:nvCxnSpPr>
        <p:spPr>
          <a:xfrm>
            <a:off x="7587750" y="3756235"/>
            <a:ext cx="460076" cy="0"/>
          </a:xfrm>
          <a:prstGeom prst="straightConnector1">
            <a:avLst/>
          </a:prstGeom>
          <a:noFill/>
          <a:ln w="9525" cap="flat" cmpd="sng">
            <a:solidFill>
              <a:srgbClr val="5F6A7B"/>
            </a:solidFill>
            <a:prstDash val="solid"/>
            <a:miter/>
            <a:headEnd type="oval" w="med" len="med"/>
            <a:tailEnd type="none" w="med" len="med"/>
          </a:ln>
        </p:spPr>
      </p:cxnSp>
      <p:sp>
        <p:nvSpPr>
          <p:cNvPr id="35" name="Shape 1448"/>
          <p:cNvSpPr/>
          <p:nvPr/>
        </p:nvSpPr>
        <p:spPr>
          <a:xfrm>
            <a:off x="7954306" y="3561648"/>
            <a:ext cx="389172" cy="389171"/>
          </a:xfrm>
          <a:prstGeom prst="ellipse">
            <a:avLst/>
          </a:prstGeom>
          <a:solidFill>
            <a:schemeClr val="lt1"/>
          </a:solidFill>
          <a:ln w="9525" cap="flat" cmpd="sng">
            <a:solidFill>
              <a:srgbClr val="5F6A7B"/>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7" name="Shape 1449"/>
          <p:cNvSpPr/>
          <p:nvPr/>
        </p:nvSpPr>
        <p:spPr>
          <a:xfrm>
            <a:off x="8047826" y="3659051"/>
            <a:ext cx="202128" cy="193506"/>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rgbClr val="5F6A7B"/>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Rectangle 11"/>
          <p:cNvSpPr/>
          <p:nvPr/>
        </p:nvSpPr>
        <p:spPr>
          <a:xfrm>
            <a:off x="8414380" y="3565188"/>
            <a:ext cx="3327405" cy="553998"/>
          </a:xfrm>
          <a:prstGeom prst="rect">
            <a:avLst/>
          </a:prstGeom>
        </p:spPr>
        <p:txBody>
          <a:bodyPr wrap="square">
            <a:spAutoFit/>
          </a:bodyPr>
          <a:lstStyle/>
          <a:p>
            <a:pPr>
              <a:lnSpc>
                <a:spcPct val="125000"/>
              </a:lnSpc>
            </a:pPr>
            <a:r>
              <a:rPr lang="zh-CN" altLang="en-US" sz="1200" smtClean="0">
                <a:solidFill>
                  <a:schemeClr val="tx1">
                    <a:lumMod val="75000"/>
                    <a:lumOff val="25000"/>
                  </a:schemeClr>
                </a:solidFill>
                <a:latin typeface="微软雅黑" panose="020B0503020204020204" pitchFamily="34" charset="-122"/>
                <a:ea typeface="微软雅黑" panose="020B0503020204020204" pitchFamily="34" charset="-122"/>
              </a:rPr>
              <a:t>与之前的翻译方法相比，必须为整个翻译过程建立完整的统计模型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Rectangle 11"/>
          <p:cNvSpPr/>
          <p:nvPr/>
        </p:nvSpPr>
        <p:spPr>
          <a:xfrm>
            <a:off x="8414382" y="3305305"/>
            <a:ext cx="2317118" cy="400110"/>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建</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立完整的统计模型</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Rectangle 11"/>
          <p:cNvSpPr/>
          <p:nvPr/>
        </p:nvSpPr>
        <p:spPr>
          <a:xfrm>
            <a:off x="601769" y="3565188"/>
            <a:ext cx="3327405" cy="553998"/>
          </a:xfrm>
          <a:prstGeom prst="rect">
            <a:avLst/>
          </a:prstGeom>
        </p:spPr>
        <p:txBody>
          <a:bodyPr wrap="square">
            <a:spAutoFit/>
          </a:bodyPr>
          <a:lstStyle/>
          <a:p>
            <a:pPr algn="r">
              <a:lnSpc>
                <a:spcPct val="125000"/>
              </a:lnSpc>
            </a:pPr>
            <a:r>
              <a:rPr lang="zh-CN" altLang="en-US" sz="1200" smtClean="0">
                <a:solidFill>
                  <a:schemeClr val="tx1">
                    <a:lumMod val="75000"/>
                    <a:lumOff val="25000"/>
                  </a:schemeClr>
                </a:solidFill>
                <a:latin typeface="微软雅黑" panose="020B0503020204020204" pitchFamily="34" charset="-122"/>
                <a:ea typeface="微软雅黑" panose="020B0503020204020204" pitchFamily="34" charset="-122"/>
              </a:rPr>
              <a:t>区别于规则方法：</a:t>
            </a:r>
            <a:endParaRPr lang="en-US" altLang="zh-CN" sz="12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无</a:t>
            </a:r>
            <a:r>
              <a:rPr lang="zh-CN" altLang="en-US" sz="1200" smtClean="0">
                <a:solidFill>
                  <a:schemeClr val="tx1">
                    <a:lumMod val="75000"/>
                    <a:lumOff val="25000"/>
                  </a:schemeClr>
                </a:solidFill>
                <a:latin typeface="微软雅黑" panose="020B0503020204020204" pitchFamily="34" charset="-122"/>
                <a:ea typeface="微软雅黑" panose="020B0503020204020204" pitchFamily="34" charset="-122"/>
              </a:rPr>
              <a:t>需人工编写规则</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Rectangle 11"/>
          <p:cNvSpPr/>
          <p:nvPr/>
        </p:nvSpPr>
        <p:spPr>
          <a:xfrm>
            <a:off x="1057276" y="3305305"/>
            <a:ext cx="2871898" cy="400110"/>
          </a:xfrm>
          <a:prstGeom prst="rect">
            <a:avLst/>
          </a:prstGeom>
        </p:spPr>
        <p:txBody>
          <a:bodyPr wrap="square">
            <a:spAutoFit/>
          </a:bodyPr>
          <a:lstStyle/>
          <a:p>
            <a:pPr algn="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利</a:t>
            </a:r>
            <a:r>
              <a:rPr lang="zh-CN" altLang="en-US" sz="1600" b="1"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用语料库存作为知识来源</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1353832" y="5369643"/>
            <a:ext cx="8219109" cy="646331"/>
          </a:xfrm>
          <a:prstGeom prst="rect">
            <a:avLst/>
          </a:prstGeom>
          <a:noFill/>
        </p:spPr>
        <p:txBody>
          <a:bodyPr wrap="square" rtlCol="0">
            <a:spAutoFit/>
          </a:bodyPr>
          <a:lstStyle/>
          <a:p>
            <a:r>
              <a:rPr lang="zh-CN" altLang="en-US"/>
              <a:t>通常机器翻译的译文构建是从左到右进行扫描原文进行翻译，一旦涉及到远距离调序，译文的生成难度就非常大，往往效果不够好。</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197802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简</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介</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分类</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7" name="Rectangle 11"/>
          <p:cNvSpPr/>
          <p:nvPr/>
        </p:nvSpPr>
        <p:spPr>
          <a:xfrm>
            <a:off x="2261009" y="2927823"/>
            <a:ext cx="3715147" cy="1015663"/>
          </a:xfrm>
          <a:prstGeom prst="rect">
            <a:avLst/>
          </a:prstGeom>
        </p:spPr>
        <p:txBody>
          <a:bodyPr wrap="square">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用一个双语平行的概率语法模型，生成两种语言的句子，理解原句的同时，得到对应目标句。</a:t>
            </a:r>
          </a:p>
          <a:p>
            <a:pPr>
              <a:lnSpc>
                <a:spcPct val="125000"/>
              </a:lnSpc>
            </a:pP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ALshawi </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Head Transducer</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模型 和 吴德恺 的 </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ITG </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模型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Rectangle 11"/>
          <p:cNvSpPr/>
          <p:nvPr/>
        </p:nvSpPr>
        <p:spPr>
          <a:xfrm>
            <a:off x="2261008" y="2638435"/>
            <a:ext cx="3994695" cy="400110"/>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基于平行概率语法的统计机器翻译方法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948093" y="2565193"/>
            <a:ext cx="4961388" cy="1270411"/>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8092" y="2565192"/>
            <a:ext cx="1246241" cy="1269577"/>
          </a:xfrm>
          <a:prstGeom prst="rect">
            <a:avLst/>
          </a:prstGeom>
          <a:solidFill>
            <a:schemeClr val="tx1">
              <a:lumMod val="65000"/>
              <a:lumOff val="35000"/>
            </a:schemeClr>
          </a:solid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11"/>
          <p:cNvSpPr/>
          <p:nvPr/>
        </p:nvSpPr>
        <p:spPr>
          <a:xfrm>
            <a:off x="2261009" y="4895317"/>
            <a:ext cx="3187349" cy="763735"/>
          </a:xfrm>
          <a:prstGeom prst="rect">
            <a:avLst/>
          </a:prstGeom>
        </p:spPr>
        <p:txBody>
          <a:bodyPr wrap="square">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将翻译概率表示为一个语言模型和一个翻译模型。</a:t>
            </a:r>
          </a:p>
          <a:p>
            <a:pPr>
              <a:lnSpc>
                <a:spcPct val="125000"/>
              </a:lnSpc>
            </a:pP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IBM </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Peter Brown </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在 </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90 </a:t>
            </a: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年代提出。</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Rectangle 11"/>
          <p:cNvSpPr/>
          <p:nvPr/>
        </p:nvSpPr>
        <p:spPr>
          <a:xfrm>
            <a:off x="2261008" y="4605929"/>
            <a:ext cx="3715149" cy="400110"/>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基于信源信道思想的统计机器翻译方法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948093" y="4532687"/>
            <a:ext cx="4961388" cy="1270411"/>
          </a:xfrm>
          <a:prstGeom prst="rect">
            <a:avLst/>
          </a:prstGeom>
          <a:no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48092" y="4532686"/>
            <a:ext cx="1246241" cy="1269577"/>
          </a:xfrm>
          <a:prstGeom prst="rect">
            <a:avLst/>
          </a:prstGeom>
          <a:solidFill>
            <a:schemeClr val="tx1">
              <a:lumMod val="65000"/>
              <a:lumOff val="35000"/>
            </a:schemeClr>
          </a:solid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Oval 10"/>
          <p:cNvSpPr>
            <a:spLocks noChangeArrowheads="1"/>
          </p:cNvSpPr>
          <p:nvPr/>
        </p:nvSpPr>
        <p:spPr bwMode="auto">
          <a:xfrm>
            <a:off x="1200479" y="2824447"/>
            <a:ext cx="741466" cy="739778"/>
          </a:xfrm>
          <a:prstGeom prst="ellipse">
            <a:avLst/>
          </a:prstGeom>
          <a:solidFill>
            <a:schemeClr val="tx1">
              <a:lumMod val="50000"/>
              <a:lumOff val="50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01</a:t>
            </a:r>
          </a:p>
        </p:txBody>
      </p:sp>
      <p:sp>
        <p:nvSpPr>
          <p:cNvPr id="46" name="Oval 10"/>
          <p:cNvSpPr>
            <a:spLocks noChangeArrowheads="1"/>
          </p:cNvSpPr>
          <p:nvPr/>
        </p:nvSpPr>
        <p:spPr bwMode="auto">
          <a:xfrm>
            <a:off x="1200479" y="4802769"/>
            <a:ext cx="741466" cy="739778"/>
          </a:xfrm>
          <a:prstGeom prst="ellipse">
            <a:avLst/>
          </a:prstGeom>
          <a:solidFill>
            <a:schemeClr val="tx1">
              <a:lumMod val="75000"/>
              <a:lumOff val="25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02</a:t>
            </a:r>
          </a:p>
        </p:txBody>
      </p:sp>
      <p:sp>
        <p:nvSpPr>
          <p:cNvPr id="21" name="TextBox 5"/>
          <p:cNvSpPr txBox="1"/>
          <p:nvPr/>
        </p:nvSpPr>
        <p:spPr>
          <a:xfrm>
            <a:off x="815658" y="797937"/>
            <a:ext cx="5440045" cy="1169551"/>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统计机</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器</a:t>
            </a: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翻</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译分类</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Rectangle 11"/>
          <p:cNvSpPr/>
          <p:nvPr/>
        </p:nvSpPr>
        <p:spPr>
          <a:xfrm>
            <a:off x="7927105" y="2926988"/>
            <a:ext cx="3187349" cy="763735"/>
          </a:xfrm>
          <a:prstGeom prst="rect">
            <a:avLst/>
          </a:prstGeom>
        </p:spPr>
        <p:txBody>
          <a:bodyPr wrap="square">
            <a:spAutoFit/>
          </a:bodyPr>
          <a:lstStyle/>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比信源信道模型更具一般化。</a:t>
            </a:r>
          </a:p>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利用实值特征函数的线性组合求解最优译文。</a:t>
            </a:r>
          </a:p>
          <a:p>
            <a:pPr>
              <a:lnSpc>
                <a:spcPct val="125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德国 </a:t>
            </a:r>
            <a:r>
              <a:rPr lang="en-US" altLang="zh-CN" sz="1200">
                <a:solidFill>
                  <a:schemeClr val="tx1">
                    <a:lumMod val="75000"/>
                    <a:lumOff val="25000"/>
                  </a:schemeClr>
                </a:solidFill>
                <a:latin typeface="微软雅黑" panose="020B0503020204020204" pitchFamily="34" charset="-122"/>
                <a:ea typeface="微软雅黑" panose="020B0503020204020204" pitchFamily="34" charset="-122"/>
              </a:rPr>
              <a:t>Och tich </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Rectangle 11"/>
          <p:cNvSpPr/>
          <p:nvPr/>
        </p:nvSpPr>
        <p:spPr>
          <a:xfrm>
            <a:off x="7927104" y="2637600"/>
            <a:ext cx="3715149" cy="372025"/>
          </a:xfrm>
          <a:prstGeom prst="rect">
            <a:avLst/>
          </a:prstGeom>
        </p:spPr>
        <p:txBody>
          <a:bodyPr wrap="square">
            <a:spAutoFit/>
          </a:bodyPr>
          <a:lstStyle/>
          <a:p>
            <a:pPr>
              <a:lnSpc>
                <a:spcPct val="125000"/>
              </a:lnSpc>
            </a:pPr>
            <a:r>
              <a:rPr lang="zh-CN" altLang="en-US" sz="1600" b="1">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基于最大熵思想的统计机器翻译方法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矩形 23"/>
          <p:cNvSpPr/>
          <p:nvPr/>
        </p:nvSpPr>
        <p:spPr>
          <a:xfrm>
            <a:off x="6614189" y="2564358"/>
            <a:ext cx="4961388" cy="1270411"/>
          </a:xfrm>
          <a:prstGeom prst="rect">
            <a:avLst/>
          </a:prstGeom>
          <a:no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614188" y="2564357"/>
            <a:ext cx="1246241" cy="1269577"/>
          </a:xfrm>
          <a:prstGeom prst="rect">
            <a:avLst/>
          </a:prstGeom>
          <a:solidFill>
            <a:schemeClr val="tx1">
              <a:lumMod val="65000"/>
              <a:lumOff val="35000"/>
            </a:schemeClr>
          </a:solid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Oval 10"/>
          <p:cNvSpPr>
            <a:spLocks noChangeArrowheads="1"/>
          </p:cNvSpPr>
          <p:nvPr/>
        </p:nvSpPr>
        <p:spPr bwMode="auto">
          <a:xfrm>
            <a:off x="6866575" y="2834440"/>
            <a:ext cx="741466" cy="739778"/>
          </a:xfrm>
          <a:prstGeom prst="ellipse">
            <a:avLst/>
          </a:prstGeom>
          <a:solidFill>
            <a:schemeClr val="tx1">
              <a:lumMod val="75000"/>
              <a:lumOff val="25000"/>
            </a:schemeClr>
          </a:solidFill>
          <a:ln w="19050">
            <a:solidFill>
              <a:schemeClr val="bg1"/>
            </a:solidFill>
          </a:ln>
        </p:spPr>
        <p:txBody>
          <a:bodyPr vert="horz" wrap="square" lIns="0" tIns="0" rIns="0" bIns="0" numCol="1" anchor="ctr" anchorCtr="0" compatLnSpc="1"/>
          <a:lstStyle/>
          <a:p>
            <a:pPr algn="ctr"/>
            <a:r>
              <a:rPr lang="en-US" sz="3200" b="1" smtClean="0">
                <a:solidFill>
                  <a:schemeClr val="bg1"/>
                </a:solidFill>
              </a:rPr>
              <a:t>03</a:t>
            </a:r>
            <a:endParaRPr lang="en-US" sz="3200" b="1" dirty="0">
              <a:solidFill>
                <a:schemeClr val="bg1"/>
              </a:solidFill>
            </a:endParaRPr>
          </a:p>
        </p:txBody>
      </p:sp>
    </p:spTree>
    <p:extLst>
      <p:ext uri="{BB962C8B-B14F-4D97-AF65-F5344CB8AC3E}">
        <p14:creationId xmlns:p14="http://schemas.microsoft.com/office/powerpoint/2010/main" val="419006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strips(downLeft)">
                                      <p:cBhvr>
                                        <p:cTn id="7" dur="500"/>
                                        <p:tgtEl>
                                          <p:spTgt spid="3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strips(downLeft)">
                                      <p:cBhvr>
                                        <p:cTn id="10" dur="500"/>
                                        <p:tgtEl>
                                          <p:spTgt spid="3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trips(downLeft)">
                                      <p:cBhvr>
                                        <p:cTn id="13" dur="500"/>
                                        <p:tgtEl>
                                          <p:spTgt spid="3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strips(downLeft)">
                                      <p:cBhvr>
                                        <p:cTn id="16" dur="500"/>
                                        <p:tgtEl>
                                          <p:spTgt spid="40"/>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strips(downLeft)">
                                      <p:cBhvr>
                                        <p:cTn id="19" dur="500"/>
                                        <p:tgtEl>
                                          <p:spTgt spid="4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strips(downLeft)">
                                      <p:cBhvr>
                                        <p:cTn id="22" dur="500"/>
                                        <p:tgtEl>
                                          <p:spTgt spid="42"/>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strips(downLeft)">
                                      <p:cBhvr>
                                        <p:cTn id="25" dur="500"/>
                                        <p:tgtEl>
                                          <p:spTgt spid="4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downLeft)">
                                      <p:cBhvr>
                                        <p:cTn id="28" dur="500"/>
                                        <p:tgtEl>
                                          <p:spTgt spid="44"/>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strips(downLeft)">
                                      <p:cBhvr>
                                        <p:cTn id="31" dur="500"/>
                                        <p:tgtEl>
                                          <p:spTgt spid="4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strips(downLeft)">
                                      <p:cBhvr>
                                        <p:cTn id="34" dur="500"/>
                                        <p:tgtEl>
                                          <p:spTgt spid="4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500"/>
                                        <p:tgtEl>
                                          <p:spTgt spid="22"/>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strips(downLeft)">
                                      <p:cBhvr>
                                        <p:cTn id="43" dur="500"/>
                                        <p:tgtEl>
                                          <p:spTgt spid="2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strips(downLeft)">
                                      <p:cBhvr>
                                        <p:cTn id="46" dur="500"/>
                                        <p:tgtEl>
                                          <p:spTgt spid="24"/>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strips(downLeft)">
                                      <p:cBhvr>
                                        <p:cTn id="49" dur="500"/>
                                        <p:tgtEl>
                                          <p:spTgt spid="2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strips(downLeft)">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animBg="1"/>
      <p:bldP spid="41" grpId="0"/>
      <p:bldP spid="42" grpId="0"/>
      <p:bldP spid="43" grpId="0" animBg="1"/>
      <p:bldP spid="44" grpId="0" animBg="1"/>
      <p:bldP spid="45" grpId="0" animBg="1"/>
      <p:bldP spid="46" grpId="0" animBg="1"/>
      <p:bldP spid="21" grpId="0"/>
      <p:bldP spid="22" grpId="0"/>
      <p:bldP spid="23" grpId="0"/>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于平行概率语法的</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统计机器翻译方法</a:t>
            </a:r>
          </a:p>
        </p:txBody>
      </p:sp>
      <p:sp>
        <p:nvSpPr>
          <p:cNvPr id="30" name="TextBox 5"/>
          <p:cNvSpPr txBox="1"/>
          <p:nvPr/>
        </p:nvSpPr>
        <p:spPr>
          <a:xfrm>
            <a:off x="1057276" y="721238"/>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基本思想</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5"/>
          <p:cNvSpPr txBox="1"/>
          <p:nvPr/>
        </p:nvSpPr>
        <p:spPr>
          <a:xfrm>
            <a:off x="1057276" y="3036720"/>
            <a:ext cx="5440045" cy="985719"/>
          </a:xfrm>
          <a:prstGeom prst="rect">
            <a:avLst/>
          </a:prstGeom>
          <a:noFill/>
        </p:spPr>
        <p:txBody>
          <a:bodyPr wrap="square" rtlCol="0">
            <a:spAutoFit/>
          </a:bodyPr>
          <a:lstStyle/>
          <a:p>
            <a:pPr>
              <a:lnSpc>
                <a:spcPts val="8400"/>
              </a:lnSpc>
            </a:pPr>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代</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表模型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文本框 34"/>
          <p:cNvSpPr txBox="1"/>
          <p:nvPr/>
        </p:nvSpPr>
        <p:spPr>
          <a:xfrm>
            <a:off x="1091604" y="4392767"/>
            <a:ext cx="5405717" cy="812530"/>
          </a:xfrm>
          <a:prstGeom prst="rect">
            <a:avLst/>
          </a:prstGeom>
          <a:noFill/>
        </p:spPr>
        <p:txBody>
          <a:bodyPr wrap="square" rtlCol="0">
            <a:spAutoFit/>
          </a:bodyPr>
          <a:lstStyle/>
          <a:p>
            <a:pPr>
              <a:lnSpc>
                <a:spcPct val="130000"/>
              </a:lnSpc>
              <a:spcBef>
                <a:spcPct val="0"/>
              </a:spcBef>
            </a:pP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Alshawi</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a:t>
            </a:r>
            <a:r>
              <a:rPr lang="en-US" alt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Head </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Transducer</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模型</a:t>
            </a:r>
            <a:endPar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吴</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德恺的</a:t>
            </a:r>
            <a:r>
              <a:rPr lang="en-US" altLang="zh-CN"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ITG</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模型</a:t>
            </a:r>
            <a:endPar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7" name="文本框 16"/>
          <p:cNvSpPr txBox="1"/>
          <p:nvPr/>
        </p:nvSpPr>
        <p:spPr>
          <a:xfrm>
            <a:off x="1057276" y="1866415"/>
            <a:ext cx="5568811" cy="1170305"/>
          </a:xfrm>
          <a:prstGeom prst="rect">
            <a:avLst/>
          </a:prstGeom>
          <a:noFill/>
        </p:spPr>
        <p:txBody>
          <a:bodyPr wrap="square" rtlCol="0">
            <a:spAutoFit/>
          </a:bodyPr>
          <a:lstStyle/>
          <a:p>
            <a:pPr>
              <a:lnSpc>
                <a:spcPct val="130000"/>
              </a:lnSpc>
              <a:spcBef>
                <a:spcPct val="0"/>
              </a:spcBef>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用</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一个双语平行的概率语法模型，同时生 </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成两种语言的句子，在对源语言句子进行理解的同时，就可以得到对应的目标语言</a:t>
            </a:r>
          </a:p>
        </p:txBody>
      </p:sp>
    </p:spTree>
    <p:extLst>
      <p:ext uri="{BB962C8B-B14F-4D97-AF65-F5344CB8AC3E}">
        <p14:creationId xmlns:p14="http://schemas.microsoft.com/office/powerpoint/2010/main" val="406743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checkerboard(across)">
                                      <p:cBhvr>
                                        <p:cTn id="14" dur="500"/>
                                        <p:tgtEl>
                                          <p:spTgt spid="35"/>
                                        </p:tgtEl>
                                      </p:cBhvr>
                                    </p:animEffect>
                                  </p:child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heckerboard(across)">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2800767"/>
          </a:xfrm>
          <a:prstGeom prst="rect">
            <a:avLst/>
          </a:prstGeom>
          <a:noFill/>
        </p:spPr>
        <p:txBody>
          <a:bodyPr wrap="square" rtlCol="0">
            <a:spAutoFit/>
          </a:bodyPr>
          <a:lstStyle/>
          <a:p>
            <a:pPr algn="ctr"/>
            <a:r>
              <a:rPr lang="en-US" altLang="zh-CN" sz="8800" smtClean="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3024613"/>
            <a:ext cx="5241359" cy="707886"/>
          </a:xfrm>
          <a:prstGeom prst="rect">
            <a:avLst/>
          </a:prstGeom>
          <a:noFill/>
        </p:spPr>
        <p:txBody>
          <a:bodyPr wrap="square" rtlCol="0">
            <a:spAutoFit/>
          </a:bodyPr>
          <a:lstStyle/>
          <a:p>
            <a:r>
              <a:rPr lang="zh-CN" altLang="en-US" sz="4000" spc="-15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a:t>
            </a:r>
            <a:r>
              <a:rPr lang="zh-CN" altLang="en-US" sz="4000" spc="-150">
                <a:solidFill>
                  <a:schemeClr val="tx1">
                    <a:lumMod val="75000"/>
                    <a:lumOff val="25000"/>
                  </a:schemeClr>
                </a:solidFill>
                <a:latin typeface="微软雅黑" panose="020B0503020204020204" pitchFamily="34" charset="-122"/>
                <a:ea typeface="微软雅黑" panose="020B0503020204020204" pitchFamily="34" charset="-122"/>
                <a:sym typeface="+mn-ea"/>
              </a:rPr>
              <a:t>信</a:t>
            </a:r>
            <a:r>
              <a:rPr lang="zh-CN" altLang="en-US" sz="4000" spc="-150" smtClean="0">
                <a:solidFill>
                  <a:schemeClr val="tx1">
                    <a:lumMod val="75000"/>
                    <a:lumOff val="25000"/>
                  </a:schemeClr>
                </a:solidFill>
                <a:latin typeface="微软雅黑" panose="020B0503020204020204" pitchFamily="34" charset="-122"/>
                <a:ea typeface="微软雅黑" panose="020B0503020204020204" pitchFamily="34" charset="-122"/>
                <a:sym typeface="+mn-ea"/>
              </a:rPr>
              <a:t>道思想</a:t>
            </a:r>
            <a:endParaRPr lang="en-US" altLang="zh-CN" sz="4000" spc="-15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7223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基于信源信道思想的统计机器翻译方法</a:t>
            </a:r>
          </a:p>
        </p:txBody>
      </p:sp>
      <p:pic>
        <p:nvPicPr>
          <p:cNvPr id="28" name="Picture 2">
            <a:extLst>
              <a:ext uri="{FF2B5EF4-FFF2-40B4-BE49-F238E27FC236}">
                <a16:creationId xmlns:a16="http://schemas.microsoft.com/office/drawing/2014/main" id="{819F9D53-5591-4291-858C-86FAB2B43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2069558"/>
            <a:ext cx="8801100" cy="7620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5"/>
          <p:cNvSpPr txBox="1"/>
          <p:nvPr/>
        </p:nvSpPr>
        <p:spPr>
          <a:xfrm>
            <a:off x="1057276" y="721238"/>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基本原理</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5"/>
          <p:cNvSpPr txBox="1"/>
          <p:nvPr/>
        </p:nvSpPr>
        <p:spPr>
          <a:xfrm>
            <a:off x="1057276" y="3036720"/>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基本方程式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3" name="Picture 3">
            <a:extLst>
              <a:ext uri="{FF2B5EF4-FFF2-40B4-BE49-F238E27FC236}">
                <a16:creationId xmlns:a16="http://schemas.microsoft.com/office/drawing/2014/main" id="{E5CA86EF-1466-4B3A-9778-6878D8303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098" y="4405206"/>
            <a:ext cx="3381375" cy="4857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5"/>
          <p:cNvSpPr txBox="1"/>
          <p:nvPr/>
        </p:nvSpPr>
        <p:spPr>
          <a:xfrm>
            <a:off x="6786284" y="3036720"/>
            <a:ext cx="5440045" cy="985719"/>
          </a:xfrm>
          <a:prstGeom prst="rect">
            <a:avLst/>
          </a:prstGeom>
          <a:noFill/>
        </p:spPr>
        <p:txBody>
          <a:bodyPr wrap="square" rtlCol="0">
            <a:spAutoFit/>
          </a:bodyPr>
          <a:lstStyle/>
          <a:p>
            <a:pPr>
              <a:lnSpc>
                <a:spcPts val="8400"/>
              </a:lnSpc>
            </a:pP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机器翻译问题</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文本框 34"/>
          <p:cNvSpPr txBox="1"/>
          <p:nvPr/>
        </p:nvSpPr>
        <p:spPr>
          <a:xfrm>
            <a:off x="6786283" y="4357167"/>
            <a:ext cx="5405717" cy="1170305"/>
          </a:xfrm>
          <a:prstGeom prst="rect">
            <a:avLst/>
          </a:prstGeom>
          <a:noFill/>
        </p:spPr>
        <p:txBody>
          <a:bodyPr wrap="square" rtlCol="0">
            <a:spAutoFit/>
          </a:bodyPr>
          <a:lstStyle/>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语言模型           的参数估计</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翻译模型           </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 参</a:t>
            </a: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数估计</a:t>
            </a:r>
          </a:p>
          <a:p>
            <a:pPr>
              <a:lnSpc>
                <a:spcPct val="130000"/>
              </a:lnSpc>
              <a:spcBef>
                <a:spcPct val="0"/>
              </a:spcBef>
            </a:pPr>
            <a:r>
              <a:rPr lang="zh-CN" altLang="en-US">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搜索问题，找到最佳译文 </a:t>
            </a:r>
          </a:p>
        </p:txBody>
      </p:sp>
      <p:pic>
        <p:nvPicPr>
          <p:cNvPr id="36" name="Picture 2">
            <a:extLst>
              <a:ext uri="{FF2B5EF4-FFF2-40B4-BE49-F238E27FC236}">
                <a16:creationId xmlns:a16="http://schemas.microsoft.com/office/drawing/2014/main" id="{6FC3DED8-5D7B-4437-82D0-722700F00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3724" y="4382992"/>
            <a:ext cx="7620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a:extLst>
              <a:ext uri="{FF2B5EF4-FFF2-40B4-BE49-F238E27FC236}">
                <a16:creationId xmlns:a16="http://schemas.microsoft.com/office/drawing/2014/main" id="{51F19B6C-F558-4730-8C19-6E387C31A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3724" y="4672135"/>
            <a:ext cx="10287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8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across)">
                                      <p:cBhvr>
                                        <p:cTn id="13" dur="500"/>
                                        <p:tgtEl>
                                          <p:spTgt spid="34"/>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checkerboard(across)">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6" y="278130"/>
            <a:ext cx="6380754" cy="461665"/>
          </a:xfrm>
          <a:prstGeom prst="rect">
            <a:avLst/>
          </a:prstGeom>
          <a:noFill/>
        </p:spPr>
        <p:txBody>
          <a:bodyPr wrap="square" rtlCol="0">
            <a:spAutoFit/>
          </a:bodyPr>
          <a:lstStyle/>
          <a:p>
            <a:pPr algn="dist"/>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基于信源信道思想的统计机器翻译</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法</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 IBM</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1" name="TextBox 5"/>
          <p:cNvSpPr txBox="1"/>
          <p:nvPr/>
        </p:nvSpPr>
        <p:spPr>
          <a:xfrm>
            <a:off x="815658" y="973760"/>
            <a:ext cx="8077702" cy="1169551"/>
          </a:xfrm>
          <a:prstGeom prst="rect">
            <a:avLst/>
          </a:prstGeom>
          <a:noFill/>
        </p:spPr>
        <p:txBody>
          <a:bodyPr wrap="square" rtlCol="0">
            <a:spAutoFit/>
          </a:bodyPr>
          <a:lstStyle/>
          <a:p>
            <a:pPr>
              <a:lnSpc>
                <a:spcPts val="8400"/>
              </a:lnSpc>
            </a:pP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IBM</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统计翻译模型（</a:t>
            </a:r>
            <a:r>
              <a:rPr lang="en-US" altLang="zh-CN"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IBM Model1-5</a:t>
            </a:r>
            <a:r>
              <a:rPr lang="zh-CN" altLang="en-US" sz="2800" b="1"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4">
            <a:extLst>
              <a:ext uri="{FF2B5EF4-FFF2-40B4-BE49-F238E27FC236}">
                <a16:creationId xmlns:a16="http://schemas.microsoft.com/office/drawing/2014/main" id="{DC5BA246-F18F-4010-99D2-0CE948100E50}"/>
              </a:ext>
            </a:extLst>
          </p:cNvPr>
          <p:cNvSpPr>
            <a:spLocks noChangeArrowheads="1"/>
          </p:cNvSpPr>
          <p:nvPr/>
        </p:nvSpPr>
        <p:spPr bwMode="auto">
          <a:xfrm>
            <a:off x="792702" y="4031416"/>
            <a:ext cx="76995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模型4在对齐时不仅考虑了单词的位置变化，同时考虑了该位置上的单词</a:t>
            </a:r>
            <a:r>
              <a:rPr kumimoji="0" lang="zh-CN" altLang="en-US" sz="1800" b="0" i="0" u="none" strike="noStrike" cap="none" normalizeH="0" baseline="0" dirty="0">
                <a:ln>
                  <a:noFill/>
                </a:ln>
                <a:solidFill>
                  <a:schemeClr val="tx1"/>
                </a:solidFill>
                <a:effectLst/>
                <a:latin typeface="Arial" panose="020B060402020202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8" name="Picture 5">
            <a:extLst>
              <a:ext uri="{FF2B5EF4-FFF2-40B4-BE49-F238E27FC236}">
                <a16:creationId xmlns:a16="http://schemas.microsoft.com/office/drawing/2014/main" id="{2B8CD6AA-D09A-482F-A7DB-0827954E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3" y="2456274"/>
            <a:ext cx="10572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154038C8-36DF-417D-A958-0B69C2722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71" y="2968168"/>
            <a:ext cx="1866900" cy="4381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a:extLst>
              <a:ext uri="{FF2B5EF4-FFF2-40B4-BE49-F238E27FC236}">
                <a16:creationId xmlns:a16="http://schemas.microsoft.com/office/drawing/2014/main" id="{EB4E64A9-A061-4E7D-A2FE-42821A5F5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451" y="3441157"/>
            <a:ext cx="1066800" cy="390525"/>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D3D14299-F68A-4654-BBE3-5609521F6C27}"/>
              </a:ext>
            </a:extLst>
          </p:cNvPr>
          <p:cNvSpPr txBox="1"/>
          <p:nvPr/>
        </p:nvSpPr>
        <p:spPr>
          <a:xfrm>
            <a:off x="806635" y="2435048"/>
            <a:ext cx="6094520" cy="4770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模型1考虑词与词之间互相翻译的概率  </a:t>
            </a:r>
            <a:r>
              <a:rPr kumimoji="0" lang="zh-CN" altLang="zh-CN" sz="25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文本框 21">
            <a:extLst>
              <a:ext uri="{FF2B5EF4-FFF2-40B4-BE49-F238E27FC236}">
                <a16:creationId xmlns:a16="http://schemas.microsoft.com/office/drawing/2014/main" id="{38F1B195-F1B1-4FB3-B530-D9BD69805D2E}"/>
              </a:ext>
            </a:extLst>
          </p:cNvPr>
          <p:cNvSpPr txBox="1"/>
          <p:nvPr/>
        </p:nvSpPr>
        <p:spPr>
          <a:xfrm>
            <a:off x="792702" y="2933328"/>
            <a:ext cx="7415319"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模型2考虑单词在翻译过程中位置的变化，引入</a:t>
            </a:r>
            <a:r>
              <a:rPr lang="zh-CN" altLang="en-US" dirty="0">
                <a:latin typeface="Arial" panose="020B0604020202020204" pitchFamily="34" charset="0"/>
              </a:rPr>
              <a:t>参数</a:t>
            </a: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27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16846A04-DF3C-4779-B5FF-894AEAE00603}"/>
              </a:ext>
            </a:extLst>
          </p:cNvPr>
          <p:cNvSpPr txBox="1"/>
          <p:nvPr/>
        </p:nvSpPr>
        <p:spPr>
          <a:xfrm>
            <a:off x="792702" y="3441158"/>
            <a:ext cx="6815244" cy="461665"/>
          </a:xfrm>
          <a:prstGeom prst="rect">
            <a:avLst/>
          </a:prstGeom>
          <a:noFill/>
        </p:spPr>
        <p:txBody>
          <a:bodyPr wrap="square">
            <a:spAutoFit/>
          </a:bodyPr>
          <a:lstStyle/>
          <a:p>
            <a:r>
              <a:rPr kumimoji="0" lang="zh-CN" altLang="zh-CN" sz="1800" b="0" i="0" u="none" strike="noStrike" cap="none" normalizeH="0" baseline="0" dirty="0">
                <a:ln>
                  <a:noFill/>
                </a:ln>
                <a:solidFill>
                  <a:schemeClr val="tx1"/>
                </a:solidFill>
                <a:effectLst/>
                <a:latin typeface="Arial" panose="020B0604020202020204" pitchFamily="34" charset="0"/>
              </a:rPr>
              <a:t>模型3考虑了一个单词翻译成多个单词的情况，引入了产出概率  </a:t>
            </a:r>
            <a:r>
              <a:rPr kumimoji="0" lang="zh-CN" altLang="zh-CN" sz="2400" b="0" i="0" u="none" strike="noStrike" cap="none" normalizeH="0" baseline="0" dirty="0">
                <a:ln>
                  <a:noFill/>
                </a:ln>
                <a:solidFill>
                  <a:schemeClr val="tx1"/>
                </a:solidFill>
                <a:effectLst/>
                <a:latin typeface="Arial" panose="020B0604020202020204" pitchFamily="34" charset="0"/>
              </a:rPr>
              <a:t>  </a:t>
            </a:r>
            <a:endParaRPr lang="zh-CN" altLang="en-US" dirty="0"/>
          </a:p>
        </p:txBody>
      </p:sp>
      <p:sp>
        <p:nvSpPr>
          <p:cNvPr id="24" name="文本框 23">
            <a:extLst>
              <a:ext uri="{FF2B5EF4-FFF2-40B4-BE49-F238E27FC236}">
                <a16:creationId xmlns:a16="http://schemas.microsoft.com/office/drawing/2014/main" id="{1670D820-F69B-4F0C-B8D0-51BA6C50E625}"/>
              </a:ext>
            </a:extLst>
          </p:cNvPr>
          <p:cNvSpPr txBox="1"/>
          <p:nvPr/>
        </p:nvSpPr>
        <p:spPr>
          <a:xfrm>
            <a:off x="806635" y="4537039"/>
            <a:ext cx="609452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模型5是对模型4的修正，消除了模型4中的缺陷。</a:t>
            </a:r>
          </a:p>
        </p:txBody>
      </p:sp>
    </p:spTree>
    <p:extLst>
      <p:ext uri="{BB962C8B-B14F-4D97-AF65-F5344CB8AC3E}">
        <p14:creationId xmlns:p14="http://schemas.microsoft.com/office/powerpoint/2010/main" val="798545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2270</Words>
  <Application>Microsoft Office PowerPoint</Application>
  <PresentationFormat>宽屏</PresentationFormat>
  <Paragraphs>171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FuturaBookC</vt:lpstr>
      <vt:lpstr>等线</vt:lpstr>
      <vt:lpstr>等线 Light</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SUANSAN</cp:lastModifiedBy>
  <cp:revision>136</cp:revision>
  <dcterms:created xsi:type="dcterms:W3CDTF">2018-03-08T13:14:00Z</dcterms:created>
  <dcterms:modified xsi:type="dcterms:W3CDTF">2022-04-17T13:45:03Z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