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357" r:id="rId6"/>
    <p:sldId id="339" r:id="rId7"/>
    <p:sldId id="341" r:id="rId8"/>
    <p:sldId id="342" r:id="rId9"/>
    <p:sldId id="343" r:id="rId10"/>
    <p:sldId id="344" r:id="rId11"/>
    <p:sldId id="345" r:id="rId12"/>
    <p:sldId id="346" r:id="rId13"/>
    <p:sldId id="358" r:id="rId14"/>
    <p:sldId id="349" r:id="rId15"/>
    <p:sldId id="350" r:id="rId16"/>
    <p:sldId id="347" r:id="rId17"/>
    <p:sldId id="351" r:id="rId18"/>
    <p:sldId id="352" r:id="rId19"/>
    <p:sldId id="353" r:id="rId20"/>
    <p:sldId id="355" r:id="rId21"/>
    <p:sldId id="359" r:id="rId22"/>
    <p:sldId id="361" r:id="rId23"/>
    <p:sldId id="363" r:id="rId24"/>
    <p:sldId id="364" r:id="rId25"/>
    <p:sldId id="366" r:id="rId26"/>
    <p:sldId id="367" r:id="rId27"/>
    <p:sldId id="369" r:id="rId28"/>
    <p:sldId id="370" r:id="rId29"/>
    <p:sldId id="371" r:id="rId30"/>
    <p:sldId id="372" r:id="rId31"/>
    <p:sldId id="373" r:id="rId32"/>
    <p:sldId id="374" r:id="rId33"/>
    <p:sldId id="375" r:id="rId34"/>
  </p:sldIdLst>
  <p:sldSz cx="10693400" cy="7556500"/>
  <p:notesSz cx="10693400" cy="75565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484" autoAdjust="0"/>
  </p:normalViewPr>
  <p:slideViewPr>
    <p:cSldViewPr>
      <p:cViewPr varScale="1">
        <p:scale>
          <a:sx n="63" d="100"/>
          <a:sy n="63" d="100"/>
        </p:scale>
        <p:origin x="2688" y="78"/>
      </p:cViewPr>
      <p:guideLst>
        <p:guide orient="horz" pos="2903"/>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7225306" cy="31331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9444619" y="0"/>
            <a:ext cx="7225306" cy="313315"/>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463509" y="780576"/>
            <a:ext cx="3746765" cy="210755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667378" y="3005217"/>
            <a:ext cx="13339026" cy="245881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5931293"/>
            <a:ext cx="7225306" cy="31331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9444619" y="5931293"/>
            <a:ext cx="7225306" cy="313314"/>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olidFill>
                  <a:srgbClr val="FF0000"/>
                </a:solidFill>
              </a:rPr>
              <a:t>此图在关联数据原则会详细介绍。</a:t>
            </a:r>
            <a:endParaRPr lang="zh-CN" altLang="en-US">
              <a:solidFill>
                <a:srgbClr val="FF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spc="15" dirty="0">
                <a:latin typeface="仿宋" panose="02010609060101010101" charset="-122"/>
                <a:ea typeface="仿宋" panose="02010609060101010101" charset="-122"/>
                <a:cs typeface="仿宋" panose="02010609060101010101" charset="-122"/>
                <a:sym typeface="+mn-ea"/>
              </a:rPr>
              <a:t>虽然较简单的协议需要在发布数据的服务器上进行较少的计算，但较复杂的协议允许代理请求更具体的数据，从而减少带宽。知识图还可以提供符合具有不同要求的不同代理的各种访问协议。</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pc="15" dirty="0">
                <a:latin typeface="黑体" panose="02010609060101010101" charset="-122"/>
                <a:ea typeface="黑体" panose="02010609060101010101" charset="-122"/>
                <a:cs typeface="黑体" panose="02010609060101010101" charset="-122"/>
                <a:sym typeface="+mn-ea"/>
              </a:rPr>
              <a:t>因此，在这一节中，我们将从知识图谱许可、使用策略、加密和匿名化等方面来研究最新技术。</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图</a:t>
            </a:r>
            <a:r>
              <a:rPr lang="en-US" altLang="zh-CN"/>
              <a:t>35将许可证与事件数据以及权限、操作和义务相关联.</a:t>
            </a:r>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227710" y="2704894"/>
            <a:ext cx="2237978" cy="758189"/>
          </a:xfrm>
          <a:prstGeom prst="rect">
            <a:avLst/>
          </a:prstGeom>
        </p:spPr>
        <p:txBody>
          <a:bodyPr wrap="square" lIns="0" tIns="0" rIns="0" bIns="0">
            <a:spAutoFit/>
          </a:bodyPr>
          <a:lstStyle>
            <a:lvl1pPr>
              <a:defRPr sz="4800" b="0" i="0">
                <a:solidFill>
                  <a:schemeClr val="tx1"/>
                </a:solidFill>
                <a:latin typeface="Verdana" panose="020B0604030504040204"/>
                <a:cs typeface="Verdana" panose="020B0604030504040204"/>
              </a:defRPr>
            </a:lvl1pPr>
          </a:lstStyle>
          <a:p/>
        </p:txBody>
      </p:sp>
      <p:sp>
        <p:nvSpPr>
          <p:cNvPr id="3" name="Holder 3"/>
          <p:cNvSpPr>
            <a:spLocks noGrp="1"/>
          </p:cNvSpPr>
          <p:nvPr>
            <p:ph type="subTitle" idx="4"/>
          </p:nvPr>
        </p:nvSpPr>
        <p:spPr>
          <a:xfrm>
            <a:off x="1604010" y="4231640"/>
            <a:ext cx="7485380" cy="188912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1000" b="0" i="0">
                <a:solidFill>
                  <a:srgbClr val="898989"/>
                </a:solidFill>
                <a:latin typeface="等线 Light" panose="02010600030101010101" charset="-122"/>
                <a:cs typeface="等线 Light" panose="02010600030101010101" charset="-122"/>
              </a:defRPr>
            </a:lvl1pPr>
          </a:lstStyle>
          <a:p>
            <a:pPr marL="12700">
              <a:lnSpc>
                <a:spcPts val="1110"/>
              </a:lnSpc>
            </a:pPr>
            <a:r>
              <a:rPr spc="-50" dirty="0"/>
              <a:t>知识图谱概述</a:t>
            </a:r>
            <a:endParaRPr spc="-5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000" b="0" i="0">
                <a:solidFill>
                  <a:srgbClr val="898989"/>
                </a:solidFill>
                <a:latin typeface="Calibri" panose="020F0502020204030204"/>
                <a:cs typeface="Calibri" panose="020F0502020204030204"/>
              </a:defRPr>
            </a:lvl1pPr>
          </a:lstStyle>
          <a:p>
            <a:pPr marL="38100">
              <a:lnSpc>
                <a:spcPct val="100000"/>
              </a:lnSpc>
              <a:spcBef>
                <a:spcPts val="50"/>
              </a:spcBef>
            </a:pPr>
            <a:fld id="{81D60167-4931-47E6-BA6A-407CBD079E47}" type="slidenum">
              <a:rPr dirty="0"/>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Verdana" panose="020B0604030504040204"/>
                <a:cs typeface="Verdana" panose="020B060403050404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1000" b="0" i="0">
                <a:solidFill>
                  <a:srgbClr val="898989"/>
                </a:solidFill>
                <a:latin typeface="等线 Light" panose="02010600030101010101" charset="-122"/>
                <a:cs typeface="等线 Light" panose="02010600030101010101" charset="-122"/>
              </a:defRPr>
            </a:lvl1pPr>
          </a:lstStyle>
          <a:p>
            <a:pPr marL="12700">
              <a:lnSpc>
                <a:spcPts val="1110"/>
              </a:lnSpc>
            </a:pPr>
            <a:r>
              <a:rPr spc="-50" dirty="0"/>
              <a:t>知识图谱概述</a:t>
            </a:r>
            <a:endParaRPr spc="-5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000" b="0" i="0">
                <a:solidFill>
                  <a:srgbClr val="898989"/>
                </a:solidFill>
                <a:latin typeface="Calibri" panose="020F0502020204030204"/>
                <a:cs typeface="Calibri" panose="020F0502020204030204"/>
              </a:defRPr>
            </a:lvl1pPr>
          </a:lstStyle>
          <a:p>
            <a:pPr marL="38100">
              <a:lnSpc>
                <a:spcPct val="100000"/>
              </a:lnSpc>
              <a:spcBef>
                <a:spcPts val="50"/>
              </a:spcBef>
            </a:pPr>
            <a:fld id="{81D60167-4931-47E6-BA6A-407CBD079E47}" type="slidenum">
              <a:rPr dirty="0"/>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Verdana" panose="020B0604030504040204"/>
                <a:cs typeface="Verdana" panose="020B0604030504040204"/>
              </a:defRPr>
            </a:lvl1pPr>
          </a:lstStyle>
          <a:p/>
        </p:txBody>
      </p:sp>
      <p:sp>
        <p:nvSpPr>
          <p:cNvPr id="3" name="Holder 3"/>
          <p:cNvSpPr>
            <a:spLocks noGrp="1"/>
          </p:cNvSpPr>
          <p:nvPr>
            <p:ph sz="half" idx="2"/>
          </p:nvPr>
        </p:nvSpPr>
        <p:spPr>
          <a:xfrm>
            <a:off x="534670" y="1737995"/>
            <a:ext cx="4651629" cy="498729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5507101" y="1737995"/>
            <a:ext cx="4651629" cy="498729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1000" b="0" i="0">
                <a:solidFill>
                  <a:srgbClr val="898989"/>
                </a:solidFill>
                <a:latin typeface="等线 Light" panose="02010600030101010101" charset="-122"/>
                <a:cs typeface="等线 Light" panose="02010600030101010101" charset="-122"/>
              </a:defRPr>
            </a:lvl1pPr>
          </a:lstStyle>
          <a:p>
            <a:pPr marL="12700">
              <a:lnSpc>
                <a:spcPts val="1110"/>
              </a:lnSpc>
            </a:pPr>
            <a:r>
              <a:rPr spc="-50" dirty="0"/>
              <a:t>知识图谱概述</a:t>
            </a:r>
            <a:endParaRPr spc="-5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000" b="0" i="0">
                <a:solidFill>
                  <a:srgbClr val="898989"/>
                </a:solidFill>
                <a:latin typeface="Calibri" panose="020F0502020204030204"/>
                <a:cs typeface="Calibri" panose="020F0502020204030204"/>
              </a:defRPr>
            </a:lvl1pPr>
          </a:lstStyle>
          <a:p>
            <a:pPr marL="38100">
              <a:lnSpc>
                <a:spcPct val="100000"/>
              </a:lnSpc>
              <a:spcBef>
                <a:spcPts val="50"/>
              </a:spcBef>
            </a:pPr>
            <a:fld id="{81D60167-4931-47E6-BA6A-407CBD079E47}" type="slidenum">
              <a:rPr dirty="0"/>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Verdana" panose="020B0604030504040204"/>
                <a:cs typeface="Verdana" panose="020B0604030504040204"/>
              </a:defRPr>
            </a:lvl1pPr>
          </a:lstStyle>
          <a:p/>
        </p:txBody>
      </p:sp>
      <p:sp>
        <p:nvSpPr>
          <p:cNvPr id="3" name="Holder 3"/>
          <p:cNvSpPr>
            <a:spLocks noGrp="1"/>
          </p:cNvSpPr>
          <p:nvPr>
            <p:ph type="ftr" sz="quarter" idx="5"/>
          </p:nvPr>
        </p:nvSpPr>
        <p:spPr/>
        <p:txBody>
          <a:bodyPr lIns="0" tIns="0" rIns="0" bIns="0"/>
          <a:lstStyle>
            <a:lvl1pPr>
              <a:defRPr sz="1000" b="0" i="0">
                <a:solidFill>
                  <a:srgbClr val="898989"/>
                </a:solidFill>
                <a:latin typeface="等线 Light" panose="02010600030101010101" charset="-122"/>
                <a:cs typeface="等线 Light" panose="02010600030101010101" charset="-122"/>
              </a:defRPr>
            </a:lvl1pPr>
          </a:lstStyle>
          <a:p>
            <a:pPr marL="12700">
              <a:lnSpc>
                <a:spcPts val="1110"/>
              </a:lnSpc>
            </a:pPr>
            <a:r>
              <a:rPr spc="-50" dirty="0"/>
              <a:t>知识图谱概述</a:t>
            </a:r>
            <a:endParaRPr spc="-5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000" b="0" i="0">
                <a:solidFill>
                  <a:srgbClr val="898989"/>
                </a:solidFill>
                <a:latin typeface="Calibri" panose="020F0502020204030204"/>
                <a:cs typeface="Calibri" panose="020F0502020204030204"/>
              </a:defRPr>
            </a:lvl1pPr>
          </a:lstStyle>
          <a:p>
            <a:pPr marL="38100">
              <a:lnSpc>
                <a:spcPct val="100000"/>
              </a:lnSpc>
              <a:spcBef>
                <a:spcPts val="50"/>
              </a:spcBef>
            </a:pPr>
            <a:fld id="{81D60167-4931-47E6-BA6A-407CBD079E47}" type="slidenum">
              <a:rPr dirty="0"/>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rgbClr val="898989"/>
                </a:solidFill>
                <a:latin typeface="等线 Light" panose="02010600030101010101" charset="-122"/>
                <a:cs typeface="等线 Light" panose="02010600030101010101" charset="-122"/>
              </a:defRPr>
            </a:lvl1pPr>
          </a:lstStyle>
          <a:p>
            <a:pPr marL="12700">
              <a:lnSpc>
                <a:spcPts val="1110"/>
              </a:lnSpc>
            </a:pPr>
            <a:r>
              <a:rPr spc="-50" dirty="0"/>
              <a:t>知识图谱概述</a:t>
            </a:r>
            <a:endParaRPr spc="-50"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000" b="0" i="0">
                <a:solidFill>
                  <a:srgbClr val="898989"/>
                </a:solidFill>
                <a:latin typeface="Calibri" panose="020F0502020204030204"/>
                <a:cs typeface="Calibri" panose="020F0502020204030204"/>
              </a:defRPr>
            </a:lvl1pPr>
          </a:lstStyle>
          <a:p>
            <a:pPr marL="38100">
              <a:lnSpc>
                <a:spcPct val="100000"/>
              </a:lnSpc>
              <a:spcBef>
                <a:spcPts val="50"/>
              </a:spcBef>
            </a:pPr>
            <a:fld id="{81D60167-4931-47E6-BA6A-407CBD079E47}" type="slidenum">
              <a:rPr dirty="0"/>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image" Target="../media/image3.png"/><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6.png"/><Relationship Id="rId10" Type="http://schemas.openxmlformats.org/officeDocument/2006/relationships/image" Target="../media/image5.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5113914" y="2874002"/>
            <a:ext cx="1543352" cy="1651000"/>
          </a:xfrm>
          <a:prstGeom prst="rect">
            <a:avLst/>
          </a:prstGeom>
        </p:spPr>
      </p:pic>
      <p:pic>
        <p:nvPicPr>
          <p:cNvPr id="17" name="bg object 17"/>
          <p:cNvPicPr/>
          <p:nvPr/>
        </p:nvPicPr>
        <p:blipFill>
          <a:blip r:embed="rId7" cstate="print"/>
          <a:stretch>
            <a:fillRect/>
          </a:stretch>
        </p:blipFill>
        <p:spPr>
          <a:xfrm>
            <a:off x="8187835" y="2843803"/>
            <a:ext cx="1340083" cy="1549399"/>
          </a:xfrm>
          <a:prstGeom prst="rect">
            <a:avLst/>
          </a:prstGeom>
        </p:spPr>
      </p:pic>
      <p:pic>
        <p:nvPicPr>
          <p:cNvPr id="18" name="bg object 18"/>
          <p:cNvPicPr/>
          <p:nvPr/>
        </p:nvPicPr>
        <p:blipFill>
          <a:blip r:embed="rId8" cstate="print"/>
          <a:stretch>
            <a:fillRect/>
          </a:stretch>
        </p:blipFill>
        <p:spPr>
          <a:xfrm>
            <a:off x="6808596" y="2759756"/>
            <a:ext cx="1342537" cy="1714500"/>
          </a:xfrm>
          <a:prstGeom prst="rect">
            <a:avLst/>
          </a:prstGeom>
        </p:spPr>
      </p:pic>
      <p:pic>
        <p:nvPicPr>
          <p:cNvPr id="19" name="bg object 19"/>
          <p:cNvPicPr/>
          <p:nvPr/>
        </p:nvPicPr>
        <p:blipFill>
          <a:blip r:embed="rId9" cstate="print"/>
          <a:stretch>
            <a:fillRect/>
          </a:stretch>
        </p:blipFill>
        <p:spPr>
          <a:xfrm>
            <a:off x="3659994" y="2761355"/>
            <a:ext cx="1311822" cy="1714500"/>
          </a:xfrm>
          <a:prstGeom prst="rect">
            <a:avLst/>
          </a:prstGeom>
        </p:spPr>
      </p:pic>
      <p:pic>
        <p:nvPicPr>
          <p:cNvPr id="20" name="bg object 20"/>
          <p:cNvPicPr/>
          <p:nvPr/>
        </p:nvPicPr>
        <p:blipFill>
          <a:blip r:embed="rId10" cstate="print"/>
          <a:stretch>
            <a:fillRect/>
          </a:stretch>
        </p:blipFill>
        <p:spPr>
          <a:xfrm>
            <a:off x="2330429" y="2706620"/>
            <a:ext cx="1273315" cy="1701800"/>
          </a:xfrm>
          <a:prstGeom prst="rect">
            <a:avLst/>
          </a:prstGeom>
        </p:spPr>
      </p:pic>
      <p:pic>
        <p:nvPicPr>
          <p:cNvPr id="21" name="bg object 21"/>
          <p:cNvPicPr/>
          <p:nvPr/>
        </p:nvPicPr>
        <p:blipFill>
          <a:blip r:embed="rId11" cstate="print"/>
          <a:stretch>
            <a:fillRect/>
          </a:stretch>
        </p:blipFill>
        <p:spPr>
          <a:xfrm>
            <a:off x="928341" y="2724077"/>
            <a:ext cx="1369307" cy="1727200"/>
          </a:xfrm>
          <a:prstGeom prst="rect">
            <a:avLst/>
          </a:prstGeom>
        </p:spPr>
      </p:pic>
      <p:sp>
        <p:nvSpPr>
          <p:cNvPr id="2" name="Holder 2"/>
          <p:cNvSpPr>
            <a:spLocks noGrp="1"/>
          </p:cNvSpPr>
          <p:nvPr>
            <p:ph type="title"/>
          </p:nvPr>
        </p:nvSpPr>
        <p:spPr>
          <a:xfrm>
            <a:off x="2084283" y="2291274"/>
            <a:ext cx="6524833" cy="2809240"/>
          </a:xfrm>
          <a:prstGeom prst="rect">
            <a:avLst/>
          </a:prstGeom>
        </p:spPr>
        <p:txBody>
          <a:bodyPr wrap="square" lIns="0" tIns="0" rIns="0" bIns="0">
            <a:spAutoFit/>
          </a:bodyPr>
          <a:lstStyle>
            <a:lvl1pPr>
              <a:defRPr sz="4800" b="0" i="0">
                <a:solidFill>
                  <a:schemeClr val="tx1"/>
                </a:solidFill>
                <a:latin typeface="Verdana" panose="020B0604030504040204"/>
                <a:cs typeface="Verdana" panose="020B0604030504040204"/>
              </a:defRPr>
            </a:lvl1pPr>
          </a:lstStyle>
          <a:p/>
        </p:txBody>
      </p:sp>
      <p:sp>
        <p:nvSpPr>
          <p:cNvPr id="3" name="Holder 3"/>
          <p:cNvSpPr>
            <a:spLocks noGrp="1"/>
          </p:cNvSpPr>
          <p:nvPr>
            <p:ph type="body" idx="1"/>
          </p:nvPr>
        </p:nvSpPr>
        <p:spPr>
          <a:xfrm>
            <a:off x="5159022" y="2248385"/>
            <a:ext cx="4956809" cy="343027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972050" y="6168769"/>
            <a:ext cx="749300" cy="158114"/>
          </a:xfrm>
          <a:prstGeom prst="rect">
            <a:avLst/>
          </a:prstGeom>
        </p:spPr>
        <p:txBody>
          <a:bodyPr wrap="square" lIns="0" tIns="0" rIns="0" bIns="0">
            <a:spAutoFit/>
          </a:bodyPr>
          <a:lstStyle>
            <a:lvl1pPr>
              <a:defRPr sz="1000" b="0" i="0">
                <a:solidFill>
                  <a:srgbClr val="898989"/>
                </a:solidFill>
                <a:latin typeface="等线 Light" panose="02010600030101010101" charset="-122"/>
                <a:cs typeface="等线 Light" panose="02010600030101010101" charset="-122"/>
              </a:defRPr>
            </a:lvl1pPr>
          </a:lstStyle>
          <a:p>
            <a:pPr marL="12700">
              <a:lnSpc>
                <a:spcPts val="1110"/>
              </a:lnSpc>
            </a:pPr>
            <a:r>
              <a:rPr spc="-50" dirty="0"/>
              <a:t>知识图谱概述</a:t>
            </a:r>
            <a:endParaRPr spc="-50" dirty="0"/>
          </a:p>
        </p:txBody>
      </p:sp>
      <p:sp>
        <p:nvSpPr>
          <p:cNvPr id="5" name="Holder 5"/>
          <p:cNvSpPr>
            <a:spLocks noGrp="1"/>
          </p:cNvSpPr>
          <p:nvPr>
            <p:ph type="dt" sz="half" idx="6"/>
          </p:nvPr>
        </p:nvSpPr>
        <p:spPr>
          <a:xfrm>
            <a:off x="534670" y="7027545"/>
            <a:ext cx="2459482"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9252513" y="6150703"/>
            <a:ext cx="196850" cy="180975"/>
          </a:xfrm>
          <a:prstGeom prst="rect">
            <a:avLst/>
          </a:prstGeom>
        </p:spPr>
        <p:txBody>
          <a:bodyPr wrap="square" lIns="0" tIns="0" rIns="0" bIns="0">
            <a:spAutoFit/>
          </a:bodyPr>
          <a:lstStyle>
            <a:lvl1pPr>
              <a:defRPr sz="1000" b="0" i="0">
                <a:solidFill>
                  <a:srgbClr val="898989"/>
                </a:solidFill>
                <a:latin typeface="Calibri" panose="020F0502020204030204"/>
                <a:cs typeface="Calibri" panose="020F0502020204030204"/>
              </a:defRPr>
            </a:lvl1pPr>
          </a:lstStyle>
          <a:p>
            <a:pPr marL="38100">
              <a:lnSpc>
                <a:spcPct val="100000"/>
              </a:lnSpc>
              <a:spcBef>
                <a:spcPts val="50"/>
              </a:spcBef>
            </a:pPr>
            <a:fld id="{81D60167-4931-47E6-BA6A-407CBD079E47}" type="slidenum">
              <a:rPr dirty="0"/>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307998" y="3854664"/>
            <a:ext cx="8199755" cy="0"/>
          </a:xfrm>
          <a:custGeom>
            <a:avLst/>
            <a:gdLst/>
            <a:ahLst/>
            <a:cxnLst/>
            <a:rect l="l" t="t" r="r" b="b"/>
            <a:pathLst>
              <a:path w="8199755">
                <a:moveTo>
                  <a:pt x="0" y="0"/>
                </a:moveTo>
                <a:lnTo>
                  <a:pt x="8199621" y="1"/>
                </a:lnTo>
              </a:path>
            </a:pathLst>
          </a:custGeom>
          <a:ln w="6710">
            <a:solidFill>
              <a:srgbClr val="000000"/>
            </a:solidFill>
          </a:ln>
        </p:spPr>
        <p:txBody>
          <a:bodyPr wrap="square" lIns="0" tIns="0" rIns="0" bIns="0" rtlCol="0"/>
          <a:lstStyle/>
          <a:p/>
        </p:txBody>
      </p:sp>
      <p:sp>
        <p:nvSpPr>
          <p:cNvPr id="7" name="文本框 6"/>
          <p:cNvSpPr txBox="1"/>
          <p:nvPr/>
        </p:nvSpPr>
        <p:spPr>
          <a:xfrm>
            <a:off x="2745740" y="2863850"/>
            <a:ext cx="5323840" cy="1014730"/>
          </a:xfrm>
          <a:prstGeom prst="rect">
            <a:avLst/>
          </a:prstGeom>
          <a:noFill/>
        </p:spPr>
        <p:txBody>
          <a:bodyPr wrap="none" rtlCol="0">
            <a:spAutoFit/>
          </a:bodyPr>
          <a:lstStyle/>
          <a:p>
            <a:pPr algn="ctr"/>
            <a:r>
              <a:rPr lang="en-US" altLang="zh-CN" sz="6000" b="1" spc="655" dirty="0">
                <a:solidFill>
                  <a:schemeClr val="tx1"/>
                </a:solidFill>
                <a:latin typeface="宋体" panose="02010600030101010101" pitchFamily="2" charset="-122"/>
                <a:ea typeface="宋体" panose="02010600030101010101" pitchFamily="2" charset="-122"/>
                <a:cs typeface="黑体" panose="02010609060101010101" charset="-122"/>
                <a:sym typeface="+mn-ea"/>
              </a:rPr>
              <a:t>PUBLICATION</a:t>
            </a:r>
            <a:endParaRPr lang="en-US" altLang="zh-CN" sz="6000" b="1" spc="655" dirty="0">
              <a:solidFill>
                <a:schemeClr val="tx1"/>
              </a:solidFill>
              <a:latin typeface="宋体" panose="02010600030101010101" pitchFamily="2" charset="-122"/>
              <a:ea typeface="宋体" panose="02010600030101010101" pitchFamily="2" charset="-122"/>
              <a:cs typeface="黑体" panose="02010609060101010101" charset="-122"/>
              <a:sym typeface="+mn-ea"/>
            </a:endParaRPr>
          </a:p>
        </p:txBody>
      </p:sp>
      <p:sp>
        <p:nvSpPr>
          <p:cNvPr id="45" name="文本框 44"/>
          <p:cNvSpPr txBox="1"/>
          <p:nvPr/>
        </p:nvSpPr>
        <p:spPr>
          <a:xfrm>
            <a:off x="3308350" y="5226050"/>
            <a:ext cx="4199255" cy="368300"/>
          </a:xfrm>
          <a:prstGeom prst="rect">
            <a:avLst/>
          </a:prstGeom>
          <a:solidFill>
            <a:schemeClr val="bg1"/>
          </a:solidFill>
        </p:spPr>
        <p:txBody>
          <a:bodyPr wrap="square" rtlCol="0">
            <a:spAutoFit/>
          </a:bodyPr>
          <a:lstStyle/>
          <a:p>
            <a:pPr algn="ctr"/>
            <a:r>
              <a:rPr lang="zh-CN" altLang="en-US" b="1" dirty="0">
                <a:solidFill>
                  <a:schemeClr val="tx1"/>
                </a:solidFill>
                <a:latin typeface="黑体" panose="02010609060101010101" charset="-122"/>
                <a:ea typeface="黑体" panose="02010609060101010101" charset="-122"/>
                <a:cs typeface="黑体" panose="02010609060101010101" charset="-122"/>
              </a:rPr>
              <a:t>汇报人：许瑶</a:t>
            </a:r>
            <a:r>
              <a:rPr lang="en-US" altLang="zh-CN" b="1" dirty="0">
                <a:solidFill>
                  <a:schemeClr val="tx1"/>
                </a:solidFill>
                <a:latin typeface="黑体" panose="02010609060101010101" charset="-122"/>
                <a:ea typeface="黑体" panose="02010609060101010101" charset="-122"/>
                <a:cs typeface="黑体" panose="02010609060101010101" charset="-122"/>
              </a:rPr>
              <a:t> </a:t>
            </a:r>
            <a:r>
              <a:rPr lang="zh-CN" altLang="en-US" b="1" dirty="0">
                <a:solidFill>
                  <a:schemeClr val="tx1"/>
                </a:solidFill>
                <a:latin typeface="黑体" panose="02010609060101010101" charset="-122"/>
                <a:ea typeface="黑体" panose="02010609060101010101" charset="-122"/>
                <a:cs typeface="黑体" panose="02010609060101010101" charset="-122"/>
              </a:rPr>
              <a:t>罗一中</a:t>
            </a:r>
            <a:r>
              <a:rPr lang="en-US" altLang="zh-CN" b="1" dirty="0">
                <a:solidFill>
                  <a:schemeClr val="tx1"/>
                </a:solidFill>
                <a:latin typeface="黑体" panose="02010609060101010101" charset="-122"/>
                <a:ea typeface="黑体" panose="02010609060101010101" charset="-122"/>
                <a:cs typeface="黑体" panose="02010609060101010101" charset="-122"/>
              </a:rPr>
              <a:t> </a:t>
            </a:r>
            <a:r>
              <a:rPr lang="zh-CN" altLang="en-US" b="1" dirty="0">
                <a:solidFill>
                  <a:schemeClr val="tx1"/>
                </a:solidFill>
                <a:latin typeface="黑体" panose="02010609060101010101" charset="-122"/>
                <a:ea typeface="黑体" panose="02010609060101010101" charset="-122"/>
                <a:cs typeface="黑体" panose="02010609060101010101" charset="-122"/>
              </a:rPr>
              <a:t>陈书新</a:t>
            </a:r>
            <a:endParaRPr lang="zh-CN" altLang="en-US" b="1" dirty="0">
              <a:solidFill>
                <a:schemeClr val="tx1"/>
              </a:solidFill>
              <a:latin typeface="黑体" panose="02010609060101010101" charset="-122"/>
              <a:ea typeface="黑体" panose="02010609060101010101" charset="-122"/>
              <a:cs typeface="黑体" panose="02010609060101010101" charset="-122"/>
            </a:endParaRPr>
          </a:p>
        </p:txBody>
      </p:sp>
      <p:sp>
        <p:nvSpPr>
          <p:cNvPr id="46" name="文本框 45"/>
          <p:cNvSpPr txBox="1"/>
          <p:nvPr/>
        </p:nvSpPr>
        <p:spPr>
          <a:xfrm>
            <a:off x="3966021" y="5832541"/>
            <a:ext cx="2883048" cy="368300"/>
          </a:xfrm>
          <a:prstGeom prst="rect">
            <a:avLst/>
          </a:prstGeom>
          <a:solidFill>
            <a:schemeClr val="bg1"/>
          </a:solidFill>
        </p:spPr>
        <p:txBody>
          <a:bodyPr wrap="square" rtlCol="0">
            <a:spAutoFit/>
          </a:bodyPr>
          <a:lstStyle/>
          <a:p>
            <a:pPr algn="ctr"/>
            <a:r>
              <a:rPr lang="en-US" altLang="zh-CN" dirty="0">
                <a:solidFill>
                  <a:schemeClr val="tx1"/>
                </a:solidFill>
                <a:latin typeface="黑体" panose="02010609060101010101" charset="-122"/>
                <a:ea typeface="黑体" panose="02010609060101010101" charset="-122"/>
                <a:cs typeface="黑体" panose="02010609060101010101" charset="-122"/>
              </a:rPr>
              <a:t>2022</a:t>
            </a:r>
            <a:r>
              <a:rPr lang="zh-CN" altLang="en-US" dirty="0">
                <a:solidFill>
                  <a:schemeClr val="tx1"/>
                </a:solidFill>
                <a:latin typeface="黑体" panose="02010609060101010101" charset="-122"/>
                <a:ea typeface="黑体" panose="02010609060101010101" charset="-122"/>
                <a:cs typeface="黑体" panose="02010609060101010101" charset="-122"/>
              </a:rPr>
              <a:t>年</a:t>
            </a:r>
            <a:r>
              <a:rPr lang="en-US" altLang="zh-CN" dirty="0">
                <a:solidFill>
                  <a:schemeClr val="tx1"/>
                </a:solidFill>
                <a:latin typeface="黑体" panose="02010609060101010101" charset="-122"/>
                <a:ea typeface="黑体" panose="02010609060101010101" charset="-122"/>
                <a:cs typeface="黑体" panose="02010609060101010101" charset="-122"/>
              </a:rPr>
              <a:t>4</a:t>
            </a:r>
            <a:r>
              <a:rPr lang="zh-CN" altLang="en-US" dirty="0">
                <a:solidFill>
                  <a:schemeClr val="tx1"/>
                </a:solidFill>
                <a:latin typeface="黑体" panose="02010609060101010101" charset="-122"/>
                <a:ea typeface="黑体" panose="02010609060101010101" charset="-122"/>
                <a:cs typeface="黑体" panose="02010609060101010101" charset="-122"/>
              </a:rPr>
              <a:t>月</a:t>
            </a:r>
            <a:r>
              <a:rPr lang="en-US" altLang="zh-CN" dirty="0">
                <a:solidFill>
                  <a:schemeClr val="tx1"/>
                </a:solidFill>
                <a:latin typeface="黑体" panose="02010609060101010101" charset="-122"/>
                <a:ea typeface="黑体" panose="02010609060101010101" charset="-122"/>
                <a:cs typeface="黑体" panose="02010609060101010101" charset="-122"/>
              </a:rPr>
              <a:t>18</a:t>
            </a:r>
            <a:r>
              <a:rPr lang="zh-CN" altLang="en-US" dirty="0">
                <a:solidFill>
                  <a:schemeClr val="tx1"/>
                </a:solidFill>
                <a:latin typeface="黑体" panose="02010609060101010101" charset="-122"/>
                <a:ea typeface="黑体" panose="02010609060101010101" charset="-122"/>
                <a:cs typeface="黑体" panose="02010609060101010101" charset="-122"/>
              </a:rPr>
              <a:t>日</a:t>
            </a:r>
            <a:endParaRPr lang="zh-CN" altLang="en-US" dirty="0">
              <a:solidFill>
                <a:schemeClr val="tx1"/>
              </a:solidFill>
              <a:latin typeface="黑体" panose="02010609060101010101" charset="-122"/>
              <a:ea typeface="黑体" panose="02010609060101010101" charset="-122"/>
              <a:cs typeface="黑体" panose="02010609060101010101" charset="-122"/>
            </a:endParaRPr>
          </a:p>
        </p:txBody>
      </p:sp>
      <p:pic>
        <p:nvPicPr>
          <p:cNvPr id="100" name="图片 99"/>
          <p:cNvPicPr/>
          <p:nvPr/>
        </p:nvPicPr>
        <p:blipFill>
          <a:blip r:embed="rId1"/>
          <a:stretch>
            <a:fillRect/>
          </a:stretch>
        </p:blipFill>
        <p:spPr>
          <a:xfrm>
            <a:off x="4432300" y="349250"/>
            <a:ext cx="1688400" cy="168783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4700" y="2025650"/>
            <a:ext cx="9646920" cy="3890645"/>
          </a:xfrm>
          <a:prstGeom prst="rect">
            <a:avLst/>
          </a:prstGeom>
        </p:spPr>
        <p:txBody>
          <a:bodyPr vert="horz" wrap="square" lIns="0" tIns="12700" rIns="0" bIns="0" rtlCol="0">
            <a:spAutoFit/>
          </a:bodyPr>
          <a:lstStyle/>
          <a:p>
            <a:pPr marL="12700">
              <a:lnSpc>
                <a:spcPct val="150000"/>
              </a:lnSpc>
              <a:spcBef>
                <a:spcPts val="100"/>
              </a:spcBef>
              <a:tabLst>
                <a:tab pos="419100" algn="l"/>
              </a:tabLst>
            </a:pPr>
            <a:r>
              <a:rPr lang="zh-CN" sz="2800" spc="15" dirty="0">
                <a:solidFill>
                  <a:srgbClr val="FF0000"/>
                </a:solidFill>
                <a:latin typeface="黑体" panose="02010609060101010101" charset="-122"/>
                <a:ea typeface="黑体" panose="02010609060101010101" charset="-122"/>
                <a:cs typeface="黑体" panose="02010609060101010101" charset="-122"/>
                <a:sym typeface="+mn-ea"/>
              </a:rPr>
              <a:t>可重用性（</a:t>
            </a:r>
            <a:r>
              <a:rPr lang="zh-CN" sz="2800" spc="15" dirty="0">
                <a:solidFill>
                  <a:srgbClr val="FF0000"/>
                </a:solidFill>
                <a:latin typeface="宋体" panose="02010600030101010101" pitchFamily="2" charset="-122"/>
                <a:ea typeface="宋体" panose="02010600030101010101" pitchFamily="2" charset="-122"/>
                <a:cs typeface="黑体" panose="02010609060101010101" charset="-122"/>
                <a:sym typeface="+mn-ea"/>
              </a:rPr>
              <a:t>Reusability</a:t>
            </a:r>
            <a:r>
              <a:rPr lang="zh-CN" sz="2800" spc="15" dirty="0">
                <a:solidFill>
                  <a:srgbClr val="FF0000"/>
                </a:solidFill>
                <a:latin typeface="黑体" panose="02010609060101010101" charset="-122"/>
                <a:ea typeface="黑体" panose="02010609060101010101" charset="-122"/>
                <a:cs typeface="黑体" panose="02010609060101010101" charset="-122"/>
                <a:sym typeface="+mn-ea"/>
              </a:rPr>
              <a:t>）</a:t>
            </a:r>
            <a:r>
              <a:rPr lang="zh-CN" sz="2800" spc="15" dirty="0">
                <a:latin typeface="黑体" panose="02010609060101010101" charset="-122"/>
                <a:ea typeface="黑体" panose="02010609060101010101" charset="-122"/>
                <a:cs typeface="黑体" panose="02010609060101010101" charset="-122"/>
                <a:sym typeface="+mn-ea"/>
              </a:rPr>
              <a:t>是指数据集可以容易地与其他数据集一起重用。定义了一个目标(有三个子目标)：</a:t>
            </a:r>
            <a:br>
              <a:rPr lang="zh-CN" sz="2800" spc="15" dirty="0">
                <a:latin typeface="黑体" panose="02010609060101010101" charset="-122"/>
                <a:ea typeface="黑体" panose="02010609060101010101" charset="-122"/>
                <a:cs typeface="黑体" panose="02010609060101010101" charset="-122"/>
                <a:sym typeface="+mn-ea"/>
              </a:rPr>
            </a:br>
            <a:r>
              <a:rPr lang="zh-CN" sz="2800" spc="15" dirty="0">
                <a:latin typeface="黑体" panose="02010609060101010101" charset="-122"/>
                <a:ea typeface="黑体" panose="02010609060101010101" charset="-122"/>
                <a:cs typeface="黑体" panose="02010609060101010101" charset="-122"/>
                <a:sym typeface="+mn-ea"/>
              </a:rPr>
              <a:t>R1：</a:t>
            </a:r>
            <a:r>
              <a:rPr lang="zh-CN" sz="2800" spc="15" dirty="0">
                <a:latin typeface="黑体" panose="02010609060101010101" charset="-122"/>
                <a:ea typeface="黑体" panose="02010609060101010101" charset="-122"/>
                <a:cs typeface="黑体" panose="02010609060101010101" charset="-122"/>
                <a:sym typeface="+mn-ea"/>
              </a:rPr>
              <a:t>(元)数据用多个准确且相关的属性进行了丰富的描述。</a:t>
            </a:r>
            <a:br>
              <a:rPr lang="zh-CN" sz="2800" spc="15" dirty="0">
                <a:latin typeface="黑体" panose="02010609060101010101" charset="-122"/>
                <a:ea typeface="黑体" panose="02010609060101010101" charset="-122"/>
                <a:cs typeface="黑体" panose="02010609060101010101" charset="-122"/>
                <a:sym typeface="+mn-ea"/>
              </a:rPr>
            </a:br>
            <a:r>
              <a:rPr lang="zh-CN" sz="2800" spc="15" dirty="0">
                <a:latin typeface="黑体" panose="02010609060101010101" charset="-122"/>
                <a:ea typeface="黑体" panose="02010609060101010101" charset="-122"/>
                <a:cs typeface="黑体" panose="02010609060101010101" charset="-122"/>
                <a:sym typeface="+mn-ea"/>
              </a:rPr>
              <a:t>R1.1：(元)数据的发布具有明确且可访问的数据使用</a:t>
            </a:r>
            <a:r>
              <a:rPr lang="en-US" altLang="zh-CN" sz="2800" spc="15" dirty="0">
                <a:latin typeface="黑体" panose="02010609060101010101" charset="-122"/>
                <a:ea typeface="黑体" panose="02010609060101010101" charset="-122"/>
                <a:cs typeface="黑体" panose="02010609060101010101" charset="-122"/>
                <a:sym typeface="+mn-ea"/>
              </a:rPr>
              <a:t>license</a:t>
            </a:r>
            <a:br>
              <a:rPr lang="zh-CN" sz="2800" spc="15" dirty="0">
                <a:latin typeface="黑体" panose="02010609060101010101" charset="-122"/>
                <a:ea typeface="黑体" panose="02010609060101010101" charset="-122"/>
                <a:cs typeface="黑体" panose="02010609060101010101" charset="-122"/>
                <a:sym typeface="+mn-ea"/>
              </a:rPr>
            </a:br>
            <a:r>
              <a:rPr lang="zh-CN" sz="2800" spc="15" dirty="0">
                <a:latin typeface="黑体" panose="02010609060101010101" charset="-122"/>
                <a:ea typeface="黑体" panose="02010609060101010101" charset="-122"/>
                <a:cs typeface="黑体" panose="02010609060101010101" charset="-122"/>
                <a:sym typeface="+mn-ea"/>
              </a:rPr>
              <a:t>R1.2：(元)数据与详细的出处相关。</a:t>
            </a:r>
            <a:br>
              <a:rPr lang="zh-CN" sz="2800" spc="15" dirty="0">
                <a:latin typeface="黑体" panose="02010609060101010101" charset="-122"/>
                <a:ea typeface="黑体" panose="02010609060101010101" charset="-122"/>
                <a:cs typeface="黑体" panose="02010609060101010101" charset="-122"/>
                <a:sym typeface="+mn-ea"/>
              </a:rPr>
            </a:br>
            <a:r>
              <a:rPr lang="zh-CN" sz="2800" spc="15" dirty="0">
                <a:latin typeface="黑体" panose="02010609060101010101" charset="-122"/>
                <a:ea typeface="黑体" panose="02010609060101010101" charset="-122"/>
                <a:cs typeface="黑体" panose="02010609060101010101" charset="-122"/>
                <a:sym typeface="+mn-ea"/>
              </a:rPr>
              <a:t>R1.3：</a:t>
            </a:r>
            <a:r>
              <a:rPr lang="zh-CN" sz="2800" spc="15" dirty="0">
                <a:latin typeface="黑体" panose="02010609060101010101" charset="-122"/>
                <a:ea typeface="黑体" panose="02010609060101010101" charset="-122"/>
                <a:cs typeface="黑体" panose="02010609060101010101" charset="-122"/>
                <a:sym typeface="+mn-ea"/>
              </a:rPr>
              <a:t>(元)数据</a:t>
            </a:r>
            <a:r>
              <a:rPr lang="zh-CN" sz="2800" spc="15" dirty="0">
                <a:latin typeface="黑体" panose="02010609060101010101" charset="-122"/>
                <a:ea typeface="黑体" panose="02010609060101010101" charset="-122"/>
                <a:cs typeface="黑体" panose="02010609060101010101" charset="-122"/>
                <a:sym typeface="+mn-ea"/>
              </a:rPr>
              <a:t>符合与领域相关的公共标准。</a:t>
            </a:r>
            <a:endParaRPr lang="zh-CN" sz="2800" spc="15" dirty="0">
              <a:latin typeface="黑体" panose="02010609060101010101" charset="-122"/>
              <a:ea typeface="黑体" panose="02010609060101010101" charset="-122"/>
              <a:cs typeface="黑体" panose="02010609060101010101" charset="-122"/>
              <a:sym typeface="+mn-ea"/>
            </a:endParaRPr>
          </a:p>
        </p:txBody>
      </p:sp>
      <p:sp>
        <p:nvSpPr>
          <p:cNvPr id="5" name="object 5"/>
          <p:cNvSpPr txBox="1"/>
          <p:nvPr/>
        </p:nvSpPr>
        <p:spPr>
          <a:xfrm>
            <a:off x="9312840" y="6150703"/>
            <a:ext cx="140970" cy="180975"/>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000" dirty="0">
                <a:solidFill>
                  <a:srgbClr val="898989"/>
                </a:solidFill>
                <a:latin typeface="Calibri" panose="020F0502020204030204"/>
                <a:cs typeface="Calibri" panose="020F0502020204030204"/>
              </a:rPr>
            </a:fld>
            <a:endParaRPr sz="1000">
              <a:latin typeface="Calibri" panose="020F0502020204030204"/>
              <a:cs typeface="Calibri" panose="020F0502020204030204"/>
            </a:endParaRPr>
          </a:p>
        </p:txBody>
      </p:sp>
      <p:pic>
        <p:nvPicPr>
          <p:cNvPr id="8" name="图片 7"/>
          <p:cNvPicPr>
            <a:picLocks noChangeAspect="1"/>
          </p:cNvPicPr>
          <p:nvPr/>
        </p:nvPicPr>
        <p:blipFill>
          <a:blip r:embed="rId1"/>
          <a:srcRect l="53362" t="27627" r="14007" b="47283"/>
          <a:stretch>
            <a:fillRect/>
          </a:stretch>
        </p:blipFill>
        <p:spPr>
          <a:xfrm>
            <a:off x="8318500" y="120650"/>
            <a:ext cx="2368550" cy="613410"/>
          </a:xfrm>
          <a:prstGeom prst="rect">
            <a:avLst/>
          </a:prstGeom>
        </p:spPr>
      </p:pic>
      <p:pic>
        <p:nvPicPr>
          <p:cNvPr id="9" name="图片 8"/>
          <p:cNvPicPr>
            <a:picLocks noChangeAspect="1"/>
          </p:cNvPicPr>
          <p:nvPr/>
        </p:nvPicPr>
        <p:blipFill>
          <a:blip r:embed="rId1"/>
          <a:srcRect l="12596" t="25549" r="52123" b="47283"/>
          <a:stretch>
            <a:fillRect/>
          </a:stretch>
        </p:blipFill>
        <p:spPr>
          <a:xfrm>
            <a:off x="5793105" y="100965"/>
            <a:ext cx="2631440" cy="682625"/>
          </a:xfrm>
          <a:prstGeom prst="rect">
            <a:avLst/>
          </a:prstGeom>
        </p:spPr>
      </p:pic>
      <p:sp>
        <p:nvSpPr>
          <p:cNvPr id="4" name="object 2"/>
          <p:cNvSpPr txBox="1">
            <a:spLocks noGrp="1"/>
          </p:cNvSpPr>
          <p:nvPr/>
        </p:nvSpPr>
        <p:spPr>
          <a:xfrm>
            <a:off x="165100" y="783590"/>
            <a:ext cx="7141210" cy="658495"/>
          </a:xfrm>
          <a:prstGeom prst="rect">
            <a:avLst/>
          </a:prstGeom>
        </p:spPr>
        <p:txBody>
          <a:bodyPr vert="horz" wrap="square" lIns="0" tIns="12700" rIns="0" bIns="0" rtlCol="0">
            <a:spAutoFit/>
          </a:bodyPr>
          <a:lstStyle>
            <a:lvl1pPr>
              <a:defRPr sz="4800" b="0" i="0">
                <a:solidFill>
                  <a:schemeClr val="tx1"/>
                </a:solidFill>
                <a:latin typeface="Verdana" panose="020B0604030504040204"/>
                <a:ea typeface="+mj-ea"/>
                <a:cs typeface="Verdana" panose="020B0604030504040204"/>
              </a:defRPr>
            </a:lvl1pPr>
          </a:lstStyle>
          <a:p>
            <a:pPr marL="12700">
              <a:lnSpc>
                <a:spcPct val="150000"/>
              </a:lnSpc>
              <a:spcBef>
                <a:spcPts val="100"/>
              </a:spcBef>
              <a:tabLst>
                <a:tab pos="419100" algn="l"/>
              </a:tabLst>
            </a:pPr>
            <a:r>
              <a:rPr lang="zh-CN" sz="2800" b="1" spc="15" dirty="0">
                <a:latin typeface="黑体" panose="02010609060101010101" charset="-122"/>
                <a:ea typeface="黑体" panose="02010609060101010101" charset="-122"/>
                <a:cs typeface="仿宋" panose="02010609060101010101" charset="-122"/>
                <a:sym typeface="+mn-ea"/>
              </a:rPr>
              <a:t>原则四：可</a:t>
            </a:r>
            <a:r>
              <a:rPr lang="zh-CN" sz="2800" b="1" spc="15" dirty="0">
                <a:latin typeface="黑体" panose="02010609060101010101" charset="-122"/>
                <a:ea typeface="黑体" panose="02010609060101010101" charset="-122"/>
                <a:cs typeface="仿宋" panose="02010609060101010101" charset="-122"/>
                <a:sym typeface="+mn-ea"/>
              </a:rPr>
              <a:t>重用性</a:t>
            </a:r>
            <a:endParaRPr lang="zh-CN" sz="2800" b="1" spc="15" dirty="0">
              <a:latin typeface="黑体" panose="02010609060101010101" charset="-122"/>
              <a:ea typeface="黑体" panose="02010609060101010101" charset="-122"/>
              <a:cs typeface="仿宋" panose="02010609060101010101"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9500" y="2440940"/>
            <a:ext cx="8825230" cy="3244215"/>
          </a:xfrm>
          <a:prstGeom prst="rect">
            <a:avLst/>
          </a:prstGeom>
        </p:spPr>
        <p:txBody>
          <a:bodyPr vert="horz" wrap="square" lIns="0" tIns="12700" rIns="0" bIns="0" rtlCol="0">
            <a:spAutoFit/>
          </a:bodyPr>
          <a:lstStyle/>
          <a:p>
            <a:pPr marL="12700">
              <a:lnSpc>
                <a:spcPct val="150000"/>
              </a:lnSpc>
              <a:spcBef>
                <a:spcPts val="100"/>
              </a:spcBef>
              <a:tabLst>
                <a:tab pos="419100" algn="l"/>
              </a:tabLst>
            </a:pPr>
            <a:r>
              <a:rPr lang="en-US" altLang="zh-CN" sz="2800" spc="15" dirty="0">
                <a:latin typeface="黑体" panose="02010609060101010101" charset="-122"/>
                <a:ea typeface="黑体" panose="02010609060101010101" charset="-122"/>
                <a:cs typeface="黑体" panose="02010609060101010101" charset="-122"/>
                <a:sym typeface="+mn-ea"/>
              </a:rPr>
              <a:t>  </a:t>
            </a:r>
            <a:r>
              <a:rPr lang="zh-CN" altLang="en-US" sz="2800" spc="15" dirty="0">
                <a:latin typeface="黑体" panose="02010609060101010101" charset="-122"/>
                <a:ea typeface="黑体" panose="02010609060101010101" charset="-122"/>
                <a:cs typeface="黑体" panose="02010609060101010101" charset="-122"/>
                <a:sym typeface="+mn-ea"/>
              </a:rPr>
              <a:t>虽然</a:t>
            </a:r>
            <a:r>
              <a:rPr lang="en-US" altLang="zh-CN" sz="2800" spc="15" dirty="0">
                <a:latin typeface="黑体" panose="02010609060101010101" charset="-122"/>
                <a:ea typeface="黑体" panose="02010609060101010101" charset="-122"/>
                <a:cs typeface="黑体" panose="02010609060101010101" charset="-122"/>
                <a:sym typeface="+mn-ea"/>
              </a:rPr>
              <a:t>FAIR</a:t>
            </a:r>
            <a:r>
              <a:rPr lang="zh-CN" sz="2800" spc="15" dirty="0">
                <a:latin typeface="黑体" panose="02010609060101010101" charset="-122"/>
                <a:ea typeface="黑体" panose="02010609060101010101" charset="-122"/>
                <a:cs typeface="黑体" panose="02010609060101010101" charset="-122"/>
                <a:sym typeface="+mn-ea"/>
              </a:rPr>
              <a:t>原则现在已经被广泛认可并使用，但是比</a:t>
            </a:r>
            <a:r>
              <a:rPr lang="en-US" altLang="zh-CN" sz="2800" spc="15" dirty="0">
                <a:latin typeface="黑体" panose="02010609060101010101" charset="-122"/>
                <a:ea typeface="黑体" panose="02010609060101010101" charset="-122"/>
                <a:cs typeface="黑体" panose="02010609060101010101" charset="-122"/>
                <a:sym typeface="+mn-ea"/>
              </a:rPr>
              <a:t>FAIR</a:t>
            </a:r>
            <a:r>
              <a:rPr lang="zh-CN" sz="2800" spc="15" dirty="0">
                <a:latin typeface="黑体" panose="02010609060101010101" charset="-122"/>
                <a:ea typeface="黑体" panose="02010609060101010101" charset="-122"/>
                <a:cs typeface="黑体" panose="02010609060101010101" charset="-122"/>
                <a:sym typeface="+mn-ea"/>
              </a:rPr>
              <a:t>原则早了近十年的是由Berners-Lee提出的</a:t>
            </a:r>
            <a:r>
              <a:rPr lang="zh-CN" sz="2800" spc="15" dirty="0">
                <a:solidFill>
                  <a:srgbClr val="FF0000"/>
                </a:solidFill>
                <a:latin typeface="黑体" panose="02010609060101010101" charset="-122"/>
                <a:ea typeface="黑体" panose="02010609060101010101" charset="-122"/>
                <a:cs typeface="黑体" panose="02010609060101010101" charset="-122"/>
                <a:sym typeface="+mn-ea"/>
              </a:rPr>
              <a:t>关联数据原则</a:t>
            </a:r>
            <a:r>
              <a:rPr lang="zh-CN" sz="2800" spc="15" dirty="0">
                <a:latin typeface="黑体" panose="02010609060101010101" charset="-122"/>
                <a:ea typeface="黑体" panose="02010609060101010101" charset="-122"/>
                <a:cs typeface="黑体" panose="02010609060101010101" charset="-122"/>
                <a:sym typeface="+mn-ea"/>
              </a:rPr>
              <a:t>，它为实现</a:t>
            </a:r>
            <a:r>
              <a:rPr lang="en-US" altLang="zh-CN" sz="2800" spc="15" dirty="0">
                <a:latin typeface="黑体" panose="02010609060101010101" charset="-122"/>
                <a:ea typeface="黑体" panose="02010609060101010101" charset="-122"/>
                <a:cs typeface="黑体" panose="02010609060101010101" charset="-122"/>
                <a:sym typeface="+mn-ea"/>
              </a:rPr>
              <a:t>FAIR</a:t>
            </a:r>
            <a:r>
              <a:rPr lang="zh-CN" sz="2800" spc="15" dirty="0">
                <a:latin typeface="黑体" panose="02010609060101010101" charset="-122"/>
                <a:ea typeface="黑体" panose="02010609060101010101" charset="-122"/>
                <a:cs typeface="黑体" panose="02010609060101010101" charset="-122"/>
                <a:sym typeface="+mn-ea"/>
              </a:rPr>
              <a:t>原则的一种可能方式提供了技术基础。具体地说，关联数据原则如下：</a:t>
            </a:r>
            <a:br>
              <a:rPr lang="zh-CN" sz="2800" spc="15" dirty="0">
                <a:latin typeface="仿宋" panose="02010609060101010101" charset="-122"/>
                <a:ea typeface="仿宋" panose="02010609060101010101" charset="-122"/>
                <a:cs typeface="仿宋" panose="02010609060101010101" charset="-122"/>
                <a:sym typeface="+mn-ea"/>
              </a:rPr>
            </a:br>
            <a:endParaRPr lang="zh-CN" sz="2800" spc="15" dirty="0">
              <a:latin typeface="仿宋" panose="02010609060101010101" charset="-122"/>
              <a:ea typeface="仿宋" panose="02010609060101010101" charset="-122"/>
              <a:cs typeface="仿宋" panose="02010609060101010101" charset="-122"/>
              <a:sym typeface="+mn-ea"/>
            </a:endParaRPr>
          </a:p>
        </p:txBody>
      </p:sp>
      <p:sp>
        <p:nvSpPr>
          <p:cNvPr id="5" name="object 5"/>
          <p:cNvSpPr txBox="1"/>
          <p:nvPr/>
        </p:nvSpPr>
        <p:spPr>
          <a:xfrm>
            <a:off x="9312840" y="6150703"/>
            <a:ext cx="140970" cy="180975"/>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000" dirty="0">
                <a:solidFill>
                  <a:srgbClr val="898989"/>
                </a:solidFill>
                <a:latin typeface="Calibri" panose="020F0502020204030204"/>
                <a:cs typeface="Calibri" panose="020F0502020204030204"/>
              </a:rPr>
            </a:fld>
            <a:endParaRPr sz="1000">
              <a:latin typeface="Calibri" panose="020F0502020204030204"/>
              <a:cs typeface="Calibri" panose="020F0502020204030204"/>
            </a:endParaRPr>
          </a:p>
        </p:txBody>
      </p:sp>
      <p:pic>
        <p:nvPicPr>
          <p:cNvPr id="8" name="图片 7"/>
          <p:cNvPicPr>
            <a:picLocks noChangeAspect="1"/>
          </p:cNvPicPr>
          <p:nvPr/>
        </p:nvPicPr>
        <p:blipFill>
          <a:blip r:embed="rId1"/>
          <a:srcRect l="53362" t="27627" r="14007" b="47283"/>
          <a:stretch>
            <a:fillRect/>
          </a:stretch>
        </p:blipFill>
        <p:spPr>
          <a:xfrm>
            <a:off x="8318500" y="120650"/>
            <a:ext cx="2368550" cy="613410"/>
          </a:xfrm>
          <a:prstGeom prst="rect">
            <a:avLst/>
          </a:prstGeom>
        </p:spPr>
      </p:pic>
      <p:pic>
        <p:nvPicPr>
          <p:cNvPr id="9" name="图片 8"/>
          <p:cNvPicPr>
            <a:picLocks noChangeAspect="1"/>
          </p:cNvPicPr>
          <p:nvPr/>
        </p:nvPicPr>
        <p:blipFill>
          <a:blip r:embed="rId1"/>
          <a:srcRect l="12596" t="25549" r="52123" b="47283"/>
          <a:stretch>
            <a:fillRect/>
          </a:stretch>
        </p:blipFill>
        <p:spPr>
          <a:xfrm>
            <a:off x="5793105" y="100965"/>
            <a:ext cx="2631440" cy="682625"/>
          </a:xfrm>
          <a:prstGeom prst="rect">
            <a:avLst/>
          </a:prstGeom>
        </p:spPr>
      </p:pic>
      <p:sp>
        <p:nvSpPr>
          <p:cNvPr id="3" name="object 2"/>
          <p:cNvSpPr txBox="1">
            <a:spLocks noGrp="1"/>
          </p:cNvSpPr>
          <p:nvPr/>
        </p:nvSpPr>
        <p:spPr>
          <a:xfrm>
            <a:off x="1776095" y="827405"/>
            <a:ext cx="7141210" cy="658495"/>
          </a:xfrm>
          <a:prstGeom prst="rect">
            <a:avLst/>
          </a:prstGeom>
        </p:spPr>
        <p:txBody>
          <a:bodyPr vert="horz" wrap="square" lIns="0" tIns="12700" rIns="0" bIns="0" rtlCol="0">
            <a:spAutoFit/>
          </a:bodyPr>
          <a:lstStyle>
            <a:lvl1pPr>
              <a:defRPr sz="4800" b="0" i="0">
                <a:solidFill>
                  <a:schemeClr val="tx1"/>
                </a:solidFill>
                <a:latin typeface="Verdana" panose="020B0604030504040204"/>
                <a:ea typeface="+mj-ea"/>
                <a:cs typeface="Verdana" panose="020B0604030504040204"/>
              </a:defRPr>
            </a:lvl1pPr>
          </a:lstStyle>
          <a:p>
            <a:pPr marL="12700" algn="ctr">
              <a:lnSpc>
                <a:spcPct val="150000"/>
              </a:lnSpc>
              <a:spcBef>
                <a:spcPts val="100"/>
              </a:spcBef>
              <a:tabLst>
                <a:tab pos="419100" algn="l"/>
              </a:tabLst>
            </a:pPr>
            <a:r>
              <a:rPr lang="en-US" altLang="zh-CN" sz="2800" b="1" spc="15" dirty="0">
                <a:latin typeface="黑体" panose="02010609060101010101" charset="-122"/>
                <a:ea typeface="黑体" panose="02010609060101010101" charset="-122"/>
                <a:cs typeface="黑体" panose="02010609060101010101" charset="-122"/>
                <a:sym typeface="+mn-ea"/>
              </a:rPr>
              <a:t>9.1.2 </a:t>
            </a:r>
            <a:r>
              <a:rPr lang="zh-CN" sz="2800" b="1" spc="15" dirty="0">
                <a:latin typeface="黑体" panose="02010609060101010101" charset="-122"/>
                <a:ea typeface="黑体" panose="02010609060101010101" charset="-122"/>
                <a:cs typeface="黑体" panose="02010609060101010101" charset="-122"/>
                <a:sym typeface="+mn-ea"/>
              </a:rPr>
              <a:t>关联数据原则</a:t>
            </a:r>
            <a:endParaRPr lang="zh-CN" sz="2800" b="1" spc="15" dirty="0">
              <a:latin typeface="黑体" panose="02010609060101010101" charset="-122"/>
              <a:ea typeface="黑体" panose="02010609060101010101" charset="-122"/>
              <a:cs typeface="黑体" panose="02010609060101010101"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9500" y="1873250"/>
            <a:ext cx="8844280" cy="3244215"/>
          </a:xfrm>
          <a:prstGeom prst="rect">
            <a:avLst/>
          </a:prstGeom>
        </p:spPr>
        <p:txBody>
          <a:bodyPr vert="horz" wrap="square" lIns="0" tIns="12700" rIns="0" bIns="0" rtlCol="0">
            <a:spAutoFit/>
          </a:bodyPr>
          <a:lstStyle/>
          <a:p>
            <a:pPr marL="12700">
              <a:lnSpc>
                <a:spcPct val="150000"/>
              </a:lnSpc>
              <a:spcBef>
                <a:spcPts val="100"/>
              </a:spcBef>
              <a:tabLst>
                <a:tab pos="419100" algn="l"/>
              </a:tabLst>
            </a:pPr>
            <a:r>
              <a:rPr lang="zh-CN" sz="2800" spc="15" dirty="0">
                <a:latin typeface="黑体" panose="02010609060101010101" charset="-122"/>
                <a:ea typeface="黑体" panose="02010609060101010101" charset="-122"/>
                <a:cs typeface="黑体" panose="02010609060101010101" charset="-122"/>
                <a:sym typeface="+mn-ea"/>
              </a:rPr>
              <a:t>(1) 使用 </a:t>
            </a:r>
            <a:r>
              <a:rPr lang="zh-CN" sz="2800" spc="15" dirty="0">
                <a:solidFill>
                  <a:srgbClr val="FF0000"/>
                </a:solidFill>
                <a:latin typeface="黑体" panose="02010609060101010101" charset="-122"/>
                <a:ea typeface="黑体" panose="02010609060101010101" charset="-122"/>
                <a:cs typeface="黑体" panose="02010609060101010101" charset="-122"/>
                <a:sym typeface="+mn-ea"/>
              </a:rPr>
              <a:t>IRI</a:t>
            </a:r>
            <a:r>
              <a:rPr lang="en-US" altLang="zh-CN" sz="2800" spc="15" dirty="0">
                <a:solidFill>
                  <a:srgbClr val="FF0000"/>
                </a:solidFill>
                <a:latin typeface="黑体" panose="02010609060101010101" charset="-122"/>
                <a:ea typeface="黑体" panose="02010609060101010101" charset="-122"/>
                <a:cs typeface="黑体" panose="02010609060101010101" charset="-122"/>
                <a:sym typeface="+mn-ea"/>
              </a:rPr>
              <a:t>s</a:t>
            </a:r>
            <a:r>
              <a:rPr lang="zh-CN" sz="2800" spc="15" dirty="0">
                <a:latin typeface="黑体" panose="02010609060101010101" charset="-122"/>
                <a:ea typeface="黑体" panose="02010609060101010101" charset="-122"/>
                <a:cs typeface="黑体" panose="02010609060101010101" charset="-122"/>
                <a:sym typeface="+mn-ea"/>
              </a:rPr>
              <a:t> 作为事物的名称。</a:t>
            </a:r>
            <a:r>
              <a:rPr lang="en-US" altLang="zh-CN" sz="2800" spc="15" dirty="0">
                <a:latin typeface="黑体" panose="02010609060101010101" charset="-122"/>
                <a:ea typeface="黑体" panose="02010609060101010101" charset="-122"/>
                <a:cs typeface="黑体" panose="02010609060101010101" charset="-122"/>
                <a:sym typeface="+mn-ea"/>
              </a:rPr>
              <a:t>(</a:t>
            </a:r>
            <a:r>
              <a:rPr lang="zh-CN" altLang="en-US" sz="2800" spc="15" dirty="0">
                <a:latin typeface="黑体" panose="02010609060101010101" charset="-122"/>
                <a:ea typeface="黑体" panose="02010609060101010101" charset="-122"/>
                <a:cs typeface="黑体" panose="02010609060101010101" charset="-122"/>
                <a:sym typeface="+mn-ea"/>
              </a:rPr>
              <a:t>国际化资源标识符</a:t>
            </a:r>
            <a:r>
              <a:rPr lang="en-US" altLang="zh-CN" sz="2800" spc="15" dirty="0">
                <a:latin typeface="黑体" panose="02010609060101010101" charset="-122"/>
                <a:ea typeface="黑体" panose="02010609060101010101" charset="-122"/>
                <a:cs typeface="黑体" panose="02010609060101010101" charset="-122"/>
                <a:sym typeface="+mn-ea"/>
              </a:rPr>
              <a:t>)</a:t>
            </a:r>
            <a:br>
              <a:rPr lang="zh-CN" sz="2800" spc="15" dirty="0">
                <a:latin typeface="黑体" panose="02010609060101010101" charset="-122"/>
                <a:ea typeface="黑体" panose="02010609060101010101" charset="-122"/>
                <a:cs typeface="黑体" panose="02010609060101010101" charset="-122"/>
                <a:sym typeface="+mn-ea"/>
              </a:rPr>
            </a:br>
            <a:r>
              <a:rPr lang="zh-CN" sz="2800" spc="15" dirty="0">
                <a:latin typeface="黑体" panose="02010609060101010101" charset="-122"/>
                <a:ea typeface="黑体" panose="02010609060101010101" charset="-122"/>
                <a:cs typeface="黑体" panose="02010609060101010101" charset="-122"/>
                <a:sym typeface="+mn-ea"/>
              </a:rPr>
              <a:t>(2) 使用 HTTP IRI</a:t>
            </a:r>
            <a:r>
              <a:rPr lang="en-US" altLang="zh-CN" sz="2800" spc="15" dirty="0">
                <a:latin typeface="黑体" panose="02010609060101010101" charset="-122"/>
                <a:ea typeface="黑体" panose="02010609060101010101" charset="-122"/>
                <a:cs typeface="黑体" panose="02010609060101010101" charset="-122"/>
                <a:sym typeface="+mn-ea"/>
              </a:rPr>
              <a:t>s</a:t>
            </a:r>
            <a:r>
              <a:rPr lang="zh-CN" sz="2800" spc="15" dirty="0">
                <a:latin typeface="黑体" panose="02010609060101010101" charset="-122"/>
                <a:ea typeface="黑体" panose="02010609060101010101" charset="-122"/>
                <a:cs typeface="黑体" panose="02010609060101010101" charset="-122"/>
                <a:sym typeface="+mn-ea"/>
              </a:rPr>
              <a:t>，以便可以查找这些名称。 </a:t>
            </a:r>
            <a:br>
              <a:rPr lang="zh-CN" sz="2800" spc="15" dirty="0">
                <a:latin typeface="黑体" panose="02010609060101010101" charset="-122"/>
                <a:ea typeface="黑体" panose="02010609060101010101" charset="-122"/>
                <a:cs typeface="黑体" panose="02010609060101010101" charset="-122"/>
                <a:sym typeface="+mn-ea"/>
              </a:rPr>
            </a:br>
            <a:r>
              <a:rPr lang="zh-CN" sz="2800" spc="15" dirty="0">
                <a:latin typeface="黑体" panose="02010609060101010101" charset="-122"/>
                <a:ea typeface="黑体" panose="02010609060101010101" charset="-122"/>
                <a:cs typeface="黑体" panose="02010609060101010101" charset="-122"/>
                <a:sym typeface="+mn-ea"/>
              </a:rPr>
              <a:t>(3) 当一个HTTP IRI被查找时，提供关于使用标准数据格式命名的实体的有用内容。</a:t>
            </a:r>
            <a:br>
              <a:rPr lang="zh-CN" sz="2800" spc="15" dirty="0">
                <a:latin typeface="黑体" panose="02010609060101010101" charset="-122"/>
                <a:ea typeface="黑体" panose="02010609060101010101" charset="-122"/>
                <a:cs typeface="黑体" panose="02010609060101010101" charset="-122"/>
                <a:sym typeface="+mn-ea"/>
              </a:rPr>
            </a:br>
            <a:r>
              <a:rPr lang="zh-CN" sz="2800" spc="15" dirty="0">
                <a:latin typeface="黑体" panose="02010609060101010101" charset="-122"/>
                <a:ea typeface="黑体" panose="02010609060101010101" charset="-122"/>
                <a:cs typeface="黑体" panose="02010609060101010101" charset="-122"/>
                <a:sym typeface="+mn-ea"/>
              </a:rPr>
              <a:t>(4) 在返回的内容中包含指向相关实体IRI</a:t>
            </a:r>
            <a:r>
              <a:rPr lang="en-US" altLang="zh-CN" sz="2800" spc="15" dirty="0">
                <a:latin typeface="黑体" panose="02010609060101010101" charset="-122"/>
                <a:ea typeface="黑体" panose="02010609060101010101" charset="-122"/>
                <a:cs typeface="黑体" panose="02010609060101010101" charset="-122"/>
                <a:sym typeface="+mn-ea"/>
              </a:rPr>
              <a:t>s</a:t>
            </a:r>
            <a:r>
              <a:rPr lang="zh-CN" sz="2800" spc="15" dirty="0">
                <a:latin typeface="黑体" panose="02010609060101010101" charset="-122"/>
                <a:ea typeface="黑体" panose="02010609060101010101" charset="-122"/>
                <a:cs typeface="黑体" panose="02010609060101010101" charset="-122"/>
                <a:sym typeface="+mn-ea"/>
              </a:rPr>
              <a:t>的链接。</a:t>
            </a:r>
            <a:endParaRPr lang="zh-CN" sz="2800" spc="15" dirty="0">
              <a:latin typeface="黑体" panose="02010609060101010101" charset="-122"/>
              <a:ea typeface="黑体" panose="02010609060101010101" charset="-122"/>
              <a:cs typeface="黑体" panose="02010609060101010101" charset="-122"/>
              <a:sym typeface="+mn-ea"/>
            </a:endParaRPr>
          </a:p>
        </p:txBody>
      </p:sp>
      <p:sp>
        <p:nvSpPr>
          <p:cNvPr id="5" name="object 5"/>
          <p:cNvSpPr txBox="1"/>
          <p:nvPr/>
        </p:nvSpPr>
        <p:spPr>
          <a:xfrm>
            <a:off x="9312840" y="6150703"/>
            <a:ext cx="140970" cy="180975"/>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000" dirty="0">
                <a:solidFill>
                  <a:srgbClr val="898989"/>
                </a:solidFill>
                <a:latin typeface="Calibri" panose="020F0502020204030204"/>
                <a:cs typeface="Calibri" panose="020F0502020204030204"/>
              </a:rPr>
            </a:fld>
            <a:endParaRPr sz="1000">
              <a:latin typeface="Calibri" panose="020F0502020204030204"/>
              <a:cs typeface="Calibri" panose="020F0502020204030204"/>
            </a:endParaRPr>
          </a:p>
        </p:txBody>
      </p:sp>
      <p:pic>
        <p:nvPicPr>
          <p:cNvPr id="8" name="图片 7"/>
          <p:cNvPicPr>
            <a:picLocks noChangeAspect="1"/>
          </p:cNvPicPr>
          <p:nvPr/>
        </p:nvPicPr>
        <p:blipFill>
          <a:blip r:embed="rId1"/>
          <a:srcRect l="53362" t="27627" r="14007" b="47283"/>
          <a:stretch>
            <a:fillRect/>
          </a:stretch>
        </p:blipFill>
        <p:spPr>
          <a:xfrm>
            <a:off x="8318500" y="120650"/>
            <a:ext cx="2368550" cy="613410"/>
          </a:xfrm>
          <a:prstGeom prst="rect">
            <a:avLst/>
          </a:prstGeom>
        </p:spPr>
      </p:pic>
      <p:pic>
        <p:nvPicPr>
          <p:cNvPr id="9" name="图片 8"/>
          <p:cNvPicPr>
            <a:picLocks noChangeAspect="1"/>
          </p:cNvPicPr>
          <p:nvPr/>
        </p:nvPicPr>
        <p:blipFill>
          <a:blip r:embed="rId1"/>
          <a:srcRect l="12596" t="25549" r="52123" b="47283"/>
          <a:stretch>
            <a:fillRect/>
          </a:stretch>
        </p:blipFill>
        <p:spPr>
          <a:xfrm>
            <a:off x="5793105" y="100965"/>
            <a:ext cx="2631440" cy="6826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4700" y="1555750"/>
            <a:ext cx="9279255" cy="566420"/>
          </a:xfrm>
          <a:prstGeom prst="rect">
            <a:avLst/>
          </a:prstGeom>
        </p:spPr>
        <p:txBody>
          <a:bodyPr vert="horz" wrap="square" lIns="0" tIns="12700" rIns="0" bIns="0" rtlCol="0">
            <a:spAutoFit/>
          </a:bodyPr>
          <a:lstStyle/>
          <a:p>
            <a:pPr marL="12700">
              <a:lnSpc>
                <a:spcPct val="150000"/>
              </a:lnSpc>
              <a:spcBef>
                <a:spcPts val="100"/>
              </a:spcBef>
              <a:tabLst>
                <a:tab pos="419100" algn="l"/>
              </a:tabLst>
            </a:pPr>
            <a:r>
              <a:rPr lang="en-US" altLang="zh-CN" sz="2400" spc="15" dirty="0">
                <a:latin typeface="黑体" panose="02010609060101010101" charset="-122"/>
                <a:ea typeface="黑体" panose="02010609060101010101" charset="-122"/>
                <a:cs typeface="黑体" panose="02010609060101010101" charset="-122"/>
                <a:sym typeface="+mn-ea"/>
              </a:rPr>
              <a:t>  </a:t>
            </a:r>
            <a:endParaRPr lang="zh-CN" sz="1600" spc="15" dirty="0">
              <a:latin typeface="黑体" panose="02010609060101010101" charset="-122"/>
              <a:ea typeface="黑体" panose="02010609060101010101" charset="-122"/>
              <a:cs typeface="黑体" panose="02010609060101010101" charset="-122"/>
              <a:sym typeface="+mn-ea"/>
            </a:endParaRPr>
          </a:p>
        </p:txBody>
      </p:sp>
      <p:sp>
        <p:nvSpPr>
          <p:cNvPr id="5" name="object 5"/>
          <p:cNvSpPr txBox="1"/>
          <p:nvPr/>
        </p:nvSpPr>
        <p:spPr>
          <a:xfrm>
            <a:off x="9312840" y="6150703"/>
            <a:ext cx="140970" cy="180975"/>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000" dirty="0">
                <a:solidFill>
                  <a:srgbClr val="898989"/>
                </a:solidFill>
                <a:latin typeface="Calibri" panose="020F0502020204030204"/>
                <a:cs typeface="Calibri" panose="020F0502020204030204"/>
              </a:rPr>
            </a:fld>
            <a:endParaRPr sz="1000">
              <a:latin typeface="Calibri" panose="020F0502020204030204"/>
              <a:cs typeface="Calibri" panose="020F0502020204030204"/>
            </a:endParaRPr>
          </a:p>
        </p:txBody>
      </p:sp>
      <p:pic>
        <p:nvPicPr>
          <p:cNvPr id="8" name="图片 7"/>
          <p:cNvPicPr>
            <a:picLocks noChangeAspect="1"/>
          </p:cNvPicPr>
          <p:nvPr/>
        </p:nvPicPr>
        <p:blipFill>
          <a:blip r:embed="rId1"/>
          <a:srcRect l="53362" t="27627" r="14007" b="47283"/>
          <a:stretch>
            <a:fillRect/>
          </a:stretch>
        </p:blipFill>
        <p:spPr>
          <a:xfrm>
            <a:off x="8318500" y="120650"/>
            <a:ext cx="2368550" cy="613410"/>
          </a:xfrm>
          <a:prstGeom prst="rect">
            <a:avLst/>
          </a:prstGeom>
        </p:spPr>
      </p:pic>
      <p:pic>
        <p:nvPicPr>
          <p:cNvPr id="9" name="图片 8"/>
          <p:cNvPicPr>
            <a:picLocks noChangeAspect="1"/>
          </p:cNvPicPr>
          <p:nvPr/>
        </p:nvPicPr>
        <p:blipFill>
          <a:blip r:embed="rId1"/>
          <a:srcRect l="12596" t="25549" r="52123" b="47283"/>
          <a:stretch>
            <a:fillRect/>
          </a:stretch>
        </p:blipFill>
        <p:spPr>
          <a:xfrm>
            <a:off x="5793105" y="100965"/>
            <a:ext cx="2631440" cy="682625"/>
          </a:xfrm>
          <a:prstGeom prst="rect">
            <a:avLst/>
          </a:prstGeom>
        </p:spPr>
      </p:pic>
      <p:sp>
        <p:nvSpPr>
          <p:cNvPr id="3" name="文本框 2"/>
          <p:cNvSpPr txBox="1"/>
          <p:nvPr/>
        </p:nvSpPr>
        <p:spPr>
          <a:xfrm>
            <a:off x="908685" y="1339850"/>
            <a:ext cx="8876665" cy="3784600"/>
          </a:xfrm>
          <a:prstGeom prst="rect">
            <a:avLst/>
          </a:prstGeom>
          <a:noFill/>
        </p:spPr>
        <p:txBody>
          <a:bodyPr wrap="square" rtlCol="0">
            <a:spAutoFit/>
          </a:bodyPr>
          <a:p>
            <a:r>
              <a:rPr lang="zh-CN" altLang="en-US" sz="2400">
                <a:latin typeface="黑体" panose="02010609060101010101" charset="-122"/>
                <a:ea typeface="黑体" panose="02010609060101010101" charset="-122"/>
                <a:cs typeface="黑体" panose="02010609060101010101" charset="-122"/>
              </a:rPr>
              <a:t>这些原则是在语义Web设置中提出的，对于原则(3)，目前推荐使用基于RDF(包括RDFS、OWL等)的标准，特别是因为它们允许使用HTTP IRIs命名实体，这进一步为满足所有四个原则铺平了道路。</a:t>
            </a:r>
            <a:r>
              <a:rPr lang="zh-CN" altLang="en-US" sz="2400">
                <a:solidFill>
                  <a:srgbClr val="FF0000"/>
                </a:solidFill>
                <a:latin typeface="黑体" panose="02010609060101010101" charset="-122"/>
                <a:ea typeface="黑体" panose="02010609060101010101" charset="-122"/>
                <a:cs typeface="黑体" panose="02010609060101010101" charset="-122"/>
              </a:rPr>
              <a:t>因此,这些原则大纲的方式(RDF)图结构的数据可以在网站上发布，这些图是相通的</a:t>
            </a:r>
            <a:r>
              <a:rPr lang="zh-CN" altLang="en-US" sz="2400">
                <a:latin typeface="黑体" panose="02010609060101010101" charset="-122"/>
                <a:ea typeface="黑体" panose="02010609060101010101" charset="-122"/>
                <a:cs typeface="黑体" panose="02010609060101010101" charset="-122"/>
              </a:rPr>
              <a:t>,形成“数据网络”,其目标是增加自动化不仅在网络上通过提供内容(HTML)文件用于人类消费,也可以作为结构化数据，机器可以定位、检索、组合、验证、推理、查询等，从而自动解决任务。从概念上讲,数据网络由图表的数据发表在个人网页上构成,可以点击节点或页标签或更准确的执行HTTP查找图上的IRI。</a:t>
            </a:r>
            <a:endParaRPr lang="zh-CN" altLang="en-US" sz="2400">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312840" y="6150703"/>
            <a:ext cx="140970" cy="180975"/>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000" dirty="0">
                <a:solidFill>
                  <a:srgbClr val="898989"/>
                </a:solidFill>
                <a:latin typeface="Calibri" panose="020F0502020204030204"/>
                <a:cs typeface="Calibri" panose="020F0502020204030204"/>
              </a:rPr>
            </a:fld>
            <a:endParaRPr sz="1000">
              <a:latin typeface="Calibri" panose="020F0502020204030204"/>
              <a:cs typeface="Calibri" panose="020F0502020204030204"/>
            </a:endParaRPr>
          </a:p>
        </p:txBody>
      </p:sp>
      <p:pic>
        <p:nvPicPr>
          <p:cNvPr id="8" name="图片 7"/>
          <p:cNvPicPr>
            <a:picLocks noChangeAspect="1"/>
          </p:cNvPicPr>
          <p:nvPr/>
        </p:nvPicPr>
        <p:blipFill>
          <a:blip r:embed="rId1"/>
          <a:srcRect l="53362" t="27627" r="14007" b="47283"/>
          <a:stretch>
            <a:fillRect/>
          </a:stretch>
        </p:blipFill>
        <p:spPr>
          <a:xfrm>
            <a:off x="8318500" y="120650"/>
            <a:ext cx="2368550" cy="613410"/>
          </a:xfrm>
          <a:prstGeom prst="rect">
            <a:avLst/>
          </a:prstGeom>
        </p:spPr>
      </p:pic>
      <p:pic>
        <p:nvPicPr>
          <p:cNvPr id="9" name="图片 8"/>
          <p:cNvPicPr>
            <a:picLocks noChangeAspect="1"/>
          </p:cNvPicPr>
          <p:nvPr/>
        </p:nvPicPr>
        <p:blipFill>
          <a:blip r:embed="rId1"/>
          <a:srcRect l="12596" t="25549" r="52123" b="47283"/>
          <a:stretch>
            <a:fillRect/>
          </a:stretch>
        </p:blipFill>
        <p:spPr>
          <a:xfrm>
            <a:off x="5793105" y="100965"/>
            <a:ext cx="2631440" cy="682625"/>
          </a:xfrm>
          <a:prstGeom prst="rect">
            <a:avLst/>
          </a:prstGeom>
        </p:spPr>
      </p:pic>
      <p:pic>
        <p:nvPicPr>
          <p:cNvPr id="3" name="图片 2"/>
          <p:cNvPicPr>
            <a:picLocks noChangeAspect="1"/>
          </p:cNvPicPr>
          <p:nvPr/>
        </p:nvPicPr>
        <p:blipFill>
          <a:blip r:embed="rId2"/>
          <a:stretch>
            <a:fillRect/>
          </a:stretch>
        </p:blipFill>
        <p:spPr>
          <a:xfrm>
            <a:off x="216535" y="1111250"/>
            <a:ext cx="10244455" cy="2724150"/>
          </a:xfrm>
          <a:prstGeom prst="rect">
            <a:avLst/>
          </a:prstGeom>
        </p:spPr>
      </p:pic>
      <p:sp>
        <p:nvSpPr>
          <p:cNvPr id="4" name="文本框 3"/>
          <p:cNvSpPr txBox="1"/>
          <p:nvPr/>
        </p:nvSpPr>
        <p:spPr>
          <a:xfrm>
            <a:off x="469900" y="3843655"/>
            <a:ext cx="9644380" cy="2306955"/>
          </a:xfrm>
          <a:prstGeom prst="rect">
            <a:avLst/>
          </a:prstGeom>
          <a:noFill/>
        </p:spPr>
        <p:txBody>
          <a:bodyPr wrap="square" rtlCol="0" anchor="t">
            <a:spAutoFit/>
          </a:bodyPr>
          <a:p>
            <a:r>
              <a:rPr lang="zh-CN" altLang="en-US">
                <a:latin typeface="黑体" panose="02010609060101010101" charset="-122"/>
                <a:ea typeface="黑体" panose="02010609060101010101" charset="-122"/>
                <a:cs typeface="黑体" panose="02010609060101010101" charset="-122"/>
              </a:rPr>
              <a:t>如clv:Concert, wd:Q142701, rdfs:label等术语都是IRIS的缩写，举个例子，wd:Q142701跳转至http://www.wikidata.org/entity/Q142701。</a:t>
            </a:r>
            <a:endParaRPr lang="zh-CN" altLang="en-US">
              <a:latin typeface="黑体" panose="02010609060101010101" charset="-122"/>
              <a:ea typeface="黑体" panose="02010609060101010101" charset="-122"/>
              <a:cs typeface="黑体" panose="02010609060101010101" charset="-122"/>
            </a:endParaRPr>
          </a:p>
          <a:p>
            <a:r>
              <a:rPr lang="zh-CN" altLang="en-US">
                <a:latin typeface="黑体" panose="02010609060101010101" charset="-122"/>
                <a:ea typeface="黑体" panose="02010609060101010101" charset="-122"/>
                <a:cs typeface="黑体" panose="02010609060101010101" charset="-122"/>
              </a:rPr>
              <a:t>以</a:t>
            </a:r>
            <a:r>
              <a:rPr lang="en-US" altLang="zh-CN">
                <a:latin typeface="黑体" panose="02010609060101010101" charset="-122"/>
                <a:ea typeface="黑体" panose="02010609060101010101" charset="-122"/>
                <a:cs typeface="黑体" panose="02010609060101010101" charset="-122"/>
              </a:rPr>
              <a:t>CL</a:t>
            </a:r>
            <a:r>
              <a:rPr lang="zh-CN" altLang="en-US">
                <a:latin typeface="黑体" panose="02010609060101010101" charset="-122"/>
                <a:ea typeface="黑体" panose="02010609060101010101" charset="-122"/>
                <a:cs typeface="黑体" panose="02010609060101010101" charset="-122"/>
              </a:rPr>
              <a:t>开头的前缀是虚构的前缀。以红图为前缀的是查找节点时返回的文档</a:t>
            </a:r>
            <a:endParaRPr lang="zh-CN" altLang="en-US">
              <a:latin typeface="黑体" panose="02010609060101010101" charset="-122"/>
              <a:ea typeface="黑体" panose="02010609060101010101" charset="-122"/>
              <a:cs typeface="黑体" panose="02010609060101010101" charset="-122"/>
            </a:endParaRPr>
          </a:p>
          <a:p>
            <a:r>
              <a:rPr lang="zh-CN" altLang="en-US">
                <a:latin typeface="黑体" panose="02010609060101010101" charset="-122"/>
                <a:ea typeface="黑体" panose="02010609060101010101" charset="-122"/>
                <a:cs typeface="黑体" panose="02010609060101010101" charset="-122"/>
              </a:rPr>
              <a:t>左边的文件是由智利旅游局发布的，描述了</a:t>
            </a:r>
            <a:r>
              <a:rPr lang="en-US" altLang="zh-CN">
                <a:latin typeface="黑体" panose="02010609060101010101" charset="-122"/>
                <a:ea typeface="黑体" panose="02010609060101010101" charset="-122"/>
                <a:cs typeface="黑体" panose="02010609060101010101" charset="-122"/>
              </a:rPr>
              <a:t>Lollapalooza2018</a:t>
            </a:r>
            <a:r>
              <a:rPr lang="zh-CN" altLang="en-US">
                <a:latin typeface="黑体" panose="02010609060101010101" charset="-122"/>
                <a:ea typeface="黑体" panose="02010609060101010101" charset="-122"/>
                <a:cs typeface="黑体" panose="02010609060101010101" charset="-122"/>
              </a:rPr>
              <a:t>音乐节</a:t>
            </a:r>
            <a:endParaRPr lang="zh-CN" altLang="en-US">
              <a:latin typeface="黑体" panose="02010609060101010101" charset="-122"/>
              <a:ea typeface="黑体" panose="02010609060101010101" charset="-122"/>
              <a:cs typeface="黑体" panose="02010609060101010101" charset="-122"/>
            </a:endParaRPr>
          </a:p>
          <a:p>
            <a:r>
              <a:rPr lang="zh-CN" altLang="en-US">
                <a:latin typeface="黑体" panose="02010609060101010101" charset="-122"/>
                <a:ea typeface="黑体" panose="02010609060101010101" charset="-122"/>
                <a:cs typeface="黑体" panose="02010609060101010101" charset="-122"/>
              </a:rPr>
              <a:t>右图</a:t>
            </a:r>
            <a:r>
              <a:rPr lang="en-US" altLang="zh-CN">
                <a:latin typeface="黑体" panose="02010609060101010101" charset="-122"/>
                <a:ea typeface="黑体" panose="02010609060101010101" charset="-122"/>
                <a:cs typeface="黑体" panose="02010609060101010101" charset="-122"/>
              </a:rPr>
              <a:t> </a:t>
            </a:r>
            <a:r>
              <a:rPr lang="zh-CN" altLang="en-US">
                <a:latin typeface="黑体" panose="02010609060101010101" charset="-122"/>
                <a:ea typeface="黑体" panose="02010609060101010101" charset="-122"/>
                <a:cs typeface="黑体" panose="02010609060101010101" charset="-122"/>
              </a:rPr>
              <a:t>更详细的描述了该实体（</a:t>
            </a:r>
            <a:r>
              <a:rPr lang="en-US" altLang="zh-CN">
                <a:latin typeface="黑体" panose="02010609060101010101" charset="-122"/>
                <a:ea typeface="黑体" panose="02010609060101010101" charset="-122"/>
                <a:cs typeface="黑体" panose="02010609060101010101" charset="-122"/>
              </a:rPr>
              <a:t>WDQ</a:t>
            </a:r>
            <a:r>
              <a:rPr lang="zh-CN" altLang="en-US">
                <a:latin typeface="黑体" panose="02010609060101010101" charset="-122"/>
                <a:ea typeface="黑体" panose="02010609060101010101" charset="-122"/>
                <a:cs typeface="黑体" panose="02010609060101010101" charset="-122"/>
              </a:rPr>
              <a:t>）</a:t>
            </a:r>
            <a:endParaRPr lang="zh-CN" altLang="en-US">
              <a:latin typeface="黑体" panose="02010609060101010101" charset="-122"/>
              <a:ea typeface="黑体" panose="02010609060101010101" charset="-122"/>
              <a:cs typeface="黑体" panose="02010609060101010101" charset="-122"/>
            </a:endParaRPr>
          </a:p>
          <a:p>
            <a:r>
              <a:rPr lang="zh-CN" altLang="en-US">
                <a:latin typeface="黑体" panose="02010609060101010101" charset="-122"/>
                <a:ea typeface="黑体" panose="02010609060101010101" charset="-122"/>
                <a:cs typeface="黑体" panose="02010609060101010101" charset="-122"/>
              </a:rPr>
              <a:t>实体和文件的</a:t>
            </a:r>
            <a:r>
              <a:rPr lang="en-US" altLang="zh-CN">
                <a:latin typeface="黑体" panose="02010609060101010101" charset="-122"/>
                <a:ea typeface="黑体" panose="02010609060101010101" charset="-122"/>
                <a:cs typeface="黑体" panose="02010609060101010101" charset="-122"/>
              </a:rPr>
              <a:t>IRIS</a:t>
            </a:r>
            <a:r>
              <a:rPr lang="zh-CN" altLang="en-US">
                <a:latin typeface="黑体" panose="02010609060101010101" charset="-122"/>
                <a:ea typeface="黑体" panose="02010609060101010101" charset="-122"/>
                <a:cs typeface="黑体" panose="02010609060101010101" charset="-122"/>
              </a:rPr>
              <a:t>是有区别的，例如</a:t>
            </a:r>
            <a:r>
              <a:rPr>
                <a:latin typeface="黑体" panose="02010609060101010101" charset="-122"/>
                <a:ea typeface="黑体" panose="02010609060101010101" charset="-122"/>
                <a:cs typeface="黑体" panose="02010609060101010101" charset="-122"/>
              </a:rPr>
              <a:t>wd:Q221535是指Eddie Vedder, IRI wdd:Q221535是指Eddie Vedder的文档,如果要将最后修改日期赋给文档，应该使用wdd:Q221535而不是wd:Q221535。</a:t>
            </a:r>
            <a:endParaRPr>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312840" y="6150703"/>
            <a:ext cx="140970" cy="180975"/>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000" dirty="0">
                <a:solidFill>
                  <a:srgbClr val="898989"/>
                </a:solidFill>
                <a:latin typeface="Calibri" panose="020F0502020204030204"/>
                <a:cs typeface="Calibri" panose="020F0502020204030204"/>
              </a:rPr>
            </a:fld>
            <a:endParaRPr sz="1000">
              <a:latin typeface="Calibri" panose="020F0502020204030204"/>
              <a:cs typeface="Calibri" panose="020F0502020204030204"/>
            </a:endParaRPr>
          </a:p>
        </p:txBody>
      </p:sp>
      <p:pic>
        <p:nvPicPr>
          <p:cNvPr id="8" name="图片 7"/>
          <p:cNvPicPr>
            <a:picLocks noChangeAspect="1"/>
          </p:cNvPicPr>
          <p:nvPr/>
        </p:nvPicPr>
        <p:blipFill>
          <a:blip r:embed="rId1"/>
          <a:srcRect l="53362" t="27627" r="14007" b="47283"/>
          <a:stretch>
            <a:fillRect/>
          </a:stretch>
        </p:blipFill>
        <p:spPr>
          <a:xfrm>
            <a:off x="8318500" y="120650"/>
            <a:ext cx="2368550" cy="613410"/>
          </a:xfrm>
          <a:prstGeom prst="rect">
            <a:avLst/>
          </a:prstGeom>
        </p:spPr>
      </p:pic>
      <p:pic>
        <p:nvPicPr>
          <p:cNvPr id="9" name="图片 8"/>
          <p:cNvPicPr>
            <a:picLocks noChangeAspect="1"/>
          </p:cNvPicPr>
          <p:nvPr/>
        </p:nvPicPr>
        <p:blipFill>
          <a:blip r:embed="rId1"/>
          <a:srcRect l="12596" t="25549" r="52123" b="47283"/>
          <a:stretch>
            <a:fillRect/>
          </a:stretch>
        </p:blipFill>
        <p:spPr>
          <a:xfrm>
            <a:off x="5793105" y="100965"/>
            <a:ext cx="2631440" cy="682625"/>
          </a:xfrm>
          <a:prstGeom prst="rect">
            <a:avLst/>
          </a:prstGeom>
        </p:spPr>
      </p:pic>
      <p:sp>
        <p:nvSpPr>
          <p:cNvPr id="3" name="object 2"/>
          <p:cNvSpPr txBox="1">
            <a:spLocks noGrp="1"/>
          </p:cNvSpPr>
          <p:nvPr/>
        </p:nvSpPr>
        <p:spPr>
          <a:xfrm>
            <a:off x="1765300" y="3448685"/>
            <a:ext cx="7141210" cy="658495"/>
          </a:xfrm>
          <a:prstGeom prst="rect">
            <a:avLst/>
          </a:prstGeom>
        </p:spPr>
        <p:txBody>
          <a:bodyPr vert="horz" wrap="square" lIns="0" tIns="12700" rIns="0" bIns="0" rtlCol="0">
            <a:spAutoFit/>
          </a:bodyPr>
          <a:lstStyle>
            <a:lvl1pPr>
              <a:defRPr sz="4800" b="0" i="0">
                <a:solidFill>
                  <a:schemeClr val="tx1"/>
                </a:solidFill>
                <a:latin typeface="Verdana" panose="020B0604030504040204"/>
                <a:ea typeface="+mj-ea"/>
                <a:cs typeface="Verdana" panose="020B0604030504040204"/>
              </a:defRPr>
            </a:lvl1pPr>
          </a:lstStyle>
          <a:p>
            <a:pPr marL="12700" algn="ctr">
              <a:lnSpc>
                <a:spcPct val="150000"/>
              </a:lnSpc>
              <a:spcBef>
                <a:spcPts val="100"/>
              </a:spcBef>
              <a:tabLst>
                <a:tab pos="419100" algn="l"/>
              </a:tabLst>
            </a:pPr>
            <a:r>
              <a:rPr lang="en-US" altLang="zh-CN" sz="2800" b="1" spc="15" dirty="0">
                <a:latin typeface="黑体" panose="02010609060101010101" charset="-122"/>
                <a:ea typeface="黑体" panose="02010609060101010101" charset="-122"/>
                <a:cs typeface="黑体" panose="02010609060101010101" charset="-122"/>
                <a:sym typeface="+mn-ea"/>
              </a:rPr>
              <a:t>9.</a:t>
            </a:r>
            <a:r>
              <a:rPr lang="en-US" sz="2800" b="1" spc="15" dirty="0">
                <a:latin typeface="黑体" panose="02010609060101010101" charset="-122"/>
                <a:ea typeface="黑体" panose="02010609060101010101" charset="-122"/>
                <a:cs typeface="黑体" panose="02010609060101010101" charset="-122"/>
                <a:sym typeface="+mn-ea"/>
              </a:rPr>
              <a:t>2 </a:t>
            </a:r>
            <a:r>
              <a:rPr lang="zh-CN" altLang="en-US" sz="2800" b="1" spc="15" dirty="0">
                <a:latin typeface="黑体" panose="02010609060101010101" charset="-122"/>
                <a:ea typeface="黑体" panose="02010609060101010101" charset="-122"/>
                <a:cs typeface="黑体" panose="02010609060101010101" charset="-122"/>
                <a:sym typeface="+mn-ea"/>
              </a:rPr>
              <a:t>访问</a:t>
            </a:r>
            <a:r>
              <a:rPr lang="zh-CN" altLang="en-US" sz="2800" b="1" spc="15" dirty="0">
                <a:latin typeface="黑体" panose="02010609060101010101" charset="-122"/>
                <a:ea typeface="黑体" panose="02010609060101010101" charset="-122"/>
                <a:cs typeface="黑体" panose="02010609060101010101" charset="-122"/>
                <a:sym typeface="+mn-ea"/>
              </a:rPr>
              <a:t>协议</a:t>
            </a:r>
            <a:endParaRPr lang="zh-CN" altLang="en-US" sz="2800" b="1" spc="15" dirty="0">
              <a:latin typeface="黑体" panose="02010609060101010101" charset="-122"/>
              <a:ea typeface="黑体" panose="02010609060101010101" charset="-122"/>
              <a:cs typeface="黑体" panose="02010609060101010101"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270" y="2479040"/>
            <a:ext cx="10183495" cy="2597785"/>
          </a:xfrm>
          <a:prstGeom prst="rect">
            <a:avLst/>
          </a:prstGeom>
        </p:spPr>
        <p:txBody>
          <a:bodyPr vert="horz" wrap="square" lIns="0" tIns="12700" rIns="0" bIns="0" rtlCol="0">
            <a:spAutoFit/>
          </a:bodyPr>
          <a:lstStyle/>
          <a:p>
            <a:pPr marL="12700">
              <a:lnSpc>
                <a:spcPct val="150000"/>
              </a:lnSpc>
              <a:spcBef>
                <a:spcPts val="100"/>
              </a:spcBef>
              <a:tabLst>
                <a:tab pos="419100" algn="l"/>
              </a:tabLst>
            </a:pPr>
            <a:r>
              <a:rPr lang="en-US" altLang="zh-CN" sz="2800" spc="15" dirty="0">
                <a:solidFill>
                  <a:srgbClr val="FF0000"/>
                </a:solidFill>
                <a:latin typeface="黑体" panose="02010609060101010101" charset="-122"/>
                <a:ea typeface="黑体" panose="02010609060101010101" charset="-122"/>
                <a:cs typeface="黑体" panose="02010609060101010101" charset="-122"/>
                <a:sym typeface="+mn-ea"/>
              </a:rPr>
              <a:t>  </a:t>
            </a:r>
            <a:r>
              <a:rPr lang="zh-CN" sz="2800" spc="15" dirty="0">
                <a:solidFill>
                  <a:srgbClr val="FF0000"/>
                </a:solidFill>
                <a:latin typeface="黑体" panose="02010609060101010101" charset="-122"/>
                <a:ea typeface="黑体" panose="02010609060101010101" charset="-122"/>
                <a:cs typeface="黑体" panose="02010609060101010101" charset="-122"/>
                <a:sym typeface="+mn-ea"/>
              </a:rPr>
              <a:t>发布（</a:t>
            </a:r>
            <a:r>
              <a:rPr lang="en-US" altLang="zh-CN" sz="2800" spc="15" dirty="0">
                <a:solidFill>
                  <a:srgbClr val="FF0000"/>
                </a:solidFill>
                <a:latin typeface="黑体" panose="02010609060101010101" charset="-122"/>
                <a:ea typeface="黑体" panose="02010609060101010101" charset="-122"/>
                <a:cs typeface="黑体" panose="02010609060101010101" charset="-122"/>
                <a:sym typeface="+mn-ea"/>
              </a:rPr>
              <a:t>Publishing</a:t>
            </a:r>
            <a:r>
              <a:rPr lang="zh-CN" sz="2800" spc="15" dirty="0">
                <a:solidFill>
                  <a:srgbClr val="FF0000"/>
                </a:solidFill>
                <a:latin typeface="黑体" panose="02010609060101010101" charset="-122"/>
                <a:ea typeface="黑体" panose="02010609060101010101" charset="-122"/>
                <a:cs typeface="黑体" panose="02010609060101010101" charset="-122"/>
                <a:sym typeface="+mn-ea"/>
              </a:rPr>
              <a:t>）</a:t>
            </a:r>
            <a:r>
              <a:rPr lang="zh-CN" sz="2800" spc="15" dirty="0">
                <a:latin typeface="黑体" panose="02010609060101010101" charset="-122"/>
                <a:ea typeface="黑体" panose="02010609060101010101" charset="-122"/>
                <a:cs typeface="黑体" panose="02010609060101010101" charset="-122"/>
                <a:sym typeface="+mn-ea"/>
              </a:rPr>
              <a:t>涉及允许公众与知识图谱进行交互，这意味着提供了访问协议，该协议定义了代理可以发出的请求以及他们预期的响应</a:t>
            </a:r>
            <a:r>
              <a:rPr lang="en-US" altLang="zh-CN" sz="2800" spc="15" dirty="0">
                <a:latin typeface="黑体" panose="02010609060101010101" charset="-122"/>
                <a:ea typeface="黑体" panose="02010609060101010101" charset="-122"/>
                <a:cs typeface="黑体" panose="02010609060101010101" charset="-122"/>
                <a:sym typeface="+mn-ea"/>
              </a:rPr>
              <a:t>,</a:t>
            </a:r>
            <a:r>
              <a:rPr lang="zh-CN" sz="2800" spc="15" dirty="0">
                <a:latin typeface="黑体" panose="02010609060101010101" charset="-122"/>
                <a:ea typeface="黑体" panose="02010609060101010101" charset="-122"/>
                <a:cs typeface="黑体" panose="02010609060101010101" charset="-122"/>
                <a:sym typeface="+mn-ea"/>
              </a:rPr>
              <a:t>根据</a:t>
            </a:r>
            <a:r>
              <a:rPr lang="en-US" altLang="zh-CN" sz="2800" spc="15" dirty="0">
                <a:latin typeface="黑体" panose="02010609060101010101" charset="-122"/>
                <a:ea typeface="黑体" panose="02010609060101010101" charset="-122"/>
                <a:cs typeface="黑体" panose="02010609060101010101" charset="-122"/>
                <a:sym typeface="+mn-ea"/>
              </a:rPr>
              <a:t>FAIR</a:t>
            </a:r>
            <a:r>
              <a:rPr lang="zh-CN" sz="2800" spc="15" dirty="0">
                <a:latin typeface="黑体" panose="02010609060101010101" charset="-122"/>
                <a:ea typeface="黑体" panose="02010609060101010101" charset="-122"/>
                <a:cs typeface="黑体" panose="02010609060101010101" charset="-122"/>
                <a:sym typeface="+mn-ea"/>
              </a:rPr>
              <a:t>原则的可访问性原则(特别是A1.1)，该协议应该是开放的、免费的和普遍可实现的。</a:t>
            </a:r>
            <a:endParaRPr lang="zh-CN" sz="2800" spc="15" dirty="0">
              <a:latin typeface="黑体" panose="02010609060101010101" charset="-122"/>
              <a:ea typeface="黑体" panose="02010609060101010101" charset="-122"/>
              <a:cs typeface="黑体" panose="02010609060101010101" charset="-122"/>
              <a:sym typeface="+mn-ea"/>
            </a:endParaRPr>
          </a:p>
        </p:txBody>
      </p:sp>
      <p:pic>
        <p:nvPicPr>
          <p:cNvPr id="8" name="图片 7"/>
          <p:cNvPicPr>
            <a:picLocks noChangeAspect="1"/>
          </p:cNvPicPr>
          <p:nvPr/>
        </p:nvPicPr>
        <p:blipFill>
          <a:blip r:embed="rId1"/>
          <a:srcRect l="53362" t="27627" r="14007" b="47283"/>
          <a:stretch>
            <a:fillRect/>
          </a:stretch>
        </p:blipFill>
        <p:spPr>
          <a:xfrm>
            <a:off x="8318500" y="120650"/>
            <a:ext cx="2368550" cy="613410"/>
          </a:xfrm>
          <a:prstGeom prst="rect">
            <a:avLst/>
          </a:prstGeom>
        </p:spPr>
      </p:pic>
      <p:pic>
        <p:nvPicPr>
          <p:cNvPr id="9" name="图片 8"/>
          <p:cNvPicPr>
            <a:picLocks noChangeAspect="1"/>
          </p:cNvPicPr>
          <p:nvPr/>
        </p:nvPicPr>
        <p:blipFill>
          <a:blip r:embed="rId1"/>
          <a:srcRect l="12596" t="25549" r="52123" b="47283"/>
          <a:stretch>
            <a:fillRect/>
          </a:stretch>
        </p:blipFill>
        <p:spPr>
          <a:xfrm>
            <a:off x="5793105" y="100965"/>
            <a:ext cx="2631440" cy="6826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5160" y="5454650"/>
            <a:ext cx="9403080" cy="1304925"/>
          </a:xfrm>
          <a:prstGeom prst="rect">
            <a:avLst/>
          </a:prstGeom>
        </p:spPr>
        <p:txBody>
          <a:bodyPr vert="horz" wrap="square" lIns="0" tIns="12700" rIns="0" bIns="0" rtlCol="0">
            <a:spAutoFit/>
          </a:bodyPr>
          <a:lstStyle/>
          <a:p>
            <a:pPr marL="12700">
              <a:lnSpc>
                <a:spcPct val="150000"/>
              </a:lnSpc>
              <a:spcBef>
                <a:spcPts val="100"/>
              </a:spcBef>
              <a:tabLst>
                <a:tab pos="419100" algn="l"/>
              </a:tabLst>
            </a:pPr>
            <a:r>
              <a:rPr lang="zh-CN" sz="2800" spc="15" dirty="0">
                <a:latin typeface="黑体" panose="02010609060101010101" charset="-122"/>
                <a:ea typeface="黑体" panose="02010609060101010101" charset="-122"/>
                <a:cs typeface="黑体" panose="02010609060101010101" charset="-122"/>
                <a:sym typeface="+mn-ea"/>
              </a:rPr>
              <a:t>如上图所示，有许多访问协议可供选择，从允许用户简单下载所有内容的简单协议到接受和评估日益复杂的请求的协议。</a:t>
            </a:r>
            <a:endParaRPr lang="zh-CN" sz="2800" spc="15" dirty="0">
              <a:latin typeface="黑体" panose="02010609060101010101" charset="-122"/>
              <a:ea typeface="黑体" panose="02010609060101010101" charset="-122"/>
              <a:cs typeface="黑体" panose="02010609060101010101" charset="-122"/>
              <a:sym typeface="+mn-ea"/>
            </a:endParaRPr>
          </a:p>
        </p:txBody>
      </p:sp>
      <p:sp>
        <p:nvSpPr>
          <p:cNvPr id="5" name="object 5"/>
          <p:cNvSpPr txBox="1"/>
          <p:nvPr/>
        </p:nvSpPr>
        <p:spPr>
          <a:xfrm>
            <a:off x="9312840" y="6150703"/>
            <a:ext cx="140970" cy="180975"/>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000" dirty="0">
                <a:solidFill>
                  <a:srgbClr val="898989"/>
                </a:solidFill>
                <a:latin typeface="Calibri" panose="020F0502020204030204"/>
                <a:cs typeface="Calibri" panose="020F0502020204030204"/>
              </a:rPr>
            </a:fld>
            <a:endParaRPr sz="1000">
              <a:latin typeface="Calibri" panose="020F0502020204030204"/>
              <a:cs typeface="Calibri" panose="020F0502020204030204"/>
            </a:endParaRPr>
          </a:p>
        </p:txBody>
      </p:sp>
      <p:pic>
        <p:nvPicPr>
          <p:cNvPr id="8" name="图片 7"/>
          <p:cNvPicPr>
            <a:picLocks noChangeAspect="1"/>
          </p:cNvPicPr>
          <p:nvPr/>
        </p:nvPicPr>
        <p:blipFill>
          <a:blip r:embed="rId1"/>
          <a:srcRect l="53362" t="27627" r="14007" b="47283"/>
          <a:stretch>
            <a:fillRect/>
          </a:stretch>
        </p:blipFill>
        <p:spPr>
          <a:xfrm>
            <a:off x="8318500" y="120650"/>
            <a:ext cx="2368550" cy="613410"/>
          </a:xfrm>
          <a:prstGeom prst="rect">
            <a:avLst/>
          </a:prstGeom>
        </p:spPr>
      </p:pic>
      <p:pic>
        <p:nvPicPr>
          <p:cNvPr id="9" name="图片 8"/>
          <p:cNvPicPr>
            <a:picLocks noChangeAspect="1"/>
          </p:cNvPicPr>
          <p:nvPr/>
        </p:nvPicPr>
        <p:blipFill>
          <a:blip r:embed="rId1"/>
          <a:srcRect l="12596" t="25549" r="52123" b="47283"/>
          <a:stretch>
            <a:fillRect/>
          </a:stretch>
        </p:blipFill>
        <p:spPr>
          <a:xfrm>
            <a:off x="5793105" y="100965"/>
            <a:ext cx="2631440" cy="682625"/>
          </a:xfrm>
          <a:prstGeom prst="rect">
            <a:avLst/>
          </a:prstGeom>
        </p:spPr>
      </p:pic>
      <p:pic>
        <p:nvPicPr>
          <p:cNvPr id="3" name="图片 2"/>
          <p:cNvPicPr>
            <a:picLocks noChangeAspect="1"/>
          </p:cNvPicPr>
          <p:nvPr/>
        </p:nvPicPr>
        <p:blipFill>
          <a:blip r:embed="rId2"/>
          <a:stretch>
            <a:fillRect/>
          </a:stretch>
        </p:blipFill>
        <p:spPr>
          <a:xfrm>
            <a:off x="371475" y="1339850"/>
            <a:ext cx="9950450" cy="2049780"/>
          </a:xfrm>
          <a:prstGeom prst="rect">
            <a:avLst/>
          </a:prstGeom>
        </p:spPr>
      </p:pic>
      <p:sp>
        <p:nvSpPr>
          <p:cNvPr id="6" name="文本框 5"/>
          <p:cNvSpPr txBox="1"/>
          <p:nvPr/>
        </p:nvSpPr>
        <p:spPr>
          <a:xfrm>
            <a:off x="991235" y="3407410"/>
            <a:ext cx="8863330" cy="1938020"/>
          </a:xfrm>
          <a:prstGeom prst="rect">
            <a:avLst/>
          </a:prstGeom>
          <a:noFill/>
        </p:spPr>
        <p:txBody>
          <a:bodyPr wrap="square" rtlCol="0" anchor="t">
            <a:spAutoFit/>
          </a:bodyPr>
          <a:p>
            <a:r>
              <a:rPr lang="zh-CN" altLang="en-US" sz="2000">
                <a:latin typeface="黑体" panose="02010609060101010101" charset="-122"/>
                <a:ea typeface="黑体" panose="02010609060101010101" charset="-122"/>
                <a:cs typeface="黑体" panose="02010609060101010101" charset="-122"/>
              </a:rPr>
              <a:t>More bandwidth Less server CPU---更多带宽更少服务器CPU</a:t>
            </a:r>
            <a:endParaRPr lang="zh-CN" altLang="en-US" sz="2000">
              <a:latin typeface="黑体" panose="02010609060101010101" charset="-122"/>
              <a:ea typeface="黑体" panose="02010609060101010101" charset="-122"/>
              <a:cs typeface="黑体" panose="02010609060101010101" charset="-122"/>
            </a:endParaRPr>
          </a:p>
          <a:p>
            <a:r>
              <a:rPr lang="zh-CN" altLang="en-US" sz="2000">
                <a:latin typeface="黑体" panose="02010609060101010101" charset="-122"/>
                <a:ea typeface="黑体" panose="02010609060101010101" charset="-122"/>
                <a:cs typeface="黑体" panose="02010609060101010101" charset="-122"/>
              </a:rPr>
              <a:t>Dumps---转储</a:t>
            </a:r>
            <a:endParaRPr lang="zh-CN" altLang="en-US" sz="2000">
              <a:latin typeface="黑体" panose="02010609060101010101" charset="-122"/>
              <a:ea typeface="黑体" panose="02010609060101010101" charset="-122"/>
              <a:cs typeface="黑体" panose="02010609060101010101" charset="-122"/>
            </a:endParaRPr>
          </a:p>
          <a:p>
            <a:r>
              <a:rPr lang="zh-CN" altLang="en-US" sz="2000">
                <a:latin typeface="黑体" panose="02010609060101010101" charset="-122"/>
                <a:ea typeface="黑体" panose="02010609060101010101" charset="-122"/>
                <a:cs typeface="黑体" panose="02010609060101010101" charset="-122"/>
              </a:rPr>
              <a:t>Node Lookups---节点查找</a:t>
            </a:r>
            <a:endParaRPr lang="zh-CN" altLang="en-US" sz="2000">
              <a:latin typeface="黑体" panose="02010609060101010101" charset="-122"/>
              <a:ea typeface="黑体" panose="02010609060101010101" charset="-122"/>
              <a:cs typeface="黑体" panose="02010609060101010101" charset="-122"/>
            </a:endParaRPr>
          </a:p>
          <a:p>
            <a:r>
              <a:rPr lang="zh-CN" altLang="en-US" sz="2000">
                <a:latin typeface="黑体" panose="02010609060101010101" charset="-122"/>
                <a:ea typeface="黑体" panose="02010609060101010101" charset="-122"/>
                <a:cs typeface="黑体" panose="02010609060101010101" charset="-122"/>
              </a:rPr>
              <a:t>Edge Patterns---边缘模式（提问）</a:t>
            </a:r>
            <a:endParaRPr lang="zh-CN" altLang="en-US" sz="2000">
              <a:latin typeface="黑体" panose="02010609060101010101" charset="-122"/>
              <a:ea typeface="黑体" panose="02010609060101010101" charset="-122"/>
              <a:cs typeface="黑体" panose="02010609060101010101" charset="-122"/>
            </a:endParaRPr>
          </a:p>
          <a:p>
            <a:r>
              <a:rPr lang="en-US" altLang="zh-CN" sz="2000">
                <a:latin typeface="黑体" panose="02010609060101010101" charset="-122"/>
                <a:ea typeface="黑体" panose="02010609060101010101" charset="-122"/>
                <a:cs typeface="黑体" panose="02010609060101010101" charset="-122"/>
              </a:rPr>
              <a:t>(</a:t>
            </a:r>
            <a:r>
              <a:rPr lang="zh-CN" altLang="en-US" sz="2000">
                <a:latin typeface="黑体" panose="02010609060101010101" charset="-122"/>
                <a:ea typeface="黑体" panose="02010609060101010101" charset="-122"/>
                <a:cs typeface="黑体" panose="02010609060101010101" charset="-122"/>
              </a:rPr>
              <a:t>Complex</a:t>
            </a:r>
            <a:r>
              <a:rPr lang="en-US" altLang="zh-CN" sz="2000">
                <a:latin typeface="黑体" panose="02010609060101010101" charset="-122"/>
                <a:ea typeface="黑体" panose="02010609060101010101" charset="-122"/>
                <a:cs typeface="黑体" panose="02010609060101010101" charset="-122"/>
              </a:rPr>
              <a:t>)</a:t>
            </a:r>
            <a:r>
              <a:rPr lang="zh-CN" altLang="en-US" sz="2000">
                <a:latin typeface="黑体" panose="02010609060101010101" charset="-122"/>
                <a:ea typeface="黑体" panose="02010609060101010101" charset="-122"/>
                <a:cs typeface="黑体" panose="02010609060101010101" charset="-122"/>
              </a:rPr>
              <a:t>Graph Patterns---(复杂)的图形模式</a:t>
            </a:r>
            <a:endParaRPr lang="zh-CN" altLang="en-US" sz="2000">
              <a:latin typeface="黑体" panose="02010609060101010101" charset="-122"/>
              <a:ea typeface="黑体" panose="02010609060101010101" charset="-122"/>
              <a:cs typeface="黑体" panose="02010609060101010101" charset="-122"/>
            </a:endParaRPr>
          </a:p>
          <a:p>
            <a:r>
              <a:rPr lang="zh-CN" altLang="en-US" sz="2000">
                <a:latin typeface="黑体" panose="02010609060101010101" charset="-122"/>
                <a:ea typeface="黑体" panose="02010609060101010101" charset="-122"/>
                <a:cs typeface="黑体" panose="02010609060101010101" charset="-122"/>
              </a:rPr>
              <a:t>Less bandwidth More server CPU---更少的带宽更多的服务器CPU</a:t>
            </a:r>
            <a:endParaRPr lang="zh-CN" altLang="en-US" sz="2000">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9900" y="1949450"/>
            <a:ext cx="9772650" cy="4998720"/>
          </a:xfrm>
          <a:prstGeom prst="rect">
            <a:avLst/>
          </a:prstGeom>
        </p:spPr>
        <p:txBody>
          <a:bodyPr vert="horz" wrap="square" lIns="0" tIns="12700" rIns="0" bIns="0" rtlCol="0">
            <a:spAutoFit/>
          </a:bodyPr>
          <a:lstStyle/>
          <a:p>
            <a:pPr marL="12700" indent="457200" eaLnBrk="1" fontAlgn="auto" latinLnBrk="0" hangingPunct="1">
              <a:lnSpc>
                <a:spcPct val="150000"/>
              </a:lnSpc>
              <a:spcBef>
                <a:spcPts val="100"/>
              </a:spcBef>
              <a:tabLst>
                <a:tab pos="419100" algn="l"/>
              </a:tabLst>
            </a:pPr>
            <a:r>
              <a:rPr lang="zh-CN" sz="2400" spc="15" dirty="0">
                <a:solidFill>
                  <a:srgbClr val="FF0000"/>
                </a:solidFill>
                <a:latin typeface="黑体" panose="02010609060101010101" charset="-122"/>
                <a:ea typeface="黑体" panose="02010609060101010101" charset="-122"/>
                <a:cs typeface="黑体" panose="02010609060101010101" charset="-122"/>
                <a:sym typeface="+mn-ea"/>
              </a:rPr>
              <a:t>转储</a:t>
            </a:r>
            <a:r>
              <a:rPr lang="zh-CN" sz="2400" spc="15" dirty="0">
                <a:latin typeface="黑体" panose="02010609060101010101" charset="-122"/>
                <a:ea typeface="黑体" panose="02010609060101010101" charset="-122"/>
                <a:cs typeface="黑体" panose="02010609060101010101" charset="-122"/>
                <a:sym typeface="+mn-ea"/>
              </a:rPr>
              <a:t>是包含可供下载的知识图内容的文件或文件集合。在这种情况下，请求是针对文件的，响应是文件的内容。为了发布转储，首先，需要具体的（理想情况下是标准的）语法来序列化图形。其次，为了减少带宽，可以采用压缩方法。如GZIP或BZip2等标准压缩已经为图形提出了自定义压缩方法。最后，为了进一步减少带宽，当更新知识图时，可以计算并发布</a:t>
            </a:r>
            <a:r>
              <a:rPr lang="zh-CN" sz="2400" spc="15" dirty="0">
                <a:solidFill>
                  <a:srgbClr val="FF0000"/>
                </a:solidFill>
                <a:latin typeface="黑体" panose="02010609060101010101" charset="-122"/>
                <a:ea typeface="黑体" panose="02010609060101010101" charset="-122"/>
                <a:cs typeface="黑体" panose="02010609060101010101" charset="-122"/>
                <a:sym typeface="+mn-ea"/>
              </a:rPr>
              <a:t>“差异”</a:t>
            </a:r>
            <a:r>
              <a:rPr lang="zh-CN" sz="2400" spc="15" dirty="0">
                <a:latin typeface="黑体" panose="02010609060101010101" charset="-122"/>
                <a:ea typeface="黑体" panose="02010609060101010101" charset="-122"/>
                <a:cs typeface="黑体" panose="02010609060101010101" charset="-122"/>
                <a:sym typeface="+mn-ea"/>
              </a:rPr>
              <a:t>，以避免代理从头开始下载所有数据。但是，转储仅适用于某些示例，特别是对于希望维护知识图的完整本地副本的代理。例如，如果代理只对圣地亚哥的所有美食节感兴趣，则下载整个转储将需要传输和处理大量不相关的数据。</a:t>
            </a:r>
            <a:endParaRPr lang="zh-CN" sz="2400" spc="15" dirty="0">
              <a:latin typeface="黑体" panose="02010609060101010101" charset="-122"/>
              <a:ea typeface="黑体" panose="02010609060101010101" charset="-122"/>
              <a:cs typeface="黑体" panose="02010609060101010101" charset="-122"/>
              <a:sym typeface="+mn-ea"/>
            </a:endParaRPr>
          </a:p>
        </p:txBody>
      </p:sp>
      <p:pic>
        <p:nvPicPr>
          <p:cNvPr id="8" name="图片 7"/>
          <p:cNvPicPr>
            <a:picLocks noChangeAspect="1"/>
          </p:cNvPicPr>
          <p:nvPr/>
        </p:nvPicPr>
        <p:blipFill>
          <a:blip r:embed="rId1"/>
          <a:srcRect l="53362" t="27627" r="14007" b="47283"/>
          <a:stretch>
            <a:fillRect/>
          </a:stretch>
        </p:blipFill>
        <p:spPr>
          <a:xfrm>
            <a:off x="8318500" y="120650"/>
            <a:ext cx="2368550" cy="613410"/>
          </a:xfrm>
          <a:prstGeom prst="rect">
            <a:avLst/>
          </a:prstGeom>
        </p:spPr>
      </p:pic>
      <p:pic>
        <p:nvPicPr>
          <p:cNvPr id="9" name="图片 8"/>
          <p:cNvPicPr>
            <a:picLocks noChangeAspect="1"/>
          </p:cNvPicPr>
          <p:nvPr/>
        </p:nvPicPr>
        <p:blipFill>
          <a:blip r:embed="rId1"/>
          <a:srcRect l="12596" t="25549" r="52123" b="47283"/>
          <a:stretch>
            <a:fillRect/>
          </a:stretch>
        </p:blipFill>
        <p:spPr>
          <a:xfrm>
            <a:off x="5793105" y="100965"/>
            <a:ext cx="2631440" cy="682625"/>
          </a:xfrm>
          <a:prstGeom prst="rect">
            <a:avLst/>
          </a:prstGeom>
        </p:spPr>
      </p:pic>
      <p:sp>
        <p:nvSpPr>
          <p:cNvPr id="3" name="object 2"/>
          <p:cNvSpPr txBox="1">
            <a:spLocks noGrp="1"/>
          </p:cNvSpPr>
          <p:nvPr/>
        </p:nvSpPr>
        <p:spPr>
          <a:xfrm>
            <a:off x="1460500" y="1012190"/>
            <a:ext cx="7141210" cy="658495"/>
          </a:xfrm>
          <a:prstGeom prst="rect">
            <a:avLst/>
          </a:prstGeom>
        </p:spPr>
        <p:txBody>
          <a:bodyPr vert="horz" wrap="square" lIns="0" tIns="12700" rIns="0" bIns="0" rtlCol="0">
            <a:spAutoFit/>
          </a:bodyPr>
          <a:lstStyle>
            <a:lvl1pPr>
              <a:defRPr sz="4800" b="0" i="0">
                <a:solidFill>
                  <a:schemeClr val="tx1"/>
                </a:solidFill>
                <a:latin typeface="Verdana" panose="020B0604030504040204"/>
                <a:ea typeface="+mj-ea"/>
                <a:cs typeface="Verdana" panose="020B0604030504040204"/>
              </a:defRPr>
            </a:lvl1pPr>
          </a:lstStyle>
          <a:p>
            <a:pPr marL="12700" algn="ctr">
              <a:lnSpc>
                <a:spcPct val="150000"/>
              </a:lnSpc>
              <a:spcBef>
                <a:spcPts val="100"/>
              </a:spcBef>
              <a:tabLst>
                <a:tab pos="419100" algn="l"/>
              </a:tabLst>
            </a:pPr>
            <a:r>
              <a:rPr lang="en-US" altLang="zh-CN" sz="2800" b="1" spc="15" dirty="0">
                <a:latin typeface="黑体" panose="02010609060101010101" charset="-122"/>
                <a:ea typeface="黑体" panose="02010609060101010101" charset="-122"/>
                <a:cs typeface="黑体" panose="02010609060101010101" charset="-122"/>
                <a:sym typeface="+mn-ea"/>
              </a:rPr>
              <a:t>9.2.1 </a:t>
            </a:r>
            <a:r>
              <a:rPr lang="zh-CN" altLang="en-US" sz="2800" b="1" spc="15" dirty="0">
                <a:latin typeface="黑体" panose="02010609060101010101" charset="-122"/>
                <a:ea typeface="黑体" panose="02010609060101010101" charset="-122"/>
                <a:cs typeface="黑体" panose="02010609060101010101" charset="-122"/>
                <a:sym typeface="+mn-ea"/>
              </a:rPr>
              <a:t>转储</a:t>
            </a:r>
            <a:endParaRPr lang="zh-CN" altLang="en-US" sz="2800" b="1" spc="15" dirty="0">
              <a:latin typeface="黑体" panose="02010609060101010101" charset="-122"/>
              <a:ea typeface="黑体" panose="02010609060101010101" charset="-122"/>
              <a:cs typeface="黑体" panose="02010609060101010101"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9255" y="2330450"/>
            <a:ext cx="9914255" cy="4537075"/>
          </a:xfrm>
          <a:prstGeom prst="rect">
            <a:avLst/>
          </a:prstGeom>
        </p:spPr>
        <p:txBody>
          <a:bodyPr vert="horz" wrap="square" lIns="0" tIns="12700" rIns="0" bIns="0" rtlCol="0">
            <a:spAutoFit/>
          </a:bodyPr>
          <a:lstStyle/>
          <a:p>
            <a:pPr marL="12700" algn="l">
              <a:lnSpc>
                <a:spcPct val="150000"/>
              </a:lnSpc>
              <a:spcBef>
                <a:spcPts val="100"/>
              </a:spcBef>
              <a:tabLst>
                <a:tab pos="419100" algn="l"/>
              </a:tabLst>
            </a:pPr>
            <a:r>
              <a:rPr lang="en-US" altLang="zh-CN" sz="2800" spc="15" dirty="0">
                <a:latin typeface="黑体" panose="02010609060101010101" charset="-122"/>
                <a:ea typeface="黑体" panose="02010609060101010101" charset="-122"/>
                <a:cs typeface="黑体" panose="02010609060101010101" charset="-122"/>
                <a:sym typeface="+mn-ea"/>
              </a:rPr>
              <a:t>  </a:t>
            </a:r>
            <a:r>
              <a:rPr lang="zh-CN" altLang="en-US" sz="2800" spc="15" dirty="0">
                <a:latin typeface="黑体" panose="02010609060101010101" charset="-122"/>
                <a:ea typeface="黑体" panose="02010609060101010101" charset="-122"/>
                <a:cs typeface="黑体" panose="02010609060101010101" charset="-122"/>
                <a:sym typeface="+mn-ea"/>
              </a:rPr>
              <a:t>执行节点查找的协议接受节点（id）请求并返回描述该节点的（子）图。</a:t>
            </a:r>
            <a:r>
              <a:rPr lang="zh-CN" altLang="en-US" sz="2800" spc="15" dirty="0">
                <a:solidFill>
                  <a:srgbClr val="FF0000"/>
                </a:solidFill>
                <a:latin typeface="黑体" panose="02010609060101010101" charset="-122"/>
                <a:ea typeface="黑体" panose="02010609060101010101" charset="-122"/>
                <a:cs typeface="黑体" panose="02010609060101010101" charset="-122"/>
                <a:sym typeface="+mn-ea"/>
              </a:rPr>
              <a:t>节点查找</a:t>
            </a:r>
            <a:r>
              <a:rPr lang="zh-CN" altLang="en-US" sz="2800" spc="15" dirty="0">
                <a:latin typeface="黑体" panose="02010609060101010101" charset="-122"/>
                <a:ea typeface="黑体" panose="02010609060101010101" charset="-122"/>
                <a:cs typeface="黑体" panose="02010609060101010101" charset="-122"/>
                <a:sym typeface="+mn-ea"/>
              </a:rPr>
              <a:t>是通过HTTP解引用实现的，</a:t>
            </a:r>
            <a:r>
              <a:rPr lang="zh-CN" altLang="en-US" sz="2800">
                <a:latin typeface="黑体" panose="02010609060101010101" charset="-122"/>
                <a:ea typeface="黑体" panose="02010609060101010101" charset="-122"/>
                <a:cs typeface="黑体" panose="02010609060101010101" charset="-122"/>
                <a:sym typeface="+mn-ea"/>
              </a:rPr>
              <a:t>这进一步允许从整个Web引用远程图中的节点。尽管对于节点应该返回什么内容有不同的定义，但一个常见的约定是返回一个子图，该子图要么包含该节点的所有出边，要么包含该节点的所有关联边(包括入边和出边)。</a:t>
            </a:r>
            <a:br>
              <a:rPr lang="zh-CN" altLang="en-US" sz="2800">
                <a:latin typeface="黑体" panose="02010609060101010101" charset="-122"/>
                <a:ea typeface="黑体" panose="02010609060101010101" charset="-122"/>
                <a:cs typeface="黑体" panose="02010609060101010101" charset="-122"/>
              </a:rPr>
            </a:br>
            <a:endParaRPr lang="zh-CN" altLang="en-US" sz="2800" spc="15" dirty="0">
              <a:latin typeface="黑体" panose="02010609060101010101" charset="-122"/>
              <a:ea typeface="黑体" panose="02010609060101010101" charset="-122"/>
              <a:cs typeface="黑体" panose="02010609060101010101" charset="-122"/>
              <a:sym typeface="+mn-ea"/>
            </a:endParaRPr>
          </a:p>
        </p:txBody>
      </p:sp>
      <p:pic>
        <p:nvPicPr>
          <p:cNvPr id="8" name="图片 7"/>
          <p:cNvPicPr>
            <a:picLocks noChangeAspect="1"/>
          </p:cNvPicPr>
          <p:nvPr/>
        </p:nvPicPr>
        <p:blipFill>
          <a:blip r:embed="rId1"/>
          <a:srcRect l="53362" t="27627" r="14007" b="47283"/>
          <a:stretch>
            <a:fillRect/>
          </a:stretch>
        </p:blipFill>
        <p:spPr>
          <a:xfrm>
            <a:off x="8318500" y="120650"/>
            <a:ext cx="2368550" cy="613410"/>
          </a:xfrm>
          <a:prstGeom prst="rect">
            <a:avLst/>
          </a:prstGeom>
        </p:spPr>
      </p:pic>
      <p:pic>
        <p:nvPicPr>
          <p:cNvPr id="9" name="图片 8"/>
          <p:cNvPicPr>
            <a:picLocks noChangeAspect="1"/>
          </p:cNvPicPr>
          <p:nvPr/>
        </p:nvPicPr>
        <p:blipFill>
          <a:blip r:embed="rId1"/>
          <a:srcRect l="12596" t="25549" r="52123" b="47283"/>
          <a:stretch>
            <a:fillRect/>
          </a:stretch>
        </p:blipFill>
        <p:spPr>
          <a:xfrm>
            <a:off x="5793105" y="100965"/>
            <a:ext cx="2631440" cy="682625"/>
          </a:xfrm>
          <a:prstGeom prst="rect">
            <a:avLst/>
          </a:prstGeom>
        </p:spPr>
      </p:pic>
      <p:sp>
        <p:nvSpPr>
          <p:cNvPr id="3" name="object 2"/>
          <p:cNvSpPr txBox="1">
            <a:spLocks noGrp="1"/>
          </p:cNvSpPr>
          <p:nvPr/>
        </p:nvSpPr>
        <p:spPr>
          <a:xfrm>
            <a:off x="1776095" y="1035050"/>
            <a:ext cx="7141210" cy="658495"/>
          </a:xfrm>
          <a:prstGeom prst="rect">
            <a:avLst/>
          </a:prstGeom>
        </p:spPr>
        <p:txBody>
          <a:bodyPr vert="horz" wrap="square" lIns="0" tIns="12700" rIns="0" bIns="0" rtlCol="0">
            <a:spAutoFit/>
          </a:bodyPr>
          <a:lstStyle>
            <a:lvl1pPr>
              <a:defRPr sz="4800" b="0" i="0">
                <a:solidFill>
                  <a:schemeClr val="tx1"/>
                </a:solidFill>
                <a:latin typeface="Verdana" panose="020B0604030504040204"/>
                <a:ea typeface="+mj-ea"/>
                <a:cs typeface="Verdana" panose="020B0604030504040204"/>
              </a:defRPr>
            </a:lvl1pPr>
          </a:lstStyle>
          <a:p>
            <a:pPr marL="12700" algn="ctr">
              <a:lnSpc>
                <a:spcPct val="150000"/>
              </a:lnSpc>
              <a:spcBef>
                <a:spcPts val="100"/>
              </a:spcBef>
              <a:tabLst>
                <a:tab pos="419100" algn="l"/>
              </a:tabLst>
            </a:pPr>
            <a:r>
              <a:rPr lang="en-US" altLang="zh-CN" sz="2800" b="1" spc="15" dirty="0">
                <a:latin typeface="黑体" panose="02010609060101010101" charset="-122"/>
                <a:ea typeface="黑体" panose="02010609060101010101" charset="-122"/>
                <a:cs typeface="黑体" panose="02010609060101010101" charset="-122"/>
                <a:sym typeface="+mn-ea"/>
              </a:rPr>
              <a:t>9.2.2 </a:t>
            </a:r>
            <a:r>
              <a:rPr lang="zh-CN" altLang="en-US" sz="2800" b="1" spc="15" dirty="0">
                <a:latin typeface="黑体" panose="02010609060101010101" charset="-122"/>
                <a:ea typeface="黑体" panose="02010609060101010101" charset="-122"/>
                <a:cs typeface="黑体" panose="02010609060101010101" charset="-122"/>
                <a:sym typeface="+mn-ea"/>
              </a:rPr>
              <a:t>节点查找</a:t>
            </a:r>
            <a:endParaRPr lang="zh-CN" altLang="en-US" sz="2800" b="1" spc="15" dirty="0">
              <a:latin typeface="黑体" panose="02010609060101010101" charset="-122"/>
              <a:ea typeface="黑体" panose="02010609060101010101" charset="-122"/>
              <a:cs typeface="黑体" panose="02010609060101010101"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6095" y="2479040"/>
            <a:ext cx="7141210" cy="3244215"/>
          </a:xfrm>
          <a:prstGeom prst="rect">
            <a:avLst/>
          </a:prstGeom>
        </p:spPr>
        <p:txBody>
          <a:bodyPr vert="horz" wrap="square" lIns="0" tIns="12700" rIns="0" bIns="0" rtlCol="0">
            <a:spAutoFit/>
          </a:bodyPr>
          <a:lstStyle/>
          <a:p>
            <a:pPr marL="12700">
              <a:lnSpc>
                <a:spcPct val="150000"/>
              </a:lnSpc>
              <a:spcBef>
                <a:spcPts val="100"/>
              </a:spcBef>
              <a:tabLst>
                <a:tab pos="419100" algn="l"/>
              </a:tabLst>
            </a:pPr>
            <a:r>
              <a:rPr lang="en-US" altLang="zh-CN" sz="2800" b="1" spc="15" dirty="0">
                <a:latin typeface="黑体" panose="02010609060101010101" charset="-122"/>
                <a:ea typeface="黑体" panose="02010609060101010101" charset="-122"/>
                <a:cs typeface="黑体" panose="02010609060101010101" charset="-122"/>
                <a:sym typeface="+mn-ea"/>
              </a:rPr>
              <a:t>9.1 </a:t>
            </a:r>
            <a:r>
              <a:rPr lang="zh-CN" altLang="en-US" sz="2800" b="1" spc="15" dirty="0">
                <a:latin typeface="黑体" panose="02010609060101010101" charset="-122"/>
                <a:ea typeface="黑体" panose="02010609060101010101" charset="-122"/>
                <a:cs typeface="黑体" panose="02010609060101010101" charset="-122"/>
                <a:sym typeface="+mn-ea"/>
              </a:rPr>
              <a:t>最佳实践</a:t>
            </a:r>
            <a:br>
              <a:rPr lang="zh-CN" altLang="en-US" sz="2800" b="1" spc="15" dirty="0">
                <a:latin typeface="黑体" panose="02010609060101010101" charset="-122"/>
                <a:ea typeface="黑体" panose="02010609060101010101" charset="-122"/>
                <a:cs typeface="黑体" panose="02010609060101010101" charset="-122"/>
                <a:sym typeface="+mn-ea"/>
              </a:rPr>
            </a:br>
            <a:br>
              <a:rPr lang="zh-CN" altLang="en-US" sz="2800" b="1" spc="15" dirty="0">
                <a:latin typeface="黑体" panose="02010609060101010101" charset="-122"/>
                <a:ea typeface="黑体" panose="02010609060101010101" charset="-122"/>
                <a:cs typeface="黑体" panose="02010609060101010101" charset="-122"/>
                <a:sym typeface="+mn-ea"/>
              </a:rPr>
            </a:br>
            <a:r>
              <a:rPr lang="en-US" altLang="zh-CN" sz="2800" b="1" spc="15" dirty="0">
                <a:latin typeface="黑体" panose="02010609060101010101" charset="-122"/>
                <a:ea typeface="黑体" panose="02010609060101010101" charset="-122"/>
                <a:cs typeface="黑体" panose="02010609060101010101" charset="-122"/>
                <a:sym typeface="+mn-ea"/>
              </a:rPr>
              <a:t>9.2 </a:t>
            </a:r>
            <a:r>
              <a:rPr lang="zh-CN" altLang="en-US" sz="2800" b="1" spc="15" dirty="0">
                <a:latin typeface="黑体" panose="02010609060101010101" charset="-122"/>
                <a:ea typeface="黑体" panose="02010609060101010101" charset="-122"/>
                <a:cs typeface="黑体" panose="02010609060101010101" charset="-122"/>
                <a:sym typeface="+mn-ea"/>
              </a:rPr>
              <a:t>访问协议</a:t>
            </a:r>
            <a:br>
              <a:rPr lang="zh-CN" altLang="en-US" sz="2800" b="1" spc="15" dirty="0">
                <a:latin typeface="黑体" panose="02010609060101010101" charset="-122"/>
                <a:ea typeface="黑体" panose="02010609060101010101" charset="-122"/>
                <a:cs typeface="黑体" panose="02010609060101010101" charset="-122"/>
                <a:sym typeface="+mn-ea"/>
              </a:rPr>
            </a:br>
            <a:br>
              <a:rPr lang="zh-CN" altLang="en-US" sz="2800" b="1" spc="15" dirty="0">
                <a:latin typeface="黑体" panose="02010609060101010101" charset="-122"/>
                <a:ea typeface="黑体" panose="02010609060101010101" charset="-122"/>
                <a:cs typeface="黑体" panose="02010609060101010101" charset="-122"/>
                <a:sym typeface="+mn-ea"/>
              </a:rPr>
            </a:br>
            <a:r>
              <a:rPr lang="en-US" altLang="zh-CN" sz="2800" b="1" spc="15" dirty="0">
                <a:latin typeface="黑体" panose="02010609060101010101" charset="-122"/>
                <a:ea typeface="黑体" panose="02010609060101010101" charset="-122"/>
                <a:cs typeface="黑体" panose="02010609060101010101" charset="-122"/>
                <a:sym typeface="+mn-ea"/>
              </a:rPr>
              <a:t>9.3 </a:t>
            </a:r>
            <a:r>
              <a:rPr lang="zh-CN" altLang="en-US" sz="2800" b="1" spc="15" dirty="0">
                <a:latin typeface="黑体" panose="02010609060101010101" charset="-122"/>
                <a:ea typeface="黑体" panose="02010609060101010101" charset="-122"/>
                <a:cs typeface="黑体" panose="02010609060101010101" charset="-122"/>
                <a:sym typeface="+mn-ea"/>
              </a:rPr>
              <a:t>使用控制</a:t>
            </a:r>
            <a:endParaRPr lang="zh-CN" altLang="en-US" sz="2800" b="1" spc="15" dirty="0">
              <a:latin typeface="黑体" panose="02010609060101010101" charset="-122"/>
              <a:ea typeface="黑体" panose="02010609060101010101" charset="-122"/>
              <a:cs typeface="黑体" panose="02010609060101010101" charset="-122"/>
              <a:sym typeface="+mn-ea"/>
            </a:endParaRPr>
          </a:p>
        </p:txBody>
      </p:sp>
      <p:sp>
        <p:nvSpPr>
          <p:cNvPr id="5" name="object 5"/>
          <p:cNvSpPr txBox="1"/>
          <p:nvPr/>
        </p:nvSpPr>
        <p:spPr>
          <a:xfrm>
            <a:off x="9312840" y="6150703"/>
            <a:ext cx="140970" cy="180975"/>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000" dirty="0">
                <a:solidFill>
                  <a:srgbClr val="898989"/>
                </a:solidFill>
                <a:latin typeface="Calibri" panose="020F0502020204030204"/>
                <a:cs typeface="Calibri" panose="020F0502020204030204"/>
              </a:rPr>
            </a:fld>
            <a:endParaRPr sz="1000">
              <a:latin typeface="Calibri" panose="020F0502020204030204"/>
              <a:cs typeface="Calibri" panose="020F0502020204030204"/>
            </a:endParaRPr>
          </a:p>
        </p:txBody>
      </p:sp>
      <p:sp>
        <p:nvSpPr>
          <p:cNvPr id="7" name="文本框 6"/>
          <p:cNvSpPr txBox="1"/>
          <p:nvPr/>
        </p:nvSpPr>
        <p:spPr>
          <a:xfrm>
            <a:off x="4737100" y="1339850"/>
            <a:ext cx="1198880" cy="706755"/>
          </a:xfrm>
          <a:prstGeom prst="rect">
            <a:avLst/>
          </a:prstGeom>
          <a:noFill/>
        </p:spPr>
        <p:txBody>
          <a:bodyPr wrap="none" rtlCol="0">
            <a:spAutoFit/>
          </a:bodyPr>
          <a:lstStyle/>
          <a:p>
            <a:r>
              <a:rPr lang="zh-CN" altLang="en-US" sz="4000">
                <a:latin typeface="黑体" panose="02010609060101010101" charset="-122"/>
                <a:ea typeface="黑体" panose="02010609060101010101" charset="-122"/>
              </a:rPr>
              <a:t>目录</a:t>
            </a:r>
            <a:endParaRPr lang="zh-CN" altLang="en-US" sz="4000">
              <a:latin typeface="黑体" panose="02010609060101010101" charset="-122"/>
              <a:ea typeface="黑体" panose="02010609060101010101" charset="-122"/>
            </a:endParaRPr>
          </a:p>
        </p:txBody>
      </p:sp>
      <p:pic>
        <p:nvPicPr>
          <p:cNvPr id="8" name="图片 7"/>
          <p:cNvPicPr>
            <a:picLocks noChangeAspect="1"/>
          </p:cNvPicPr>
          <p:nvPr/>
        </p:nvPicPr>
        <p:blipFill>
          <a:blip r:embed="rId1"/>
          <a:srcRect l="53362" t="27627" r="14007" b="47283"/>
          <a:stretch>
            <a:fillRect/>
          </a:stretch>
        </p:blipFill>
        <p:spPr>
          <a:xfrm>
            <a:off x="8318500" y="120650"/>
            <a:ext cx="2368550" cy="613410"/>
          </a:xfrm>
          <a:prstGeom prst="rect">
            <a:avLst/>
          </a:prstGeom>
        </p:spPr>
      </p:pic>
      <p:pic>
        <p:nvPicPr>
          <p:cNvPr id="9" name="图片 8"/>
          <p:cNvPicPr>
            <a:picLocks noChangeAspect="1"/>
          </p:cNvPicPr>
          <p:nvPr/>
        </p:nvPicPr>
        <p:blipFill>
          <a:blip r:embed="rId1"/>
          <a:srcRect l="12596" t="25549" r="52123" b="47283"/>
          <a:stretch>
            <a:fillRect/>
          </a:stretch>
        </p:blipFill>
        <p:spPr>
          <a:xfrm>
            <a:off x="5793105" y="100965"/>
            <a:ext cx="2631440" cy="6826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4700" y="1339850"/>
            <a:ext cx="9715500" cy="935990"/>
          </a:xfrm>
          <a:prstGeom prst="rect">
            <a:avLst/>
          </a:prstGeom>
        </p:spPr>
        <p:txBody>
          <a:bodyPr vert="horz" wrap="square" lIns="0" tIns="12700" rIns="0" bIns="0" rtlCol="0">
            <a:spAutoFit/>
          </a:bodyPr>
          <a:lstStyle/>
          <a:p>
            <a:pPr marL="12700" algn="l">
              <a:lnSpc>
                <a:spcPct val="150000"/>
              </a:lnSpc>
              <a:spcBef>
                <a:spcPts val="100"/>
              </a:spcBef>
              <a:tabLst>
                <a:tab pos="419100" algn="l"/>
              </a:tabLst>
            </a:pPr>
            <a:r>
              <a:rPr lang="zh-CN" altLang="en-US" sz="2000" spc="15" dirty="0">
                <a:solidFill>
                  <a:srgbClr val="FF0000"/>
                </a:solidFill>
                <a:latin typeface="黑体" panose="02010609060101010101" charset="-122"/>
                <a:ea typeface="黑体" panose="02010609060101010101" charset="-122"/>
                <a:cs typeface="黑体" panose="02010609060101010101" charset="-122"/>
                <a:sym typeface="+mn-ea"/>
              </a:rPr>
              <a:t>边缘模式</a:t>
            </a:r>
            <a:r>
              <a:rPr lang="zh-CN" altLang="en-US" sz="2000" spc="15" dirty="0">
                <a:latin typeface="黑体" panose="02010609060101010101" charset="-122"/>
                <a:ea typeface="黑体" panose="02010609060101010101" charset="-122"/>
                <a:cs typeface="黑体" panose="02010609060101010101" charset="-122"/>
                <a:sym typeface="+mn-ea"/>
              </a:rPr>
              <a:t>-在有向边标记图的情况下也称为三重模式-是一种单点图模式，即具有单边的图模式。</a:t>
            </a:r>
            <a:endParaRPr lang="zh-CN" altLang="en-US" sz="2000" spc="15" dirty="0">
              <a:latin typeface="黑体" panose="02010609060101010101" charset="-122"/>
              <a:ea typeface="黑体" panose="02010609060101010101" charset="-122"/>
              <a:cs typeface="黑体" panose="02010609060101010101" charset="-122"/>
              <a:sym typeface="+mn-ea"/>
            </a:endParaRPr>
          </a:p>
        </p:txBody>
      </p:sp>
      <p:sp>
        <p:nvSpPr>
          <p:cNvPr id="5" name="object 5"/>
          <p:cNvSpPr txBox="1"/>
          <p:nvPr/>
        </p:nvSpPr>
        <p:spPr>
          <a:xfrm>
            <a:off x="9312840" y="6150703"/>
            <a:ext cx="140970" cy="180975"/>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000" dirty="0">
                <a:solidFill>
                  <a:srgbClr val="898989"/>
                </a:solidFill>
                <a:latin typeface="Calibri" panose="020F0502020204030204"/>
                <a:cs typeface="Calibri" panose="020F0502020204030204"/>
              </a:rPr>
            </a:fld>
            <a:endParaRPr sz="1000">
              <a:latin typeface="Calibri" panose="020F0502020204030204"/>
              <a:cs typeface="Calibri" panose="020F0502020204030204"/>
            </a:endParaRPr>
          </a:p>
        </p:txBody>
      </p:sp>
      <p:pic>
        <p:nvPicPr>
          <p:cNvPr id="8" name="图片 7"/>
          <p:cNvPicPr>
            <a:picLocks noChangeAspect="1"/>
          </p:cNvPicPr>
          <p:nvPr/>
        </p:nvPicPr>
        <p:blipFill>
          <a:blip r:embed="rId1"/>
          <a:srcRect l="53362" t="27627" r="14007" b="47283"/>
          <a:stretch>
            <a:fillRect/>
          </a:stretch>
        </p:blipFill>
        <p:spPr>
          <a:xfrm>
            <a:off x="8318500" y="120650"/>
            <a:ext cx="2368550" cy="613410"/>
          </a:xfrm>
          <a:prstGeom prst="rect">
            <a:avLst/>
          </a:prstGeom>
        </p:spPr>
      </p:pic>
      <p:pic>
        <p:nvPicPr>
          <p:cNvPr id="9" name="图片 8"/>
          <p:cNvPicPr>
            <a:picLocks noChangeAspect="1"/>
          </p:cNvPicPr>
          <p:nvPr/>
        </p:nvPicPr>
        <p:blipFill>
          <a:blip r:embed="rId1"/>
          <a:srcRect l="12596" t="25549" r="52123" b="47283"/>
          <a:stretch>
            <a:fillRect/>
          </a:stretch>
        </p:blipFill>
        <p:spPr>
          <a:xfrm>
            <a:off x="5793105" y="100965"/>
            <a:ext cx="2631440" cy="682625"/>
          </a:xfrm>
          <a:prstGeom prst="rect">
            <a:avLst/>
          </a:prstGeom>
        </p:spPr>
      </p:pic>
      <p:pic>
        <p:nvPicPr>
          <p:cNvPr id="3" name="图片 2"/>
          <p:cNvPicPr>
            <a:picLocks noChangeAspect="1"/>
          </p:cNvPicPr>
          <p:nvPr/>
        </p:nvPicPr>
        <p:blipFill>
          <a:blip r:embed="rId2"/>
          <a:srcRect l="743" t="4807" r="-280"/>
          <a:stretch>
            <a:fillRect/>
          </a:stretch>
        </p:blipFill>
        <p:spPr>
          <a:xfrm>
            <a:off x="774700" y="2303145"/>
            <a:ext cx="9266555" cy="641350"/>
          </a:xfrm>
          <a:prstGeom prst="rect">
            <a:avLst/>
          </a:prstGeom>
        </p:spPr>
      </p:pic>
      <p:sp>
        <p:nvSpPr>
          <p:cNvPr id="4" name="object 2"/>
          <p:cNvSpPr txBox="1">
            <a:spLocks noGrp="1"/>
          </p:cNvSpPr>
          <p:nvPr/>
        </p:nvSpPr>
        <p:spPr>
          <a:xfrm>
            <a:off x="609600" y="3748405"/>
            <a:ext cx="9474835" cy="843280"/>
          </a:xfrm>
          <a:prstGeom prst="rect">
            <a:avLst/>
          </a:prstGeom>
        </p:spPr>
        <p:txBody>
          <a:bodyPr vert="horz" wrap="square" lIns="0" tIns="12700" rIns="0" bIns="0" rtlCol="0">
            <a:spAutoFit/>
          </a:bodyPr>
          <a:lstStyle>
            <a:lvl1pPr>
              <a:defRPr sz="4800" b="0" i="0">
                <a:solidFill>
                  <a:schemeClr val="tx1"/>
                </a:solidFill>
                <a:latin typeface="Verdana" panose="020B0604030504040204"/>
                <a:ea typeface="+mj-ea"/>
                <a:cs typeface="Verdana" panose="020B0604030504040204"/>
              </a:defRPr>
            </a:lvl1pPr>
          </a:lstStyle>
          <a:p>
            <a:pPr marL="12700" algn="l">
              <a:lnSpc>
                <a:spcPct val="150000"/>
              </a:lnSpc>
              <a:spcBef>
                <a:spcPts val="100"/>
              </a:spcBef>
              <a:tabLst>
                <a:tab pos="419100" algn="l"/>
              </a:tabLst>
            </a:pPr>
            <a:r>
              <a:rPr lang="zh-CN" altLang="en-US" sz="1800" spc="15" dirty="0">
                <a:latin typeface="黑体" panose="02010609060101010101" charset="-122"/>
                <a:ea typeface="黑体" panose="02010609060101010101" charset="-122"/>
                <a:cs typeface="黑体" panose="02010609060101010101" charset="-122"/>
                <a:sym typeface="+mn-ea"/>
              </a:rPr>
              <a:t>另一种选择是让客户端代理基于（复杂的）图形模式发出请求，而服务器（仅）返回最终解决方案。</a:t>
            </a:r>
            <a:endParaRPr lang="zh-CN" altLang="en-US" sz="1800" spc="15" dirty="0">
              <a:latin typeface="黑体" panose="02010609060101010101" charset="-122"/>
              <a:ea typeface="黑体" panose="02010609060101010101" charset="-122"/>
              <a:cs typeface="黑体" panose="02010609060101010101" charset="-122"/>
              <a:sym typeface="+mn-ea"/>
            </a:endParaRPr>
          </a:p>
        </p:txBody>
      </p:sp>
      <p:pic>
        <p:nvPicPr>
          <p:cNvPr id="6" name="图片 5"/>
          <p:cNvPicPr>
            <a:picLocks noChangeAspect="1"/>
          </p:cNvPicPr>
          <p:nvPr/>
        </p:nvPicPr>
        <p:blipFill>
          <a:blip r:embed="rId3"/>
          <a:stretch>
            <a:fillRect/>
          </a:stretch>
        </p:blipFill>
        <p:spPr>
          <a:xfrm>
            <a:off x="698500" y="4692650"/>
            <a:ext cx="8928100" cy="802005"/>
          </a:xfrm>
          <a:prstGeom prst="rect">
            <a:avLst/>
          </a:prstGeom>
        </p:spPr>
      </p:pic>
      <p:sp>
        <p:nvSpPr>
          <p:cNvPr id="7" name="object 2"/>
          <p:cNvSpPr txBox="1">
            <a:spLocks noGrp="1"/>
          </p:cNvSpPr>
          <p:nvPr/>
        </p:nvSpPr>
        <p:spPr>
          <a:xfrm>
            <a:off x="1993900" y="796290"/>
            <a:ext cx="7141210" cy="658495"/>
          </a:xfrm>
          <a:prstGeom prst="rect">
            <a:avLst/>
          </a:prstGeom>
        </p:spPr>
        <p:txBody>
          <a:bodyPr vert="horz" wrap="square" lIns="0" tIns="12700" rIns="0" bIns="0" rtlCol="0">
            <a:spAutoFit/>
          </a:bodyPr>
          <a:lstStyle>
            <a:lvl1pPr>
              <a:defRPr sz="4800" b="0" i="0">
                <a:solidFill>
                  <a:schemeClr val="tx1"/>
                </a:solidFill>
                <a:latin typeface="Verdana" panose="020B0604030504040204"/>
                <a:ea typeface="+mj-ea"/>
                <a:cs typeface="Verdana" panose="020B0604030504040204"/>
              </a:defRPr>
            </a:lvl1pPr>
          </a:lstStyle>
          <a:p>
            <a:pPr marL="12700" algn="ctr">
              <a:lnSpc>
                <a:spcPct val="150000"/>
              </a:lnSpc>
              <a:spcBef>
                <a:spcPts val="100"/>
              </a:spcBef>
              <a:tabLst>
                <a:tab pos="419100" algn="l"/>
              </a:tabLst>
            </a:pPr>
            <a:r>
              <a:rPr lang="en-US" altLang="zh-CN" sz="2800" b="1" spc="15" dirty="0">
                <a:latin typeface="黑体" panose="02010609060101010101" charset="-122"/>
                <a:ea typeface="黑体" panose="02010609060101010101" charset="-122"/>
                <a:cs typeface="黑体" panose="02010609060101010101" charset="-122"/>
                <a:sym typeface="+mn-ea"/>
              </a:rPr>
              <a:t>9.2.3 </a:t>
            </a:r>
            <a:r>
              <a:rPr lang="zh-CN" altLang="en-US" sz="2800" b="1" spc="15" dirty="0">
                <a:latin typeface="黑体" panose="02010609060101010101" charset="-122"/>
                <a:ea typeface="黑体" panose="02010609060101010101" charset="-122"/>
                <a:cs typeface="黑体" panose="02010609060101010101" charset="-122"/>
                <a:sym typeface="+mn-ea"/>
              </a:rPr>
              <a:t>边缘模式</a:t>
            </a:r>
            <a:endParaRPr lang="zh-CN" altLang="en-US" sz="2800" b="1" spc="15" dirty="0">
              <a:latin typeface="黑体" panose="02010609060101010101" charset="-122"/>
              <a:ea typeface="黑体" panose="02010609060101010101" charset="-122"/>
              <a:cs typeface="黑体" panose="02010609060101010101" charset="-122"/>
              <a:sym typeface="+mn-ea"/>
            </a:endParaRPr>
          </a:p>
        </p:txBody>
      </p:sp>
      <p:sp>
        <p:nvSpPr>
          <p:cNvPr id="10" name="文本框 9"/>
          <p:cNvSpPr txBox="1"/>
          <p:nvPr/>
        </p:nvSpPr>
        <p:spPr>
          <a:xfrm>
            <a:off x="850900" y="3185795"/>
            <a:ext cx="3146425" cy="368300"/>
          </a:xfrm>
          <a:prstGeom prst="rect">
            <a:avLst/>
          </a:prstGeom>
          <a:noFill/>
        </p:spPr>
        <p:txBody>
          <a:bodyPr wrap="square" rtlCol="0">
            <a:spAutoFit/>
          </a:bodyPr>
          <a:p>
            <a:r>
              <a:rPr lang="zh-CN" altLang="en-US"/>
              <a:t>以上任何一项都可以是变量</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312840" y="6150703"/>
            <a:ext cx="140970" cy="180975"/>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000" dirty="0">
                <a:solidFill>
                  <a:srgbClr val="898989"/>
                </a:solidFill>
                <a:latin typeface="Calibri" panose="020F0502020204030204"/>
                <a:cs typeface="Calibri" panose="020F0502020204030204"/>
              </a:rPr>
            </a:fld>
            <a:endParaRPr sz="1000">
              <a:latin typeface="Calibri" panose="020F0502020204030204"/>
              <a:cs typeface="Calibri" panose="020F0502020204030204"/>
            </a:endParaRPr>
          </a:p>
        </p:txBody>
      </p:sp>
      <p:pic>
        <p:nvPicPr>
          <p:cNvPr id="8" name="图片 7"/>
          <p:cNvPicPr>
            <a:picLocks noChangeAspect="1"/>
          </p:cNvPicPr>
          <p:nvPr/>
        </p:nvPicPr>
        <p:blipFill>
          <a:blip r:embed="rId1"/>
          <a:srcRect l="53362" t="27627" r="14007" b="47283"/>
          <a:stretch>
            <a:fillRect/>
          </a:stretch>
        </p:blipFill>
        <p:spPr>
          <a:xfrm>
            <a:off x="8318500" y="120650"/>
            <a:ext cx="2368550" cy="613410"/>
          </a:xfrm>
          <a:prstGeom prst="rect">
            <a:avLst/>
          </a:prstGeom>
        </p:spPr>
      </p:pic>
      <p:pic>
        <p:nvPicPr>
          <p:cNvPr id="9" name="图片 8"/>
          <p:cNvPicPr>
            <a:picLocks noChangeAspect="1"/>
          </p:cNvPicPr>
          <p:nvPr/>
        </p:nvPicPr>
        <p:blipFill>
          <a:blip r:embed="rId1"/>
          <a:srcRect l="12596" t="25549" r="52123" b="47283"/>
          <a:stretch>
            <a:fillRect/>
          </a:stretch>
        </p:blipFill>
        <p:spPr>
          <a:xfrm>
            <a:off x="5793105" y="100965"/>
            <a:ext cx="2631440" cy="682625"/>
          </a:xfrm>
          <a:prstGeom prst="rect">
            <a:avLst/>
          </a:prstGeom>
        </p:spPr>
      </p:pic>
      <p:sp>
        <p:nvSpPr>
          <p:cNvPr id="3" name="标题 2"/>
          <p:cNvSpPr/>
          <p:nvPr>
            <p:ph type="title"/>
          </p:nvPr>
        </p:nvSpPr>
        <p:spPr>
          <a:xfrm>
            <a:off x="2084918" y="3549844"/>
            <a:ext cx="6524833" cy="430530"/>
          </a:xfrm>
        </p:spPr>
        <p:txBody>
          <a:bodyPr/>
          <a:p>
            <a:pPr algn="ctr"/>
            <a:r>
              <a:rPr lang="en-US" altLang="zh-CN" sz="2800">
                <a:latin typeface="黑体" panose="02010609060101010101" charset="-122"/>
                <a:ea typeface="黑体" panose="02010609060101010101" charset="-122"/>
                <a:cs typeface="黑体" panose="02010609060101010101" charset="-122"/>
              </a:rPr>
              <a:t>9.3 </a:t>
            </a:r>
            <a:r>
              <a:rPr lang="zh-CN" altLang="en-US" sz="2800">
                <a:latin typeface="黑体" panose="02010609060101010101" charset="-122"/>
                <a:ea typeface="黑体" panose="02010609060101010101" charset="-122"/>
                <a:cs typeface="黑体" panose="02010609060101010101" charset="-122"/>
              </a:rPr>
              <a:t>访问控制</a:t>
            </a:r>
            <a:endParaRPr lang="zh-CN" altLang="en-US" sz="2800">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700" y="806450"/>
            <a:ext cx="9780270" cy="6660515"/>
          </a:xfrm>
          <a:prstGeom prst="rect">
            <a:avLst/>
          </a:prstGeom>
        </p:spPr>
        <p:txBody>
          <a:bodyPr vert="horz" wrap="square" lIns="0" tIns="12700" rIns="0" bIns="0" rtlCol="0">
            <a:spAutoFit/>
          </a:bodyPr>
          <a:lstStyle/>
          <a:p>
            <a:pPr marL="12700" algn="l">
              <a:lnSpc>
                <a:spcPct val="150000"/>
              </a:lnSpc>
              <a:spcBef>
                <a:spcPts val="100"/>
              </a:spcBef>
              <a:tabLst>
                <a:tab pos="419100" algn="l"/>
              </a:tabLst>
            </a:pPr>
            <a:r>
              <a:rPr lang="zh-CN" altLang="en-US" sz="2400" spc="15" dirty="0">
                <a:latin typeface="黑体" panose="02010609060101010101" charset="-122"/>
                <a:ea typeface="黑体" panose="02010609060101010101" charset="-122"/>
                <a:cs typeface="黑体" panose="02010609060101010101" charset="-122"/>
                <a:sym typeface="+mn-ea"/>
              </a:rPr>
              <a:t>考虑到我们假设的旅游知识图，我们可能会假设提供服务所需的知识是公开的，因此旅游委员会和游客都可以使用。然而，如果仔细观察，我们可能会发现各种形式的使用控制的必要性:</a:t>
            </a:r>
            <a:br>
              <a:rPr lang="zh-CN" altLang="en-US" sz="2400" spc="15" dirty="0">
                <a:latin typeface="黑体" panose="02010609060101010101" charset="-122"/>
                <a:ea typeface="黑体" panose="02010609060101010101" charset="-122"/>
                <a:cs typeface="黑体" panose="02010609060101010101" charset="-122"/>
                <a:sym typeface="+mn-ea"/>
              </a:rPr>
            </a:br>
            <a:r>
              <a:rPr lang="zh-CN" altLang="en-US" sz="2400" spc="15" dirty="0">
                <a:latin typeface="黑体" panose="02010609060101010101" charset="-122"/>
                <a:ea typeface="黑体" panose="02010609060101010101" charset="-122"/>
                <a:cs typeface="黑体" panose="02010609060101010101" charset="-122"/>
                <a:sym typeface="+mn-ea"/>
              </a:rPr>
              <a:t>(一)旅游局及其合作伙伴应将适当的许可证与他们对知识图谱作出贡献的知识相关联，这样使用条款对所有各方都是清楚的;</a:t>
            </a:r>
            <a:br>
              <a:rPr lang="zh-CN" altLang="en-US" sz="2400" spc="15" dirty="0">
                <a:latin typeface="黑体" panose="02010609060101010101" charset="-122"/>
                <a:ea typeface="黑体" panose="02010609060101010101" charset="-122"/>
                <a:cs typeface="黑体" panose="02010609060101010101" charset="-122"/>
                <a:sym typeface="+mn-ea"/>
              </a:rPr>
            </a:br>
            <a:r>
              <a:rPr lang="zh-CN" altLang="en-US" sz="2400" spc="15" dirty="0">
                <a:latin typeface="黑体" panose="02010609060101010101" charset="-122"/>
                <a:ea typeface="黑体" panose="02010609060101010101" charset="-122"/>
                <a:cs typeface="黑体" panose="02010609060101010101" charset="-122"/>
                <a:sym typeface="+mn-ea"/>
              </a:rPr>
              <a:t>(二)游客可能会选择在自己的手机上安装一款应用程序，用于根据位置推荐旅游景点，这可能会带来潜在的隐私问题;</a:t>
            </a:r>
            <a:br>
              <a:rPr lang="zh-CN" altLang="en-US" sz="2400" spc="15" dirty="0">
                <a:latin typeface="黑体" panose="02010609060101010101" charset="-122"/>
                <a:ea typeface="黑体" panose="02010609060101010101" charset="-122"/>
                <a:cs typeface="黑体" panose="02010609060101010101" charset="-122"/>
                <a:sym typeface="+mn-ea"/>
              </a:rPr>
            </a:br>
            <a:r>
              <a:rPr lang="zh-CN" altLang="en-US" sz="2400" spc="15" dirty="0">
                <a:latin typeface="黑体" panose="02010609060101010101" charset="-122"/>
                <a:ea typeface="黑体" panose="02010609060101010101" charset="-122"/>
                <a:cs typeface="黑体" panose="02010609060101010101" charset="-122"/>
                <a:sym typeface="+mn-ea"/>
              </a:rPr>
              <a:t>(三)旅游局可能会被要求向警方报告犯罪活动，因此可能需要加密个人资料;</a:t>
            </a:r>
            <a:br>
              <a:rPr lang="zh-CN" altLang="en-US" sz="2400" spc="15" dirty="0">
                <a:latin typeface="黑体" panose="02010609060101010101" charset="-122"/>
                <a:ea typeface="黑体" panose="02010609060101010101" charset="-122"/>
                <a:cs typeface="黑体" panose="02010609060101010101" charset="-122"/>
                <a:sym typeface="+mn-ea"/>
              </a:rPr>
            </a:br>
            <a:r>
              <a:rPr lang="zh-CN" altLang="en-US" sz="2400" spc="15" dirty="0">
                <a:latin typeface="黑体" panose="02010609060101010101" charset="-122"/>
                <a:ea typeface="黑体" panose="02010609060101010101" charset="-122"/>
                <a:cs typeface="黑体" panose="02010609060101010101" charset="-122"/>
                <a:sym typeface="+mn-ea"/>
              </a:rPr>
              <a:t>(四)旅游局可能以匿名形式分享有关旅游人口的资料，以便改善战略路线上的交通基础设施。因此，在本节中，我们将从知识图许可、使用策略、加密和匿名等方面研究最新技术。</a:t>
            </a:r>
            <a:endParaRPr lang="zh-CN" altLang="en-US" sz="2400" spc="15" dirty="0">
              <a:latin typeface="黑体" panose="02010609060101010101" charset="-122"/>
              <a:ea typeface="黑体" panose="02010609060101010101" charset="-122"/>
              <a:cs typeface="黑体" panose="02010609060101010101" charset="-122"/>
              <a:sym typeface="+mn-ea"/>
            </a:endParaRPr>
          </a:p>
        </p:txBody>
      </p:sp>
      <p:sp>
        <p:nvSpPr>
          <p:cNvPr id="5" name="object 5"/>
          <p:cNvSpPr txBox="1"/>
          <p:nvPr/>
        </p:nvSpPr>
        <p:spPr>
          <a:xfrm>
            <a:off x="9312840" y="6150703"/>
            <a:ext cx="140970" cy="180975"/>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000" dirty="0">
                <a:solidFill>
                  <a:srgbClr val="898989"/>
                </a:solidFill>
                <a:latin typeface="Calibri" panose="020F0502020204030204"/>
                <a:cs typeface="Calibri" panose="020F0502020204030204"/>
              </a:rPr>
            </a:fld>
            <a:endParaRPr sz="1000">
              <a:latin typeface="Calibri" panose="020F0502020204030204"/>
              <a:cs typeface="Calibri" panose="020F0502020204030204"/>
            </a:endParaRPr>
          </a:p>
        </p:txBody>
      </p:sp>
      <p:pic>
        <p:nvPicPr>
          <p:cNvPr id="8" name="图片 7"/>
          <p:cNvPicPr>
            <a:picLocks noChangeAspect="1"/>
          </p:cNvPicPr>
          <p:nvPr/>
        </p:nvPicPr>
        <p:blipFill>
          <a:blip r:embed="rId1"/>
          <a:srcRect l="53362" t="27627" r="14007" b="47283"/>
          <a:stretch>
            <a:fillRect/>
          </a:stretch>
        </p:blipFill>
        <p:spPr>
          <a:xfrm>
            <a:off x="8318500" y="120650"/>
            <a:ext cx="2368550" cy="613410"/>
          </a:xfrm>
          <a:prstGeom prst="rect">
            <a:avLst/>
          </a:prstGeom>
        </p:spPr>
      </p:pic>
      <p:pic>
        <p:nvPicPr>
          <p:cNvPr id="9" name="图片 8"/>
          <p:cNvPicPr>
            <a:picLocks noChangeAspect="1"/>
          </p:cNvPicPr>
          <p:nvPr/>
        </p:nvPicPr>
        <p:blipFill>
          <a:blip r:embed="rId1"/>
          <a:srcRect l="12596" t="25549" r="52123" b="47283"/>
          <a:stretch>
            <a:fillRect/>
          </a:stretch>
        </p:blipFill>
        <p:spPr>
          <a:xfrm>
            <a:off x="5793105" y="100965"/>
            <a:ext cx="2631440" cy="6826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4675" y="2254250"/>
            <a:ext cx="9544685" cy="2597785"/>
          </a:xfrm>
          <a:prstGeom prst="rect">
            <a:avLst/>
          </a:prstGeom>
        </p:spPr>
        <p:txBody>
          <a:bodyPr vert="horz" wrap="square" lIns="0" tIns="12700" rIns="0" bIns="0" rtlCol="0">
            <a:spAutoFit/>
          </a:bodyPr>
          <a:lstStyle/>
          <a:p>
            <a:pPr marL="12700" algn="l">
              <a:lnSpc>
                <a:spcPct val="150000"/>
              </a:lnSpc>
              <a:spcBef>
                <a:spcPts val="100"/>
              </a:spcBef>
              <a:tabLst>
                <a:tab pos="419100" algn="l"/>
              </a:tabLst>
            </a:pPr>
            <a:r>
              <a:rPr lang="en-US" altLang="zh-CN" sz="2800" spc="15" dirty="0">
                <a:latin typeface="黑体" panose="02010609060101010101" charset="-122"/>
                <a:ea typeface="黑体" panose="02010609060101010101" charset="-122"/>
                <a:cs typeface="黑体" panose="02010609060101010101" charset="-122"/>
                <a:sym typeface="+mn-ea"/>
              </a:rPr>
              <a:t>  </a:t>
            </a:r>
            <a:r>
              <a:rPr lang="zh-CN" altLang="en-US" sz="2800" spc="15" dirty="0">
                <a:latin typeface="黑体" panose="02010609060101010101" charset="-122"/>
                <a:ea typeface="黑体" panose="02010609060101010101" charset="-122"/>
                <a:cs typeface="黑体" panose="02010609060101010101" charset="-122"/>
                <a:sym typeface="+mn-ea"/>
              </a:rPr>
              <a:t>在将机器可读许可证与知识图相关联时，W3COpen Digital Rights</a:t>
            </a:r>
            <a:r>
              <a:rPr lang="en-US" altLang="zh-CN" sz="2800" spc="15" dirty="0">
                <a:latin typeface="黑体" panose="02010609060101010101" charset="-122"/>
                <a:ea typeface="黑体" panose="02010609060101010101" charset="-122"/>
                <a:cs typeface="黑体" panose="02010609060101010101" charset="-122"/>
                <a:sym typeface="+mn-ea"/>
              </a:rPr>
              <a:t> </a:t>
            </a:r>
            <a:r>
              <a:rPr lang="zh-CN" altLang="en-US" sz="2800" spc="15" dirty="0">
                <a:latin typeface="黑体" panose="02010609060101010101" charset="-122"/>
                <a:ea typeface="黑体" panose="02010609060101010101" charset="-122"/>
                <a:cs typeface="黑体" panose="02010609060101010101" charset="-122"/>
                <a:sym typeface="+mn-ea"/>
              </a:rPr>
              <a:t>Language(</a:t>
            </a:r>
            <a:r>
              <a:rPr lang="zh-CN" altLang="en-US" sz="2800" spc="15" dirty="0">
                <a:solidFill>
                  <a:srgbClr val="FF0000"/>
                </a:solidFill>
                <a:latin typeface="黑体" panose="02010609060101010101" charset="-122"/>
                <a:ea typeface="黑体" panose="02010609060101010101" charset="-122"/>
                <a:cs typeface="黑体" panose="02010609060101010101" charset="-122"/>
                <a:sym typeface="+mn-ea"/>
              </a:rPr>
              <a:t>ODRL</a:t>
            </a:r>
            <a:r>
              <a:rPr lang="zh-CN" altLang="en-US" sz="2800" spc="15" dirty="0">
                <a:latin typeface="黑体" panose="02010609060101010101" charset="-122"/>
                <a:ea typeface="黑体" panose="02010609060101010101" charset="-122"/>
                <a:cs typeface="黑体" panose="02010609060101010101" charset="-122"/>
                <a:sym typeface="+mn-ea"/>
              </a:rPr>
              <a:t>)提供了一个信息模型和相关词汇表，可用于指定与资产相关操作的权限、职责和禁令。ODRL支持表示为的数字权限的更详细的描述，因此可以嵌入到图形中。</a:t>
            </a:r>
            <a:endParaRPr lang="zh-CN" altLang="en-US" sz="2800" spc="15" dirty="0">
              <a:latin typeface="黑体" panose="02010609060101010101" charset="-122"/>
              <a:ea typeface="黑体" panose="02010609060101010101" charset="-122"/>
              <a:cs typeface="黑体" panose="02010609060101010101" charset="-122"/>
              <a:sym typeface="+mn-ea"/>
            </a:endParaRPr>
          </a:p>
        </p:txBody>
      </p:sp>
      <p:sp>
        <p:nvSpPr>
          <p:cNvPr id="5" name="object 5"/>
          <p:cNvSpPr txBox="1"/>
          <p:nvPr/>
        </p:nvSpPr>
        <p:spPr>
          <a:xfrm>
            <a:off x="9312840" y="6150703"/>
            <a:ext cx="140970" cy="180975"/>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000" dirty="0">
                <a:solidFill>
                  <a:srgbClr val="898989"/>
                </a:solidFill>
                <a:latin typeface="Calibri" panose="020F0502020204030204"/>
                <a:cs typeface="Calibri" panose="020F0502020204030204"/>
              </a:rPr>
            </a:fld>
            <a:endParaRPr sz="1000">
              <a:latin typeface="Calibri" panose="020F0502020204030204"/>
              <a:cs typeface="Calibri" panose="020F0502020204030204"/>
            </a:endParaRPr>
          </a:p>
        </p:txBody>
      </p:sp>
      <p:pic>
        <p:nvPicPr>
          <p:cNvPr id="8" name="图片 7"/>
          <p:cNvPicPr>
            <a:picLocks noChangeAspect="1"/>
          </p:cNvPicPr>
          <p:nvPr/>
        </p:nvPicPr>
        <p:blipFill>
          <a:blip r:embed="rId1"/>
          <a:srcRect l="53362" t="27627" r="14007" b="47283"/>
          <a:stretch>
            <a:fillRect/>
          </a:stretch>
        </p:blipFill>
        <p:spPr>
          <a:xfrm>
            <a:off x="8318500" y="120650"/>
            <a:ext cx="2368550" cy="613410"/>
          </a:xfrm>
          <a:prstGeom prst="rect">
            <a:avLst/>
          </a:prstGeom>
        </p:spPr>
      </p:pic>
      <p:pic>
        <p:nvPicPr>
          <p:cNvPr id="9" name="图片 8"/>
          <p:cNvPicPr>
            <a:picLocks noChangeAspect="1"/>
          </p:cNvPicPr>
          <p:nvPr/>
        </p:nvPicPr>
        <p:blipFill>
          <a:blip r:embed="rId1"/>
          <a:srcRect l="12596" t="25549" r="52123" b="47283"/>
          <a:stretch>
            <a:fillRect/>
          </a:stretch>
        </p:blipFill>
        <p:spPr>
          <a:xfrm>
            <a:off x="5793105" y="100965"/>
            <a:ext cx="2631440" cy="682625"/>
          </a:xfrm>
          <a:prstGeom prst="rect">
            <a:avLst/>
          </a:prstGeom>
        </p:spPr>
      </p:pic>
      <p:sp>
        <p:nvSpPr>
          <p:cNvPr id="3" name="object 2"/>
          <p:cNvSpPr txBox="1">
            <a:spLocks noGrp="1"/>
          </p:cNvSpPr>
          <p:nvPr/>
        </p:nvSpPr>
        <p:spPr>
          <a:xfrm>
            <a:off x="1776730" y="1035050"/>
            <a:ext cx="7141210" cy="658495"/>
          </a:xfrm>
          <a:prstGeom prst="rect">
            <a:avLst/>
          </a:prstGeom>
        </p:spPr>
        <p:txBody>
          <a:bodyPr vert="horz" wrap="square" lIns="0" tIns="12700" rIns="0" bIns="0" rtlCol="0">
            <a:spAutoFit/>
          </a:bodyPr>
          <a:lstStyle>
            <a:lvl1pPr>
              <a:defRPr sz="4800" b="0" i="0">
                <a:solidFill>
                  <a:schemeClr val="tx1"/>
                </a:solidFill>
                <a:latin typeface="Verdana" panose="020B0604030504040204"/>
                <a:ea typeface="+mj-ea"/>
                <a:cs typeface="Verdana" panose="020B0604030504040204"/>
              </a:defRPr>
            </a:lvl1pPr>
          </a:lstStyle>
          <a:p>
            <a:pPr marL="12700" algn="ctr">
              <a:lnSpc>
                <a:spcPct val="150000"/>
              </a:lnSpc>
              <a:spcBef>
                <a:spcPts val="100"/>
              </a:spcBef>
              <a:tabLst>
                <a:tab pos="419100" algn="l"/>
              </a:tabLst>
            </a:pPr>
            <a:r>
              <a:rPr lang="en-US" altLang="zh-CN" sz="2800" b="1" spc="15" dirty="0">
                <a:latin typeface="黑体" panose="02010609060101010101" charset="-122"/>
                <a:ea typeface="黑体" panose="02010609060101010101" charset="-122"/>
                <a:cs typeface="黑体" panose="02010609060101010101" charset="-122"/>
                <a:sym typeface="+mn-ea"/>
              </a:rPr>
              <a:t>9.3.1 licensing</a:t>
            </a:r>
            <a:endParaRPr lang="zh-CN" altLang="en-US" sz="2800" b="1" spc="15" dirty="0">
              <a:latin typeface="黑体" panose="02010609060101010101" charset="-122"/>
              <a:ea typeface="黑体" panose="02010609060101010101" charset="-122"/>
              <a:cs typeface="黑体" panose="02010609060101010101" charset="-122"/>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312840" y="6150703"/>
            <a:ext cx="140970" cy="180975"/>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000" dirty="0">
                <a:solidFill>
                  <a:srgbClr val="898989"/>
                </a:solidFill>
                <a:latin typeface="Calibri" panose="020F0502020204030204"/>
                <a:cs typeface="Calibri" panose="020F0502020204030204"/>
              </a:rPr>
            </a:fld>
            <a:endParaRPr sz="1000">
              <a:latin typeface="Calibri" panose="020F0502020204030204"/>
              <a:cs typeface="Calibri" panose="020F0502020204030204"/>
            </a:endParaRPr>
          </a:p>
        </p:txBody>
      </p:sp>
      <p:pic>
        <p:nvPicPr>
          <p:cNvPr id="8" name="图片 7"/>
          <p:cNvPicPr>
            <a:picLocks noChangeAspect="1"/>
          </p:cNvPicPr>
          <p:nvPr/>
        </p:nvPicPr>
        <p:blipFill>
          <a:blip r:embed="rId1"/>
          <a:srcRect l="53362" t="27627" r="14007" b="47283"/>
          <a:stretch>
            <a:fillRect/>
          </a:stretch>
        </p:blipFill>
        <p:spPr>
          <a:xfrm>
            <a:off x="8318500" y="120650"/>
            <a:ext cx="2368550" cy="613410"/>
          </a:xfrm>
          <a:prstGeom prst="rect">
            <a:avLst/>
          </a:prstGeom>
        </p:spPr>
      </p:pic>
      <p:pic>
        <p:nvPicPr>
          <p:cNvPr id="9" name="图片 8"/>
          <p:cNvPicPr>
            <a:picLocks noChangeAspect="1"/>
          </p:cNvPicPr>
          <p:nvPr/>
        </p:nvPicPr>
        <p:blipFill>
          <a:blip r:embed="rId1"/>
          <a:srcRect l="12596" t="25549" r="52123" b="47283"/>
          <a:stretch>
            <a:fillRect/>
          </a:stretch>
        </p:blipFill>
        <p:spPr>
          <a:xfrm>
            <a:off x="5793105" y="100965"/>
            <a:ext cx="2631440" cy="682625"/>
          </a:xfrm>
          <a:prstGeom prst="rect">
            <a:avLst/>
          </a:prstGeom>
        </p:spPr>
      </p:pic>
      <p:pic>
        <p:nvPicPr>
          <p:cNvPr id="3" name="图片 2"/>
          <p:cNvPicPr>
            <a:picLocks noChangeAspect="1"/>
          </p:cNvPicPr>
          <p:nvPr/>
        </p:nvPicPr>
        <p:blipFill>
          <a:blip r:embed="rId2"/>
          <a:stretch>
            <a:fillRect/>
          </a:stretch>
        </p:blipFill>
        <p:spPr>
          <a:xfrm>
            <a:off x="876300" y="1111250"/>
            <a:ext cx="8940165" cy="2888615"/>
          </a:xfrm>
          <a:prstGeom prst="rect">
            <a:avLst/>
          </a:prstGeom>
        </p:spPr>
      </p:pic>
      <p:sp>
        <p:nvSpPr>
          <p:cNvPr id="4" name="文本框 3"/>
          <p:cNvSpPr txBox="1"/>
          <p:nvPr/>
        </p:nvSpPr>
        <p:spPr>
          <a:xfrm>
            <a:off x="758825" y="4616450"/>
            <a:ext cx="9605645" cy="1383665"/>
          </a:xfrm>
          <a:prstGeom prst="rect">
            <a:avLst/>
          </a:prstGeom>
          <a:noFill/>
        </p:spPr>
        <p:txBody>
          <a:bodyPr wrap="square" rtlCol="0" anchor="t">
            <a:spAutoFit/>
          </a:bodyPr>
          <a:p>
            <a:r>
              <a:rPr lang="zh-CN" altLang="en-US" sz="2800">
                <a:latin typeface="黑体" panose="02010609060101010101" charset="-122"/>
                <a:ea typeface="黑体" panose="02010609060101010101" charset="-122"/>
                <a:cs typeface="黑体" panose="02010609060101010101" charset="-122"/>
              </a:rPr>
              <a:t>此图描述了</a:t>
            </a:r>
            <a:r>
              <a:rPr lang="zh-CN" altLang="en-US" sz="2800">
                <a:latin typeface="黑体" panose="02010609060101010101" charset="-122"/>
                <a:ea typeface="黑体" panose="02010609060101010101" charset="-122"/>
                <a:cs typeface="黑体" panose="02010609060101010101" charset="-122"/>
              </a:rPr>
              <a:t>一个许可，该许可授予代理人修改、分发和派生来自EventGraph的作品的权限；然而，代理人有义务指定版权所有者。</a:t>
            </a:r>
            <a:endParaRPr lang="zh-CN" altLang="en-US" sz="2800">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0690" y="2156460"/>
            <a:ext cx="9811385" cy="3244215"/>
          </a:xfrm>
          <a:prstGeom prst="rect">
            <a:avLst/>
          </a:prstGeom>
        </p:spPr>
        <p:txBody>
          <a:bodyPr vert="horz" wrap="square" lIns="0" tIns="12700" rIns="0" bIns="0" rtlCol="0">
            <a:spAutoFit/>
          </a:bodyPr>
          <a:lstStyle/>
          <a:p>
            <a:pPr marL="12700" algn="l">
              <a:lnSpc>
                <a:spcPct val="150000"/>
              </a:lnSpc>
              <a:spcBef>
                <a:spcPts val="100"/>
              </a:spcBef>
              <a:tabLst>
                <a:tab pos="419100" algn="l"/>
              </a:tabLst>
            </a:pPr>
            <a:r>
              <a:rPr lang="en-US" altLang="zh-CN" sz="2800" spc="15" dirty="0">
                <a:latin typeface="黑体" panose="02010609060101010101" charset="-122"/>
                <a:ea typeface="黑体" panose="02010609060101010101" charset="-122"/>
                <a:cs typeface="黑体" panose="02010609060101010101" charset="-122"/>
                <a:sym typeface="+mn-ea"/>
              </a:rPr>
              <a:t>  </a:t>
            </a:r>
            <a:r>
              <a:rPr lang="zh-CN" altLang="en-US" sz="2800" spc="15" dirty="0">
                <a:latin typeface="黑体" panose="02010609060101010101" charset="-122"/>
                <a:ea typeface="黑体" panose="02010609060101010101" charset="-122"/>
                <a:cs typeface="黑体" panose="02010609060101010101" charset="-122"/>
                <a:sym typeface="+mn-ea"/>
              </a:rPr>
              <a:t>基于边缘模式的</a:t>
            </a:r>
            <a:r>
              <a:rPr lang="zh-CN" altLang="en-US" sz="2800" spc="15" dirty="0">
                <a:solidFill>
                  <a:srgbClr val="FF0000"/>
                </a:solidFill>
                <a:latin typeface="黑体" panose="02010609060101010101" charset="-122"/>
                <a:ea typeface="黑体" panose="02010609060101010101" charset="-122"/>
                <a:cs typeface="黑体" panose="02010609060101010101" charset="-122"/>
                <a:sym typeface="+mn-ea"/>
              </a:rPr>
              <a:t>访问控制策略</a:t>
            </a:r>
            <a:r>
              <a:rPr lang="zh-CN" altLang="en-US" sz="2800" spc="15" dirty="0">
                <a:latin typeface="黑体" panose="02010609060101010101" charset="-122"/>
                <a:ea typeface="黑体" panose="02010609060101010101" charset="-122"/>
                <a:cs typeface="黑体" panose="02010609060101010101" charset="-122"/>
                <a:sym typeface="+mn-ea"/>
              </a:rPr>
              <a:t>可用于限制对知识图谱部分的访问。WebAccessControl (WAC)是一个图的访问控制框架，它使用 WebID 进行身份验证并提供用于指定访问控制策略的词汇表</a:t>
            </a:r>
            <a:r>
              <a:rPr lang="en-US" altLang="zh-CN" sz="2800" spc="15" dirty="0">
                <a:latin typeface="黑体" panose="02010609060101010101" charset="-122"/>
                <a:ea typeface="黑体" panose="02010609060101010101" charset="-122"/>
                <a:cs typeface="黑体" panose="02010609060101010101" charset="-122"/>
                <a:sym typeface="+mn-ea"/>
              </a:rPr>
              <a:t>,</a:t>
            </a:r>
            <a:r>
              <a:rPr lang="zh-CN" altLang="en-US" sz="2800" spc="15" dirty="0">
                <a:latin typeface="黑体" panose="02010609060101010101" charset="-122"/>
                <a:ea typeface="黑体" panose="02010609060101010101" charset="-122"/>
                <a:cs typeface="黑体" panose="02010609060101010101" charset="-122"/>
                <a:sym typeface="+mn-ea"/>
              </a:rPr>
              <a:t>有人提出了对该 WAC 词汇表进行扩展来捕获隐私偏好并满足上下文约束。</a:t>
            </a:r>
            <a:endParaRPr lang="zh-CN" altLang="en-US" sz="2800" spc="15" dirty="0">
              <a:latin typeface="黑体" panose="02010609060101010101" charset="-122"/>
              <a:ea typeface="黑体" panose="02010609060101010101" charset="-122"/>
              <a:cs typeface="黑体" panose="02010609060101010101" charset="-122"/>
              <a:sym typeface="+mn-ea"/>
            </a:endParaRPr>
          </a:p>
        </p:txBody>
      </p:sp>
      <p:sp>
        <p:nvSpPr>
          <p:cNvPr id="5" name="object 5"/>
          <p:cNvSpPr txBox="1"/>
          <p:nvPr/>
        </p:nvSpPr>
        <p:spPr>
          <a:xfrm>
            <a:off x="9312840" y="6150703"/>
            <a:ext cx="140970" cy="180975"/>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000" dirty="0">
                <a:solidFill>
                  <a:srgbClr val="898989"/>
                </a:solidFill>
                <a:latin typeface="Calibri" panose="020F0502020204030204"/>
                <a:cs typeface="Calibri" panose="020F0502020204030204"/>
              </a:rPr>
            </a:fld>
            <a:endParaRPr sz="1000">
              <a:latin typeface="Calibri" panose="020F0502020204030204"/>
              <a:cs typeface="Calibri" panose="020F0502020204030204"/>
            </a:endParaRPr>
          </a:p>
        </p:txBody>
      </p:sp>
      <p:pic>
        <p:nvPicPr>
          <p:cNvPr id="8" name="图片 7"/>
          <p:cNvPicPr>
            <a:picLocks noChangeAspect="1"/>
          </p:cNvPicPr>
          <p:nvPr/>
        </p:nvPicPr>
        <p:blipFill>
          <a:blip r:embed="rId1"/>
          <a:srcRect l="53362" t="27627" r="14007" b="47283"/>
          <a:stretch>
            <a:fillRect/>
          </a:stretch>
        </p:blipFill>
        <p:spPr>
          <a:xfrm>
            <a:off x="8318500" y="120650"/>
            <a:ext cx="2368550" cy="613410"/>
          </a:xfrm>
          <a:prstGeom prst="rect">
            <a:avLst/>
          </a:prstGeom>
        </p:spPr>
      </p:pic>
      <p:pic>
        <p:nvPicPr>
          <p:cNvPr id="9" name="图片 8"/>
          <p:cNvPicPr>
            <a:picLocks noChangeAspect="1"/>
          </p:cNvPicPr>
          <p:nvPr/>
        </p:nvPicPr>
        <p:blipFill>
          <a:blip r:embed="rId1"/>
          <a:srcRect l="12596" t="25549" r="52123" b="47283"/>
          <a:stretch>
            <a:fillRect/>
          </a:stretch>
        </p:blipFill>
        <p:spPr>
          <a:xfrm>
            <a:off x="5793105" y="100965"/>
            <a:ext cx="2631440" cy="682625"/>
          </a:xfrm>
          <a:prstGeom prst="rect">
            <a:avLst/>
          </a:prstGeom>
        </p:spPr>
      </p:pic>
      <p:sp>
        <p:nvSpPr>
          <p:cNvPr id="3" name="object 2"/>
          <p:cNvSpPr txBox="1">
            <a:spLocks noGrp="1"/>
          </p:cNvSpPr>
          <p:nvPr/>
        </p:nvSpPr>
        <p:spPr>
          <a:xfrm>
            <a:off x="1776095" y="958850"/>
            <a:ext cx="7141210" cy="658495"/>
          </a:xfrm>
          <a:prstGeom prst="rect">
            <a:avLst/>
          </a:prstGeom>
        </p:spPr>
        <p:txBody>
          <a:bodyPr vert="horz" wrap="square" lIns="0" tIns="12700" rIns="0" bIns="0" rtlCol="0">
            <a:spAutoFit/>
          </a:bodyPr>
          <a:lstStyle>
            <a:lvl1pPr>
              <a:defRPr sz="4800" b="0" i="0">
                <a:solidFill>
                  <a:schemeClr val="tx1"/>
                </a:solidFill>
                <a:latin typeface="Verdana" panose="020B0604030504040204"/>
                <a:ea typeface="+mj-ea"/>
                <a:cs typeface="Verdana" panose="020B0604030504040204"/>
              </a:defRPr>
            </a:lvl1pPr>
          </a:lstStyle>
          <a:p>
            <a:pPr marL="12700" algn="ctr">
              <a:lnSpc>
                <a:spcPct val="150000"/>
              </a:lnSpc>
              <a:spcBef>
                <a:spcPts val="100"/>
              </a:spcBef>
              <a:tabLst>
                <a:tab pos="419100" algn="l"/>
              </a:tabLst>
            </a:pPr>
            <a:r>
              <a:rPr lang="en-US" altLang="zh-CN" sz="2800" b="1" spc="15" dirty="0">
                <a:latin typeface="黑体" panose="02010609060101010101" charset="-122"/>
                <a:ea typeface="黑体" panose="02010609060101010101" charset="-122"/>
                <a:cs typeface="黑体" panose="02010609060101010101" charset="-122"/>
                <a:sym typeface="+mn-ea"/>
              </a:rPr>
              <a:t>9.3.2 </a:t>
            </a:r>
            <a:r>
              <a:rPr lang="zh-CN" altLang="en-US" sz="2800" b="1" spc="15" dirty="0">
                <a:latin typeface="黑体" panose="02010609060101010101" charset="-122"/>
                <a:ea typeface="黑体" panose="02010609060101010101" charset="-122"/>
                <a:cs typeface="黑体" panose="02010609060101010101" charset="-122"/>
                <a:sym typeface="+mn-ea"/>
              </a:rPr>
              <a:t>使用策略</a:t>
            </a:r>
            <a:endParaRPr lang="zh-CN" altLang="en-US" sz="2800" b="1" spc="15" dirty="0">
              <a:latin typeface="黑体" panose="02010609060101010101" charset="-122"/>
              <a:ea typeface="黑体" panose="02010609060101010101" charset="-122"/>
              <a:cs typeface="黑体" panose="02010609060101010101"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2300" y="1720850"/>
            <a:ext cx="9575800" cy="3890645"/>
          </a:xfrm>
          <a:prstGeom prst="rect">
            <a:avLst/>
          </a:prstGeom>
        </p:spPr>
        <p:txBody>
          <a:bodyPr vert="horz" wrap="square" lIns="0" tIns="12700" rIns="0" bIns="0" rtlCol="0">
            <a:spAutoFit/>
          </a:bodyPr>
          <a:lstStyle/>
          <a:p>
            <a:pPr marL="12700" algn="l">
              <a:lnSpc>
                <a:spcPct val="150000"/>
              </a:lnSpc>
              <a:spcBef>
                <a:spcPts val="100"/>
              </a:spcBef>
              <a:tabLst>
                <a:tab pos="419100" algn="l"/>
              </a:tabLst>
            </a:pPr>
            <a:r>
              <a:rPr lang="en-US" altLang="zh-CN" sz="2800" spc="15" dirty="0">
                <a:latin typeface="黑体" panose="02010609060101010101" charset="-122"/>
                <a:ea typeface="黑体" panose="02010609060101010101" charset="-122"/>
                <a:cs typeface="黑体" panose="02010609060101010101" charset="-122"/>
                <a:sym typeface="+mn-ea"/>
              </a:rPr>
              <a:t>  </a:t>
            </a:r>
            <a:r>
              <a:rPr lang="zh-CN" altLang="en-US" sz="2800" spc="15" dirty="0">
                <a:latin typeface="黑体" panose="02010609060101010101" charset="-122"/>
                <a:ea typeface="黑体" panose="02010609060101010101" charset="-122"/>
                <a:cs typeface="黑体" panose="02010609060101010101" charset="-122"/>
                <a:sym typeface="+mn-ea"/>
              </a:rPr>
              <a:t>旅游局可以对已发布的知识图谱的部分内容（例如与犯罪报告有关）使用</a:t>
            </a:r>
            <a:r>
              <a:rPr lang="zh-CN" altLang="en-US" sz="2800" spc="15" dirty="0">
                <a:solidFill>
                  <a:srgbClr val="FF0000"/>
                </a:solidFill>
                <a:latin typeface="黑体" panose="02010609060101010101" charset="-122"/>
                <a:ea typeface="黑体" panose="02010609060101010101" charset="-122"/>
                <a:cs typeface="黑体" panose="02010609060101010101" charset="-122"/>
                <a:sym typeface="+mn-ea"/>
              </a:rPr>
              <a:t>加密机制</a:t>
            </a:r>
            <a:r>
              <a:rPr lang="zh-CN" altLang="en-US" sz="2800" spc="15" dirty="0">
                <a:latin typeface="黑体" panose="02010609060101010101" charset="-122"/>
                <a:ea typeface="黑体" panose="02010609060101010101" charset="-122"/>
                <a:cs typeface="黑体" panose="02010609060101010101" charset="-122"/>
                <a:sym typeface="+mn-ea"/>
              </a:rPr>
              <a:t>，而不是内部控制使用，并向应该有权访问明文的合作伙伴提供密钥。虽然一种直接的方法是使用一个密钥加密整个图（或子图），但可以对图中的单个节点或边缘标签执行更详细的加密，从而可能使不同的客户端通过不同的密钥访问不同的信息。</a:t>
            </a:r>
            <a:endParaRPr lang="zh-CN" altLang="en-US" sz="2800" spc="15" dirty="0">
              <a:latin typeface="黑体" panose="02010609060101010101" charset="-122"/>
              <a:ea typeface="黑体" panose="02010609060101010101" charset="-122"/>
              <a:cs typeface="黑体" panose="02010609060101010101" charset="-122"/>
              <a:sym typeface="+mn-ea"/>
            </a:endParaRPr>
          </a:p>
        </p:txBody>
      </p:sp>
      <p:sp>
        <p:nvSpPr>
          <p:cNvPr id="5" name="object 5"/>
          <p:cNvSpPr txBox="1"/>
          <p:nvPr/>
        </p:nvSpPr>
        <p:spPr>
          <a:xfrm>
            <a:off x="9312840" y="6150703"/>
            <a:ext cx="140970" cy="180975"/>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000" dirty="0">
                <a:solidFill>
                  <a:srgbClr val="898989"/>
                </a:solidFill>
                <a:latin typeface="Calibri" panose="020F0502020204030204"/>
                <a:cs typeface="Calibri" panose="020F0502020204030204"/>
              </a:rPr>
            </a:fld>
            <a:endParaRPr sz="1000">
              <a:latin typeface="Calibri" panose="020F0502020204030204"/>
              <a:cs typeface="Calibri" panose="020F0502020204030204"/>
            </a:endParaRPr>
          </a:p>
        </p:txBody>
      </p:sp>
      <p:pic>
        <p:nvPicPr>
          <p:cNvPr id="8" name="图片 7"/>
          <p:cNvPicPr>
            <a:picLocks noChangeAspect="1"/>
          </p:cNvPicPr>
          <p:nvPr/>
        </p:nvPicPr>
        <p:blipFill>
          <a:blip r:embed="rId1"/>
          <a:srcRect l="53362" t="27627" r="14007" b="47283"/>
          <a:stretch>
            <a:fillRect/>
          </a:stretch>
        </p:blipFill>
        <p:spPr>
          <a:xfrm>
            <a:off x="8318500" y="120650"/>
            <a:ext cx="2368550" cy="613410"/>
          </a:xfrm>
          <a:prstGeom prst="rect">
            <a:avLst/>
          </a:prstGeom>
        </p:spPr>
      </p:pic>
      <p:pic>
        <p:nvPicPr>
          <p:cNvPr id="9" name="图片 8"/>
          <p:cNvPicPr>
            <a:picLocks noChangeAspect="1"/>
          </p:cNvPicPr>
          <p:nvPr/>
        </p:nvPicPr>
        <p:blipFill>
          <a:blip r:embed="rId1"/>
          <a:srcRect l="12596" t="25549" r="52123" b="47283"/>
          <a:stretch>
            <a:fillRect/>
          </a:stretch>
        </p:blipFill>
        <p:spPr>
          <a:xfrm>
            <a:off x="5793105" y="100965"/>
            <a:ext cx="2631440" cy="682625"/>
          </a:xfrm>
          <a:prstGeom prst="rect">
            <a:avLst/>
          </a:prstGeom>
        </p:spPr>
      </p:pic>
      <p:sp>
        <p:nvSpPr>
          <p:cNvPr id="3" name="object 2"/>
          <p:cNvSpPr txBox="1">
            <a:spLocks noGrp="1"/>
          </p:cNvSpPr>
          <p:nvPr/>
        </p:nvSpPr>
        <p:spPr>
          <a:xfrm>
            <a:off x="1776095" y="958850"/>
            <a:ext cx="7141210" cy="658495"/>
          </a:xfrm>
          <a:prstGeom prst="rect">
            <a:avLst/>
          </a:prstGeom>
        </p:spPr>
        <p:txBody>
          <a:bodyPr vert="horz" wrap="square" lIns="0" tIns="12700" rIns="0" bIns="0" rtlCol="0">
            <a:spAutoFit/>
          </a:bodyPr>
          <a:lstStyle>
            <a:lvl1pPr>
              <a:defRPr sz="4800" b="0" i="0">
                <a:solidFill>
                  <a:schemeClr val="tx1"/>
                </a:solidFill>
                <a:latin typeface="Verdana" panose="020B0604030504040204"/>
                <a:ea typeface="+mj-ea"/>
                <a:cs typeface="Verdana" panose="020B0604030504040204"/>
              </a:defRPr>
            </a:lvl1pPr>
          </a:lstStyle>
          <a:p>
            <a:pPr marL="12700" algn="ctr">
              <a:lnSpc>
                <a:spcPct val="150000"/>
              </a:lnSpc>
              <a:spcBef>
                <a:spcPts val="100"/>
              </a:spcBef>
              <a:tabLst>
                <a:tab pos="419100" algn="l"/>
              </a:tabLst>
            </a:pPr>
            <a:r>
              <a:rPr lang="en-US" altLang="zh-CN" sz="2800" b="1" spc="15" dirty="0">
                <a:latin typeface="黑体" panose="02010609060101010101" charset="-122"/>
                <a:ea typeface="黑体" panose="02010609060101010101" charset="-122"/>
                <a:cs typeface="黑体" panose="02010609060101010101" charset="-122"/>
                <a:sym typeface="+mn-ea"/>
              </a:rPr>
              <a:t>9.3.3 </a:t>
            </a:r>
            <a:r>
              <a:rPr lang="zh-CN" altLang="en-US" sz="2800" b="1" spc="15" dirty="0">
                <a:latin typeface="黑体" panose="02010609060101010101" charset="-122"/>
                <a:ea typeface="黑体" panose="02010609060101010101" charset="-122"/>
                <a:cs typeface="黑体" panose="02010609060101010101" charset="-122"/>
                <a:sym typeface="+mn-ea"/>
              </a:rPr>
              <a:t>加密</a:t>
            </a:r>
            <a:endParaRPr lang="zh-CN" altLang="en-US" sz="2800" b="1" spc="15" dirty="0">
              <a:latin typeface="黑体" panose="02010609060101010101" charset="-122"/>
              <a:ea typeface="黑体" panose="02010609060101010101" charset="-122"/>
              <a:cs typeface="黑体" panose="02010609060101010101" charset="-122"/>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312840" y="6150703"/>
            <a:ext cx="140970" cy="180975"/>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000" dirty="0">
                <a:solidFill>
                  <a:srgbClr val="898989"/>
                </a:solidFill>
                <a:latin typeface="Calibri" panose="020F0502020204030204"/>
                <a:cs typeface="Calibri" panose="020F0502020204030204"/>
              </a:rPr>
            </a:fld>
            <a:endParaRPr sz="1000">
              <a:latin typeface="Calibri" panose="020F0502020204030204"/>
              <a:cs typeface="Calibri" panose="020F0502020204030204"/>
            </a:endParaRPr>
          </a:p>
        </p:txBody>
      </p:sp>
      <p:pic>
        <p:nvPicPr>
          <p:cNvPr id="8" name="图片 7"/>
          <p:cNvPicPr>
            <a:picLocks noChangeAspect="1"/>
          </p:cNvPicPr>
          <p:nvPr/>
        </p:nvPicPr>
        <p:blipFill>
          <a:blip r:embed="rId1"/>
          <a:srcRect l="53362" t="27627" r="14007" b="47283"/>
          <a:stretch>
            <a:fillRect/>
          </a:stretch>
        </p:blipFill>
        <p:spPr>
          <a:xfrm>
            <a:off x="8318500" y="120650"/>
            <a:ext cx="2368550" cy="613410"/>
          </a:xfrm>
          <a:prstGeom prst="rect">
            <a:avLst/>
          </a:prstGeom>
        </p:spPr>
      </p:pic>
      <p:pic>
        <p:nvPicPr>
          <p:cNvPr id="9" name="图片 8"/>
          <p:cNvPicPr>
            <a:picLocks noChangeAspect="1"/>
          </p:cNvPicPr>
          <p:nvPr/>
        </p:nvPicPr>
        <p:blipFill>
          <a:blip r:embed="rId1"/>
          <a:srcRect l="12596" t="25549" r="52123" b="47283"/>
          <a:stretch>
            <a:fillRect/>
          </a:stretch>
        </p:blipFill>
        <p:spPr>
          <a:xfrm>
            <a:off x="5793105" y="100965"/>
            <a:ext cx="2631440" cy="682625"/>
          </a:xfrm>
          <a:prstGeom prst="rect">
            <a:avLst/>
          </a:prstGeom>
        </p:spPr>
      </p:pic>
      <p:pic>
        <p:nvPicPr>
          <p:cNvPr id="3" name="图片 2"/>
          <p:cNvPicPr>
            <a:picLocks noChangeAspect="1"/>
          </p:cNvPicPr>
          <p:nvPr/>
        </p:nvPicPr>
        <p:blipFill>
          <a:blip r:embed="rId2"/>
          <a:stretch>
            <a:fillRect/>
          </a:stretch>
        </p:blipFill>
        <p:spPr>
          <a:xfrm>
            <a:off x="88900" y="1492250"/>
            <a:ext cx="10450830" cy="1938655"/>
          </a:xfrm>
          <a:prstGeom prst="rect">
            <a:avLst/>
          </a:prstGeom>
        </p:spPr>
      </p:pic>
      <p:sp>
        <p:nvSpPr>
          <p:cNvPr id="4" name="文本框 3"/>
          <p:cNvSpPr txBox="1"/>
          <p:nvPr/>
        </p:nvSpPr>
        <p:spPr>
          <a:xfrm>
            <a:off x="1003300" y="3854450"/>
            <a:ext cx="8723630" cy="1322070"/>
          </a:xfrm>
          <a:prstGeom prst="rect">
            <a:avLst/>
          </a:prstGeom>
          <a:noFill/>
        </p:spPr>
        <p:txBody>
          <a:bodyPr wrap="square" rtlCol="0" anchor="t">
            <a:spAutoFit/>
          </a:bodyPr>
          <a:p>
            <a:r>
              <a:rPr lang="zh-CN" sz="2000">
                <a:latin typeface="黑体" panose="02010609060101010101" charset="-122"/>
                <a:ea typeface="黑体" panose="02010609060101010101" charset="-122"/>
                <a:cs typeface="黑体" panose="02010609060101010101" charset="-122"/>
              </a:rPr>
              <a:t>上图是</a:t>
            </a:r>
            <a:r>
              <a:rPr lang="zh-CN" altLang="en-US" sz="2000">
                <a:latin typeface="黑体" panose="02010609060101010101" charset="-122"/>
                <a:ea typeface="黑体" panose="02010609060101010101" charset="-122"/>
                <a:cs typeface="黑体" panose="02010609060101010101" charset="-122"/>
              </a:rPr>
              <a:t>加密了索赔人姓名的有向边标记图；明文元素是虚线，可以从发布的数据中省略(可能还有加密细节)。说明了如何使用CryptOntology 来加密图中的索赔人姓名，存储密文 zhk...kjg 以及使用的密钥长度（</a:t>
            </a:r>
            <a:r>
              <a:rPr lang="en-US" altLang="zh-CN" sz="2000">
                <a:latin typeface="黑体" panose="02010609060101010101" charset="-122"/>
                <a:ea typeface="黑体" panose="02010609060101010101" charset="-122"/>
                <a:cs typeface="黑体" panose="02010609060101010101" charset="-122"/>
              </a:rPr>
              <a:t>2048</a:t>
            </a:r>
            <a:r>
              <a:rPr lang="zh-CN" altLang="en-US" sz="2000">
                <a:latin typeface="黑体" panose="02010609060101010101" charset="-122"/>
                <a:ea typeface="黑体" panose="02010609060101010101" charset="-122"/>
                <a:cs typeface="黑体" panose="02010609060101010101" charset="-122"/>
              </a:rPr>
              <a:t>）和加密算法（</a:t>
            </a:r>
            <a:r>
              <a:rPr lang="en-US" altLang="zh-CN" sz="2000">
                <a:latin typeface="黑体" panose="02010609060101010101" charset="-122"/>
                <a:ea typeface="黑体" panose="02010609060101010101" charset="-122"/>
                <a:cs typeface="黑体" panose="02010609060101010101" charset="-122"/>
              </a:rPr>
              <a:t>rsa</a:t>
            </a:r>
            <a:r>
              <a:rPr lang="zh-CN" altLang="en-US" sz="2000">
                <a:latin typeface="黑体" panose="02010609060101010101" charset="-122"/>
                <a:ea typeface="黑体" panose="02010609060101010101" charset="-122"/>
                <a:cs typeface="黑体" panose="02010609060101010101" charset="-122"/>
              </a:rPr>
              <a:t>）。</a:t>
            </a:r>
            <a:endParaRPr lang="zh-CN" altLang="en-US" sz="2000">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780" y="1845310"/>
            <a:ext cx="10149205" cy="3244215"/>
          </a:xfrm>
          <a:prstGeom prst="rect">
            <a:avLst/>
          </a:prstGeom>
        </p:spPr>
        <p:txBody>
          <a:bodyPr vert="horz" wrap="square" lIns="0" tIns="12700" rIns="0" bIns="0" rtlCol="0">
            <a:spAutoFit/>
          </a:bodyPr>
          <a:lstStyle/>
          <a:p>
            <a:pPr marL="12700" algn="l">
              <a:lnSpc>
                <a:spcPct val="150000"/>
              </a:lnSpc>
              <a:spcBef>
                <a:spcPts val="100"/>
              </a:spcBef>
              <a:tabLst>
                <a:tab pos="419100" algn="l"/>
              </a:tabLst>
            </a:pPr>
            <a:r>
              <a:rPr lang="zh-CN" altLang="en-US" sz="2800" spc="15" dirty="0">
                <a:latin typeface="黑体" panose="02010609060101010101" charset="-122"/>
                <a:ea typeface="黑体" panose="02010609060101010101" charset="-122"/>
                <a:cs typeface="黑体" panose="02010609060101010101" charset="-122"/>
                <a:sym typeface="+mn-ea"/>
              </a:rPr>
              <a:t>匿名化方法一：</a:t>
            </a:r>
            <a:br>
              <a:rPr lang="zh-CN" altLang="en-US" sz="2800" spc="15" dirty="0">
                <a:latin typeface="黑体" panose="02010609060101010101" charset="-122"/>
                <a:ea typeface="黑体" panose="02010609060101010101" charset="-122"/>
                <a:cs typeface="黑体" panose="02010609060101010101" charset="-122"/>
                <a:sym typeface="+mn-ea"/>
              </a:rPr>
            </a:br>
            <a:r>
              <a:rPr lang="en-US" altLang="zh-CN" sz="2800" spc="15" dirty="0">
                <a:latin typeface="黑体" panose="02010609060101010101" charset="-122"/>
                <a:ea typeface="黑体" panose="02010609060101010101" charset="-122"/>
                <a:cs typeface="黑体" panose="02010609060101010101" charset="-122"/>
                <a:sym typeface="+mn-ea"/>
              </a:rPr>
              <a:t>  </a:t>
            </a:r>
            <a:r>
              <a:rPr lang="zh-CN" altLang="en-US" sz="2800" spc="15" dirty="0">
                <a:latin typeface="黑体" panose="02010609060101010101" charset="-122"/>
                <a:ea typeface="黑体" panose="02010609060101010101" charset="-122"/>
                <a:cs typeface="黑体" panose="02010609060101010101" charset="-122"/>
                <a:sym typeface="+mn-ea"/>
              </a:rPr>
              <a:t>基于k-匿名、</a:t>
            </a:r>
            <a:r>
              <a:rPr lang="en-US" altLang="zh-CN" sz="2800" spc="15" dirty="0">
                <a:latin typeface="黑体" panose="02010609060101010101" charset="-122"/>
                <a:ea typeface="黑体" panose="02010609060101010101" charset="-122"/>
                <a:cs typeface="黑体" panose="02010609060101010101" charset="-122"/>
                <a:sym typeface="+mn-ea"/>
              </a:rPr>
              <a:t>l</a:t>
            </a:r>
            <a:r>
              <a:rPr lang="zh-CN" altLang="en-US" sz="2800" spc="15" dirty="0">
                <a:latin typeface="黑体" panose="02010609060101010101" charset="-122"/>
                <a:ea typeface="黑体" panose="02010609060101010101" charset="-122"/>
                <a:cs typeface="黑体" panose="02010609060101010101" charset="-122"/>
                <a:sym typeface="+mn-ea"/>
              </a:rPr>
              <a:t>-多样性等在图中隐藏和概括知识，从而无法识别个体。在图形上应用k-匿名的方法可以识别并隐藏允许将给定个体与少于k-1个其他个体区分开来的“准标识符”。此方法是对数据实行</a:t>
            </a:r>
            <a:r>
              <a:rPr lang="zh-CN" altLang="en-US" sz="2800" spc="15" dirty="0">
                <a:latin typeface="黑体" panose="02010609060101010101" charset="-122"/>
                <a:ea typeface="黑体" panose="02010609060101010101" charset="-122"/>
                <a:cs typeface="黑体" panose="02010609060101010101" charset="-122"/>
                <a:sym typeface="+mn-ea"/>
              </a:rPr>
              <a:t>匿名化。</a:t>
            </a:r>
            <a:endParaRPr lang="zh-CN" altLang="en-US" sz="2800" spc="15" dirty="0">
              <a:latin typeface="黑体" panose="02010609060101010101" charset="-122"/>
              <a:ea typeface="黑体" panose="02010609060101010101" charset="-122"/>
              <a:cs typeface="黑体" panose="02010609060101010101" charset="-122"/>
              <a:sym typeface="+mn-ea"/>
            </a:endParaRPr>
          </a:p>
        </p:txBody>
      </p:sp>
      <p:sp>
        <p:nvSpPr>
          <p:cNvPr id="5" name="object 5"/>
          <p:cNvSpPr txBox="1"/>
          <p:nvPr/>
        </p:nvSpPr>
        <p:spPr>
          <a:xfrm>
            <a:off x="9312840" y="6150703"/>
            <a:ext cx="140970" cy="180975"/>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000" dirty="0">
                <a:solidFill>
                  <a:srgbClr val="898989"/>
                </a:solidFill>
                <a:latin typeface="Calibri" panose="020F0502020204030204"/>
                <a:cs typeface="Calibri" panose="020F0502020204030204"/>
              </a:rPr>
            </a:fld>
            <a:endParaRPr sz="1000">
              <a:latin typeface="Calibri" panose="020F0502020204030204"/>
              <a:cs typeface="Calibri" panose="020F0502020204030204"/>
            </a:endParaRPr>
          </a:p>
        </p:txBody>
      </p:sp>
      <p:pic>
        <p:nvPicPr>
          <p:cNvPr id="8" name="图片 7"/>
          <p:cNvPicPr>
            <a:picLocks noChangeAspect="1"/>
          </p:cNvPicPr>
          <p:nvPr/>
        </p:nvPicPr>
        <p:blipFill>
          <a:blip r:embed="rId1"/>
          <a:srcRect l="53362" t="27627" r="14007" b="47283"/>
          <a:stretch>
            <a:fillRect/>
          </a:stretch>
        </p:blipFill>
        <p:spPr>
          <a:xfrm>
            <a:off x="8318500" y="120650"/>
            <a:ext cx="2368550" cy="613410"/>
          </a:xfrm>
          <a:prstGeom prst="rect">
            <a:avLst/>
          </a:prstGeom>
        </p:spPr>
      </p:pic>
      <p:pic>
        <p:nvPicPr>
          <p:cNvPr id="9" name="图片 8"/>
          <p:cNvPicPr>
            <a:picLocks noChangeAspect="1"/>
          </p:cNvPicPr>
          <p:nvPr/>
        </p:nvPicPr>
        <p:blipFill>
          <a:blip r:embed="rId1"/>
          <a:srcRect l="12596" t="25549" r="52123" b="47283"/>
          <a:stretch>
            <a:fillRect/>
          </a:stretch>
        </p:blipFill>
        <p:spPr>
          <a:xfrm>
            <a:off x="5793105" y="100965"/>
            <a:ext cx="2631440" cy="682625"/>
          </a:xfrm>
          <a:prstGeom prst="rect">
            <a:avLst/>
          </a:prstGeom>
        </p:spPr>
      </p:pic>
      <p:sp>
        <p:nvSpPr>
          <p:cNvPr id="3" name="object 2"/>
          <p:cNvSpPr txBox="1">
            <a:spLocks noGrp="1"/>
          </p:cNvSpPr>
          <p:nvPr/>
        </p:nvSpPr>
        <p:spPr>
          <a:xfrm>
            <a:off x="1776095" y="806450"/>
            <a:ext cx="7141210" cy="658495"/>
          </a:xfrm>
          <a:prstGeom prst="rect">
            <a:avLst/>
          </a:prstGeom>
        </p:spPr>
        <p:txBody>
          <a:bodyPr vert="horz" wrap="square" lIns="0" tIns="12700" rIns="0" bIns="0" rtlCol="0">
            <a:spAutoFit/>
          </a:bodyPr>
          <a:lstStyle>
            <a:lvl1pPr>
              <a:defRPr sz="4800" b="0" i="0">
                <a:solidFill>
                  <a:schemeClr val="tx1"/>
                </a:solidFill>
                <a:latin typeface="Verdana" panose="020B0604030504040204"/>
                <a:ea typeface="+mj-ea"/>
                <a:cs typeface="Verdana" panose="020B0604030504040204"/>
              </a:defRPr>
            </a:lvl1pPr>
          </a:lstStyle>
          <a:p>
            <a:pPr marL="12700" algn="ctr">
              <a:lnSpc>
                <a:spcPct val="150000"/>
              </a:lnSpc>
              <a:spcBef>
                <a:spcPts val="100"/>
              </a:spcBef>
              <a:tabLst>
                <a:tab pos="419100" algn="l"/>
              </a:tabLst>
            </a:pPr>
            <a:r>
              <a:rPr lang="en-US" altLang="zh-CN" sz="2800" b="1" spc="15" dirty="0">
                <a:latin typeface="黑体" panose="02010609060101010101" charset="-122"/>
                <a:ea typeface="黑体" panose="02010609060101010101" charset="-122"/>
                <a:cs typeface="黑体" panose="02010609060101010101" charset="-122"/>
                <a:sym typeface="+mn-ea"/>
              </a:rPr>
              <a:t>9.3.4 </a:t>
            </a:r>
            <a:r>
              <a:rPr lang="zh-CN" altLang="en-US" sz="2800" b="1" spc="15" dirty="0">
                <a:latin typeface="黑体" panose="02010609060101010101" charset="-122"/>
                <a:ea typeface="黑体" panose="02010609060101010101" charset="-122"/>
                <a:cs typeface="黑体" panose="02010609060101010101" charset="-122"/>
                <a:sym typeface="+mn-ea"/>
              </a:rPr>
              <a:t>匿名化</a:t>
            </a:r>
            <a:endParaRPr lang="zh-CN" altLang="en-US" sz="2800" b="1" spc="15" dirty="0">
              <a:latin typeface="黑体" panose="02010609060101010101" charset="-122"/>
              <a:ea typeface="黑体" panose="02010609060101010101" charset="-122"/>
              <a:cs typeface="黑体" panose="02010609060101010101" charset="-122"/>
              <a:sym typeface="+mn-ea"/>
            </a:endParaRPr>
          </a:p>
        </p:txBody>
      </p:sp>
      <p:sp>
        <p:nvSpPr>
          <p:cNvPr id="4" name="文本框 3"/>
          <p:cNvSpPr txBox="1"/>
          <p:nvPr/>
        </p:nvSpPr>
        <p:spPr>
          <a:xfrm>
            <a:off x="271780" y="5132705"/>
            <a:ext cx="10245090" cy="953135"/>
          </a:xfrm>
          <a:prstGeom prst="rect">
            <a:avLst/>
          </a:prstGeom>
          <a:noFill/>
        </p:spPr>
        <p:txBody>
          <a:bodyPr wrap="square" rtlCol="0" anchor="t">
            <a:spAutoFit/>
          </a:bodyPr>
          <a:p>
            <a:r>
              <a:rPr lang="zh-CN" altLang="en-US" sz="2800">
                <a:latin typeface="黑体" panose="02010609060101010101" charset="-122"/>
                <a:ea typeface="黑体" panose="02010609060101010101" charset="-122"/>
                <a:cs typeface="黑体" panose="02010609060101010101" charset="-122"/>
                <a:sym typeface="+mn-ea"/>
              </a:rPr>
              <a:t>k-匿名</a:t>
            </a:r>
            <a:r>
              <a:rPr lang="zh-CN" altLang="en-US" sz="2800">
                <a:latin typeface="黑体" panose="02010609060101010101" charset="-122"/>
                <a:ea typeface="黑体" panose="02010609060101010101" charset="-122"/>
                <a:cs typeface="黑体" panose="02010609060101010101" charset="-122"/>
              </a:rPr>
              <a:t>保证了一个人的数据</a:t>
            </a:r>
            <a:r>
              <a:rPr lang="zh-CN" altLang="en-US" sz="2800">
                <a:latin typeface="黑体" panose="02010609060101010101" charset="-122"/>
                <a:ea typeface="黑体" panose="02010609060101010101" charset="-122"/>
                <a:cs typeface="黑体" panose="02010609060101010101" charset="-122"/>
                <a:sym typeface="+mn-ea"/>
              </a:rPr>
              <a:t>至少</a:t>
            </a:r>
            <a:r>
              <a:rPr lang="zh-CN" altLang="en-US" sz="2800">
                <a:latin typeface="黑体" panose="02010609060101010101" charset="-122"/>
                <a:ea typeface="黑体" panose="02010609060101010101" charset="-122"/>
                <a:cs typeface="黑体" panose="02010609060101010101" charset="-122"/>
              </a:rPr>
              <a:t>与</a:t>
            </a:r>
            <a:r>
              <a:rPr lang="zh-CN" altLang="en-US" sz="2800">
                <a:latin typeface="黑体" panose="02010609060101010101" charset="-122"/>
                <a:ea typeface="黑体" panose="02010609060101010101" charset="-122"/>
                <a:cs typeface="黑体" panose="02010609060101010101" charset="-122"/>
                <a:sym typeface="+mn-ea"/>
              </a:rPr>
              <a:t>其他</a:t>
            </a:r>
            <a:r>
              <a:rPr lang="zh-CN" altLang="en-US" sz="2800">
                <a:latin typeface="黑体" panose="02010609060101010101" charset="-122"/>
                <a:ea typeface="黑体" panose="02010609060101010101" charset="-122"/>
                <a:cs typeface="黑体" panose="02010609060101010101" charset="-122"/>
              </a:rPr>
              <a:t>k−1</a:t>
            </a:r>
            <a:r>
              <a:rPr lang="zh-CN" altLang="en-US" sz="2800">
                <a:latin typeface="黑体" panose="02010609060101010101" charset="-122"/>
                <a:ea typeface="黑体" panose="02010609060101010101" charset="-122"/>
                <a:cs typeface="黑体" panose="02010609060101010101" charset="-122"/>
              </a:rPr>
              <a:t>个人是无法区分的。</a:t>
            </a:r>
            <a:endParaRPr lang="zh-CN" altLang="en-US" sz="2800">
              <a:latin typeface="黑体" panose="02010609060101010101" charset="-122"/>
              <a:ea typeface="黑体" panose="02010609060101010101" charset="-122"/>
              <a:cs typeface="黑体" panose="02010609060101010101" charset="-122"/>
            </a:endParaRPr>
          </a:p>
          <a:p>
            <a:r>
              <a:rPr lang="en-US" sz="2800">
                <a:latin typeface="黑体" panose="02010609060101010101" charset="-122"/>
                <a:ea typeface="黑体" panose="02010609060101010101" charset="-122"/>
                <a:cs typeface="黑体" panose="02010609060101010101" charset="-122"/>
              </a:rPr>
              <a:t>l</a:t>
            </a:r>
            <a:r>
              <a:rPr sz="2800">
                <a:latin typeface="黑体" panose="02010609060101010101" charset="-122"/>
                <a:ea typeface="黑体" panose="02010609060101010101" charset="-122"/>
                <a:cs typeface="黑体" panose="02010609060101010101" charset="-122"/>
              </a:rPr>
              <a:t>-</a:t>
            </a:r>
            <a:r>
              <a:rPr lang="zh-CN" sz="2800">
                <a:latin typeface="黑体" panose="02010609060101010101" charset="-122"/>
                <a:ea typeface="黑体" panose="02010609060101010101" charset="-122"/>
                <a:cs typeface="黑体" panose="02010609060101010101" charset="-122"/>
              </a:rPr>
              <a:t>多样性</a:t>
            </a:r>
            <a:r>
              <a:rPr lang="zh-CN" altLang="en-US" sz="2800">
                <a:latin typeface="黑体" panose="02010609060101010101" charset="-122"/>
                <a:ea typeface="黑体" panose="02010609060101010101" charset="-122"/>
                <a:cs typeface="黑体" panose="02010609060101010101" charset="-122"/>
              </a:rPr>
              <a:t>保证敏感数据字段在每组人中至少有l个不同的值。</a:t>
            </a:r>
            <a:endParaRPr lang="en-US" altLang="zh-CN" sz="2800">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500" y="3854450"/>
            <a:ext cx="10186035" cy="3244215"/>
          </a:xfrm>
          <a:prstGeom prst="rect">
            <a:avLst/>
          </a:prstGeom>
        </p:spPr>
        <p:txBody>
          <a:bodyPr vert="horz" wrap="square" lIns="0" tIns="12700" rIns="0" bIns="0" rtlCol="0">
            <a:spAutoFit/>
          </a:bodyPr>
          <a:lstStyle/>
          <a:p>
            <a:pPr marL="12700" algn="l">
              <a:lnSpc>
                <a:spcPct val="150000"/>
              </a:lnSpc>
              <a:spcBef>
                <a:spcPts val="100"/>
              </a:spcBef>
              <a:tabLst>
                <a:tab pos="419100" algn="l"/>
              </a:tabLst>
            </a:pPr>
            <a:r>
              <a:rPr lang="zh-CN" altLang="en-US" sz="2800" spc="15" dirty="0">
                <a:latin typeface="黑体" panose="02010609060101010101" charset="-122"/>
                <a:ea typeface="黑体" panose="02010609060101010101" charset="-122"/>
                <a:cs typeface="黑体" panose="02010609060101010101" charset="-122"/>
                <a:sym typeface="+mn-ea"/>
              </a:rPr>
              <a:t>上图</a:t>
            </a:r>
            <a:r>
              <a:rPr lang="zh-CN" altLang="en-US" sz="2800">
                <a:latin typeface="黑体" panose="02010609060101010101" charset="-122"/>
                <a:ea typeface="黑体" panose="02010609060101010101" charset="-122"/>
                <a:cs typeface="黑体" panose="02010609060101010101" charset="-122"/>
                <a:sym typeface="+mn-ea"/>
              </a:rPr>
              <a:t>描述航班乘客(虚线)的有向边标记图的匿名样本，</a:t>
            </a:r>
            <a:r>
              <a:rPr lang="zh-CN" altLang="en-US" sz="2800" spc="15" dirty="0">
                <a:latin typeface="黑体" panose="02010609060101010101" charset="-122"/>
                <a:ea typeface="黑体" panose="02010609060101010101" charset="-122"/>
                <a:cs typeface="黑体" panose="02010609060101010101" charset="-122"/>
                <a:sym typeface="+mn-ea"/>
              </a:rPr>
              <a:t>说明了描述航班乘客的子图的k</a:t>
            </a:r>
            <a:r>
              <a:rPr lang="en-US" altLang="zh-CN" sz="2800" spc="15" dirty="0">
                <a:latin typeface="黑体" panose="02010609060101010101" charset="-122"/>
                <a:ea typeface="黑体" panose="02010609060101010101" charset="-122"/>
                <a:cs typeface="黑体" panose="02010609060101010101" charset="-122"/>
                <a:sym typeface="+mn-ea"/>
              </a:rPr>
              <a:t>-</a:t>
            </a:r>
            <a:r>
              <a:rPr lang="zh-CN" altLang="en-US" sz="2800" spc="15" dirty="0">
                <a:latin typeface="黑体" panose="02010609060101010101" charset="-122"/>
                <a:ea typeface="黑体" panose="02010609060101010101" charset="-122"/>
                <a:cs typeface="黑体" panose="02010609060101010101" charset="-122"/>
                <a:sym typeface="+mn-ea"/>
              </a:rPr>
              <a:t>匿名化的可能结果，其中准标识符（护照、机票）已转换为空白节点，确保乘客(虚线空白节点)无法与k−1其他人区分开来。然而，在图的上下文中，邻域攻击——使用关于邻居的信息——也可以破坏k-匿名性。</a:t>
            </a:r>
            <a:endParaRPr lang="en-US" altLang="zh-CN" sz="2800" b="1" spc="15" dirty="0">
              <a:latin typeface="黑体" panose="02010609060101010101" charset="-122"/>
              <a:ea typeface="黑体" panose="02010609060101010101" charset="-122"/>
              <a:cs typeface="黑体" panose="02010609060101010101" charset="-122"/>
              <a:sym typeface="+mn-ea"/>
            </a:endParaRPr>
          </a:p>
        </p:txBody>
      </p:sp>
      <p:sp>
        <p:nvSpPr>
          <p:cNvPr id="5" name="object 5"/>
          <p:cNvSpPr txBox="1"/>
          <p:nvPr/>
        </p:nvSpPr>
        <p:spPr>
          <a:xfrm>
            <a:off x="9312840" y="6150703"/>
            <a:ext cx="140970" cy="180975"/>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000" dirty="0">
                <a:solidFill>
                  <a:srgbClr val="898989"/>
                </a:solidFill>
                <a:latin typeface="Calibri" panose="020F0502020204030204"/>
                <a:cs typeface="Calibri" panose="020F0502020204030204"/>
              </a:rPr>
            </a:fld>
            <a:endParaRPr sz="1000">
              <a:latin typeface="Calibri" panose="020F0502020204030204"/>
              <a:cs typeface="Calibri" panose="020F0502020204030204"/>
            </a:endParaRPr>
          </a:p>
        </p:txBody>
      </p:sp>
      <p:pic>
        <p:nvPicPr>
          <p:cNvPr id="8" name="图片 7"/>
          <p:cNvPicPr>
            <a:picLocks noChangeAspect="1"/>
          </p:cNvPicPr>
          <p:nvPr/>
        </p:nvPicPr>
        <p:blipFill>
          <a:blip r:embed="rId1"/>
          <a:srcRect l="53362" t="27627" r="14007" b="47283"/>
          <a:stretch>
            <a:fillRect/>
          </a:stretch>
        </p:blipFill>
        <p:spPr>
          <a:xfrm>
            <a:off x="8318500" y="120650"/>
            <a:ext cx="2368550" cy="613410"/>
          </a:xfrm>
          <a:prstGeom prst="rect">
            <a:avLst/>
          </a:prstGeom>
        </p:spPr>
      </p:pic>
      <p:pic>
        <p:nvPicPr>
          <p:cNvPr id="9" name="图片 8"/>
          <p:cNvPicPr>
            <a:picLocks noChangeAspect="1"/>
          </p:cNvPicPr>
          <p:nvPr/>
        </p:nvPicPr>
        <p:blipFill>
          <a:blip r:embed="rId1"/>
          <a:srcRect l="12596" t="25549" r="52123" b="47283"/>
          <a:stretch>
            <a:fillRect/>
          </a:stretch>
        </p:blipFill>
        <p:spPr>
          <a:xfrm>
            <a:off x="5793105" y="100965"/>
            <a:ext cx="2631440" cy="682625"/>
          </a:xfrm>
          <a:prstGeom prst="rect">
            <a:avLst/>
          </a:prstGeom>
        </p:spPr>
      </p:pic>
      <p:pic>
        <p:nvPicPr>
          <p:cNvPr id="4" name="图片 3"/>
          <p:cNvPicPr>
            <a:picLocks noChangeAspect="1"/>
          </p:cNvPicPr>
          <p:nvPr/>
        </p:nvPicPr>
        <p:blipFill>
          <a:blip r:embed="rId2"/>
          <a:stretch>
            <a:fillRect/>
          </a:stretch>
        </p:blipFill>
        <p:spPr>
          <a:xfrm>
            <a:off x="336550" y="882650"/>
            <a:ext cx="10020935" cy="26689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6095" y="3402965"/>
            <a:ext cx="7141210" cy="751205"/>
          </a:xfrm>
          <a:prstGeom prst="rect">
            <a:avLst/>
          </a:prstGeom>
        </p:spPr>
        <p:txBody>
          <a:bodyPr vert="horz" wrap="square" lIns="0" tIns="12700" rIns="0" bIns="0" rtlCol="0">
            <a:spAutoFit/>
          </a:bodyPr>
          <a:lstStyle/>
          <a:p>
            <a:pPr marL="12700" algn="ctr">
              <a:lnSpc>
                <a:spcPct val="150000"/>
              </a:lnSpc>
              <a:spcBef>
                <a:spcPts val="100"/>
              </a:spcBef>
              <a:tabLst>
                <a:tab pos="419100" algn="l"/>
              </a:tabLst>
            </a:pPr>
            <a:r>
              <a:rPr lang="en-US" altLang="zh-CN" sz="3200" b="1" spc="15" dirty="0">
                <a:latin typeface="黑体" panose="02010609060101010101" charset="-122"/>
                <a:ea typeface="黑体" panose="02010609060101010101" charset="-122"/>
                <a:cs typeface="黑体" panose="02010609060101010101" charset="-122"/>
                <a:sym typeface="+mn-ea"/>
              </a:rPr>
              <a:t>9.1 </a:t>
            </a:r>
            <a:r>
              <a:rPr lang="zh-CN" altLang="en-US" sz="3200" b="1" spc="15" dirty="0">
                <a:latin typeface="黑体" panose="02010609060101010101" charset="-122"/>
                <a:ea typeface="黑体" panose="02010609060101010101" charset="-122"/>
                <a:cs typeface="黑体" panose="02010609060101010101" charset="-122"/>
                <a:sym typeface="+mn-ea"/>
              </a:rPr>
              <a:t>最佳实践</a:t>
            </a:r>
            <a:endParaRPr lang="zh-CN" altLang="en-US" sz="3200" b="1" spc="15" dirty="0">
              <a:latin typeface="黑体" panose="02010609060101010101" charset="-122"/>
              <a:ea typeface="黑体" panose="02010609060101010101" charset="-122"/>
              <a:cs typeface="黑体" panose="02010609060101010101" charset="-122"/>
              <a:sym typeface="+mn-ea"/>
            </a:endParaRPr>
          </a:p>
        </p:txBody>
      </p:sp>
      <p:sp>
        <p:nvSpPr>
          <p:cNvPr id="5" name="object 5"/>
          <p:cNvSpPr txBox="1"/>
          <p:nvPr/>
        </p:nvSpPr>
        <p:spPr>
          <a:xfrm>
            <a:off x="9312840" y="6150703"/>
            <a:ext cx="140970" cy="180975"/>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000" dirty="0">
                <a:solidFill>
                  <a:srgbClr val="898989"/>
                </a:solidFill>
                <a:latin typeface="Calibri" panose="020F0502020204030204"/>
                <a:cs typeface="Calibri" panose="020F0502020204030204"/>
              </a:rPr>
            </a:fld>
            <a:endParaRPr sz="1000">
              <a:latin typeface="Calibri" panose="020F0502020204030204"/>
              <a:cs typeface="Calibri" panose="020F0502020204030204"/>
            </a:endParaRPr>
          </a:p>
        </p:txBody>
      </p:sp>
      <p:pic>
        <p:nvPicPr>
          <p:cNvPr id="8" name="图片 7"/>
          <p:cNvPicPr>
            <a:picLocks noChangeAspect="1"/>
          </p:cNvPicPr>
          <p:nvPr/>
        </p:nvPicPr>
        <p:blipFill>
          <a:blip r:embed="rId1"/>
          <a:srcRect l="53362" t="27627" r="14007" b="47283"/>
          <a:stretch>
            <a:fillRect/>
          </a:stretch>
        </p:blipFill>
        <p:spPr>
          <a:xfrm>
            <a:off x="8318500" y="120650"/>
            <a:ext cx="2368550" cy="613410"/>
          </a:xfrm>
          <a:prstGeom prst="rect">
            <a:avLst/>
          </a:prstGeom>
        </p:spPr>
      </p:pic>
      <p:pic>
        <p:nvPicPr>
          <p:cNvPr id="9" name="图片 8"/>
          <p:cNvPicPr>
            <a:picLocks noChangeAspect="1"/>
          </p:cNvPicPr>
          <p:nvPr/>
        </p:nvPicPr>
        <p:blipFill>
          <a:blip r:embed="rId1"/>
          <a:srcRect l="12596" t="25549" r="52123" b="47283"/>
          <a:stretch>
            <a:fillRect/>
          </a:stretch>
        </p:blipFill>
        <p:spPr>
          <a:xfrm>
            <a:off x="5793105" y="100965"/>
            <a:ext cx="2631440" cy="68262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6715" y="1595120"/>
            <a:ext cx="9901555" cy="1951355"/>
          </a:xfrm>
          <a:prstGeom prst="rect">
            <a:avLst/>
          </a:prstGeom>
        </p:spPr>
        <p:txBody>
          <a:bodyPr vert="horz" wrap="square" lIns="0" tIns="12700" rIns="0" bIns="0" rtlCol="0">
            <a:spAutoFit/>
          </a:bodyPr>
          <a:lstStyle/>
          <a:p>
            <a:pPr marL="12700" algn="l">
              <a:lnSpc>
                <a:spcPct val="150000"/>
              </a:lnSpc>
              <a:spcBef>
                <a:spcPts val="100"/>
              </a:spcBef>
              <a:tabLst>
                <a:tab pos="419100" algn="l"/>
              </a:tabLst>
            </a:pPr>
            <a:r>
              <a:rPr lang="zh-CN" altLang="en-US" sz="2800" spc="15" dirty="0">
                <a:latin typeface="黑体" panose="02010609060101010101" charset="-122"/>
                <a:ea typeface="黑体" panose="02010609060101010101" charset="-122"/>
                <a:cs typeface="黑体" panose="02010609060101010101" charset="-122"/>
                <a:sym typeface="+mn-ea"/>
              </a:rPr>
              <a:t>匿名化方法</a:t>
            </a:r>
            <a:r>
              <a:rPr lang="zh-CN" altLang="en-US" sz="2800" spc="15" dirty="0">
                <a:latin typeface="黑体" panose="02010609060101010101" charset="-122"/>
                <a:ea typeface="黑体" panose="02010609060101010101" charset="-122"/>
                <a:cs typeface="黑体" panose="02010609060101010101" charset="-122"/>
                <a:sym typeface="+mn-ea"/>
              </a:rPr>
              <a:t>二：</a:t>
            </a:r>
            <a:br>
              <a:rPr lang="zh-CN" altLang="en-US" sz="2800" spc="15" dirty="0">
                <a:latin typeface="黑体" panose="02010609060101010101" charset="-122"/>
                <a:ea typeface="黑体" panose="02010609060101010101" charset="-122"/>
                <a:cs typeface="黑体" panose="02010609060101010101" charset="-122"/>
                <a:sym typeface="+mn-ea"/>
              </a:rPr>
            </a:br>
            <a:r>
              <a:rPr lang="zh-CN" altLang="en-US" sz="2800" spc="15" dirty="0">
                <a:latin typeface="黑体" panose="02010609060101010101" charset="-122"/>
                <a:ea typeface="黑体" panose="02010609060101010101" charset="-122"/>
                <a:cs typeface="黑体" panose="02010609060101010101" charset="-122"/>
                <a:sym typeface="+mn-ea"/>
              </a:rPr>
              <a:t>在响应查询时应用匿名化，例如以保护隐私的方式向解决方案添加噪音。</a:t>
            </a:r>
            <a:endParaRPr lang="zh-CN" altLang="en-US" sz="2800" spc="15" dirty="0">
              <a:latin typeface="黑体" panose="02010609060101010101" charset="-122"/>
              <a:ea typeface="黑体" panose="02010609060101010101" charset="-122"/>
              <a:cs typeface="黑体" panose="02010609060101010101" charset="-122"/>
              <a:sym typeface="+mn-ea"/>
            </a:endParaRPr>
          </a:p>
        </p:txBody>
      </p:sp>
      <p:sp>
        <p:nvSpPr>
          <p:cNvPr id="5" name="object 5"/>
          <p:cNvSpPr txBox="1"/>
          <p:nvPr/>
        </p:nvSpPr>
        <p:spPr>
          <a:xfrm>
            <a:off x="9312840" y="6150703"/>
            <a:ext cx="140970" cy="180975"/>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000" dirty="0">
                <a:solidFill>
                  <a:srgbClr val="898989"/>
                </a:solidFill>
                <a:latin typeface="Calibri" panose="020F0502020204030204"/>
                <a:cs typeface="Calibri" panose="020F0502020204030204"/>
              </a:rPr>
            </a:fld>
            <a:endParaRPr sz="1000">
              <a:latin typeface="Calibri" panose="020F0502020204030204"/>
              <a:cs typeface="Calibri" panose="020F0502020204030204"/>
            </a:endParaRPr>
          </a:p>
        </p:txBody>
      </p:sp>
      <p:pic>
        <p:nvPicPr>
          <p:cNvPr id="8" name="图片 7"/>
          <p:cNvPicPr>
            <a:picLocks noChangeAspect="1"/>
          </p:cNvPicPr>
          <p:nvPr/>
        </p:nvPicPr>
        <p:blipFill>
          <a:blip r:embed="rId1"/>
          <a:srcRect l="53362" t="27627" r="14007" b="47283"/>
          <a:stretch>
            <a:fillRect/>
          </a:stretch>
        </p:blipFill>
        <p:spPr>
          <a:xfrm>
            <a:off x="8318500" y="120650"/>
            <a:ext cx="2368550" cy="613410"/>
          </a:xfrm>
          <a:prstGeom prst="rect">
            <a:avLst/>
          </a:prstGeom>
        </p:spPr>
      </p:pic>
      <p:pic>
        <p:nvPicPr>
          <p:cNvPr id="9" name="图片 8"/>
          <p:cNvPicPr>
            <a:picLocks noChangeAspect="1"/>
          </p:cNvPicPr>
          <p:nvPr/>
        </p:nvPicPr>
        <p:blipFill>
          <a:blip r:embed="rId1"/>
          <a:srcRect l="12596" t="25549" r="52123" b="47283"/>
          <a:stretch>
            <a:fillRect/>
          </a:stretch>
        </p:blipFill>
        <p:spPr>
          <a:xfrm>
            <a:off x="5793105" y="100965"/>
            <a:ext cx="2631440" cy="682625"/>
          </a:xfrm>
          <a:prstGeom prst="rect">
            <a:avLst/>
          </a:prstGeom>
        </p:spPr>
      </p:pic>
      <p:sp>
        <p:nvSpPr>
          <p:cNvPr id="4" name="文本框 3"/>
          <p:cNvSpPr txBox="1"/>
          <p:nvPr/>
        </p:nvSpPr>
        <p:spPr>
          <a:xfrm>
            <a:off x="132080" y="4159250"/>
            <a:ext cx="10410825" cy="1568450"/>
          </a:xfrm>
          <a:prstGeom prst="rect">
            <a:avLst/>
          </a:prstGeom>
          <a:noFill/>
        </p:spPr>
        <p:txBody>
          <a:bodyPr wrap="square" rtlCol="0" anchor="t">
            <a:spAutoFit/>
          </a:bodyPr>
          <a:p>
            <a:r>
              <a:rPr lang="en-US" altLang="zh-CN" sz="2400">
                <a:latin typeface="黑体" panose="02010609060101010101" charset="-122"/>
                <a:ea typeface="黑体" panose="02010609060101010101" charset="-122"/>
                <a:cs typeface="黑体" panose="02010609060101010101" charset="-122"/>
              </a:rPr>
              <a:t>  </a:t>
            </a:r>
            <a:r>
              <a:rPr lang="zh-CN" altLang="en-US" sz="2400">
                <a:latin typeface="黑体" panose="02010609060101010101" charset="-122"/>
                <a:ea typeface="黑体" panose="02010609060101010101" charset="-122"/>
                <a:cs typeface="黑体" panose="02010609060101010101" charset="-122"/>
              </a:rPr>
              <a:t>这些方法需要信息丢失来更好地</a:t>
            </a:r>
            <a:r>
              <a:rPr lang="zh-CN" altLang="en-US" sz="2400">
                <a:latin typeface="黑体" panose="02010609060101010101" charset="-122"/>
                <a:ea typeface="黑体" panose="02010609060101010101" charset="-122"/>
                <a:cs typeface="黑体" panose="02010609060101010101" charset="-122"/>
              </a:rPr>
              <a:t>保护隐私；因此，选择哪个在很大程度上取决于应用程序。如果要公开匿名数据的全部“转储”，则可以使用基于k-匿名的方法来保护个人，而可以使用l-多样性来保护群体。另一方面，如果要部分地通过查询接口提供数据，那么差分隐私是一个更合适的框架。</a:t>
            </a:r>
            <a:endParaRPr lang="zh-CN" altLang="en-US" sz="2400">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6095" y="3218180"/>
            <a:ext cx="7141210" cy="1120140"/>
          </a:xfrm>
          <a:prstGeom prst="rect">
            <a:avLst/>
          </a:prstGeom>
        </p:spPr>
        <p:txBody>
          <a:bodyPr vert="horz" wrap="square" lIns="0" tIns="12700" rIns="0" bIns="0" rtlCol="0">
            <a:spAutoFit/>
          </a:bodyPr>
          <a:lstStyle/>
          <a:p>
            <a:pPr marL="12700" algn="ctr">
              <a:lnSpc>
                <a:spcPct val="150000"/>
              </a:lnSpc>
              <a:spcBef>
                <a:spcPts val="100"/>
              </a:spcBef>
              <a:tabLst>
                <a:tab pos="419100" algn="l"/>
              </a:tabLst>
            </a:pPr>
            <a:r>
              <a:rPr lang="zh-CN" altLang="en-US" b="1" spc="15" dirty="0">
                <a:latin typeface="黑体" panose="02010609060101010101" charset="-122"/>
                <a:ea typeface="黑体" panose="02010609060101010101" charset="-122"/>
                <a:cs typeface="黑体" panose="02010609060101010101" charset="-122"/>
                <a:sym typeface="+mn-ea"/>
              </a:rPr>
              <a:t>感谢大家的聆听！</a:t>
            </a:r>
            <a:endParaRPr lang="zh-CN" altLang="en-US" b="1" spc="15" dirty="0">
              <a:latin typeface="黑体" panose="02010609060101010101" charset="-122"/>
              <a:ea typeface="黑体" panose="02010609060101010101" charset="-122"/>
              <a:cs typeface="黑体" panose="02010609060101010101" charset="-122"/>
              <a:sym typeface="+mn-ea"/>
            </a:endParaRPr>
          </a:p>
        </p:txBody>
      </p:sp>
      <p:sp>
        <p:nvSpPr>
          <p:cNvPr id="5" name="object 5"/>
          <p:cNvSpPr txBox="1"/>
          <p:nvPr/>
        </p:nvSpPr>
        <p:spPr>
          <a:xfrm>
            <a:off x="9312840" y="6150703"/>
            <a:ext cx="140970" cy="180975"/>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000" dirty="0">
                <a:solidFill>
                  <a:srgbClr val="898989"/>
                </a:solidFill>
                <a:latin typeface="Calibri" panose="020F0502020204030204"/>
                <a:cs typeface="Calibri" panose="020F0502020204030204"/>
              </a:rPr>
            </a:fld>
            <a:endParaRPr sz="1000">
              <a:latin typeface="Calibri" panose="020F0502020204030204"/>
              <a:cs typeface="Calibri" panose="020F0502020204030204"/>
            </a:endParaRPr>
          </a:p>
        </p:txBody>
      </p:sp>
      <p:pic>
        <p:nvPicPr>
          <p:cNvPr id="8" name="图片 7"/>
          <p:cNvPicPr>
            <a:picLocks noChangeAspect="1"/>
          </p:cNvPicPr>
          <p:nvPr/>
        </p:nvPicPr>
        <p:blipFill>
          <a:blip r:embed="rId1"/>
          <a:srcRect l="53362" t="27627" r="14007" b="47283"/>
          <a:stretch>
            <a:fillRect/>
          </a:stretch>
        </p:blipFill>
        <p:spPr>
          <a:xfrm>
            <a:off x="8318500" y="120650"/>
            <a:ext cx="2368550" cy="613410"/>
          </a:xfrm>
          <a:prstGeom prst="rect">
            <a:avLst/>
          </a:prstGeom>
        </p:spPr>
      </p:pic>
      <p:pic>
        <p:nvPicPr>
          <p:cNvPr id="9" name="图片 8"/>
          <p:cNvPicPr>
            <a:picLocks noChangeAspect="1"/>
          </p:cNvPicPr>
          <p:nvPr/>
        </p:nvPicPr>
        <p:blipFill>
          <a:blip r:embed="rId1"/>
          <a:srcRect l="12596" t="25549" r="52123" b="47283"/>
          <a:stretch>
            <a:fillRect/>
          </a:stretch>
        </p:blipFill>
        <p:spPr>
          <a:xfrm>
            <a:off x="5793105" y="100965"/>
            <a:ext cx="2631440" cy="6826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312840" y="6150703"/>
            <a:ext cx="140970" cy="180975"/>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000" dirty="0">
                <a:solidFill>
                  <a:srgbClr val="898989"/>
                </a:solidFill>
                <a:latin typeface="Calibri" panose="020F0502020204030204"/>
                <a:cs typeface="Calibri" panose="020F0502020204030204"/>
              </a:rPr>
            </a:fld>
            <a:endParaRPr sz="1000">
              <a:latin typeface="Calibri" panose="020F0502020204030204"/>
              <a:cs typeface="Calibri" panose="020F0502020204030204"/>
            </a:endParaRPr>
          </a:p>
        </p:txBody>
      </p:sp>
      <p:pic>
        <p:nvPicPr>
          <p:cNvPr id="8" name="图片 7"/>
          <p:cNvPicPr>
            <a:picLocks noChangeAspect="1"/>
          </p:cNvPicPr>
          <p:nvPr/>
        </p:nvPicPr>
        <p:blipFill>
          <a:blip r:embed="rId1"/>
          <a:srcRect l="53362" t="27627" r="14007" b="47283"/>
          <a:stretch>
            <a:fillRect/>
          </a:stretch>
        </p:blipFill>
        <p:spPr>
          <a:xfrm>
            <a:off x="8318500" y="120650"/>
            <a:ext cx="2368550" cy="613410"/>
          </a:xfrm>
          <a:prstGeom prst="rect">
            <a:avLst/>
          </a:prstGeom>
        </p:spPr>
      </p:pic>
      <p:pic>
        <p:nvPicPr>
          <p:cNvPr id="9" name="图片 8"/>
          <p:cNvPicPr>
            <a:picLocks noChangeAspect="1"/>
          </p:cNvPicPr>
          <p:nvPr/>
        </p:nvPicPr>
        <p:blipFill>
          <a:blip r:embed="rId1"/>
          <a:srcRect l="12596" t="25549" r="52123" b="47283"/>
          <a:stretch>
            <a:fillRect/>
          </a:stretch>
        </p:blipFill>
        <p:spPr>
          <a:xfrm>
            <a:off x="5793105" y="100965"/>
            <a:ext cx="2631440" cy="682625"/>
          </a:xfrm>
          <a:prstGeom prst="rect">
            <a:avLst/>
          </a:prstGeom>
        </p:spPr>
      </p:pic>
      <p:sp>
        <p:nvSpPr>
          <p:cNvPr id="4" name="文本框 3"/>
          <p:cNvSpPr txBox="1"/>
          <p:nvPr/>
        </p:nvSpPr>
        <p:spPr>
          <a:xfrm>
            <a:off x="1188085" y="2440305"/>
            <a:ext cx="8317230" cy="3046095"/>
          </a:xfrm>
          <a:prstGeom prst="rect">
            <a:avLst/>
          </a:prstGeom>
          <a:noFill/>
        </p:spPr>
        <p:txBody>
          <a:bodyPr wrap="square" rtlCol="0" anchor="t">
            <a:spAutoFit/>
          </a:bodyPr>
          <a:p>
            <a:pPr indent="457200" fontAlgn="auto"/>
            <a:r>
              <a:rPr lang="zh-CN" altLang="en-US" sz="2400">
                <a:solidFill>
                  <a:srgbClr val="FF0000"/>
                </a:solidFill>
                <a:latin typeface="黑体" panose="02010609060101010101" charset="-122"/>
                <a:ea typeface="黑体" panose="02010609060101010101" charset="-122"/>
                <a:cs typeface="黑体" panose="02010609060101010101" charset="-122"/>
              </a:rPr>
              <a:t>出版</a:t>
            </a:r>
            <a:r>
              <a:rPr lang="zh-CN" altLang="en-US" sz="2400">
                <a:latin typeface="黑体" panose="02010609060101010101" charset="-122"/>
                <a:ea typeface="黑体" panose="02010609060101010101" charset="-122"/>
                <a:cs typeface="黑体" panose="02010609060101010101" charset="-122"/>
              </a:rPr>
              <a:t>是指向公众提供知识图表(或其部分)，通常是通过网络。以开放数据形式发布的知识图称为</a:t>
            </a:r>
            <a:r>
              <a:rPr lang="zh-CN" altLang="en-US" sz="2400">
                <a:solidFill>
                  <a:srgbClr val="FF0000"/>
                </a:solidFill>
                <a:latin typeface="黑体" panose="02010609060101010101" charset="-122"/>
                <a:ea typeface="黑体" panose="02010609060101010101" charset="-122"/>
                <a:cs typeface="黑体" panose="02010609060101010101" charset="-122"/>
              </a:rPr>
              <a:t>开放知识图</a:t>
            </a:r>
            <a:r>
              <a:rPr lang="zh-CN" altLang="en-US" sz="2400">
                <a:latin typeface="黑体" panose="02010609060101010101" charset="-122"/>
                <a:ea typeface="黑体" panose="02010609060101010101" charset="-122"/>
                <a:cs typeface="黑体" panose="02010609060101010101" charset="-122"/>
              </a:rPr>
              <a:t>(在第10.1节中讨论)。首先介绍已提出的两套指导在Web上发布数据的原则。然后，我们将</a:t>
            </a:r>
            <a:r>
              <a:rPr lang="zh-CN" altLang="en-US" sz="2400">
                <a:latin typeface="黑体" panose="02010609060101010101" charset="-122"/>
                <a:ea typeface="黑体" panose="02010609060101010101" charset="-122"/>
                <a:cs typeface="黑体" panose="02010609060101010101" charset="-122"/>
              </a:rPr>
              <a:t>介绍构成接口的访问协议，通过这些接口，公众可以与知识图谱的内容进行交互。最后，我们考虑适当地限制对知识图(部分)的访问或使用的技术。</a:t>
            </a:r>
            <a:endParaRPr lang="zh-CN" altLang="en-US" sz="2400">
              <a:latin typeface="黑体" panose="02010609060101010101" charset="-122"/>
              <a:ea typeface="黑体" panose="02010609060101010101" charset="-122"/>
              <a:cs typeface="黑体" panose="02010609060101010101" charset="-122"/>
            </a:endParaRPr>
          </a:p>
          <a:p>
            <a:pPr indent="457200" fontAlgn="auto"/>
            <a:r>
              <a:rPr lang="zh-CN" altLang="en-US" sz="2400">
                <a:latin typeface="黑体" panose="02010609060101010101" charset="-122"/>
                <a:ea typeface="黑体" panose="02010609060101010101" charset="-122"/>
                <a:cs typeface="黑体" panose="02010609060101010101" charset="-122"/>
              </a:rPr>
              <a:t>首先讨论发布数据的两套关键原则，即</a:t>
            </a:r>
            <a:r>
              <a:rPr lang="zh-CN" altLang="en-US" sz="2400">
                <a:latin typeface="宋体" panose="02010600030101010101" pitchFamily="2" charset="-122"/>
                <a:ea typeface="宋体" panose="02010600030101010101" pitchFamily="2" charset="-122"/>
                <a:cs typeface="黑体" panose="02010609060101010101" charset="-122"/>
              </a:rPr>
              <a:t>Wilkinson</a:t>
            </a:r>
            <a:r>
              <a:rPr lang="zh-CN" altLang="en-US" sz="2400">
                <a:latin typeface="黑体" panose="02010609060101010101" charset="-122"/>
                <a:ea typeface="黑体" panose="02010609060101010101" charset="-122"/>
                <a:cs typeface="黑体" panose="02010609060101010101" charset="-122"/>
              </a:rPr>
              <a:t>等人提出的</a:t>
            </a:r>
            <a:r>
              <a:rPr lang="en-US" altLang="zh-CN" sz="2400">
                <a:solidFill>
                  <a:srgbClr val="FF0000"/>
                </a:solidFill>
                <a:latin typeface="黑体" panose="02010609060101010101" charset="-122"/>
                <a:ea typeface="黑体" panose="02010609060101010101" charset="-122"/>
                <a:cs typeface="黑体" panose="02010609060101010101" charset="-122"/>
              </a:rPr>
              <a:t>FAIR</a:t>
            </a:r>
            <a:r>
              <a:rPr lang="zh-CN" altLang="en-US" sz="2400">
                <a:solidFill>
                  <a:srgbClr val="FF0000"/>
                </a:solidFill>
                <a:latin typeface="黑体" panose="02010609060101010101" charset="-122"/>
                <a:ea typeface="黑体" panose="02010609060101010101" charset="-122"/>
                <a:cs typeface="黑体" panose="02010609060101010101" charset="-122"/>
              </a:rPr>
              <a:t>原则</a:t>
            </a:r>
            <a:r>
              <a:rPr lang="zh-CN" altLang="en-US" sz="2400">
                <a:solidFill>
                  <a:schemeClr val="tx1"/>
                </a:solidFill>
                <a:latin typeface="黑体" panose="02010609060101010101" charset="-122"/>
                <a:ea typeface="黑体" panose="02010609060101010101" charset="-122"/>
                <a:cs typeface="黑体" panose="02010609060101010101" charset="-122"/>
              </a:rPr>
              <a:t>和</a:t>
            </a:r>
            <a:r>
              <a:rPr lang="zh-CN" altLang="en-US" sz="2400">
                <a:latin typeface="宋体" panose="02010600030101010101" pitchFamily="2" charset="-122"/>
                <a:ea typeface="宋体" panose="02010600030101010101" pitchFamily="2" charset="-122"/>
                <a:cs typeface="黑体" panose="02010609060101010101" charset="-122"/>
              </a:rPr>
              <a:t>Berners-Lee</a:t>
            </a:r>
            <a:r>
              <a:rPr lang="zh-CN" altLang="en-US" sz="2400">
                <a:latin typeface="黑体" panose="02010609060101010101" charset="-122"/>
                <a:ea typeface="黑体" panose="02010609060101010101" charset="-122"/>
                <a:cs typeface="黑体" panose="02010609060101010101" charset="-122"/>
              </a:rPr>
              <a:t>提出的</a:t>
            </a:r>
            <a:r>
              <a:rPr lang="zh-CN" altLang="en-US" sz="2400">
                <a:solidFill>
                  <a:srgbClr val="FF0000"/>
                </a:solidFill>
                <a:latin typeface="黑体" panose="02010609060101010101" charset="-122"/>
                <a:ea typeface="黑体" panose="02010609060101010101" charset="-122"/>
                <a:cs typeface="黑体" panose="02010609060101010101" charset="-122"/>
              </a:rPr>
              <a:t>关联数据原则</a:t>
            </a:r>
            <a:r>
              <a:rPr lang="zh-CN" altLang="en-US" sz="2400">
                <a:latin typeface="黑体" panose="02010609060101010101" charset="-122"/>
                <a:ea typeface="黑体" panose="02010609060101010101" charset="-122"/>
                <a:cs typeface="黑体" panose="02010609060101010101" charset="-122"/>
              </a:rPr>
              <a:t>。</a:t>
            </a:r>
            <a:endParaRPr lang="zh-CN" altLang="en-US" sz="2400">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7395" y="2479040"/>
            <a:ext cx="9199245" cy="2597785"/>
          </a:xfrm>
          <a:prstGeom prst="rect">
            <a:avLst/>
          </a:prstGeom>
        </p:spPr>
        <p:txBody>
          <a:bodyPr vert="horz" wrap="square" lIns="0" tIns="12700" rIns="0" bIns="0" rtlCol="0">
            <a:spAutoFit/>
          </a:bodyPr>
          <a:lstStyle/>
          <a:p>
            <a:pPr marL="12700">
              <a:lnSpc>
                <a:spcPct val="150000"/>
              </a:lnSpc>
              <a:spcBef>
                <a:spcPts val="100"/>
              </a:spcBef>
              <a:tabLst>
                <a:tab pos="419100" algn="l"/>
              </a:tabLst>
            </a:pPr>
            <a:r>
              <a:rPr lang="en-US" altLang="zh-CN" sz="2800" spc="15" dirty="0">
                <a:solidFill>
                  <a:srgbClr val="FF0000"/>
                </a:solidFill>
                <a:latin typeface="黑体" panose="02010609060101010101" charset="-122"/>
                <a:ea typeface="黑体" panose="02010609060101010101" charset="-122"/>
                <a:cs typeface="黑体" panose="02010609060101010101" charset="-122"/>
                <a:sym typeface="+mn-ea"/>
              </a:rPr>
              <a:t>  FAIR</a:t>
            </a:r>
            <a:r>
              <a:rPr lang="zh-CN" sz="2800" spc="15" dirty="0">
                <a:solidFill>
                  <a:srgbClr val="FF0000"/>
                </a:solidFill>
                <a:latin typeface="黑体" panose="02010609060101010101" charset="-122"/>
                <a:ea typeface="黑体" panose="02010609060101010101" charset="-122"/>
                <a:cs typeface="黑体" panose="02010609060101010101" charset="-122"/>
                <a:sym typeface="+mn-ea"/>
              </a:rPr>
              <a:t>原则</a:t>
            </a:r>
            <a:r>
              <a:rPr lang="zh-CN" sz="2800" spc="15" dirty="0">
                <a:latin typeface="黑体" panose="02010609060101010101" charset="-122"/>
                <a:ea typeface="黑体" panose="02010609060101010101" charset="-122"/>
                <a:cs typeface="黑体" panose="02010609060101010101" charset="-122"/>
                <a:sym typeface="+mn-ea"/>
              </a:rPr>
              <a:t>最初是在发布科学数据的背景下提出的--特别是出于最大限度地发挥公共资助研究的影响--但这些原则通常适用于其他情况，在这些情况下，数据以有利于其通过外部代理重新使用的方式发布。特别强调机器</a:t>
            </a:r>
            <a:r>
              <a:rPr lang="zh-CN" sz="2800" spc="15" dirty="0">
                <a:solidFill>
                  <a:srgbClr val="FF0000"/>
                </a:solidFill>
                <a:latin typeface="黑体" panose="02010609060101010101" charset="-122"/>
                <a:ea typeface="黑体" panose="02010609060101010101" charset="-122"/>
                <a:cs typeface="黑体" panose="02010609060101010101" charset="-122"/>
                <a:sym typeface="+mn-ea"/>
              </a:rPr>
              <a:t>可读性</a:t>
            </a:r>
            <a:r>
              <a:rPr lang="zh-CN" sz="2800" spc="15" dirty="0">
                <a:latin typeface="黑体" panose="02010609060101010101" charset="-122"/>
                <a:ea typeface="黑体" panose="02010609060101010101" charset="-122"/>
                <a:cs typeface="黑体" panose="02010609060101010101" charset="-122"/>
                <a:sym typeface="+mn-ea"/>
              </a:rPr>
              <a:t>。</a:t>
            </a:r>
            <a:endParaRPr lang="zh-CN" sz="2800" spc="15" dirty="0">
              <a:latin typeface="黑体" panose="02010609060101010101" charset="-122"/>
              <a:ea typeface="黑体" panose="02010609060101010101" charset="-122"/>
              <a:cs typeface="黑体" panose="02010609060101010101" charset="-122"/>
              <a:sym typeface="+mn-ea"/>
            </a:endParaRPr>
          </a:p>
        </p:txBody>
      </p:sp>
      <p:sp>
        <p:nvSpPr>
          <p:cNvPr id="5" name="object 5"/>
          <p:cNvSpPr txBox="1"/>
          <p:nvPr/>
        </p:nvSpPr>
        <p:spPr>
          <a:xfrm>
            <a:off x="9312840" y="6150703"/>
            <a:ext cx="140970" cy="180975"/>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000" dirty="0">
                <a:solidFill>
                  <a:srgbClr val="898989"/>
                </a:solidFill>
                <a:latin typeface="Calibri" panose="020F0502020204030204"/>
                <a:cs typeface="Calibri" panose="020F0502020204030204"/>
              </a:rPr>
            </a:fld>
            <a:endParaRPr sz="1000">
              <a:latin typeface="Calibri" panose="020F0502020204030204"/>
              <a:cs typeface="Calibri" panose="020F0502020204030204"/>
            </a:endParaRPr>
          </a:p>
        </p:txBody>
      </p:sp>
      <p:pic>
        <p:nvPicPr>
          <p:cNvPr id="8" name="图片 7"/>
          <p:cNvPicPr>
            <a:picLocks noChangeAspect="1"/>
          </p:cNvPicPr>
          <p:nvPr/>
        </p:nvPicPr>
        <p:blipFill>
          <a:blip r:embed="rId1"/>
          <a:srcRect l="53362" t="27627" r="14007" b="47283"/>
          <a:stretch>
            <a:fillRect/>
          </a:stretch>
        </p:blipFill>
        <p:spPr>
          <a:xfrm>
            <a:off x="8318500" y="120650"/>
            <a:ext cx="2368550" cy="613410"/>
          </a:xfrm>
          <a:prstGeom prst="rect">
            <a:avLst/>
          </a:prstGeom>
        </p:spPr>
      </p:pic>
      <p:pic>
        <p:nvPicPr>
          <p:cNvPr id="9" name="图片 8"/>
          <p:cNvPicPr>
            <a:picLocks noChangeAspect="1"/>
          </p:cNvPicPr>
          <p:nvPr/>
        </p:nvPicPr>
        <p:blipFill>
          <a:blip r:embed="rId1"/>
          <a:srcRect l="12596" t="25549" r="52123" b="47283"/>
          <a:stretch>
            <a:fillRect/>
          </a:stretch>
        </p:blipFill>
        <p:spPr>
          <a:xfrm>
            <a:off x="5793105" y="100965"/>
            <a:ext cx="2631440" cy="682625"/>
          </a:xfrm>
          <a:prstGeom prst="rect">
            <a:avLst/>
          </a:prstGeom>
        </p:spPr>
      </p:pic>
      <p:sp>
        <p:nvSpPr>
          <p:cNvPr id="3" name="object 2"/>
          <p:cNvSpPr txBox="1">
            <a:spLocks noGrp="1"/>
          </p:cNvSpPr>
          <p:nvPr/>
        </p:nvSpPr>
        <p:spPr>
          <a:xfrm>
            <a:off x="1776095" y="1111250"/>
            <a:ext cx="7141210" cy="751205"/>
          </a:xfrm>
          <a:prstGeom prst="rect">
            <a:avLst/>
          </a:prstGeom>
        </p:spPr>
        <p:txBody>
          <a:bodyPr vert="horz" wrap="square" lIns="0" tIns="12700" rIns="0" bIns="0" rtlCol="0">
            <a:spAutoFit/>
          </a:bodyPr>
          <a:lstStyle>
            <a:lvl1pPr>
              <a:defRPr sz="4800" b="0" i="0">
                <a:solidFill>
                  <a:schemeClr val="tx1"/>
                </a:solidFill>
                <a:latin typeface="Verdana" panose="020B0604030504040204"/>
                <a:ea typeface="+mj-ea"/>
                <a:cs typeface="Verdana" panose="020B0604030504040204"/>
              </a:defRPr>
            </a:lvl1pPr>
          </a:lstStyle>
          <a:p>
            <a:pPr marL="12700" algn="ctr">
              <a:lnSpc>
                <a:spcPct val="150000"/>
              </a:lnSpc>
              <a:spcBef>
                <a:spcPts val="100"/>
              </a:spcBef>
              <a:tabLst>
                <a:tab pos="419100" algn="l"/>
              </a:tabLst>
            </a:pPr>
            <a:r>
              <a:rPr lang="en-US" altLang="zh-CN" sz="3200" b="1" spc="15" dirty="0">
                <a:latin typeface="黑体" panose="02010609060101010101" charset="-122"/>
                <a:ea typeface="黑体" panose="02010609060101010101" charset="-122"/>
                <a:cs typeface="黑体" panose="02010609060101010101" charset="-122"/>
                <a:sym typeface="+mn-ea"/>
              </a:rPr>
              <a:t>9.1.1FAIR</a:t>
            </a:r>
            <a:r>
              <a:rPr lang="zh-CN" altLang="en-US" sz="3200" b="1" spc="15" dirty="0">
                <a:latin typeface="黑体" panose="02010609060101010101" charset="-122"/>
                <a:ea typeface="黑体" panose="02010609060101010101" charset="-122"/>
                <a:cs typeface="黑体" panose="02010609060101010101" charset="-122"/>
                <a:sym typeface="+mn-ea"/>
              </a:rPr>
              <a:t>原则</a:t>
            </a:r>
            <a:endParaRPr lang="zh-CN" altLang="en-US" sz="3200" b="1" spc="15" dirty="0">
              <a:latin typeface="黑体" panose="02010609060101010101" charset="-122"/>
              <a:ea typeface="黑体" panose="02010609060101010101" charset="-122"/>
              <a:cs typeface="黑体" panose="02010609060101010101"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1762760"/>
            <a:ext cx="9699625" cy="3890645"/>
          </a:xfrm>
          <a:prstGeom prst="rect">
            <a:avLst/>
          </a:prstGeom>
        </p:spPr>
        <p:txBody>
          <a:bodyPr vert="horz" wrap="square" lIns="0" tIns="12700" rIns="0" bIns="0" rtlCol="0">
            <a:spAutoFit/>
          </a:bodyPr>
          <a:lstStyle/>
          <a:p>
            <a:pPr marL="12700">
              <a:lnSpc>
                <a:spcPct val="150000"/>
              </a:lnSpc>
              <a:spcBef>
                <a:spcPts val="100"/>
              </a:spcBef>
              <a:tabLst>
                <a:tab pos="419100" algn="l"/>
              </a:tabLst>
            </a:pPr>
            <a:r>
              <a:rPr lang="en-US" altLang="zh-CN" sz="2800" spc="15" dirty="0">
                <a:solidFill>
                  <a:srgbClr val="FF0000"/>
                </a:solidFill>
                <a:latin typeface="黑体" panose="02010609060101010101" charset="-122"/>
                <a:ea typeface="黑体" panose="02010609060101010101" charset="-122"/>
                <a:cs typeface="黑体" panose="02010609060101010101" charset="-122"/>
                <a:sym typeface="+mn-ea"/>
              </a:rPr>
              <a:t>  </a:t>
            </a:r>
            <a:r>
              <a:rPr lang="zh-CN" sz="2800" spc="15" dirty="0">
                <a:solidFill>
                  <a:srgbClr val="FF0000"/>
                </a:solidFill>
                <a:latin typeface="黑体" panose="02010609060101010101" charset="-122"/>
                <a:ea typeface="黑体" panose="02010609060101010101" charset="-122"/>
                <a:cs typeface="黑体" panose="02010609060101010101" charset="-122"/>
                <a:sym typeface="+mn-ea"/>
              </a:rPr>
              <a:t>FAIR </a:t>
            </a:r>
            <a:r>
              <a:rPr lang="zh-CN" sz="2800" spc="15" dirty="0">
                <a:latin typeface="黑体" panose="02010609060101010101" charset="-122"/>
                <a:ea typeface="黑体" panose="02010609060101010101" charset="-122"/>
                <a:cs typeface="黑体" panose="02010609060101010101" charset="-122"/>
                <a:sym typeface="+mn-ea"/>
              </a:rPr>
              <a:t>本身是四个基本原则的首字母缩写词，每个基本原则都有特定的目标 ，它们可能适用于数据、元数据或两者——后者被表示为（元）数据。现在描述 FAIR 原则：</a:t>
            </a:r>
            <a:br>
              <a:rPr lang="zh-CN" sz="2800" spc="15" dirty="0">
                <a:latin typeface="黑体" panose="02010609060101010101" charset="-122"/>
                <a:ea typeface="黑体" panose="02010609060101010101" charset="-122"/>
                <a:cs typeface="黑体" panose="02010609060101010101" charset="-122"/>
                <a:sym typeface="+mn-ea"/>
              </a:rPr>
            </a:br>
            <a:r>
              <a:rPr lang="zh-CN" altLang="en-US" sz="2800" spc="15" dirty="0">
                <a:solidFill>
                  <a:srgbClr val="FF0000"/>
                </a:solidFill>
                <a:latin typeface="黑体" panose="02010609060101010101" charset="-122"/>
                <a:ea typeface="黑体" panose="02010609060101010101" charset="-122"/>
                <a:cs typeface="黑体" panose="02010609060101010101" charset="-122"/>
                <a:sym typeface="+mn-ea"/>
              </a:rPr>
              <a:t>元数据：元数据是关于数据的数据。</a:t>
            </a:r>
            <a:r>
              <a:rPr lang="zh-CN" altLang="en-US" sz="2800" spc="15" dirty="0">
                <a:latin typeface="黑体" panose="02010609060101010101" charset="-122"/>
                <a:ea typeface="黑体" panose="02010609060101010101" charset="-122"/>
                <a:cs typeface="黑体" panose="02010609060101010101" charset="-122"/>
                <a:sym typeface="+mn-ea"/>
              </a:rPr>
              <a:t>主要是描述数据属性(property)的信息。</a:t>
            </a:r>
            <a:br>
              <a:rPr lang="zh-CN" altLang="en-US" sz="2800" spc="15" dirty="0">
                <a:solidFill>
                  <a:schemeClr val="tx1"/>
                </a:solidFill>
                <a:latin typeface="黑体" panose="02010609060101010101" charset="-122"/>
                <a:ea typeface="黑体" panose="02010609060101010101" charset="-122"/>
                <a:cs typeface="黑体" panose="02010609060101010101" charset="-122"/>
                <a:sym typeface="+mn-ea"/>
              </a:rPr>
            </a:br>
            <a:endParaRPr lang="zh-CN" sz="2800" spc="15" dirty="0">
              <a:latin typeface="黑体" panose="02010609060101010101" charset="-122"/>
              <a:ea typeface="黑体" panose="02010609060101010101" charset="-122"/>
              <a:cs typeface="黑体" panose="02010609060101010101" charset="-122"/>
              <a:sym typeface="+mn-ea"/>
            </a:endParaRPr>
          </a:p>
        </p:txBody>
      </p:sp>
      <p:sp>
        <p:nvSpPr>
          <p:cNvPr id="5" name="object 5"/>
          <p:cNvSpPr txBox="1"/>
          <p:nvPr/>
        </p:nvSpPr>
        <p:spPr>
          <a:xfrm>
            <a:off x="9312840" y="6150703"/>
            <a:ext cx="140970" cy="180975"/>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000" dirty="0">
                <a:solidFill>
                  <a:srgbClr val="898989"/>
                </a:solidFill>
                <a:latin typeface="Calibri" panose="020F0502020204030204"/>
                <a:cs typeface="Calibri" panose="020F0502020204030204"/>
              </a:rPr>
            </a:fld>
            <a:endParaRPr sz="1000">
              <a:latin typeface="Calibri" panose="020F0502020204030204"/>
              <a:cs typeface="Calibri" panose="020F0502020204030204"/>
            </a:endParaRPr>
          </a:p>
        </p:txBody>
      </p:sp>
      <p:pic>
        <p:nvPicPr>
          <p:cNvPr id="8" name="图片 7"/>
          <p:cNvPicPr>
            <a:picLocks noChangeAspect="1"/>
          </p:cNvPicPr>
          <p:nvPr/>
        </p:nvPicPr>
        <p:blipFill>
          <a:blip r:embed="rId1"/>
          <a:srcRect l="53362" t="27627" r="14007" b="47283"/>
          <a:stretch>
            <a:fillRect/>
          </a:stretch>
        </p:blipFill>
        <p:spPr>
          <a:xfrm>
            <a:off x="8318500" y="120650"/>
            <a:ext cx="2368550" cy="613410"/>
          </a:xfrm>
          <a:prstGeom prst="rect">
            <a:avLst/>
          </a:prstGeom>
        </p:spPr>
      </p:pic>
      <p:pic>
        <p:nvPicPr>
          <p:cNvPr id="9" name="图片 8"/>
          <p:cNvPicPr>
            <a:picLocks noChangeAspect="1"/>
          </p:cNvPicPr>
          <p:nvPr/>
        </p:nvPicPr>
        <p:blipFill>
          <a:blip r:embed="rId1"/>
          <a:srcRect l="12596" t="25549" r="52123" b="47283"/>
          <a:stretch>
            <a:fillRect/>
          </a:stretch>
        </p:blipFill>
        <p:spPr>
          <a:xfrm>
            <a:off x="5793105" y="100965"/>
            <a:ext cx="2631440" cy="6826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100" y="1541145"/>
            <a:ext cx="9802495" cy="1304925"/>
          </a:xfrm>
          <a:prstGeom prst="rect">
            <a:avLst/>
          </a:prstGeom>
        </p:spPr>
        <p:txBody>
          <a:bodyPr vert="horz" wrap="square" lIns="0" tIns="12700" rIns="0" bIns="0" rtlCol="0">
            <a:spAutoFit/>
          </a:bodyPr>
          <a:lstStyle/>
          <a:p>
            <a:pPr marL="12700">
              <a:lnSpc>
                <a:spcPct val="150000"/>
              </a:lnSpc>
              <a:spcBef>
                <a:spcPts val="100"/>
              </a:spcBef>
              <a:tabLst>
                <a:tab pos="419100" algn="l"/>
              </a:tabLst>
            </a:pPr>
            <a:r>
              <a:rPr lang="zh-CN" sz="2800" spc="15" dirty="0">
                <a:solidFill>
                  <a:srgbClr val="FF0000"/>
                </a:solidFill>
                <a:latin typeface="黑体" panose="02010609060101010101" charset="-122"/>
                <a:ea typeface="黑体" panose="02010609060101010101" charset="-122"/>
                <a:cs typeface="仿宋" panose="02010609060101010101" charset="-122"/>
                <a:sym typeface="+mn-ea"/>
              </a:rPr>
              <a:t>可发现性（</a:t>
            </a:r>
            <a:r>
              <a:rPr lang="zh-CN" sz="2800" spc="15" dirty="0">
                <a:solidFill>
                  <a:srgbClr val="FF0000"/>
                </a:solidFill>
                <a:latin typeface="宋体" panose="02010600030101010101" pitchFamily="2" charset="-122"/>
                <a:ea typeface="宋体" panose="02010600030101010101" pitchFamily="2" charset="-122"/>
                <a:cs typeface="仿宋" panose="02010609060101010101" charset="-122"/>
                <a:sym typeface="+mn-ea"/>
              </a:rPr>
              <a:t>Findability</a:t>
            </a:r>
            <a:r>
              <a:rPr lang="zh-CN" sz="2800" spc="15" dirty="0">
                <a:solidFill>
                  <a:srgbClr val="FF0000"/>
                </a:solidFill>
                <a:latin typeface="黑体" panose="02010609060101010101" charset="-122"/>
                <a:ea typeface="黑体" panose="02010609060101010101" charset="-122"/>
                <a:cs typeface="仿宋" panose="02010609060101010101" charset="-122"/>
                <a:sym typeface="+mn-ea"/>
              </a:rPr>
              <a:t>）</a:t>
            </a:r>
            <a:r>
              <a:rPr lang="zh-CN" sz="2800" spc="15" dirty="0">
                <a:latin typeface="黑体" panose="02010609060101010101" charset="-122"/>
                <a:ea typeface="黑体" panose="02010609060101010101" charset="-122"/>
                <a:cs typeface="仿宋" panose="02010609060101010101" charset="-122"/>
                <a:sym typeface="+mn-ea"/>
              </a:rPr>
              <a:t>是指可能受益于数据集的外部代理能够轻松地初始定位数据集。应该满足四个子目标：</a:t>
            </a:r>
            <a:endParaRPr lang="zh-CN" sz="2800" spc="15" dirty="0">
              <a:latin typeface="黑体" panose="02010609060101010101" charset="-122"/>
              <a:ea typeface="黑体" panose="02010609060101010101" charset="-122"/>
              <a:cs typeface="仿宋" panose="02010609060101010101" charset="-122"/>
              <a:sym typeface="+mn-ea"/>
            </a:endParaRPr>
          </a:p>
        </p:txBody>
      </p:sp>
      <p:sp>
        <p:nvSpPr>
          <p:cNvPr id="5" name="object 5"/>
          <p:cNvSpPr txBox="1"/>
          <p:nvPr/>
        </p:nvSpPr>
        <p:spPr>
          <a:xfrm>
            <a:off x="9312840" y="6150703"/>
            <a:ext cx="140970" cy="180975"/>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000" dirty="0">
                <a:solidFill>
                  <a:srgbClr val="898989"/>
                </a:solidFill>
                <a:latin typeface="Calibri" panose="020F0502020204030204"/>
                <a:cs typeface="Calibri" panose="020F0502020204030204"/>
              </a:rPr>
            </a:fld>
            <a:endParaRPr sz="1000">
              <a:latin typeface="Calibri" panose="020F0502020204030204"/>
              <a:cs typeface="Calibri" panose="020F0502020204030204"/>
            </a:endParaRPr>
          </a:p>
        </p:txBody>
      </p:sp>
      <p:pic>
        <p:nvPicPr>
          <p:cNvPr id="8" name="图片 7"/>
          <p:cNvPicPr>
            <a:picLocks noChangeAspect="1"/>
          </p:cNvPicPr>
          <p:nvPr/>
        </p:nvPicPr>
        <p:blipFill>
          <a:blip r:embed="rId1"/>
          <a:srcRect l="53362" t="27627" r="14007" b="47283"/>
          <a:stretch>
            <a:fillRect/>
          </a:stretch>
        </p:blipFill>
        <p:spPr>
          <a:xfrm>
            <a:off x="8318500" y="120650"/>
            <a:ext cx="2368550" cy="613410"/>
          </a:xfrm>
          <a:prstGeom prst="rect">
            <a:avLst/>
          </a:prstGeom>
        </p:spPr>
      </p:pic>
      <p:pic>
        <p:nvPicPr>
          <p:cNvPr id="9" name="图片 8"/>
          <p:cNvPicPr>
            <a:picLocks noChangeAspect="1"/>
          </p:cNvPicPr>
          <p:nvPr/>
        </p:nvPicPr>
        <p:blipFill>
          <a:blip r:embed="rId1"/>
          <a:srcRect l="12596" t="25549" r="52123" b="47283"/>
          <a:stretch>
            <a:fillRect/>
          </a:stretch>
        </p:blipFill>
        <p:spPr>
          <a:xfrm>
            <a:off x="5793105" y="100965"/>
            <a:ext cx="2631440" cy="682625"/>
          </a:xfrm>
          <a:prstGeom prst="rect">
            <a:avLst/>
          </a:prstGeom>
        </p:spPr>
      </p:pic>
      <p:sp>
        <p:nvSpPr>
          <p:cNvPr id="3" name="object 2"/>
          <p:cNvSpPr txBox="1">
            <a:spLocks noGrp="1"/>
          </p:cNvSpPr>
          <p:nvPr/>
        </p:nvSpPr>
        <p:spPr>
          <a:xfrm>
            <a:off x="165100" y="783590"/>
            <a:ext cx="7141210" cy="658495"/>
          </a:xfrm>
          <a:prstGeom prst="rect">
            <a:avLst/>
          </a:prstGeom>
        </p:spPr>
        <p:txBody>
          <a:bodyPr vert="horz" wrap="square" lIns="0" tIns="12700" rIns="0" bIns="0" rtlCol="0">
            <a:spAutoFit/>
          </a:bodyPr>
          <a:lstStyle>
            <a:lvl1pPr>
              <a:defRPr sz="4800" b="0" i="0">
                <a:solidFill>
                  <a:schemeClr val="tx1"/>
                </a:solidFill>
                <a:latin typeface="Verdana" panose="020B0604030504040204"/>
                <a:ea typeface="+mj-ea"/>
                <a:cs typeface="Verdana" panose="020B0604030504040204"/>
              </a:defRPr>
            </a:lvl1pPr>
          </a:lstStyle>
          <a:p>
            <a:pPr marL="12700">
              <a:lnSpc>
                <a:spcPct val="150000"/>
              </a:lnSpc>
              <a:spcBef>
                <a:spcPts val="100"/>
              </a:spcBef>
              <a:tabLst>
                <a:tab pos="419100" algn="l"/>
              </a:tabLst>
            </a:pPr>
            <a:r>
              <a:rPr lang="zh-CN" sz="2800" b="1" spc="15" dirty="0">
                <a:latin typeface="黑体" panose="02010609060101010101" charset="-122"/>
                <a:ea typeface="黑体" panose="02010609060101010101" charset="-122"/>
                <a:cs typeface="仿宋" panose="02010609060101010101" charset="-122"/>
                <a:sym typeface="+mn-ea"/>
              </a:rPr>
              <a:t>原则一：可发现性</a:t>
            </a:r>
            <a:endParaRPr lang="zh-CN" sz="2800" b="1" spc="15" dirty="0">
              <a:latin typeface="黑体" panose="02010609060101010101" charset="-122"/>
              <a:ea typeface="黑体" panose="02010609060101010101" charset="-122"/>
              <a:cs typeface="仿宋" panose="02010609060101010101" charset="-122"/>
              <a:sym typeface="+mn-ea"/>
            </a:endParaRPr>
          </a:p>
        </p:txBody>
      </p:sp>
      <p:sp>
        <p:nvSpPr>
          <p:cNvPr id="4" name="文本框 3"/>
          <p:cNvSpPr txBox="1"/>
          <p:nvPr/>
        </p:nvSpPr>
        <p:spPr>
          <a:xfrm>
            <a:off x="546100" y="3702050"/>
            <a:ext cx="9294495" cy="1814830"/>
          </a:xfrm>
          <a:prstGeom prst="rect">
            <a:avLst/>
          </a:prstGeom>
          <a:noFill/>
        </p:spPr>
        <p:txBody>
          <a:bodyPr wrap="square" rtlCol="0" anchor="t">
            <a:spAutoFit/>
          </a:bodyPr>
          <a:p>
            <a:r>
              <a:rPr lang="zh-CN" altLang="en-US" sz="2800">
                <a:latin typeface="黑体" panose="02010609060101010101" charset="-122"/>
                <a:ea typeface="黑体" panose="02010609060101010101" charset="-122"/>
                <a:cs typeface="黑体" panose="02010609060101010101" charset="-122"/>
              </a:rPr>
              <a:t>F1：(元)数据被分配一个全局</a:t>
            </a:r>
            <a:r>
              <a:rPr lang="zh-CN" altLang="en-US" sz="2800">
                <a:solidFill>
                  <a:srgbClr val="FF0000"/>
                </a:solidFill>
                <a:latin typeface="黑体" panose="02010609060101010101" charset="-122"/>
                <a:ea typeface="黑体" panose="02010609060101010101" charset="-122"/>
                <a:cs typeface="黑体" panose="02010609060101010101" charset="-122"/>
              </a:rPr>
              <a:t>唯一且持久</a:t>
            </a:r>
            <a:r>
              <a:rPr lang="zh-CN" altLang="en-US" sz="2800">
                <a:latin typeface="黑体" panose="02010609060101010101" charset="-122"/>
                <a:ea typeface="黑体" panose="02010609060101010101" charset="-122"/>
                <a:cs typeface="黑体" panose="02010609060101010101" charset="-122"/>
              </a:rPr>
              <a:t>的标识符。</a:t>
            </a:r>
            <a:endParaRPr lang="zh-CN" altLang="en-US" sz="2800">
              <a:latin typeface="黑体" panose="02010609060101010101" charset="-122"/>
              <a:ea typeface="黑体" panose="02010609060101010101" charset="-122"/>
              <a:cs typeface="黑体" panose="02010609060101010101" charset="-122"/>
            </a:endParaRPr>
          </a:p>
          <a:p>
            <a:r>
              <a:rPr lang="zh-CN" altLang="en-US" sz="2800">
                <a:latin typeface="黑体" panose="02010609060101010101" charset="-122"/>
                <a:ea typeface="黑体" panose="02010609060101010101" charset="-122"/>
                <a:cs typeface="黑体" panose="02010609060101010101" charset="-122"/>
              </a:rPr>
              <a:t>F2：用丰富的元数据描述数据。</a:t>
            </a:r>
            <a:endParaRPr lang="zh-CN" altLang="en-US" sz="2800">
              <a:latin typeface="黑体" panose="02010609060101010101" charset="-122"/>
              <a:ea typeface="黑体" panose="02010609060101010101" charset="-122"/>
              <a:cs typeface="黑体" panose="02010609060101010101" charset="-122"/>
            </a:endParaRPr>
          </a:p>
          <a:p>
            <a:r>
              <a:rPr lang="zh-CN" altLang="en-US" sz="2800">
                <a:latin typeface="黑体" panose="02010609060101010101" charset="-122"/>
                <a:ea typeface="黑体" panose="02010609060101010101" charset="-122"/>
                <a:cs typeface="黑体" panose="02010609060101010101" charset="-122"/>
              </a:rPr>
              <a:t>F3：元数据清楚而明确地包括它们所描述的数据的标识符。</a:t>
            </a:r>
            <a:endParaRPr lang="zh-CN" altLang="en-US" sz="2800">
              <a:latin typeface="黑体" panose="02010609060101010101" charset="-122"/>
              <a:ea typeface="黑体" panose="02010609060101010101" charset="-122"/>
              <a:cs typeface="黑体" panose="02010609060101010101" charset="-122"/>
            </a:endParaRPr>
          </a:p>
          <a:p>
            <a:r>
              <a:rPr lang="zh-CN" altLang="en-US" sz="2800">
                <a:latin typeface="黑体" panose="02010609060101010101" charset="-122"/>
                <a:ea typeface="黑体" panose="02010609060101010101" charset="-122"/>
                <a:cs typeface="黑体" panose="02010609060101010101" charset="-122"/>
              </a:rPr>
              <a:t>F4：(元)</a:t>
            </a:r>
            <a:r>
              <a:rPr lang="zh-CN" altLang="en-US" sz="2800">
                <a:latin typeface="黑体" panose="02010609060101010101" charset="-122"/>
                <a:ea typeface="黑体" panose="02010609060101010101" charset="-122"/>
                <a:cs typeface="黑体" panose="02010609060101010101" charset="-122"/>
                <a:sym typeface="+mn-ea"/>
              </a:rPr>
              <a:t>数据</a:t>
            </a:r>
            <a:r>
              <a:rPr lang="zh-CN" altLang="en-US" sz="2800">
                <a:latin typeface="黑体" panose="02010609060101010101" charset="-122"/>
                <a:ea typeface="黑体" panose="02010609060101010101" charset="-122"/>
                <a:cs typeface="黑体" panose="02010609060101010101" charset="-122"/>
              </a:rPr>
              <a:t>在可搜索资源中注册或索引数据。</a:t>
            </a:r>
            <a:endParaRPr lang="zh-CN" altLang="en-US" sz="2800">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500" y="1949450"/>
            <a:ext cx="9617075" cy="1951355"/>
          </a:xfrm>
          <a:prstGeom prst="rect">
            <a:avLst/>
          </a:prstGeom>
        </p:spPr>
        <p:txBody>
          <a:bodyPr vert="horz" wrap="square" lIns="0" tIns="12700" rIns="0" bIns="0" rtlCol="0">
            <a:spAutoFit/>
          </a:bodyPr>
          <a:lstStyle/>
          <a:p>
            <a:pPr marL="12700">
              <a:lnSpc>
                <a:spcPct val="150000"/>
              </a:lnSpc>
              <a:spcBef>
                <a:spcPts val="100"/>
              </a:spcBef>
              <a:tabLst>
                <a:tab pos="419100" algn="l"/>
              </a:tabLst>
            </a:pPr>
            <a:r>
              <a:rPr lang="zh-CN" sz="2800" spc="15" dirty="0">
                <a:solidFill>
                  <a:srgbClr val="FF0000"/>
                </a:solidFill>
                <a:latin typeface="黑体" panose="02010609060101010101" charset="-122"/>
                <a:ea typeface="黑体" panose="02010609060101010101" charset="-122"/>
                <a:cs typeface="黑体" panose="02010609060101010101" charset="-122"/>
                <a:sym typeface="+mn-ea"/>
              </a:rPr>
              <a:t>可访问性（</a:t>
            </a:r>
            <a:r>
              <a:rPr lang="zh-CN" sz="2800" spc="15" dirty="0">
                <a:solidFill>
                  <a:srgbClr val="FF0000"/>
                </a:solidFill>
                <a:latin typeface="宋体" panose="02010600030101010101" pitchFamily="2" charset="-122"/>
                <a:ea typeface="宋体" panose="02010600030101010101" pitchFamily="2" charset="-122"/>
                <a:cs typeface="黑体" panose="02010609060101010101" charset="-122"/>
                <a:sym typeface="+mn-ea"/>
              </a:rPr>
              <a:t>Accessibility</a:t>
            </a:r>
            <a:r>
              <a:rPr lang="zh-CN" sz="2800" spc="15" dirty="0">
                <a:solidFill>
                  <a:srgbClr val="FF0000"/>
                </a:solidFill>
                <a:latin typeface="黑体" panose="02010609060101010101" charset="-122"/>
                <a:ea typeface="黑体" panose="02010609060101010101" charset="-122"/>
                <a:cs typeface="黑体" panose="02010609060101010101" charset="-122"/>
                <a:sym typeface="+mn-ea"/>
              </a:rPr>
              <a:t>）</a:t>
            </a:r>
            <a:r>
              <a:rPr lang="zh-CN" sz="2800" spc="15" dirty="0">
                <a:latin typeface="黑体" panose="02010609060101010101" charset="-122"/>
                <a:ea typeface="黑体" panose="02010609060101010101" charset="-122"/>
                <a:cs typeface="黑体" panose="02010609060101010101" charset="-122"/>
                <a:sym typeface="+mn-ea"/>
              </a:rPr>
              <a:t>是指外部代理一旦定义了数据集就能轻松访问数据集。这里定义了两个目标，第一个目标有两个子目标：</a:t>
            </a:r>
            <a:endParaRPr lang="zh-CN" sz="2800" spc="15" dirty="0">
              <a:latin typeface="黑体" panose="02010609060101010101" charset="-122"/>
              <a:ea typeface="黑体" panose="02010609060101010101" charset="-122"/>
              <a:cs typeface="黑体" panose="02010609060101010101" charset="-122"/>
              <a:sym typeface="+mn-ea"/>
            </a:endParaRPr>
          </a:p>
        </p:txBody>
      </p:sp>
      <p:sp>
        <p:nvSpPr>
          <p:cNvPr id="5" name="object 5"/>
          <p:cNvSpPr txBox="1"/>
          <p:nvPr/>
        </p:nvSpPr>
        <p:spPr>
          <a:xfrm>
            <a:off x="9312840" y="6150703"/>
            <a:ext cx="140970" cy="180975"/>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000" dirty="0">
                <a:solidFill>
                  <a:srgbClr val="898989"/>
                </a:solidFill>
                <a:latin typeface="Calibri" panose="020F0502020204030204"/>
                <a:cs typeface="Calibri" panose="020F0502020204030204"/>
              </a:rPr>
            </a:fld>
            <a:endParaRPr sz="1000">
              <a:latin typeface="Calibri" panose="020F0502020204030204"/>
              <a:cs typeface="Calibri" panose="020F0502020204030204"/>
            </a:endParaRPr>
          </a:p>
        </p:txBody>
      </p:sp>
      <p:pic>
        <p:nvPicPr>
          <p:cNvPr id="8" name="图片 7"/>
          <p:cNvPicPr>
            <a:picLocks noChangeAspect="1"/>
          </p:cNvPicPr>
          <p:nvPr/>
        </p:nvPicPr>
        <p:blipFill>
          <a:blip r:embed="rId1"/>
          <a:srcRect l="53362" t="27627" r="14007" b="47283"/>
          <a:stretch>
            <a:fillRect/>
          </a:stretch>
        </p:blipFill>
        <p:spPr>
          <a:xfrm>
            <a:off x="8318500" y="120650"/>
            <a:ext cx="2368550" cy="613410"/>
          </a:xfrm>
          <a:prstGeom prst="rect">
            <a:avLst/>
          </a:prstGeom>
        </p:spPr>
      </p:pic>
      <p:pic>
        <p:nvPicPr>
          <p:cNvPr id="9" name="图片 8"/>
          <p:cNvPicPr>
            <a:picLocks noChangeAspect="1"/>
          </p:cNvPicPr>
          <p:nvPr/>
        </p:nvPicPr>
        <p:blipFill>
          <a:blip r:embed="rId1"/>
          <a:srcRect l="12596" t="25549" r="52123" b="47283"/>
          <a:stretch>
            <a:fillRect/>
          </a:stretch>
        </p:blipFill>
        <p:spPr>
          <a:xfrm>
            <a:off x="5793105" y="100965"/>
            <a:ext cx="2631440" cy="682625"/>
          </a:xfrm>
          <a:prstGeom prst="rect">
            <a:avLst/>
          </a:prstGeom>
        </p:spPr>
      </p:pic>
      <p:sp>
        <p:nvSpPr>
          <p:cNvPr id="3" name="object 2"/>
          <p:cNvSpPr txBox="1">
            <a:spLocks noGrp="1"/>
          </p:cNvSpPr>
          <p:nvPr/>
        </p:nvSpPr>
        <p:spPr>
          <a:xfrm>
            <a:off x="165100" y="783590"/>
            <a:ext cx="7141210" cy="658495"/>
          </a:xfrm>
          <a:prstGeom prst="rect">
            <a:avLst/>
          </a:prstGeom>
        </p:spPr>
        <p:txBody>
          <a:bodyPr vert="horz" wrap="square" lIns="0" tIns="12700" rIns="0" bIns="0" rtlCol="0">
            <a:spAutoFit/>
          </a:bodyPr>
          <a:lstStyle>
            <a:lvl1pPr>
              <a:defRPr sz="4800" b="0" i="0">
                <a:solidFill>
                  <a:schemeClr val="tx1"/>
                </a:solidFill>
                <a:latin typeface="Verdana" panose="020B0604030504040204"/>
                <a:ea typeface="+mj-ea"/>
                <a:cs typeface="Verdana" panose="020B0604030504040204"/>
              </a:defRPr>
            </a:lvl1pPr>
          </a:lstStyle>
          <a:p>
            <a:pPr marL="12700">
              <a:lnSpc>
                <a:spcPct val="150000"/>
              </a:lnSpc>
              <a:spcBef>
                <a:spcPts val="100"/>
              </a:spcBef>
              <a:tabLst>
                <a:tab pos="419100" algn="l"/>
              </a:tabLst>
            </a:pPr>
            <a:r>
              <a:rPr lang="zh-CN" sz="2800" b="1" spc="15" dirty="0">
                <a:latin typeface="黑体" panose="02010609060101010101" charset="-122"/>
                <a:ea typeface="黑体" panose="02010609060101010101" charset="-122"/>
                <a:cs typeface="仿宋" panose="02010609060101010101" charset="-122"/>
                <a:sym typeface="+mn-ea"/>
              </a:rPr>
              <a:t>原则二：可</a:t>
            </a:r>
            <a:r>
              <a:rPr lang="zh-CN" sz="2800" b="1" spc="15" dirty="0">
                <a:latin typeface="黑体" panose="02010609060101010101" charset="-122"/>
                <a:ea typeface="黑体" panose="02010609060101010101" charset="-122"/>
                <a:cs typeface="仿宋" panose="02010609060101010101" charset="-122"/>
                <a:sym typeface="+mn-ea"/>
              </a:rPr>
              <a:t>访问性</a:t>
            </a:r>
            <a:endParaRPr lang="zh-CN" sz="2800" b="1" spc="15" dirty="0">
              <a:latin typeface="黑体" panose="02010609060101010101" charset="-122"/>
              <a:ea typeface="黑体" panose="02010609060101010101" charset="-122"/>
              <a:cs typeface="仿宋" panose="02010609060101010101" charset="-122"/>
              <a:sym typeface="+mn-ea"/>
            </a:endParaRPr>
          </a:p>
        </p:txBody>
      </p:sp>
      <p:sp>
        <p:nvSpPr>
          <p:cNvPr id="4" name="object 2"/>
          <p:cNvSpPr txBox="1">
            <a:spLocks noGrp="1"/>
          </p:cNvSpPr>
          <p:nvPr/>
        </p:nvSpPr>
        <p:spPr>
          <a:xfrm>
            <a:off x="681355" y="3733165"/>
            <a:ext cx="9330055" cy="2597785"/>
          </a:xfrm>
          <a:prstGeom prst="rect">
            <a:avLst/>
          </a:prstGeom>
        </p:spPr>
        <p:txBody>
          <a:bodyPr vert="horz" wrap="square" lIns="0" tIns="12700" rIns="0" bIns="0" rtlCol="0">
            <a:spAutoFit/>
          </a:bodyPr>
          <a:lstStyle>
            <a:lvl1pPr>
              <a:defRPr sz="4800" b="0" i="0">
                <a:solidFill>
                  <a:schemeClr val="tx1"/>
                </a:solidFill>
                <a:latin typeface="Verdana" panose="020B0604030504040204"/>
                <a:ea typeface="+mj-ea"/>
                <a:cs typeface="Verdana" panose="020B0604030504040204"/>
              </a:defRPr>
            </a:lvl1pPr>
          </a:lstStyle>
          <a:p>
            <a:pPr marL="12700">
              <a:lnSpc>
                <a:spcPct val="150000"/>
              </a:lnSpc>
              <a:spcBef>
                <a:spcPts val="100"/>
              </a:spcBef>
              <a:tabLst>
                <a:tab pos="419100" algn="l"/>
              </a:tabLst>
            </a:pPr>
            <a:r>
              <a:rPr lang="zh-CN" sz="2800" spc="15" dirty="0">
                <a:latin typeface="黑体" panose="02010609060101010101" charset="-122"/>
                <a:ea typeface="黑体" panose="02010609060101010101" charset="-122"/>
                <a:cs typeface="黑体" panose="02010609060101010101" charset="-122"/>
                <a:sym typeface="+mn-ea"/>
              </a:rPr>
              <a:t>A1：(元)数据可通过其标识符使用</a:t>
            </a:r>
            <a:r>
              <a:rPr lang="zh-CN" sz="2800" spc="15" dirty="0">
                <a:solidFill>
                  <a:schemeClr val="tx1"/>
                </a:solidFill>
                <a:latin typeface="黑体" panose="02010609060101010101" charset="-122"/>
                <a:ea typeface="黑体" panose="02010609060101010101" charset="-122"/>
                <a:cs typeface="黑体" panose="02010609060101010101" charset="-122"/>
                <a:sym typeface="+mn-ea"/>
              </a:rPr>
              <a:t>标准</a:t>
            </a:r>
            <a:r>
              <a:rPr lang="en-US" altLang="zh-CN" sz="2800" spc="15" dirty="0">
                <a:solidFill>
                  <a:schemeClr val="tx1"/>
                </a:solidFill>
                <a:latin typeface="黑体" panose="02010609060101010101" charset="-122"/>
                <a:ea typeface="黑体" panose="02010609060101010101" charset="-122"/>
                <a:cs typeface="黑体" panose="02010609060101010101" charset="-122"/>
                <a:sym typeface="+mn-ea"/>
              </a:rPr>
              <a:t>/</a:t>
            </a:r>
            <a:r>
              <a:rPr lang="zh-CN" sz="2800" spc="15" dirty="0">
                <a:solidFill>
                  <a:schemeClr val="tx1"/>
                </a:solidFill>
                <a:latin typeface="黑体" panose="02010609060101010101" charset="-122"/>
                <a:ea typeface="黑体" panose="02010609060101010101" charset="-122"/>
                <a:cs typeface="黑体" panose="02010609060101010101" charset="-122"/>
                <a:sym typeface="+mn-ea"/>
              </a:rPr>
              <a:t>协议</a:t>
            </a:r>
            <a:r>
              <a:rPr lang="zh-CN" sz="2800" spc="15" dirty="0">
                <a:latin typeface="黑体" panose="02010609060101010101" charset="-122"/>
                <a:ea typeface="黑体" panose="02010609060101010101" charset="-122"/>
                <a:cs typeface="黑体" panose="02010609060101010101" charset="-122"/>
                <a:sym typeface="+mn-ea"/>
              </a:rPr>
              <a:t>来检索。</a:t>
            </a:r>
            <a:br>
              <a:rPr lang="zh-CN" sz="2800" spc="15" dirty="0">
                <a:latin typeface="黑体" panose="02010609060101010101" charset="-122"/>
                <a:ea typeface="黑体" panose="02010609060101010101" charset="-122"/>
                <a:cs typeface="黑体" panose="02010609060101010101" charset="-122"/>
                <a:sym typeface="+mn-ea"/>
              </a:rPr>
            </a:br>
            <a:r>
              <a:rPr lang="zh-CN" sz="2800" spc="15" dirty="0">
                <a:latin typeface="黑体" panose="02010609060101010101" charset="-122"/>
                <a:ea typeface="黑体" panose="02010609060101010101" charset="-122"/>
                <a:cs typeface="黑体" panose="02010609060101010101" charset="-122"/>
                <a:sym typeface="+mn-ea"/>
              </a:rPr>
              <a:t>A1.1：该协议是开放的、免费的，并且普遍可实现。</a:t>
            </a:r>
            <a:br>
              <a:rPr lang="zh-CN" sz="2800" spc="15" dirty="0">
                <a:latin typeface="黑体" panose="02010609060101010101" charset="-122"/>
                <a:ea typeface="黑体" panose="02010609060101010101" charset="-122"/>
                <a:cs typeface="黑体" panose="02010609060101010101" charset="-122"/>
                <a:sym typeface="+mn-ea"/>
              </a:rPr>
            </a:br>
            <a:r>
              <a:rPr lang="zh-CN" sz="2800" spc="15" dirty="0">
                <a:latin typeface="黑体" panose="02010609060101010101" charset="-122"/>
                <a:ea typeface="黑体" panose="02010609060101010101" charset="-122"/>
                <a:cs typeface="黑体" panose="02010609060101010101" charset="-122"/>
                <a:sym typeface="+mn-ea"/>
              </a:rPr>
              <a:t>A1.2：该协议允许在必要时进行身份验证和授权。</a:t>
            </a:r>
            <a:br>
              <a:rPr lang="zh-CN" sz="2800" spc="15" dirty="0">
                <a:latin typeface="黑体" panose="02010609060101010101" charset="-122"/>
                <a:ea typeface="黑体" panose="02010609060101010101" charset="-122"/>
                <a:cs typeface="黑体" panose="02010609060101010101" charset="-122"/>
                <a:sym typeface="+mn-ea"/>
              </a:rPr>
            </a:br>
            <a:r>
              <a:rPr lang="zh-CN" sz="2800" spc="15" dirty="0">
                <a:latin typeface="黑体" panose="02010609060101010101" charset="-122"/>
                <a:ea typeface="黑体" panose="02010609060101010101" charset="-122"/>
                <a:cs typeface="黑体" panose="02010609060101010101" charset="-122"/>
                <a:sym typeface="+mn-ea"/>
              </a:rPr>
              <a:t>A2：</a:t>
            </a:r>
            <a:r>
              <a:rPr lang="zh-CN" sz="2800" spc="15" dirty="0">
                <a:latin typeface="黑体" panose="02010609060101010101" charset="-122"/>
                <a:ea typeface="黑体" panose="02010609060101010101" charset="-122"/>
                <a:cs typeface="黑体" panose="02010609060101010101" charset="-122"/>
                <a:sym typeface="+mn-ea"/>
              </a:rPr>
              <a:t>即使数据不再可用，</a:t>
            </a:r>
            <a:r>
              <a:rPr lang="zh-CN" sz="2800" spc="15" dirty="0">
                <a:latin typeface="黑体" panose="02010609060101010101" charset="-122"/>
                <a:ea typeface="黑体" panose="02010609060101010101" charset="-122"/>
                <a:cs typeface="黑体" panose="02010609060101010101" charset="-122"/>
                <a:sym typeface="+mn-ea"/>
              </a:rPr>
              <a:t>(元)</a:t>
            </a:r>
            <a:r>
              <a:rPr lang="zh-CN" sz="2800" spc="15" dirty="0">
                <a:latin typeface="黑体" panose="02010609060101010101" charset="-122"/>
                <a:ea typeface="黑体" panose="02010609060101010101" charset="-122"/>
                <a:cs typeface="黑体" panose="02010609060101010101" charset="-122"/>
                <a:sym typeface="+mn-ea"/>
              </a:rPr>
              <a:t>数据</a:t>
            </a:r>
            <a:r>
              <a:rPr lang="zh-CN" sz="2800" spc="15" dirty="0">
                <a:latin typeface="黑体" panose="02010609060101010101" charset="-122"/>
                <a:ea typeface="黑体" panose="02010609060101010101" charset="-122"/>
                <a:cs typeface="黑体" panose="02010609060101010101" charset="-122"/>
                <a:sym typeface="+mn-ea"/>
              </a:rPr>
              <a:t>也是可访问的。</a:t>
            </a:r>
            <a:endParaRPr lang="zh-CN" sz="2800" spc="15" dirty="0">
              <a:latin typeface="黑体" panose="02010609060101010101" charset="-122"/>
              <a:ea typeface="黑体" panose="02010609060101010101" charset="-122"/>
              <a:cs typeface="黑体" panose="02010609060101010101"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9312840" y="6150703"/>
            <a:ext cx="140970" cy="180975"/>
          </a:xfrm>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z="1000" dirty="0">
                <a:solidFill>
                  <a:srgbClr val="898989"/>
                </a:solidFill>
                <a:latin typeface="Calibri" panose="020F0502020204030204"/>
                <a:cs typeface="Calibri" panose="020F0502020204030204"/>
              </a:rPr>
            </a:fld>
            <a:endParaRPr sz="1000">
              <a:latin typeface="Calibri" panose="020F0502020204030204"/>
              <a:cs typeface="Calibri" panose="020F0502020204030204"/>
            </a:endParaRPr>
          </a:p>
        </p:txBody>
      </p:sp>
      <p:pic>
        <p:nvPicPr>
          <p:cNvPr id="8" name="图片 7"/>
          <p:cNvPicPr>
            <a:picLocks noChangeAspect="1"/>
          </p:cNvPicPr>
          <p:nvPr/>
        </p:nvPicPr>
        <p:blipFill>
          <a:blip r:embed="rId1"/>
          <a:srcRect l="53362" t="27627" r="14007" b="47283"/>
          <a:stretch>
            <a:fillRect/>
          </a:stretch>
        </p:blipFill>
        <p:spPr>
          <a:xfrm>
            <a:off x="8318500" y="120650"/>
            <a:ext cx="2368550" cy="613410"/>
          </a:xfrm>
          <a:prstGeom prst="rect">
            <a:avLst/>
          </a:prstGeom>
        </p:spPr>
      </p:pic>
      <p:pic>
        <p:nvPicPr>
          <p:cNvPr id="9" name="图片 8"/>
          <p:cNvPicPr>
            <a:picLocks noChangeAspect="1"/>
          </p:cNvPicPr>
          <p:nvPr/>
        </p:nvPicPr>
        <p:blipFill>
          <a:blip r:embed="rId1"/>
          <a:srcRect l="12596" t="25549" r="52123" b="47283"/>
          <a:stretch>
            <a:fillRect/>
          </a:stretch>
        </p:blipFill>
        <p:spPr>
          <a:xfrm>
            <a:off x="5793105" y="100965"/>
            <a:ext cx="2631440" cy="682625"/>
          </a:xfrm>
          <a:prstGeom prst="rect">
            <a:avLst/>
          </a:prstGeom>
        </p:spPr>
      </p:pic>
      <p:sp>
        <p:nvSpPr>
          <p:cNvPr id="3" name="标题 2"/>
          <p:cNvSpPr/>
          <p:nvPr>
            <p:ph type="title"/>
          </p:nvPr>
        </p:nvSpPr>
        <p:spPr>
          <a:xfrm>
            <a:off x="363855" y="2291080"/>
            <a:ext cx="9732010" cy="3016250"/>
          </a:xfrm>
        </p:spPr>
        <p:txBody>
          <a:bodyPr wrap="square"/>
          <a:p>
            <a:r>
              <a:rPr lang="zh-CN" altLang="en-US" sz="2800">
                <a:solidFill>
                  <a:srgbClr val="FF0000"/>
                </a:solidFill>
                <a:latin typeface="黑体" panose="02010609060101010101" charset="-122"/>
                <a:ea typeface="黑体" panose="02010609060101010101" charset="-122"/>
                <a:cs typeface="黑体" panose="02010609060101010101" charset="-122"/>
              </a:rPr>
              <a:t>互操作性（</a:t>
            </a:r>
            <a:r>
              <a:rPr lang="zh-CN" altLang="en-US" sz="2800">
                <a:solidFill>
                  <a:srgbClr val="FF0000"/>
                </a:solidFill>
                <a:latin typeface="宋体" panose="02010600030101010101" pitchFamily="2" charset="-122"/>
                <a:ea typeface="宋体" panose="02010600030101010101" pitchFamily="2" charset="-122"/>
                <a:cs typeface="黑体" panose="02010609060101010101" charset="-122"/>
              </a:rPr>
              <a:t>Interoperability</a:t>
            </a:r>
            <a:r>
              <a:rPr lang="zh-CN" altLang="en-US" sz="2800">
                <a:solidFill>
                  <a:srgbClr val="FF0000"/>
                </a:solidFill>
                <a:latin typeface="黑体" panose="02010609060101010101" charset="-122"/>
                <a:ea typeface="黑体" panose="02010609060101010101" charset="-122"/>
                <a:cs typeface="黑体" panose="02010609060101010101" charset="-122"/>
              </a:rPr>
              <a:t>）</a:t>
            </a:r>
            <a:r>
              <a:rPr lang="zh-CN" altLang="en-US" sz="2800">
                <a:latin typeface="黑体" panose="02010609060101010101" charset="-122"/>
                <a:ea typeface="黑体" panose="02010609060101010101" charset="-122"/>
                <a:cs typeface="黑体" panose="02010609060101010101" charset="-122"/>
              </a:rPr>
              <a:t>指的是使用标准工具可以轻松地利用数据集(利用其他数据集一起处理数据)。</a:t>
            </a:r>
            <a:br>
              <a:rPr lang="zh-CN" altLang="en-US" sz="2800">
                <a:latin typeface="黑体" panose="02010609060101010101" charset="-122"/>
                <a:ea typeface="黑体" panose="02010609060101010101" charset="-122"/>
                <a:cs typeface="黑体" panose="02010609060101010101" charset="-122"/>
              </a:rPr>
            </a:br>
            <a:r>
              <a:rPr lang="zh-CN" altLang="en-US" sz="2800">
                <a:latin typeface="黑体" panose="02010609060101010101" charset="-122"/>
                <a:ea typeface="黑体" panose="02010609060101010101" charset="-122"/>
                <a:cs typeface="黑体" panose="02010609060101010101" charset="-122"/>
              </a:rPr>
              <a:t>定义了三个目标：</a:t>
            </a:r>
            <a:br>
              <a:rPr lang="zh-CN" altLang="en-US" sz="2800">
                <a:latin typeface="黑体" panose="02010609060101010101" charset="-122"/>
                <a:ea typeface="黑体" panose="02010609060101010101" charset="-122"/>
                <a:cs typeface="黑体" panose="02010609060101010101" charset="-122"/>
              </a:rPr>
            </a:br>
            <a:r>
              <a:rPr lang="zh-CN" altLang="en-US" sz="2800">
                <a:latin typeface="黑体" panose="02010609060101010101" charset="-122"/>
                <a:ea typeface="黑体" panose="02010609060101010101" charset="-122"/>
                <a:cs typeface="黑体" panose="02010609060101010101" charset="-122"/>
              </a:rPr>
              <a:t>I1：(元)数据使用一种可访问的、共享的和通用的知识表示形式。</a:t>
            </a:r>
            <a:br>
              <a:rPr lang="zh-CN" altLang="en-US" sz="2800">
                <a:latin typeface="黑体" panose="02010609060101010101" charset="-122"/>
                <a:ea typeface="黑体" panose="02010609060101010101" charset="-122"/>
                <a:cs typeface="黑体" panose="02010609060101010101" charset="-122"/>
              </a:rPr>
            </a:br>
            <a:r>
              <a:rPr lang="zh-CN" altLang="en-US" sz="2800">
                <a:latin typeface="黑体" panose="02010609060101010101" charset="-122"/>
                <a:ea typeface="黑体" panose="02010609060101010101" charset="-122"/>
                <a:cs typeface="黑体" panose="02010609060101010101" charset="-122"/>
              </a:rPr>
              <a:t>I2：(元)数据使用遵循</a:t>
            </a:r>
            <a:r>
              <a:rPr lang="en-US" altLang="zh-CN" sz="2800">
                <a:latin typeface="黑体" panose="02010609060101010101" charset="-122"/>
                <a:ea typeface="黑体" panose="02010609060101010101" charset="-122"/>
                <a:cs typeface="黑体" panose="02010609060101010101" charset="-122"/>
              </a:rPr>
              <a:t>FAIR</a:t>
            </a:r>
            <a:r>
              <a:rPr lang="zh-CN" altLang="en-US" sz="2800">
                <a:latin typeface="黑体" panose="02010609060101010101" charset="-122"/>
                <a:ea typeface="黑体" panose="02010609060101010101" charset="-122"/>
                <a:cs typeface="黑体" panose="02010609060101010101" charset="-122"/>
              </a:rPr>
              <a:t>原则的词汇表。</a:t>
            </a:r>
            <a:br>
              <a:rPr lang="zh-CN" altLang="en-US" sz="2800">
                <a:latin typeface="黑体" panose="02010609060101010101" charset="-122"/>
                <a:ea typeface="黑体" panose="02010609060101010101" charset="-122"/>
                <a:cs typeface="黑体" panose="02010609060101010101" charset="-122"/>
              </a:rPr>
            </a:br>
            <a:r>
              <a:rPr lang="zh-CN" altLang="en-US" sz="2800">
                <a:latin typeface="黑体" panose="02010609060101010101" charset="-122"/>
                <a:ea typeface="黑体" panose="02010609060101010101" charset="-122"/>
                <a:cs typeface="黑体" panose="02010609060101010101" charset="-122"/>
              </a:rPr>
              <a:t>I3：(元)数据包括对其他(元)数据的限定引用。</a:t>
            </a:r>
            <a:endParaRPr lang="zh-CN" altLang="en-US" sz="2800">
              <a:latin typeface="黑体" panose="02010609060101010101" charset="-122"/>
              <a:ea typeface="黑体" panose="02010609060101010101" charset="-122"/>
              <a:cs typeface="黑体" panose="02010609060101010101" charset="-122"/>
            </a:endParaRPr>
          </a:p>
        </p:txBody>
      </p:sp>
      <p:sp>
        <p:nvSpPr>
          <p:cNvPr id="4" name="object 2"/>
          <p:cNvSpPr txBox="1">
            <a:spLocks noGrp="1"/>
          </p:cNvSpPr>
          <p:nvPr/>
        </p:nvSpPr>
        <p:spPr>
          <a:xfrm>
            <a:off x="165100" y="783590"/>
            <a:ext cx="7141210" cy="658495"/>
          </a:xfrm>
          <a:prstGeom prst="rect">
            <a:avLst/>
          </a:prstGeom>
        </p:spPr>
        <p:txBody>
          <a:bodyPr vert="horz" wrap="square" lIns="0" tIns="12700" rIns="0" bIns="0" rtlCol="0">
            <a:spAutoFit/>
          </a:bodyPr>
          <a:lstStyle>
            <a:lvl1pPr>
              <a:defRPr sz="4800" b="0" i="0">
                <a:solidFill>
                  <a:schemeClr val="tx1"/>
                </a:solidFill>
                <a:latin typeface="Verdana" panose="020B0604030504040204"/>
                <a:ea typeface="+mj-ea"/>
                <a:cs typeface="Verdana" panose="020B0604030504040204"/>
              </a:defRPr>
            </a:lvl1pPr>
          </a:lstStyle>
          <a:p>
            <a:pPr marL="12700">
              <a:lnSpc>
                <a:spcPct val="150000"/>
              </a:lnSpc>
              <a:spcBef>
                <a:spcPts val="100"/>
              </a:spcBef>
              <a:tabLst>
                <a:tab pos="419100" algn="l"/>
              </a:tabLst>
            </a:pPr>
            <a:r>
              <a:rPr lang="zh-CN" sz="2800" b="1" spc="15" dirty="0">
                <a:latin typeface="黑体" panose="02010609060101010101" charset="-122"/>
                <a:ea typeface="黑体" panose="02010609060101010101" charset="-122"/>
                <a:cs typeface="仿宋" panose="02010609060101010101" charset="-122"/>
                <a:sym typeface="+mn-ea"/>
              </a:rPr>
              <a:t>原则三：互</a:t>
            </a:r>
            <a:r>
              <a:rPr lang="zh-CN" sz="2800" b="1" spc="15" dirty="0">
                <a:latin typeface="黑体" panose="02010609060101010101" charset="-122"/>
                <a:ea typeface="黑体" panose="02010609060101010101" charset="-122"/>
                <a:cs typeface="仿宋" panose="02010609060101010101" charset="-122"/>
                <a:sym typeface="+mn-ea"/>
              </a:rPr>
              <a:t>操作性</a:t>
            </a:r>
            <a:endParaRPr lang="zh-CN" sz="2800" b="1" spc="15" dirty="0">
              <a:latin typeface="黑体" panose="02010609060101010101" charset="-122"/>
              <a:ea typeface="黑体" panose="02010609060101010101" charset="-122"/>
              <a:cs typeface="仿宋" panose="02010609060101010101" charset="-122"/>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4392</Words>
  <Application>WPS 演示</Application>
  <PresentationFormat>自定义</PresentationFormat>
  <Paragraphs>178</Paragraphs>
  <Slides>31</Slides>
  <Notes>23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Arial</vt:lpstr>
      <vt:lpstr>宋体</vt:lpstr>
      <vt:lpstr>Wingdings</vt:lpstr>
      <vt:lpstr>Verdana</vt:lpstr>
      <vt:lpstr>等线 Light</vt:lpstr>
      <vt:lpstr>Calibri</vt:lpstr>
      <vt:lpstr>黑体</vt:lpstr>
      <vt:lpstr>仿宋</vt:lpstr>
      <vt:lpstr>微软雅黑</vt:lpstr>
      <vt:lpstr>Arial Unicode MS</vt:lpstr>
      <vt:lpstr>Office Theme</vt:lpstr>
      <vt:lpstr>PowerPoint 演示文稿</vt:lpstr>
      <vt:lpstr>9.1 最佳实践  9.2 访问协议  9.3 使用控制</vt:lpstr>
      <vt:lpstr>9.1 最佳实践</vt:lpstr>
      <vt:lpstr>PowerPoint 演示文稿</vt:lpstr>
      <vt:lpstr>  FAIR原则最初是在发布科学数据的背景下提出的--特别是出于最大限度地发挥公共资助研究的影响--但这些原则通常适用于其他情况，在这些情况下，数据以有利于其通过外部代理重新使用的方式发布。特别强调机器的可读性。</vt:lpstr>
      <vt:lpstr>  FAIR 本身是四个基本原则的首字母缩写词，每个基本原则都有特定的目标 ，它们可能适用于数据、元数据或两者——后者被表示为（元）数据。现在描述 FAIR 原则： 元数据：元数据是关于数据的数据。主要是描述数据属性(property)的信息。 </vt:lpstr>
      <vt:lpstr>可发现性（Findability）是指可能受益于数据集的外部代理能够轻松地初始定位数据集。应该满足四个子目标：</vt:lpstr>
      <vt:lpstr>可访问性（Accessibility）是指外部代理一旦定义了数据集就能轻松访问数据集。这里定义了两个目标，第一个目标有两个子目标：</vt:lpstr>
      <vt:lpstr>互操作性（Interoperability）指的是使用标准工具可以轻松地利用数据集(利用其他数据集一起处理数据)。 定义了三个目标： I1：(元)数据使用一种可访问的、共享的和通用的知识表示形式。 I2：(元)数据使用遵循FAIR原则的词汇表。 I3：(元)数据包括对其他(元)数据的限定引用。</vt:lpstr>
      <vt:lpstr>可重用性（Reusability）是指数据集可以容易地与其他数据集一起重用。定义了一个目标(有三个子目标)： R1：(元)数据用多个准确且相关的属性进行了丰富的描述。 R1.1：(元)数据的发布具有明确且可访问的数据使用license R1.2：(元)数据与详细的出处相关。 R1.3：(元)数据符合与领域相关的公共标准。</vt:lpstr>
      <vt:lpstr>  虽然FAIR原则现在已经被广泛认可并使用，但是比FAIR原则早了近十年的是由Berners-Lee提出的关联数据原则，它为实现这些公平原则的一种可能方式提供了技术基础。具体地说，关联数据原则如下： </vt:lpstr>
      <vt:lpstr>(1) 使用 IRIs 作为事物的名称。(国际化资源标识符) (2) 使用 HTTP IRIs，以便可以查找这些名称。  (3) 当一个HTTP IRI被查找时，提供关于使用标准数据格式命名的实体的有用内容。 (4) 在返回的内容中包含指向相关实体IRIs的链接。</vt:lpstr>
      <vt:lpstr>  对于原则（3），目前推荐使用基于 RDF（包括 RDFS、OWL 等）的标准，因为它们允许使用 HTTP IRI 命名实体。这进一步为满足所有四个原则铺平了道路。因此,这些原则大纲的方式(RDF)图结构的数据可以在网站上发布这些图是相通,这些原则概述了（RDF）图结构数据可以在 Web 上发布的一种方式，这些图相互关联，形成 Berners-Lee 所说的“数据网络”。   从概念上讲，数据网络由发布在各个网页上的数据图组成，人们可以在其中单击节点或边缘标签——或者更准确地说，在图的 IRI 上执行 HTTP 查找——被传输到Web 上其他地方的另一个图，该图在该节点或边缘标签上具有相关内容，以此类推。</vt:lpstr>
      <vt:lpstr>PowerPoint 演示文稿</vt:lpstr>
      <vt:lpstr>PowerPoint 演示文稿</vt:lpstr>
      <vt:lpstr>  发布（Publishing）涉及允许公众与知识图谱进行交互，这意味着提供了访问协议，该协议定义了代理可以发出的请求以及他们预期的响应,根据RAIR原则的可访问性原则(特别是A1.1)，该协议应该是开放的、免费的和普遍可实现的。</vt:lpstr>
      <vt:lpstr>在知识图的上下文中，如上图所示，有许多访问协议可供选择，从允许用户简单下载所有内容的简单协议到接受和评估日益复杂的请求的协议。</vt:lpstr>
      <vt:lpstr>转储是包含可供下载的知识图内容的文件或文件集合。在这种情况下，请求是针对文件的，响应是文件的内容。为了发布转储，首先，需要具体的（理想情况下是标准的）语法来序列化图形。其次，为了减少带宽，可以采用压缩方法。如GZIP或BZip2等标准压缩已经为图形提出了自定义压缩方法。最后，为了进一步减少带宽，当更新知识图时，可以计算并发布“差异”，以避免代理从头开始下载所有数据。但是，转储仅适用于某些示例，特别是对于希望维护知识图的完整本地副本的代理。例如，如果代理只对圣地亚哥的所有美食节感兴趣，则下载整个转储将需要传输和处理大量不相关的数据。</vt:lpstr>
      <vt:lpstr>  执行节点查找的协议接受节点（id）请求并返回描述该节点的（子）图。节点查找是通过HTTP解引用实现的，这进一步允许从整个Web引用远程图中的节点。尽管对于节点应该返回什么内容有不同的定义，但一个常见的约定是返回一个子图，该子图要么包含该节点的所有出边，要么包含该节点的所有关联边(包括入边和出边)。 </vt:lpstr>
      <vt:lpstr>边缘模式-在有向边标记图的情况下也称为三重模式-是一种单点图模式，即具有单边的图模式。</vt:lpstr>
      <vt:lpstr>9.3 访问控制</vt:lpstr>
      <vt:lpstr>考虑到我们假设的旅游知识图，我们可能会假设提供服务所需的知识是公共的，因此旅游委员会和游客都可以使用。然而，如果仔细观察，我们可能会发现各种形式的使用控制的必要性: (一)旅游局及其合作伙伴应将适当的许可证与他们对知识图谱作出贡献的知识相关联，这样使用条款对所有各方都是清楚的; (二)游客可能会选择在自己的手机上安装一款应用程序，用于根据位置推荐旅游景点，这可能会带来潜在的隐私问题; (三)旅游局可能会被要求向警方报告犯罪活动，因此可能需要加密个人资料; (四)旅游局可能以匿名形式分享有关旅游人口的资料，以便改善战略路线上的交通基础设施。因此，在本节中，我们将从知识图许可、使用策略、加密和匿名等方面研究最新技术。</vt:lpstr>
      <vt:lpstr>  在将机器可读许可证与知识图相关联时，W3COpen Digital Rights Language(ODRL)提供了一个信息模型和相关词汇表，可用于指定与资产相关操作的权限、职责和禁令。ODRL支持表示为的数字权限的细粒度描述，因此可以嵌入到图形中。</vt:lpstr>
      <vt:lpstr>PowerPoint 演示文稿</vt:lpstr>
      <vt:lpstr>  基于边缘模式的访问控制策略可用于限制对知识图谱部分的访问。WebAccessControl (WAC)是一个图的访问控制框架，它使用 WebID 进行身份验证并提供用于指定访问控制策略的词汇表。已经提出了对该 WAC 词汇表的扩展来捕获隐私偏好并满足上下文约束。</vt:lpstr>
      <vt:lpstr>  旅游局可以对已发布的知识图谱的部分内容（例如与犯罪报告有关）使用加密机制，而不是内部控制使用，并向应该有权访问明文的合作伙伴提供密钥。虽然一种直接的方法是使用一个密钥加密整个图（或子图），但可以对图中的单个节点或边缘标签执行更详细的加密，从而可能使不同的客户端通过不同的密钥访问不同的信息。</vt:lpstr>
      <vt:lpstr>PowerPoint 演示文稿</vt:lpstr>
      <vt:lpstr>匿名化方法一：   基于k-匿名、l-多样性等在图中隐藏和概括知识，从而无法识别个体。在图形上应用k-匿名的方法可以识别并隐藏允许将给定个体与少于k-1个其他个体区分开来的“准标识符”。此方法是对数据实行匿名化。</vt:lpstr>
      <vt:lpstr>上图描述航班乘客(虚线)的有向边标记图的匿名样本，说明了描述航班乘客的子图的k-匿名化的可能结果，其中准标识符（护照、机票）已转换为空白节点，确保乘客(虚线空白节点)无法与k−1其他人区分开来。然而，在图的上下文中，邻域攻击——使用关于邻居的信息——也可以破坏k-匿名性。</vt:lpstr>
      <vt:lpstr>匿名化方法二： 在响应查询时应用匿名化，例如以保护隐私的方式向解决方案添加噪音。</vt:lpstr>
      <vt:lpstr>感谢大家的聆听！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第一讲-知识图谱概述 [只读]</dc:title>
  <dc:creator>Eep Wang</dc:creator>
  <cp:lastModifiedBy>许瑶。</cp:lastModifiedBy>
  <cp:revision>199</cp:revision>
  <dcterms:created xsi:type="dcterms:W3CDTF">2022-03-20T07:04:00Z</dcterms:created>
  <dcterms:modified xsi:type="dcterms:W3CDTF">2022-04-17T10:13:40Z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2020-07-17T08:00:00Z</vt:filetime>
  </property>
  <property fmtid="{D5CDD505-2E9C-101B-9397-08002B2CF9AE}" pid="3" name="Creator">
    <vt:lpwstr>PowerPoint</vt:lpwstr>
  </property>
  <property fmtid="{D5CDD505-2E9C-101B-9397-08002B2CF9AE}" pid="4" name="LastSaved">
    <vt:filetime>2022-03-23T08:00:00Z</vt:filetime>
  </property>
  <property fmtid="{D5CDD505-2E9C-101B-9397-08002B2CF9AE}" pid="5" name="ICV">
    <vt:lpwstr>D1955AE258EC4E63974A7AD86A2FD9E2</vt:lpwstr>
  </property>
  <property fmtid="{D5CDD505-2E9C-101B-9397-08002B2CF9AE}" pid="6" name="KSOProductBuildVer">
    <vt:lpwstr>2052-11.1.0.11365</vt:lpwstr>
  </property>
</Properties>
</file>