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sldIdLst>
    <p:sldId id="259" r:id="rId2"/>
    <p:sldId id="340" r:id="rId3"/>
    <p:sldId id="408" r:id="rId4"/>
    <p:sldId id="409" r:id="rId5"/>
    <p:sldId id="410" r:id="rId6"/>
    <p:sldId id="415" r:id="rId7"/>
    <p:sldId id="420" r:id="rId8"/>
    <p:sldId id="416" r:id="rId9"/>
    <p:sldId id="417" r:id="rId10"/>
    <p:sldId id="418" r:id="rId11"/>
    <p:sldId id="419" r:id="rId12"/>
    <p:sldId id="421" r:id="rId13"/>
    <p:sldId id="422" r:id="rId14"/>
    <p:sldId id="425" r:id="rId15"/>
    <p:sldId id="426" r:id="rId16"/>
    <p:sldId id="423" r:id="rId17"/>
    <p:sldId id="429" r:id="rId18"/>
    <p:sldId id="430" r:id="rId19"/>
    <p:sldId id="424" r:id="rId20"/>
    <p:sldId id="431" r:id="rId21"/>
    <p:sldId id="432" r:id="rId22"/>
    <p:sldId id="446" r:id="rId23"/>
    <p:sldId id="448" r:id="rId24"/>
    <p:sldId id="447" r:id="rId25"/>
    <p:sldId id="433" r:id="rId26"/>
    <p:sldId id="434" r:id="rId27"/>
    <p:sldId id="435" r:id="rId28"/>
    <p:sldId id="437" r:id="rId29"/>
    <p:sldId id="461" r:id="rId30"/>
    <p:sldId id="444" r:id="rId31"/>
    <p:sldId id="440" r:id="rId32"/>
    <p:sldId id="441" r:id="rId33"/>
    <p:sldId id="442" r:id="rId34"/>
    <p:sldId id="443" r:id="rId35"/>
    <p:sldId id="445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0">
          <p15:clr>
            <a:srgbClr val="A4A3A4"/>
          </p15:clr>
        </p15:guide>
        <p15:guide id="2" pos="37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3209" initials="1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099CB"/>
    <a:srgbClr val="95C1C4"/>
    <a:srgbClr val="4649AA"/>
    <a:srgbClr val="A9A4D0"/>
    <a:srgbClr val="383987"/>
    <a:srgbClr val="B9D6D8"/>
    <a:srgbClr val="AFA8D3"/>
    <a:srgbClr val="31327F"/>
    <a:srgbClr val="EFEB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518" autoAdjust="0"/>
  </p:normalViewPr>
  <p:slideViewPr>
    <p:cSldViewPr snapToGrid="0">
      <p:cViewPr varScale="1">
        <p:scale>
          <a:sx n="99" d="100"/>
          <a:sy n="99" d="100"/>
        </p:scale>
        <p:origin x="228" y="78"/>
      </p:cViewPr>
      <p:guideLst>
        <p:guide orient="horz" pos="2140"/>
        <p:guide pos="37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-456"/>
    </p:cViewPr>
  </p:sorterViewPr>
  <p:notesViewPr>
    <p:cSldViewPr snapToGrid="0">
      <p:cViewPr varScale="1">
        <p:scale>
          <a:sx n="87" d="100"/>
          <a:sy n="87" d="100"/>
        </p:scale>
        <p:origin x="38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25EFA1-FAD1-4705-B9BA-7AD2CC63A550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40C0CE-DE93-4043-AC17-75AC4DB3EC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0C0CE-DE93-4043-AC17-75AC4DB3EC7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封闭世界是指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考虑了固定的关系类型的集合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开放是指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目标关系的集合不是预先定义的，而是根据 从文本中提取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OIE</a:t>
            </a:r>
            <a:r>
              <a:rPr lang="zh-CN" altLang="en-US" sz="12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获得的关系，需要进行知识图谱对齐。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  <a:p>
            <a:pPr algn="l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0C0CE-DE93-4043-AC17-75AC4DB3EC7E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/>
              <a:t>匿名节点的信息属于可选的框架。是 为 主体 的 关系 添加 解释、目的、地点、时间等上下文信息。</a:t>
            </a:r>
            <a:endParaRPr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/>
              <a:t>在那些学习框架中，这些工作并不是依次序进行的，而是以多任务的形式同步完成的。</a:t>
            </a:r>
            <a:endParaRPr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0C0CE-DE93-4043-AC17-75AC4DB3EC7E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标记又叫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做标签。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HTML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：超文本标记语言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纯文本数据，再通过上一节所讲方法获取相关信息。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进一步，更加精确的，获取特定的数据。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0C0CE-DE93-4043-AC17-75AC4DB3EC7E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>
                <a:solidFill>
                  <a:srgbClr val="000000"/>
                </a:solidFill>
                <a:latin typeface="Microsoft YaHei UI;Microsoft YaHei UI"/>
              </a:rPr>
              <a:t>手工方法：</a:t>
            </a:r>
            <a:endParaRPr lang="en-US" altLang="zh-CN" sz="1800">
              <a:solidFill>
                <a:srgbClr val="000000"/>
              </a:solidFill>
              <a:latin typeface="Microsoft YaHei UI;Microsoft YaHei UI"/>
            </a:endParaRPr>
          </a:p>
          <a:p>
            <a:r>
              <a:rPr lang="zh-CN" altLang="en-US" sz="1800">
                <a:solidFill>
                  <a:srgbClr val="000000"/>
                </a:solidFill>
                <a:latin typeface="Microsoft YaHei UI;Microsoft YaHei UI"/>
              </a:rPr>
              <a:t>使用一些定义了各种声明性语言的工具</a:t>
            </a:r>
            <a:endParaRPr lang="en-US" altLang="zh-CN" sz="1800">
              <a:solidFill>
                <a:srgbClr val="000000"/>
              </a:solidFill>
              <a:latin typeface="Microsoft YaHei UI;Microsoft YaHei UI"/>
            </a:endParaRPr>
          </a:p>
          <a:p>
            <a:r>
              <a:rPr lang="zh-CN" altLang="en-US" sz="1800">
                <a:solidFill>
                  <a:srgbClr val="000000"/>
                </a:solidFill>
                <a:latin typeface="Microsoft YaHei UI;Microsoft YaHei UI"/>
              </a:rPr>
              <a:t>缺点 ： 一旦网页的布局发生了变化，或者信息的结构发生了变化，就必须重新制作封装器 </a:t>
            </a:r>
            <a:r>
              <a:rPr lang="en-US" altLang="zh-CN" sz="1800">
                <a:solidFill>
                  <a:srgbClr val="000000"/>
                </a:solidFill>
                <a:latin typeface="Microsoft YaHei UI;Microsoft YaHei UI"/>
              </a:rPr>
              <a:t>//</a:t>
            </a:r>
            <a:r>
              <a:rPr lang="zh-CN" altLang="en-US" sz="1800">
                <a:solidFill>
                  <a:srgbClr val="000000"/>
                </a:solidFill>
                <a:latin typeface="Microsoft YaHei UI;Microsoft YaHei UI"/>
              </a:rPr>
              <a:t>原文用的是“脆弱”来形容</a:t>
            </a:r>
            <a:endParaRPr lang="en-US" altLang="zh-CN" sz="1800">
              <a:solidFill>
                <a:srgbClr val="000000"/>
              </a:solidFill>
              <a:latin typeface="Microsoft YaHei UI;Microsoft YaHei UI"/>
            </a:endParaRPr>
          </a:p>
          <a:p>
            <a:endParaRPr lang="en-US" altLang="zh-CN" sz="1800">
              <a:solidFill>
                <a:srgbClr val="000000"/>
              </a:solidFill>
              <a:latin typeface="Microsoft YaHei UI;Microsoft YaHei U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半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自动诱导式封装器 的最大特点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- 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或者说，有很强的迁移能力。一旦从一个网页中学习到了某种关系规律，在其他类似的网页中就能提取到相关信息。</a:t>
            </a:r>
            <a:endParaRPr lang="en-US" altLang="zh-CN" sz="1800">
              <a:solidFill>
                <a:srgbClr val="000000"/>
              </a:solidFill>
              <a:latin typeface="Microsoft YaHei UI;Microsoft YaHei UI"/>
            </a:endParaRPr>
          </a:p>
          <a:p>
            <a:r>
              <a:rPr lang="zh-CN" altLang="en-US" sz="1800">
                <a:solidFill>
                  <a:srgbClr val="000000"/>
                </a:solidFill>
                <a:latin typeface="Microsoft YaHei UI;Microsoft YaHei UI"/>
              </a:rPr>
              <a:t>下面将具体说一下这种方法。</a:t>
            </a:r>
            <a:endParaRPr lang="en-US" altLang="zh-CN" sz="1800">
              <a:solidFill>
                <a:srgbClr val="000000"/>
              </a:solidFill>
              <a:latin typeface="Microsoft YaHei UI;Microsoft YaHei U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0C0CE-DE93-4043-AC17-75AC4DB3EC7E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>
                <a:solidFill>
                  <a:srgbClr val="000000"/>
                </a:solidFill>
                <a:latin typeface="Microsoft YaHei UI;Microsoft YaHei UI"/>
              </a:rPr>
              <a:t>EL </a:t>
            </a:r>
            <a:r>
              <a:rPr lang="zh-CN" altLang="en-US" sz="1800">
                <a:solidFill>
                  <a:srgbClr val="000000"/>
                </a:solidFill>
                <a:latin typeface="Microsoft YaHei UI;Microsoft YaHei UI"/>
              </a:rPr>
              <a:t>：实体链接</a:t>
            </a:r>
            <a:endParaRPr lang="en-US" altLang="zh-CN" sz="1800">
              <a:solidFill>
                <a:srgbClr val="000000"/>
              </a:solidFill>
              <a:latin typeface="Microsoft YaHei UI;Microsoft YaHei UI"/>
            </a:endParaRPr>
          </a:p>
          <a:p>
            <a:r>
              <a:rPr lang="zh-CN" altLang="en-US" sz="1800">
                <a:solidFill>
                  <a:srgbClr val="000000"/>
                </a:solidFill>
                <a:latin typeface="Microsoft YaHei UI;Microsoft YaHei UI"/>
              </a:rPr>
              <a:t>从左边的一段网页中获取了右边的一个表格。</a:t>
            </a:r>
            <a:endParaRPr lang="en-US" altLang="zh-CN" sz="1800">
              <a:solidFill>
                <a:srgbClr val="000000"/>
              </a:solidFill>
              <a:latin typeface="Microsoft YaHei UI;Microsoft YaHei UI"/>
            </a:endParaRPr>
          </a:p>
          <a:p>
            <a:r>
              <a:rPr lang="zh-CN" altLang="en-US" sz="1800">
                <a:solidFill>
                  <a:srgbClr val="000000"/>
                </a:solidFill>
                <a:latin typeface="Microsoft YaHei UI;Microsoft YaHei UI"/>
              </a:rPr>
              <a:t>从中识别到了  “</a:t>
            </a:r>
            <a:r>
              <a:rPr lang="en-US" altLang="zh-CN" sz="1800">
                <a:solidFill>
                  <a:srgbClr val="000000"/>
                </a:solidFill>
                <a:latin typeface="Microsoft YaHei UI;Microsoft YaHei UI"/>
              </a:rPr>
              <a:t>Rapa Nui</a:t>
            </a:r>
            <a:r>
              <a:rPr lang="zh-CN" altLang="en-US" sz="1800">
                <a:solidFill>
                  <a:srgbClr val="000000"/>
                </a:solidFill>
                <a:latin typeface="Microsoft YaHei UI;Microsoft YaHei UI"/>
              </a:rPr>
              <a:t>” </a:t>
            </a:r>
            <a:r>
              <a:rPr lang="en-US" altLang="zh-CN" sz="1800">
                <a:solidFill>
                  <a:srgbClr val="000000"/>
                </a:solidFill>
                <a:latin typeface="Microsoft YaHei UI;Microsoft YaHei UI"/>
              </a:rPr>
              <a:t>//</a:t>
            </a:r>
            <a:r>
              <a:rPr lang="zh-CN" altLang="en-US" sz="1800">
                <a:solidFill>
                  <a:srgbClr val="000000"/>
                </a:solidFill>
                <a:latin typeface="Microsoft YaHei UI;Microsoft YaHei UI"/>
              </a:rPr>
              <a:t>拉帕努伊 和 世界遗产这两个实体，于是将其链接到了复活节岛、世界遗产 这个两个节点上。</a:t>
            </a:r>
            <a:endParaRPr lang="en-US" altLang="zh-CN" sz="1800">
              <a:solidFill>
                <a:srgbClr val="000000"/>
              </a:solidFill>
              <a:latin typeface="Microsoft YaHei UI;Microsoft YaHei UI"/>
            </a:endParaRPr>
          </a:p>
          <a:p>
            <a:r>
              <a:rPr lang="zh-CN" altLang="en-US" sz="1800">
                <a:solidFill>
                  <a:srgbClr val="000000"/>
                </a:solidFill>
                <a:latin typeface="Microsoft YaHei UI;Microsoft YaHei UI"/>
              </a:rPr>
              <a:t>并 在两个节点之间建立关系为 “</a:t>
            </a:r>
            <a:r>
              <a:rPr lang="en-US" altLang="zh-CN" sz="1800">
                <a:solidFill>
                  <a:srgbClr val="000000"/>
                </a:solidFill>
                <a:latin typeface="Microsoft YaHei UI;Microsoft YaHei UI"/>
              </a:rPr>
              <a:t>named</a:t>
            </a:r>
            <a:r>
              <a:rPr lang="zh-CN" altLang="en-US" sz="1800">
                <a:solidFill>
                  <a:srgbClr val="000000"/>
                </a:solidFill>
                <a:latin typeface="Microsoft YaHei UI;Microsoft YaHei UI"/>
              </a:rPr>
              <a:t>”的边。</a:t>
            </a:r>
            <a:endParaRPr lang="en-US" altLang="zh-CN" sz="1800">
              <a:solidFill>
                <a:srgbClr val="000000"/>
              </a:solidFill>
              <a:latin typeface="Microsoft YaHei UI;Microsoft YaHei UI"/>
            </a:endParaRPr>
          </a:p>
          <a:p>
            <a:endParaRPr lang="en-US" altLang="zh-CN" sz="1800">
              <a:solidFill>
                <a:srgbClr val="000000"/>
              </a:solidFill>
              <a:latin typeface="Microsoft YaHei UI;Microsoft YaHei UI"/>
            </a:endParaRPr>
          </a:p>
          <a:p>
            <a:endParaRPr lang="en-US" altLang="zh-CN" sz="1800">
              <a:solidFill>
                <a:srgbClr val="000000"/>
              </a:solidFill>
              <a:latin typeface="Microsoft YaHei UI;Microsoft YaHei U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0C0CE-DE93-4043-AC17-75AC4DB3EC7E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>
                <a:solidFill>
                  <a:srgbClr val="000000"/>
                </a:solidFill>
                <a:latin typeface="Microsoft YaHei UI;Microsoft YaHei UI"/>
              </a:rPr>
              <a:t>在其他国家、地区的类似的旅游网站上，封装器都能够获得类似的关系映射。</a:t>
            </a:r>
            <a:endParaRPr lang="en-US" altLang="zh-CN" sz="1800">
              <a:solidFill>
                <a:srgbClr val="000000"/>
              </a:solidFill>
              <a:latin typeface="Microsoft YaHei UI;Microsoft YaHei UI"/>
            </a:endParaRPr>
          </a:p>
          <a:p>
            <a:endParaRPr lang="en-US" altLang="zh-CN" sz="1800">
              <a:solidFill>
                <a:srgbClr val="000000"/>
              </a:solidFill>
              <a:latin typeface="Microsoft YaHei UI;Microsoft YaHei U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0C0CE-DE93-4043-AC17-75AC4DB3EC7E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>
                <a:solidFill>
                  <a:srgbClr val="000000"/>
                </a:solidFill>
                <a:latin typeface="Microsoft YaHei UI;Microsoft YaHei UI"/>
              </a:rPr>
              <a:t>（</a:t>
            </a:r>
            <a:r>
              <a:rPr lang="en-US" altLang="zh-CN" sz="1800">
                <a:solidFill>
                  <a:srgbClr val="000000"/>
                </a:solidFill>
                <a:latin typeface="Microsoft YaHei UI;Microsoft YaHei UI"/>
              </a:rPr>
              <a:t>1</a:t>
            </a:r>
            <a:r>
              <a:rPr lang="zh-CN" altLang="en-US" sz="1800">
                <a:solidFill>
                  <a:srgbClr val="000000"/>
                </a:solidFill>
                <a:latin typeface="Microsoft YaHei UI;Microsoft YaHei UI"/>
              </a:rPr>
              <a:t>）网页中的表格非常多。而且有一部分表格是为了给人看的，（比如导航栏）并不是用来存放信息的。</a:t>
            </a:r>
            <a:endParaRPr lang="en-US" altLang="zh-CN" sz="1800">
              <a:solidFill>
                <a:srgbClr val="000000"/>
              </a:solidFill>
              <a:latin typeface="Microsoft YaHei UI;Microsoft YaHei UI"/>
            </a:endParaRPr>
          </a:p>
          <a:p>
            <a:r>
              <a:rPr lang="zh-CN" altLang="en-US" sz="1800">
                <a:solidFill>
                  <a:srgbClr val="000000"/>
                </a:solidFill>
                <a:latin typeface="Microsoft YaHei UI;Microsoft YaHei UI"/>
              </a:rPr>
              <a:t>而且包含数据的表格往往遵循不同的格式。比如 关系表，列表，矩阵，因此要对表格进行分类，根据需要，寻找相应提取机制的表格</a:t>
            </a:r>
            <a:endParaRPr lang="en-US" altLang="zh-CN" sz="1800">
              <a:solidFill>
                <a:srgbClr val="000000"/>
              </a:solidFill>
              <a:latin typeface="Microsoft YaHei UI;Microsoft YaHei UI"/>
            </a:endParaRPr>
          </a:p>
          <a:p>
            <a:r>
              <a:rPr lang="zh-CN" altLang="en-US" sz="1800">
                <a:solidFill>
                  <a:srgbClr val="000000"/>
                </a:solidFill>
                <a:latin typeface="Microsoft YaHei UI;Microsoft YaHei UI"/>
              </a:rPr>
              <a:t>（</a:t>
            </a:r>
            <a:r>
              <a:rPr lang="en-US" altLang="zh-CN" sz="1800">
                <a:solidFill>
                  <a:srgbClr val="000000"/>
                </a:solidFill>
                <a:latin typeface="Microsoft YaHei UI;Microsoft YaHei UI"/>
              </a:rPr>
              <a:t>3</a:t>
            </a:r>
            <a:r>
              <a:rPr lang="zh-CN" altLang="en-US" sz="1800">
                <a:solidFill>
                  <a:srgbClr val="000000"/>
                </a:solidFill>
                <a:latin typeface="Microsoft YaHei UI;Microsoft YaHei UI"/>
              </a:rPr>
              <a:t>）识别主要实体：表格所描绘的主要实体 在表格本身可能没有提及，比如 世界遗产这个表格，它所描绘的实体“世界遗产” 并没有在表格中出现。</a:t>
            </a:r>
            <a:endParaRPr lang="en-US" altLang="zh-CN" sz="1800">
              <a:solidFill>
                <a:srgbClr val="000000"/>
              </a:solidFill>
              <a:latin typeface="Microsoft YaHei UI;Microsoft YaHei UI"/>
            </a:endParaRPr>
          </a:p>
          <a:p>
            <a:r>
              <a:rPr lang="zh-CN" altLang="en-US" sz="1800">
                <a:solidFill>
                  <a:srgbClr val="000000"/>
                </a:solidFill>
                <a:latin typeface="Microsoft YaHei UI;Microsoft YaHei UI"/>
              </a:rPr>
              <a:t>因此需要从网页的其他地方找到表格对应的主体</a:t>
            </a:r>
            <a:endParaRPr lang="en-US" altLang="zh-CN" sz="1800">
              <a:solidFill>
                <a:srgbClr val="000000"/>
              </a:solidFill>
              <a:latin typeface="Microsoft YaHei UI;Microsoft YaHei U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0C0CE-DE93-4043-AC17-75AC4DB3EC7E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800">
              <a:solidFill>
                <a:srgbClr val="000000"/>
              </a:solidFill>
              <a:latin typeface="Microsoft YaHei UI;Microsoft YaHei U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0C0CE-DE93-4043-AC17-75AC4DB3EC7E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>
                <a:solidFill>
                  <a:srgbClr val="000000"/>
                </a:solidFill>
                <a:latin typeface="Microsoft YaHei UI;Microsoft YaHei UI"/>
              </a:rPr>
              <a:t>比如 这里的 </a:t>
            </a:r>
            <a:r>
              <a:rPr lang="en-US" altLang="zh-CN" sz="1800">
                <a:solidFill>
                  <a:srgbClr val="000000"/>
                </a:solidFill>
                <a:latin typeface="Microsoft YaHei UI;Microsoft YaHei UI"/>
              </a:rPr>
              <a:t>report </a:t>
            </a:r>
            <a:r>
              <a:rPr lang="zh-CN" altLang="en-US" sz="1800">
                <a:solidFill>
                  <a:srgbClr val="000000"/>
                </a:solidFill>
                <a:latin typeface="Microsoft YaHei UI;Microsoft YaHei UI"/>
              </a:rPr>
              <a:t>表格，由它第一行，可以生成 右侧的图</a:t>
            </a:r>
            <a:endParaRPr lang="en-US" altLang="zh-CN" sz="1800">
              <a:solidFill>
                <a:srgbClr val="000000"/>
              </a:solidFill>
              <a:latin typeface="Microsoft YaHei UI;Microsoft YaHei U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0C0CE-DE93-4043-AC17-75AC4DB3EC7E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800">
              <a:solidFill>
                <a:srgbClr val="000000"/>
              </a:solidFill>
              <a:latin typeface="Microsoft YaHei UI;Microsoft YaHei UI"/>
            </a:endParaRPr>
          </a:p>
          <a:p>
            <a:endParaRPr lang="en-US" altLang="zh-CN" sz="1800">
              <a:solidFill>
                <a:srgbClr val="000000"/>
              </a:solidFill>
              <a:latin typeface="Microsoft YaHei UI;Microsoft YaHei U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0C0CE-DE93-4043-AC17-75AC4DB3EC7E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zh-CN" altLang="en-US"/>
              <a:t>我们将以使用论文中的例子，</a:t>
            </a:r>
            <a:endParaRPr lang="en-US" altLang="zh-CN"/>
          </a:p>
          <a:p>
            <a:r>
              <a:rPr lang="zh-CN" altLang="en-US"/>
              <a:t>假设旅游局要构建一个初步描述智利的主要旅</a:t>
            </a:r>
          </a:p>
          <a:p>
            <a:r>
              <a:rPr lang="zh-CN" altLang="en-US"/>
              <a:t>游景点的知识图谱。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0C0CE-DE93-4043-AC17-75AC4DB3EC7E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0C0CE-DE93-4043-AC17-75AC4DB3EC7E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比如，根据下方表格的第一行，可以获取到右方的图结构。</a:t>
            </a:r>
            <a:endParaRPr lang="en-US" altLang="zh-CN"/>
          </a:p>
          <a:p>
            <a:r>
              <a:rPr lang="zh-CN" altLang="en-US"/>
              <a:t>它是以 主键 </a:t>
            </a:r>
            <a:r>
              <a:rPr lang="en-US" altLang="zh-CN"/>
              <a:t>id </a:t>
            </a:r>
            <a:r>
              <a:rPr lang="zh-CN" altLang="en-US"/>
              <a:t>作为 行索引</a:t>
            </a:r>
            <a:r>
              <a:rPr lang="en-US" altLang="zh-CN"/>
              <a:t>x</a:t>
            </a:r>
            <a:r>
              <a:rPr lang="zh-CN" altLang="en-US"/>
              <a:t>，</a:t>
            </a:r>
            <a:r>
              <a:rPr lang="en-US" altLang="zh-CN"/>
              <a:t>//</a:t>
            </a:r>
            <a:r>
              <a:rPr lang="zh-CN" altLang="en-US"/>
              <a:t>名称稍微有了一些变化，具体原因我们一会儿再讲。</a:t>
            </a:r>
            <a:endParaRPr lang="en-US" altLang="zh-CN"/>
          </a:p>
          <a:p>
            <a:r>
              <a:rPr lang="zh-CN" altLang="en-US"/>
              <a:t>对于 单元格 </a:t>
            </a:r>
            <a:r>
              <a:rPr lang="en-US" altLang="zh-CN"/>
              <a:t>US </a:t>
            </a:r>
            <a:r>
              <a:rPr lang="zh-CN" altLang="en-US"/>
              <a:t>，他的行索引是</a:t>
            </a:r>
            <a:r>
              <a:rPr lang="en-US" altLang="zh-CN"/>
              <a:t>XY12SDA</a:t>
            </a:r>
            <a:r>
              <a:rPr lang="zh-CN" altLang="en-US"/>
              <a:t>，列索引是 </a:t>
            </a:r>
            <a:r>
              <a:rPr lang="en-US" altLang="zh-CN"/>
              <a:t>country </a:t>
            </a:r>
            <a:r>
              <a:rPr lang="zh-CN" altLang="en-US"/>
              <a:t>，</a:t>
            </a:r>
            <a:endParaRPr lang="en-US" altLang="zh-CN"/>
          </a:p>
          <a:p>
            <a:r>
              <a:rPr lang="zh-CN" altLang="en-US"/>
              <a:t>对于 单元格 </a:t>
            </a:r>
            <a:r>
              <a:rPr lang="en-US" altLang="zh-CN"/>
              <a:t>XY12SDA</a:t>
            </a:r>
            <a:r>
              <a:rPr lang="zh-CN" altLang="en-US"/>
              <a:t>，</a:t>
            </a:r>
            <a:r>
              <a:rPr lang="en-US" altLang="zh-CN"/>
              <a:t>………………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0C0CE-DE93-4043-AC17-75AC4DB3EC7E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我们保持图中其他节点不变，单纯把匿名节点换成第一行中任意一列作为节点</a:t>
            </a:r>
            <a:r>
              <a:rPr lang="en-US" altLang="zh-CN"/>
              <a:t>x</a:t>
            </a:r>
            <a:r>
              <a:rPr lang="zh-CN" altLang="en-US"/>
              <a:t>也是可以的。</a:t>
            </a:r>
            <a:endParaRPr lang="en-US" altLang="zh-CN"/>
          </a:p>
          <a:p>
            <a:r>
              <a:rPr lang="zh-CN" altLang="en-US"/>
              <a:t>仔细观察，能够发现表格中第二列并没有被显示在图关系中。</a:t>
            </a:r>
            <a:endParaRPr lang="en-US" altLang="zh-CN"/>
          </a:p>
          <a:p>
            <a:r>
              <a:rPr lang="zh-CN" altLang="en-US"/>
              <a:t>由于涉及到下一个知识，这个图我没有截全。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0C0CE-DE93-4043-AC17-75AC4DB3EC7E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列名 需要经过处理。</a:t>
            </a:r>
            <a:endParaRPr lang="en-US" altLang="zh-CN"/>
          </a:p>
          <a:p>
            <a:r>
              <a:rPr lang="zh-CN" altLang="en-US"/>
              <a:t>由</a:t>
            </a:r>
            <a:r>
              <a:rPr lang="en-US" altLang="zh-CN"/>
              <a:t>report </a:t>
            </a:r>
            <a:r>
              <a:rPr lang="zh-CN" altLang="en-US"/>
              <a:t>表格获得的图，</a:t>
            </a:r>
            <a:endParaRPr lang="en-US" altLang="zh-CN"/>
          </a:p>
          <a:p>
            <a:r>
              <a:rPr lang="zh-CN" altLang="en-US"/>
              <a:t>从匿名节点出发，边为列索引 </a:t>
            </a:r>
            <a:r>
              <a:rPr lang="en-US" altLang="zh-CN"/>
              <a:t>claimant</a:t>
            </a:r>
            <a:r>
              <a:rPr lang="zh-CN" altLang="en-US"/>
              <a:t>，指向单元格内容 </a:t>
            </a:r>
            <a:r>
              <a:rPr lang="en-US" altLang="zh-CN"/>
              <a:t>XY12SDA</a:t>
            </a:r>
          </a:p>
          <a:p>
            <a:r>
              <a:rPr lang="zh-CN" altLang="en-US"/>
              <a:t>这个单元格又同时作为表格</a:t>
            </a:r>
            <a:r>
              <a:rPr lang="en-US" altLang="zh-CN"/>
              <a:t>claimant</a:t>
            </a:r>
            <a:r>
              <a:rPr lang="zh-CN" altLang="en-US"/>
              <a:t>的行索引</a:t>
            </a:r>
            <a:r>
              <a:rPr lang="en-US" altLang="zh-CN"/>
              <a:t>x</a:t>
            </a:r>
            <a:r>
              <a:rPr lang="zh-CN" altLang="en-US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0C0CE-DE93-4043-AC17-75AC4DB3EC7E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SPARQL 构造查询 , 它会生成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一个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图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来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为输出。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0C0CE-DE93-4043-AC17-75AC4DB3EC7E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类似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瀑布模型。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0C0CE-DE93-4043-AC17-75AC4DB3EC7E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//</a:t>
            </a:r>
            <a:r>
              <a:rPr lang="zh-CN" altLang="en-US"/>
              <a:t>这里需要举例子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就像盖房子，可能每个房间装修不同，但基本结构是相同的。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0C0CE-DE93-4043-AC17-75AC4DB3EC7E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之前 介绍的是可以手动构建和维护本体的方法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0C0CE-DE93-4043-AC17-75AC4DB3EC7E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表现力：表示很广范围的事物和话题的能力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0C0CE-DE93-4043-AC17-75AC4DB3EC7E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比如说 </a:t>
            </a:r>
            <a:endParaRPr lang="en-US" altLang="zh-CN"/>
          </a:p>
          <a:p>
            <a:r>
              <a:rPr lang="zh-CN" altLang="en-US"/>
              <a:t>旅游局的员工进行是手工编辑。</a:t>
            </a:r>
            <a:endParaRPr lang="en-US" altLang="zh-CN"/>
          </a:p>
          <a:p>
            <a:r>
              <a:rPr lang="zh-CN" altLang="en-US"/>
              <a:t>公共：比如 维基百科 和百度百科。</a:t>
            </a:r>
            <a:endParaRPr lang="en-US" altLang="zh-CN"/>
          </a:p>
          <a:p>
            <a:r>
              <a:rPr lang="zh-CN" altLang="en-US"/>
              <a:t>平台：比如 收集游客的评价、评分。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0C0CE-DE93-4043-AC17-75AC4DB3EC7E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0C0CE-DE93-4043-AC17-75AC4DB3EC7E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>
                <a:solidFill>
                  <a:srgbClr val="000000"/>
                </a:solidFill>
                <a:latin typeface="Microsoft YaHei UI;Microsoft YaHei UI"/>
              </a:rPr>
              <a:t>标记出 动词、形容词、名词 等等。</a:t>
            </a:r>
            <a:endParaRPr lang="en-US" altLang="zh-CN" sz="1800">
              <a:solidFill>
                <a:srgbClr val="000000"/>
              </a:solidFill>
              <a:latin typeface="Microsoft YaHei UI;Microsoft YaHei UI"/>
            </a:endParaRPr>
          </a:p>
          <a:p>
            <a:endParaRPr lang="en-US" altLang="zh-CN"/>
          </a:p>
          <a:p>
            <a:r>
              <a:rPr lang="zh-CN" altLang="en-US"/>
              <a:t>词性标记主要分为两大类，</a:t>
            </a:r>
          </a:p>
          <a:p>
            <a:r>
              <a:rPr lang="zh-CN" altLang="en-US"/>
              <a:t>实词和虚词。</a:t>
            </a:r>
          </a:p>
          <a:p>
            <a:r>
              <a:rPr lang="zh-CN" altLang="en-US"/>
              <a:t>实词：名词、动词、形容词、状态词、区别词、数词、量词、代词</a:t>
            </a:r>
          </a:p>
          <a:p>
            <a:r>
              <a:rPr lang="zh-CN" altLang="en-US"/>
              <a:t>虚词：副词、介词、连词、助词、拟声词、叹词。</a:t>
            </a:r>
          </a:p>
          <a:p>
            <a:endParaRPr lang="zh-CN" altLang="en-US"/>
          </a:p>
          <a:p>
            <a:r>
              <a:rPr lang="zh-CN" altLang="en-US"/>
              <a:t>常用的词性标注集如下：</a:t>
            </a:r>
          </a:p>
          <a:p>
            <a:r>
              <a:rPr lang="en-US" altLang="zh-CN"/>
              <a:t>《PFR</a:t>
            </a:r>
            <a:r>
              <a:rPr lang="zh-CN" altLang="en-US"/>
              <a:t>人民日报标注语料库</a:t>
            </a:r>
            <a:r>
              <a:rPr lang="en-US" altLang="zh-CN"/>
              <a:t>》</a:t>
            </a:r>
            <a:r>
              <a:rPr lang="zh-CN" altLang="en-US"/>
              <a:t>词性编码表</a:t>
            </a:r>
            <a:r>
              <a:rPr lang="en-US" altLang="zh-CN"/>
              <a:t>——40</a:t>
            </a:r>
            <a:r>
              <a:rPr lang="zh-CN" altLang="en-US"/>
              <a:t>多个标记</a:t>
            </a:r>
          </a:p>
          <a:p>
            <a:r>
              <a:rPr lang="en-US" altLang="zh-CN"/>
              <a:t>《</a:t>
            </a:r>
            <a:r>
              <a:rPr lang="zh-CN" altLang="en-US"/>
              <a:t>现代汉语语料库加工规范</a:t>
            </a:r>
            <a:r>
              <a:rPr lang="en-US" altLang="zh-CN"/>
              <a:t>——</a:t>
            </a:r>
            <a:r>
              <a:rPr lang="zh-CN" altLang="en-US"/>
              <a:t>词语切分与词性标注</a:t>
            </a:r>
            <a:r>
              <a:rPr lang="en-US" altLang="zh-CN"/>
              <a:t>》</a:t>
            </a:r>
            <a:r>
              <a:rPr lang="zh-CN" altLang="en-US"/>
              <a:t>词性标记</a:t>
            </a:r>
            <a:r>
              <a:rPr lang="en-US" altLang="zh-CN"/>
              <a:t>——40</a:t>
            </a:r>
            <a:r>
              <a:rPr lang="zh-CN" altLang="en-US"/>
              <a:t>多个标记</a:t>
            </a:r>
          </a:p>
          <a:p>
            <a:r>
              <a:rPr lang="zh-CN" altLang="en-US"/>
              <a:t>计算所</a:t>
            </a:r>
            <a:r>
              <a:rPr lang="en-US" altLang="zh-CN"/>
              <a:t>ICTCLAS3.0</a:t>
            </a:r>
            <a:r>
              <a:rPr lang="zh-CN" altLang="en-US"/>
              <a:t>汉语词性标记集</a:t>
            </a:r>
            <a:r>
              <a:rPr lang="en-US" altLang="zh-CN"/>
              <a:t>——</a:t>
            </a:r>
            <a:r>
              <a:rPr lang="zh-CN" altLang="en-US"/>
              <a:t>共计</a:t>
            </a:r>
            <a:r>
              <a:rPr lang="en-US" altLang="zh-CN"/>
              <a:t>99</a:t>
            </a:r>
            <a:r>
              <a:rPr lang="zh-CN" altLang="en-US"/>
              <a:t>个标记，包括</a:t>
            </a:r>
            <a:r>
              <a:rPr lang="en-US" altLang="zh-CN"/>
              <a:t>22</a:t>
            </a:r>
            <a:r>
              <a:rPr lang="zh-CN" altLang="en-US"/>
              <a:t>个一类、</a:t>
            </a:r>
            <a:r>
              <a:rPr lang="en-US" altLang="zh-CN"/>
              <a:t>66</a:t>
            </a:r>
            <a:r>
              <a:rPr lang="zh-CN" altLang="en-US"/>
              <a:t>个</a:t>
            </a:r>
            <a:r>
              <a:rPr lang="en-US" altLang="zh-CN"/>
              <a:t>2</a:t>
            </a:r>
            <a:r>
              <a:rPr lang="zh-CN" altLang="en-US"/>
              <a:t>类、</a:t>
            </a:r>
            <a:r>
              <a:rPr lang="en-US" altLang="zh-CN"/>
              <a:t>11</a:t>
            </a:r>
            <a:r>
              <a:rPr lang="zh-CN" altLang="en-US"/>
              <a:t>个三类</a:t>
            </a:r>
          </a:p>
          <a:p>
            <a:r>
              <a:rPr lang="en-US" altLang="zh-CN"/>
              <a:t>HanLP</a:t>
            </a:r>
            <a:r>
              <a:rPr lang="zh-CN" altLang="en-US"/>
              <a:t>词性标记集</a:t>
            </a:r>
            <a:r>
              <a:rPr lang="en-US" altLang="zh-CN"/>
              <a:t>——</a:t>
            </a:r>
            <a:r>
              <a:rPr lang="zh-CN" altLang="en-US"/>
              <a:t>兼容上述</a:t>
            </a:r>
            <a:r>
              <a:rPr lang="en-US" altLang="zh-CN"/>
              <a:t>2</a:t>
            </a:r>
            <a:r>
              <a:rPr lang="zh-CN" altLang="en-US"/>
              <a:t>和</a:t>
            </a:r>
            <a:r>
              <a:rPr lang="en-US" altLang="zh-CN"/>
              <a:t>3</a:t>
            </a:r>
          </a:p>
          <a:p>
            <a:r>
              <a:rPr lang="en-US" altLang="zh-CN"/>
              <a:t>BosonNLP</a:t>
            </a:r>
            <a:r>
              <a:rPr lang="zh-CN" altLang="en-US"/>
              <a:t>词性标注</a:t>
            </a:r>
            <a:r>
              <a:rPr lang="en-US" altLang="zh-CN"/>
              <a:t>——</a:t>
            </a:r>
            <a:r>
              <a:rPr lang="zh-CN" altLang="en-US"/>
              <a:t>共</a:t>
            </a:r>
            <a:r>
              <a:rPr lang="en-US" altLang="zh-CN"/>
              <a:t>22</a:t>
            </a:r>
            <a:r>
              <a:rPr lang="zh-CN" altLang="en-US"/>
              <a:t>个大类，</a:t>
            </a:r>
            <a:r>
              <a:rPr lang="en-US" altLang="zh-CN"/>
              <a:t>70</a:t>
            </a:r>
            <a:r>
              <a:rPr lang="zh-CN" altLang="en-US"/>
              <a:t>个标签</a:t>
            </a:r>
          </a:p>
          <a:p>
            <a:r>
              <a:rPr lang="zh-CN" altLang="en-US"/>
              <a:t>结巴分词中出现的类型</a:t>
            </a:r>
          </a:p>
          <a:p>
            <a:r>
              <a:rPr lang="en-US" altLang="zh-CN"/>
              <a:t>StanfordNLP</a:t>
            </a:r>
            <a:r>
              <a:rPr lang="zh-CN" altLang="en-US"/>
              <a:t>的词性标注（中文）</a:t>
            </a:r>
          </a:p>
          <a:p>
            <a:r>
              <a:rPr lang="en-US" altLang="zh-CN"/>
              <a:t>StanfordNLP</a:t>
            </a:r>
            <a:r>
              <a:rPr lang="zh-CN" altLang="en-US"/>
              <a:t>的词性标注（英文）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0C0CE-DE93-4043-AC17-75AC4DB3EC7E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800">
                <a:solidFill>
                  <a:srgbClr val="000000"/>
                </a:solidFill>
                <a:latin typeface="Microsoft YaHei UI;Microsoft YaHei UI"/>
              </a:rPr>
              <a:t>如：</a:t>
            </a:r>
            <a:endParaRPr lang="en-US" altLang="zh-CN" sz="1800">
              <a:solidFill>
                <a:srgbClr val="000000"/>
              </a:solidFill>
              <a:latin typeface="Microsoft YaHei UI;Microsoft YaHei UI"/>
            </a:endParaRPr>
          </a:p>
          <a:p>
            <a:pPr algn="l"/>
            <a:r>
              <a:rPr lang="en-US" altLang="zh-CN" sz="1800">
                <a:solidFill>
                  <a:srgbClr val="000000"/>
                </a:solidFill>
                <a:latin typeface="Microsoft YaHei UI;Microsoft YaHei UI"/>
              </a:rPr>
              <a:t>Fights  </a:t>
            </a:r>
            <a:r>
              <a:rPr lang="zh-CN" altLang="en-US" sz="1800">
                <a:solidFill>
                  <a:srgbClr val="000000"/>
                </a:solidFill>
                <a:latin typeface="Microsoft YaHei UI;Microsoft YaHei UI"/>
              </a:rPr>
              <a:t>有航班 和阶梯的意思，</a:t>
            </a:r>
            <a:endParaRPr lang="en-US" altLang="zh-CN" sz="1800">
              <a:solidFill>
                <a:srgbClr val="000000"/>
              </a:solidFill>
              <a:latin typeface="Microsoft YaHei UI;Microsoft YaHei UI"/>
            </a:endParaRPr>
          </a:p>
          <a:p>
            <a:pPr algn="l"/>
            <a:r>
              <a:rPr lang="zh-CN" altLang="en-US" sz="1800">
                <a:solidFill>
                  <a:srgbClr val="000000"/>
                </a:solidFill>
                <a:latin typeface="Microsoft YaHei UI;Microsoft YaHei UI"/>
              </a:rPr>
              <a:t>通过上下文，</a:t>
            </a:r>
            <a:endParaRPr lang="en-US" altLang="zh-CN" sz="1800">
              <a:solidFill>
                <a:srgbClr val="000000"/>
              </a:solidFill>
              <a:latin typeface="Microsoft YaHei UI;Microsoft YaHei UI"/>
            </a:endParaRPr>
          </a:p>
          <a:p>
            <a:pPr algn="l"/>
            <a:r>
              <a:rPr lang="zh-CN" altLang="en-US" sz="1800">
                <a:solidFill>
                  <a:srgbClr val="000000"/>
                </a:solidFill>
                <a:latin typeface="Microsoft YaHei UI;Microsoft YaHei UI"/>
              </a:rPr>
              <a:t>将 它与“航班” 联系；</a:t>
            </a:r>
          </a:p>
          <a:p>
            <a:pPr algn="l"/>
            <a:r>
              <a:rPr lang="zh-CN" altLang="en-US" sz="1800">
                <a:solidFill>
                  <a:srgbClr val="000000"/>
                </a:solidFill>
                <a:latin typeface="Microsoft YaHei UI;Microsoft YaHei UI"/>
              </a:rPr>
              <a:t>而不是 与 “阶梯”联系 。</a:t>
            </a:r>
            <a:endParaRPr lang="en-US" altLang="zh-CN" sz="1800">
              <a:solidFill>
                <a:srgbClr val="000000"/>
              </a:solidFill>
              <a:latin typeface="Microsoft YaHei UI;Microsoft YaHei UI"/>
            </a:endParaRPr>
          </a:p>
          <a:p>
            <a:pPr algn="l"/>
            <a:endParaRPr lang="en-US" altLang="zh-CN" sz="1800">
              <a:solidFill>
                <a:srgbClr val="000000"/>
              </a:solidFill>
              <a:latin typeface="Microsoft YaHei UI;Microsoft YaHei UI"/>
            </a:endParaRPr>
          </a:p>
          <a:p>
            <a:pPr algn="l"/>
            <a:r>
              <a:rPr lang="zh-CN" altLang="en-US" sz="1800">
                <a:solidFill>
                  <a:srgbClr val="000000"/>
                </a:solidFill>
                <a:latin typeface="Microsoft YaHei UI;Microsoft YaHei UI"/>
              </a:rPr>
              <a:t>预处理的方法取决于后续任务的要求。</a:t>
            </a:r>
          </a:p>
          <a:p>
            <a:endParaRPr lang="en-US" altLang="zh-CN" sz="1800">
              <a:solidFill>
                <a:srgbClr val="000000"/>
              </a:solidFill>
              <a:latin typeface="Microsoft YaHei UI;Microsoft YaHei UI"/>
            </a:endParaRPr>
          </a:p>
          <a:p>
            <a:endParaRPr lang="en-US" altLang="zh-CN" sz="1800">
              <a:solidFill>
                <a:srgbClr val="000000"/>
              </a:solidFill>
              <a:latin typeface="Microsoft YaHei UI;Microsoft YaHei U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0C0CE-DE93-4043-AC17-75AC4DB3EC7E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实体词典：如 旅游类图谱所用的词典中，</a:t>
            </a:r>
            <a:endParaRPr lang="en-US" altLang="zh-CN"/>
          </a:p>
          <a:p>
            <a:r>
              <a:rPr lang="zh-CN" altLang="en-US" sz="1800">
                <a:solidFill>
                  <a:srgbClr val="000000"/>
                </a:solidFill>
                <a:latin typeface="Microsoft YaHei UI;Microsoft YaHei UI"/>
              </a:rPr>
              <a:t>标注了 常见的名字、姓氏、国家、企业的数据列表</a:t>
            </a:r>
            <a:endParaRPr lang="en-US" altLang="zh-CN" sz="1800">
              <a:solidFill>
                <a:srgbClr val="000000"/>
              </a:solidFill>
              <a:latin typeface="Microsoft YaHei UI;Microsoft YaHei UI"/>
            </a:endParaRPr>
          </a:p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sz="12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监督学习方法 ：需要人工标记训练样本中的所有命名实体</a:t>
            </a:r>
            <a:endParaRPr lang="en-US" altLang="zh-CN" sz="12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sz="12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引导式学习（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 bootstrapping-based approaches</a:t>
            </a:r>
            <a:r>
              <a:rPr lang="zh-CN" altLang="en-US" sz="12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） ：</a:t>
            </a:r>
            <a:r>
              <a:rPr lang="zh-CN" altLang="en-US" sz="12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基于推理统计学的方法，人工标记一组示例，从中学到命名方法，并应用于未标记的数据</a:t>
            </a:r>
            <a:endParaRPr lang="en-US" altLang="zh-CN" sz="12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sz="12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远程监督学习：将文本与大规模知识图谱进行实体对齐，利用知识图谱已有的实体间关系对文本中的实体进行标注。</a:t>
            </a:r>
            <a:endParaRPr lang="en-US" altLang="zh-CN" sz="12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0C0CE-DE93-4043-AC17-75AC4DB3EC7E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（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1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）比如说 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RapaNui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拉帕努伊 就是 复活节岛 的别名。于是要将它是识别为 复活节岛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  <a:p>
            <a:pPr algn="l"/>
            <a:r>
              <a:rPr lang="zh-CN" altLang="en-US" sz="1800">
                <a:solidFill>
                  <a:srgbClr val="000000"/>
                </a:solidFill>
                <a:latin typeface="Microsoft YaHei UI;Microsoft YaHei UI"/>
              </a:rPr>
              <a:t>（</a:t>
            </a:r>
            <a:r>
              <a:rPr lang="en-US" altLang="zh-CN" sz="1800">
                <a:solidFill>
                  <a:srgbClr val="000000"/>
                </a:solidFill>
                <a:latin typeface="Microsoft YaHei UI;Microsoft YaHei UI"/>
              </a:rPr>
              <a:t>2</a:t>
            </a:r>
            <a:r>
              <a:rPr lang="zh-CN" altLang="en-US" sz="1800">
                <a:solidFill>
                  <a:srgbClr val="000000"/>
                </a:solidFill>
                <a:latin typeface="Microsoft YaHei UI;Microsoft YaHei UI"/>
              </a:rPr>
              <a:t>）还有一种启发式方法：</a:t>
            </a:r>
          </a:p>
          <a:p>
            <a:pPr algn="l"/>
            <a:r>
              <a:rPr lang="zh-CN" altLang="en-US" sz="1800">
                <a:solidFill>
                  <a:srgbClr val="000000"/>
                </a:solidFill>
                <a:latin typeface="Microsoft YaHei UI;Microsoft YaHei UI"/>
              </a:rPr>
              <a:t>将被提及的实体与多个接近的候选节点相关联，对候选节点的可能性进行排序，选择出最有可能的节点。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0C0CE-DE93-4043-AC17-75AC4DB3EC7E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589114" y="59358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0765" y="-302895"/>
            <a:ext cx="12060555" cy="84740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68375" y="2253615"/>
            <a:ext cx="9802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sz="4800" b="1" noProof="0">
                <a:ln>
                  <a:noFill/>
                </a:ln>
                <a:solidFill>
                  <a:srgbClr val="4649AA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第</a:t>
            </a:r>
            <a:r>
              <a:rPr lang="zh-CN" altLang="en-US" sz="4800" b="1" noProof="0">
                <a:ln>
                  <a:noFill/>
                </a:ln>
                <a:solidFill>
                  <a:srgbClr val="4649AA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六</a:t>
            </a:r>
            <a:r>
              <a:rPr lang="zh-CN" sz="4800" b="1" noProof="0">
                <a:ln>
                  <a:noFill/>
                </a:ln>
                <a:solidFill>
                  <a:srgbClr val="4649AA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节：知识图谱</a:t>
            </a:r>
            <a:r>
              <a:rPr lang="zh-CN" altLang="en-US" sz="4800" b="1" noProof="0">
                <a:ln>
                  <a:noFill/>
                </a:ln>
                <a:solidFill>
                  <a:srgbClr val="4649AA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的创建与丰富</a:t>
            </a:r>
            <a:endParaRPr lang="zh-CN" altLang="en-US" sz="4800" noProof="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17085" y="4715510"/>
            <a:ext cx="2156360" cy="9233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b="1" noProof="0">
                <a:ln>
                  <a:noFill/>
                </a:ln>
                <a:solidFill>
                  <a:srgbClr val="4649AA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21835005  </a:t>
            </a:r>
            <a:r>
              <a:rPr lang="zh-CN" altLang="en-US" b="1" noProof="0">
                <a:ln>
                  <a:noFill/>
                </a:ln>
                <a:solidFill>
                  <a:srgbClr val="4649AA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吕焯宸</a:t>
            </a:r>
            <a:endParaRPr lang="en-US" altLang="zh-CN" b="1" noProof="0" dirty="0">
              <a:ln>
                <a:noFill/>
              </a:ln>
              <a:solidFill>
                <a:srgbClr val="4649AA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/>
            <a:r>
              <a:rPr lang="en-US" altLang="zh-CN" b="1" noProof="0">
                <a:ln>
                  <a:noFill/>
                </a:ln>
                <a:solidFill>
                  <a:srgbClr val="4649AA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21835007</a:t>
            </a:r>
            <a:r>
              <a:rPr lang="zh-CN" b="1" noProof="0">
                <a:ln>
                  <a:noFill/>
                </a:ln>
                <a:solidFill>
                  <a:srgbClr val="4649AA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 </a:t>
            </a:r>
            <a:r>
              <a:rPr lang="zh-CN" altLang="en-US" b="1" noProof="0">
                <a:ln>
                  <a:noFill/>
                </a:ln>
                <a:solidFill>
                  <a:srgbClr val="4649AA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吴超凡</a:t>
            </a:r>
            <a:endParaRPr lang="zh-CN" altLang="en-US" b="1" noProof="0" dirty="0">
              <a:ln>
                <a:noFill/>
              </a:ln>
              <a:solidFill>
                <a:srgbClr val="4649AA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/>
            <a:r>
              <a:rPr lang="en-US" altLang="zh-CN" b="1" noProof="0">
                <a:ln>
                  <a:noFill/>
                </a:ln>
                <a:solidFill>
                  <a:srgbClr val="4649AA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21835009  </a:t>
            </a:r>
            <a:r>
              <a:rPr lang="zh-CN" altLang="en-US" b="1">
                <a:solidFill>
                  <a:srgbClr val="4649AA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许</a:t>
            </a:r>
            <a:r>
              <a:rPr lang="zh-CN" altLang="en-US" b="1" noProof="0">
                <a:ln>
                  <a:noFill/>
                </a:ln>
                <a:solidFill>
                  <a:srgbClr val="4649AA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志强</a:t>
            </a:r>
            <a:endParaRPr lang="zh-CN" altLang="en-US" b="1" noProof="0" dirty="0">
              <a:ln>
                <a:noFill/>
              </a:ln>
              <a:solidFill>
                <a:srgbClr val="4649AA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7" name="图片 6" descr="院标la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975" y="285750"/>
            <a:ext cx="2932430" cy="7461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8"/>
          <p:cNvSpPr txBox="1"/>
          <p:nvPr/>
        </p:nvSpPr>
        <p:spPr>
          <a:xfrm>
            <a:off x="286518" y="842033"/>
            <a:ext cx="1129028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1.2.4 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关系抽取 （</a:t>
            </a: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Relation Extraction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）</a:t>
            </a:r>
            <a:endParaRPr lang="en-US" altLang="zh-CN" sz="28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（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1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）二元关系提取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① 封闭世界下的二元关系提取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现在主要使用学习框架（监督学习、引导式学习、远程监督学习），直接获得。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  <a:p>
            <a:pPr defTabSz="1216025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封闭世界获得的关系，可以直接映射到知识图谱。</a:t>
            </a:r>
            <a:endParaRPr lang="en-US" altLang="zh-CN" sz="24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1216025">
              <a:lnSpc>
                <a:spcPct val="150000"/>
              </a:lnSpc>
              <a:spcBef>
                <a:spcPct val="20000"/>
              </a:spcBef>
            </a:pP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  <a:p>
            <a:pPr algn="l"/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② 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开放信息提取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(OIE)</a:t>
            </a:r>
          </a:p>
          <a:p>
            <a:pPr algn="l"/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直接基于文本内容获取二元关系。</a:t>
            </a:r>
          </a:p>
          <a:p>
            <a:pPr algn="l"/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比如直接从依赖树中获取二元关系。</a:t>
            </a:r>
            <a:endParaRPr lang="en-US" altLang="zh-CN" sz="24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pic>
        <p:nvPicPr>
          <p:cNvPr id="156" name="图片 155" descr="院标la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19" y="119508"/>
            <a:ext cx="2932430" cy="7461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516" y="2287105"/>
            <a:ext cx="3153215" cy="4382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02" b="1851"/>
          <a:stretch>
            <a:fillRect/>
          </a:stretch>
        </p:blipFill>
        <p:spPr>
          <a:xfrm>
            <a:off x="6872271" y="4802158"/>
            <a:ext cx="3339465" cy="3098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79" b="13057"/>
          <a:stretch>
            <a:fillRect/>
          </a:stretch>
        </p:blipFill>
        <p:spPr>
          <a:xfrm>
            <a:off x="6946900" y="5353685"/>
            <a:ext cx="2666365" cy="3124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8"/>
          <p:cNvSpPr txBox="1"/>
          <p:nvPr/>
        </p:nvSpPr>
        <p:spPr>
          <a:xfrm>
            <a:off x="798246" y="684083"/>
            <a:ext cx="10854061" cy="5668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1.2.4 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关系抽取 （</a:t>
            </a: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Relation Extraction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）</a:t>
            </a:r>
            <a:endParaRPr lang="en-US" altLang="zh-CN" sz="28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（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2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）多元关系提取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  <a:p>
            <a:pPr algn="l"/>
            <a:r>
              <a:rPr lang="en-US" altLang="zh-CN" sz="18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18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）为相关实体创建一个匿名节点，来表示 有向图中的更高级的数量关系</a:t>
            </a:r>
            <a:endParaRPr lang="en-US" altLang="zh-CN" sz="18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  <a:p>
            <a:pPr algn="l"/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2</a:t>
            </a:r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）多元关系提取的方法基本都是</a:t>
            </a:r>
            <a:r>
              <a:rPr lang="zh-CN" altLang="en-US" sz="18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基于框架语义理论 </a:t>
            </a:r>
            <a:r>
              <a:rPr lang="en-US" altLang="zh-CN" sz="18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(frame semantics)</a:t>
            </a:r>
            <a:r>
              <a:rPr lang="zh-CN" altLang="en-US" sz="18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，通过动词获取它所涉及的实体，以及它们是如何相互关联的。</a:t>
            </a:r>
            <a:endParaRPr lang="en-US" altLang="zh-CN" sz="18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每个动词都有一个“发出者（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speaker</a:t>
            </a:r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）”或“接受者（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patient</a:t>
            </a:r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）”以及名称（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name</a:t>
            </a:r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）。</a:t>
            </a:r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将</a:t>
            </a:r>
            <a:r>
              <a:rPr lang="zh-CN" altLang="en-US" sz="18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这种关系可以推导出下方的逻辑公式：</a:t>
            </a:r>
            <a:endParaRPr lang="en-US" altLang="zh-CN" sz="18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18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pic>
        <p:nvPicPr>
          <p:cNvPr id="156" name="图片 155" descr="院标la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19" y="119508"/>
            <a:ext cx="2932430" cy="7461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080" y="2065331"/>
            <a:ext cx="5572903" cy="105742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06" y="5848733"/>
            <a:ext cx="6516009" cy="45726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图片 155" descr="院标la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30" y="299720"/>
            <a:ext cx="2932430" cy="7461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0" y="1189725"/>
            <a:ext cx="1092443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CN" sz="3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1.3  </a:t>
            </a:r>
            <a:r>
              <a:rPr lang="zh-CN" alt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从标记文档中获取信息  </a:t>
            </a:r>
            <a:r>
              <a:rPr lang="en-US" altLang="zh-CN" sz="3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Markup Sources</a:t>
            </a: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      </a:t>
            </a: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网络中有很多相互链接的标记文档，这些文档基本都是使用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语言。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我们可以通过去除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中的标签，获取到网页的纯文本数据。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也可以通过提取器获取特定的标签，然后进一步获取想要获得的信息。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根据提取器的不同，主要分为三类：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4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）基于封装器（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 wrappers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）的提取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4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）基于网页表格（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table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）的提取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4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）深度网络爬取 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Deep Web crawling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8"/>
          <p:cNvSpPr txBox="1"/>
          <p:nvPr/>
        </p:nvSpPr>
        <p:spPr>
          <a:xfrm>
            <a:off x="843280" y="1180264"/>
            <a:ext cx="1050544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1.3.1 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基于封装器（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 wrappers 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）的提取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8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这是一种通用办法。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针对某一种标签，制作封装器。它能够直接从标记文档中定位、提取特定标签中的信息。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8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传统方法：使用手工定义各种各样的封装器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缺点：无法应对变化的网页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8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目前的方法：基于远程监督方法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的 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半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自动诱导式封装器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特点：非常灵活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8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8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8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56" name="图片 155" descr="院标la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30" y="270510"/>
            <a:ext cx="2932430" cy="7461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8"/>
          <p:cNvSpPr txBox="1"/>
          <p:nvPr/>
        </p:nvSpPr>
        <p:spPr>
          <a:xfrm>
            <a:off x="843280" y="1180264"/>
            <a:ext cx="1050544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  (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半</a:t>
            </a: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)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自动诱导式封装器    </a:t>
            </a: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 (semi-)automatically inducing wrappers</a:t>
            </a: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  <a:p>
            <a:endParaRPr lang="en-US" altLang="zh-CN" sz="28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）通过 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EL 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识别网页中的实体，并将其链接到知识图谱中的节点上。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8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8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8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8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8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8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8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获取实体：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8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8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56" name="图片 155" descr="院标la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30" y="270510"/>
            <a:ext cx="2932430" cy="7461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195" y="2495968"/>
            <a:ext cx="7469739" cy="295707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552" y="5997978"/>
            <a:ext cx="4686954" cy="38105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8"/>
          <p:cNvSpPr txBox="1"/>
          <p:nvPr/>
        </p:nvSpPr>
        <p:spPr>
          <a:xfrm>
            <a:off x="843280" y="1180264"/>
            <a:ext cx="1050544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  (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半</a:t>
            </a: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)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自动诱导式封装器    </a:t>
            </a: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 (semi-)automatically inducing wrappers</a:t>
            </a: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  <a:p>
            <a:endParaRPr lang="en-US" altLang="zh-CN" sz="28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）通过上述的行为，封装器从表格中学习到了一种关系的映射路径：                     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8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在此之后，如果遇到了高置信度（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high confidence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）的表格信息，封装器就能够自动获取相应的映射。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8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比如从表格的最后一行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获得映射：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56" name="图片 155" descr="院标la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30" y="270510"/>
            <a:ext cx="2932430" cy="7461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73"/>
          <a:stretch>
            <a:fillRect/>
          </a:stretch>
        </p:blipFill>
        <p:spPr>
          <a:xfrm>
            <a:off x="1850390" y="2501900"/>
            <a:ext cx="2331085" cy="42481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12"/>
          <a:stretch>
            <a:fillRect/>
          </a:stretch>
        </p:blipFill>
        <p:spPr>
          <a:xfrm>
            <a:off x="2543810" y="5080000"/>
            <a:ext cx="4218940" cy="39497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949" y="3850353"/>
            <a:ext cx="3314059" cy="258227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8"/>
          <p:cNvSpPr txBox="1"/>
          <p:nvPr/>
        </p:nvSpPr>
        <p:spPr>
          <a:xfrm>
            <a:off x="843280" y="1016635"/>
            <a:ext cx="10505440" cy="5068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1.3.2  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基于网页表格（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table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）的提取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针对特定类型的标记，最常见的是对网页表格的处理。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  <a:p>
            <a:pPr defTabSz="1216025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（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1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）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对表格进行分类，找到包含特定数据的表格。</a:t>
            </a:r>
            <a:endParaRPr lang="en-US" altLang="zh-CN" sz="32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（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2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）对表格进行规范化处理。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识别标题、合并拆分表、取消嵌套表、转置表  等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（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3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）识别表格描述的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主体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（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protagonist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） 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需要联系上下文。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pic>
        <p:nvPicPr>
          <p:cNvPr id="156" name="图片 155" descr="院标la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30" y="270510"/>
            <a:ext cx="2932430" cy="7461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898" y="4293036"/>
            <a:ext cx="3219899" cy="168616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8"/>
          <p:cNvSpPr txBox="1"/>
          <p:nvPr/>
        </p:nvSpPr>
        <p:spPr>
          <a:xfrm>
            <a:off x="843280" y="1016635"/>
            <a:ext cx="10505440" cy="4440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1.3.2  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基于网页表格（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table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）的提取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（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4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）在表格中进行关系提取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单元格与实体相关联；列与对应的类型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(type)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相关联；有关系的列相关联。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最近的方法：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  <a:p>
            <a:pPr defTabSz="1216025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①为特定网站上的表格设计了专门的提取框架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  <a:p>
            <a:pPr defTabSz="1216025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比如 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YOGO 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为了专门从维基百科的信息框表格中提取信息，开发了一个框架。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pic>
        <p:nvPicPr>
          <p:cNvPr id="156" name="图片 155" descr="院标la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30" y="270510"/>
            <a:ext cx="2932430" cy="7461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8"/>
          <p:cNvSpPr txBox="1"/>
          <p:nvPr/>
        </p:nvSpPr>
        <p:spPr>
          <a:xfrm>
            <a:off x="843280" y="1016635"/>
            <a:ext cx="10505440" cy="4321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1.3.2  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基于网页表格（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table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）的提取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（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4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）在表格中进行关系提取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②远程监督方法：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将单元格的内容生成候选节点；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根据关系、类型，将它与其他候选节点相关联。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                                                     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→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                                                    </a:t>
            </a:r>
          </a:p>
        </p:txBody>
      </p:sp>
      <p:pic>
        <p:nvPicPr>
          <p:cNvPr id="156" name="图片 155" descr="院标la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30" y="270510"/>
            <a:ext cx="2932430" cy="7461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40" y="4012310"/>
            <a:ext cx="5487166" cy="18290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012310"/>
            <a:ext cx="5823802" cy="208057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8"/>
          <p:cNvSpPr txBox="1"/>
          <p:nvPr/>
        </p:nvSpPr>
        <p:spPr>
          <a:xfrm>
            <a:off x="412884" y="1084012"/>
            <a:ext cx="10505440" cy="4238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1.3.3  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深度网络爬取  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Deep Web Crawling</a:t>
            </a:r>
          </a:p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已经有了一种深度网络中提取知识图谱的系统。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）基于用户查询或从参考知识生成表单。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en-US" sz="2800">
                <a:effectLst/>
                <a:latin typeface="微软雅黑" panose="020B0503020204020204" charset="-122"/>
                <a:ea typeface="微软雅黑" panose="020B0503020204020204" charset="-122"/>
              </a:rPr>
              <a:t>使用前面提到过的技术从生成的响应（标记文档）中提取数据。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pic>
        <p:nvPicPr>
          <p:cNvPr id="156" name="图片 155" descr="院标la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30" y="270510"/>
            <a:ext cx="2932430" cy="7461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8"/>
          <p:cNvSpPr txBox="1"/>
          <p:nvPr/>
        </p:nvSpPr>
        <p:spPr>
          <a:xfrm>
            <a:off x="918845" y="1393825"/>
            <a:ext cx="10505440" cy="4881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6025">
              <a:lnSpc>
                <a:spcPct val="150000"/>
              </a:lnSpc>
              <a:spcBef>
                <a:spcPct val="20000"/>
              </a:spcBef>
            </a:pPr>
            <a:r>
              <a:rPr lang="zh-CN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第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六</a:t>
            </a:r>
            <a:r>
              <a:rPr lang="zh-CN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节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主要讲</a:t>
            </a:r>
            <a:r>
              <a:rPr lang="zh-CN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述了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如何去创建知识图谱，并从各种遗留数据</a:t>
            </a: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(legacy data)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中丰富知识图谱。</a:t>
            </a:r>
            <a:endParaRPr lang="en-US" altLang="zh-CN" sz="28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  <a:p>
            <a:pPr defTabSz="1216025">
              <a:lnSpc>
                <a:spcPct val="150000"/>
              </a:lnSpc>
              <a:spcBef>
                <a:spcPct val="20000"/>
              </a:spcBef>
            </a:pP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知识图谱可以先创建一个初始的核心本体，再通过其他数据源逐步丰富知识图谱。</a:t>
            </a:r>
            <a:endParaRPr lang="en-US" altLang="zh-CN" sz="28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  <a:p>
            <a:pPr defTabSz="1216025">
              <a:lnSpc>
                <a:spcPct val="150000"/>
              </a:lnSpc>
              <a:spcBef>
                <a:spcPct val="20000"/>
              </a:spcBef>
            </a:pPr>
            <a:endParaRPr lang="en-US" altLang="zh-CN" sz="28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endParaRPr lang="zh-CN" sz="28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endParaRPr lang="zh-CN" sz="2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pic>
        <p:nvPicPr>
          <p:cNvPr id="156" name="图片 155" descr="院标la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30" y="270510"/>
            <a:ext cx="2932430" cy="74612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8"/>
          <p:cNvSpPr txBox="1"/>
          <p:nvPr/>
        </p:nvSpPr>
        <p:spPr>
          <a:xfrm>
            <a:off x="831534" y="800925"/>
            <a:ext cx="10854061" cy="5622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1</a:t>
            </a:r>
            <a:r>
              <a:rPr sz="2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.4</a:t>
            </a:r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  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获取结构化的信息  </a:t>
            </a: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Structured Sources</a:t>
            </a:r>
          </a:p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在组织和网页中，还有很多结构化的数据，可以直接到映射知识图谱中。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数据结构主要有两种：</a:t>
            </a:r>
            <a:endParaRPr lang="en-US" sz="24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（1）表格结构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（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CSV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、关系数据库）</a:t>
            </a:r>
            <a:endParaRPr sz="24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（2）树状结构（JSON、XML）</a:t>
            </a:r>
          </a:p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映射过程包括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两种</a:t>
            </a:r>
            <a:r>
              <a: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：</a:t>
            </a:r>
          </a:p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（1）创建从源到图谱的映射</a:t>
            </a:r>
          </a:p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（2）使用该映射，将源的数据具体化为图谱或将源虚拟化（在</a:t>
            </a:r>
            <a:r>
              <a:rPr 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数据</a:t>
            </a:r>
            <a:r>
              <a: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上创建图谱的视图</a:t>
            </a:r>
            <a:r>
              <a:rPr 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）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pic>
        <p:nvPicPr>
          <p:cNvPr id="156" name="图片 155" descr="院标la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19" y="119508"/>
            <a:ext cx="2932430" cy="74612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8"/>
          <p:cNvSpPr txBox="1"/>
          <p:nvPr/>
        </p:nvSpPr>
        <p:spPr>
          <a:xfrm>
            <a:off x="831534" y="531050"/>
            <a:ext cx="10854061" cy="5326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1</a:t>
            </a:r>
            <a:r>
              <a:rPr sz="2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.</a:t>
            </a:r>
            <a:r>
              <a:rPr sz="280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charset="-122"/>
                <a:sym typeface="Arial" panose="020B0604020202090204" pitchFamily="34" charset="0"/>
              </a:rPr>
              <a:t>4.1 从表格结构映射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（</a:t>
            </a:r>
            <a:r>
              <a:rPr sz="2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Mapping from tables</a:t>
            </a:r>
            <a:r>
              <a:rPr 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）</a:t>
            </a:r>
          </a:p>
          <a:p>
            <a:pPr lvl="0" algn="l" defTabSz="1216025" fontAlgn="auto">
              <a:lnSpc>
                <a:spcPct val="150000"/>
              </a:lnSpc>
              <a:spcBef>
                <a:spcPts val="0"/>
              </a:spcBef>
            </a:pPr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1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，</a:t>
            </a:r>
            <a:r>
              <a: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直接映射</a:t>
            </a:r>
            <a:r>
              <a:rPr 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（</a:t>
            </a:r>
            <a:r>
              <a: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direct mapping</a:t>
            </a:r>
            <a:r>
              <a:rPr 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）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：</a:t>
            </a:r>
            <a:r>
              <a: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可以自动从表中获取图结构</a:t>
            </a:r>
          </a:p>
          <a:p>
            <a:pPr lvl="0" algn="l" defTabSz="1216025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（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1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）</a:t>
            </a:r>
            <a:r>
              <a: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对表的每一个非空的内容单元格，创建一个关系：</a:t>
            </a:r>
          </a:p>
          <a:p>
            <a:pPr lvl="0" algn="l" defTabSz="1216025" fontAlgn="auto">
              <a:lnSpc>
                <a:spcPct val="150000"/>
              </a:lnSpc>
              <a:spcBef>
                <a:spcPts val="0"/>
              </a:spcBef>
            </a:pPr>
            <a:endParaRPr lang="en-US" sz="24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  <a:p>
            <a:pPr defTabSz="1216025">
              <a:lnSpc>
                <a:spcPct val="150000"/>
              </a:lnSpc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其中，节点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x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表示单元格的行索引，边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y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表示单元格的列索引，节点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z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表示单元格的值。</a:t>
            </a:r>
          </a:p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pic>
        <p:nvPicPr>
          <p:cNvPr id="156" name="图片 155" descr="院标la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19" y="24258"/>
            <a:ext cx="2932430" cy="7461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734" y="2256597"/>
            <a:ext cx="1465609" cy="59248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695" y="4105175"/>
            <a:ext cx="3867690" cy="15051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715" y="3678964"/>
            <a:ext cx="4963218" cy="250542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8"/>
          <p:cNvSpPr txBox="1"/>
          <p:nvPr/>
        </p:nvSpPr>
        <p:spPr>
          <a:xfrm>
            <a:off x="831534" y="531050"/>
            <a:ext cx="10854061" cy="5548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1</a:t>
            </a:r>
            <a:r>
              <a:rPr sz="2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.</a:t>
            </a:r>
            <a:r>
              <a:rPr sz="280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charset="-122"/>
                <a:sym typeface="Arial" panose="020B0604020202090204" pitchFamily="34" charset="0"/>
              </a:rPr>
              <a:t>4.1 从表格结构映射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（</a:t>
            </a:r>
            <a:r>
              <a:rPr sz="2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Mapping from tables</a:t>
            </a:r>
            <a:r>
              <a:rPr 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）</a:t>
            </a:r>
          </a:p>
          <a:p>
            <a:pPr lvl="0" algn="l" defTabSz="1216025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（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2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）对于节点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x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的选择与处理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  <a:p>
            <a:pPr lvl="0" algn="l" defTabSz="1216025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①行索引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x 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优先使用表格的主键。</a:t>
            </a:r>
          </a:p>
          <a:p>
            <a:pPr defTabSz="1216025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②防止名称相同导致的冲突，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X 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和 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Y 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要共同编码，组成新的名称。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  <a:p>
            <a:pPr defTabSz="1216025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③为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x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添加一个关系为 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type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边，用来指向它的表名节点。</a:t>
            </a:r>
          </a:p>
          <a:p>
            <a:pPr defTabSz="1216025">
              <a:lnSpc>
                <a:spcPct val="150000"/>
              </a:lnSpc>
              <a:spcBef>
                <a:spcPct val="20000"/>
              </a:spcBef>
            </a:pP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pic>
        <p:nvPicPr>
          <p:cNvPr id="156" name="图片 155" descr="院标la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19" y="24258"/>
            <a:ext cx="2932430" cy="7461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13343"/>
            <a:ext cx="9497750" cy="177189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140" y="5228998"/>
            <a:ext cx="2248214" cy="162900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8"/>
          <p:cNvSpPr txBox="1"/>
          <p:nvPr/>
        </p:nvSpPr>
        <p:spPr>
          <a:xfrm>
            <a:off x="831534" y="531050"/>
            <a:ext cx="10854061" cy="3030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1</a:t>
            </a:r>
            <a:r>
              <a:rPr sz="2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.</a:t>
            </a:r>
            <a:r>
              <a:rPr sz="280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charset="-122"/>
                <a:sym typeface="Arial" panose="020B0604020202090204" pitchFamily="34" charset="0"/>
              </a:rPr>
              <a:t>4.1 从表格结构映射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（</a:t>
            </a:r>
            <a:r>
              <a:rPr sz="2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Mapping from tables</a:t>
            </a:r>
            <a:r>
              <a:rPr 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）</a:t>
            </a:r>
            <a:endParaRPr lang="en-US" altLang="zh-CN" sz="28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endParaRPr lang="zh-CN" sz="28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  <a:p>
            <a:pPr lvl="0" algn="l" defTabSz="1216025" fontAlgn="auto">
              <a:lnSpc>
                <a:spcPct val="100000"/>
              </a:lnSpc>
              <a:spcBef>
                <a:spcPts val="0"/>
              </a:spcBef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④若没有定义主键，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x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可以是匿名节点，也可以是其他行的内容来充当索引。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pic>
        <p:nvPicPr>
          <p:cNvPr id="156" name="图片 155" descr="院标la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19" y="24258"/>
            <a:ext cx="2932430" cy="7461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45" y="2783780"/>
            <a:ext cx="5706271" cy="174331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431" y="3091094"/>
            <a:ext cx="3953427" cy="261021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8"/>
          <p:cNvSpPr txBox="1"/>
          <p:nvPr/>
        </p:nvSpPr>
        <p:spPr>
          <a:xfrm>
            <a:off x="831534" y="531050"/>
            <a:ext cx="10854061" cy="5173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1</a:t>
            </a:r>
            <a:r>
              <a:rPr sz="2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.</a:t>
            </a:r>
            <a:r>
              <a:rPr sz="280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charset="-122"/>
                <a:sym typeface="Arial" panose="020B0604020202090204" pitchFamily="34" charset="0"/>
              </a:rPr>
              <a:t>4.1 从表格结构映射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（</a:t>
            </a:r>
            <a:r>
              <a:rPr sz="2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Mapping from tables</a:t>
            </a:r>
            <a:r>
              <a:rPr 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）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  <a:p>
            <a:pPr defTabSz="1216025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（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3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）连接两个表：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  <a:p>
            <a:pPr defTabSz="1216025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若两个表之间存在外键，可以将其连接。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  <a:p>
            <a:pPr defTabSz="1216025">
              <a:lnSpc>
                <a:spcPct val="150000"/>
              </a:lnSpc>
              <a:spcBef>
                <a:spcPct val="20000"/>
              </a:spcBef>
            </a:pP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pic>
        <p:nvPicPr>
          <p:cNvPr id="156" name="图片 155" descr="院标la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19" y="24258"/>
            <a:ext cx="2932430" cy="7461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19" y="2512379"/>
            <a:ext cx="9659698" cy="235300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19" y="4509318"/>
            <a:ext cx="10078857" cy="232442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8"/>
          <p:cNvSpPr txBox="1"/>
          <p:nvPr/>
        </p:nvSpPr>
        <p:spPr>
          <a:xfrm>
            <a:off x="489169" y="931714"/>
            <a:ext cx="10854061" cy="4994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1</a:t>
            </a:r>
            <a:r>
              <a:rPr sz="2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.</a:t>
            </a:r>
            <a:r>
              <a:rPr sz="280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charset="-122"/>
                <a:sym typeface="Arial" panose="020B0604020202090204" pitchFamily="34" charset="0"/>
              </a:rPr>
              <a:t>4.1 从表格结构映射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（</a:t>
            </a:r>
            <a:r>
              <a:rPr sz="2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Mapping from tables</a:t>
            </a:r>
            <a:r>
              <a:rPr 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）</a:t>
            </a:r>
          </a:p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2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，</a:t>
            </a:r>
            <a:r>
              <a: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自定义映射</a:t>
            </a:r>
            <a:r>
              <a:rPr 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（</a:t>
            </a:r>
            <a:r>
              <a: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custom mapping</a:t>
            </a:r>
            <a:r>
              <a:rPr 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）</a:t>
            </a:r>
            <a:endParaRPr sz="24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很多时候也需要自定义映射，如知识图谱对齐。</a:t>
            </a:r>
          </a:p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声明性映射语言允许手动定义从表格源到图的自定义映射。</a:t>
            </a:r>
            <a:endParaRPr lang="en-US" sz="24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(R2RML映射语言)</a:t>
            </a:r>
          </a:p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（1）允许从表格的单个行映射一个或多个自定义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的</a:t>
            </a:r>
            <a:r>
              <a: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边</a:t>
            </a:r>
          </a:p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（2）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将</a:t>
            </a:r>
            <a:r>
              <a: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节点和边定义为常量、单个单元格值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、</a:t>
            </a:r>
            <a:r>
              <a: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或使用</a:t>
            </a:r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 </a:t>
            </a:r>
            <a:r>
              <a: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将一行中的多个单元格值和静态子字符串连接成一个术语</a:t>
            </a:r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 </a:t>
            </a:r>
            <a:r>
              <a: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的模板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pic>
        <p:nvPicPr>
          <p:cNvPr id="156" name="图片 155" descr="院标la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19" y="24258"/>
            <a:ext cx="2932430" cy="74612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8"/>
          <p:cNvSpPr txBox="1"/>
          <p:nvPr/>
        </p:nvSpPr>
        <p:spPr>
          <a:xfrm>
            <a:off x="831534" y="531050"/>
            <a:ext cx="10854061" cy="6175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1</a:t>
            </a:r>
            <a:r>
              <a:rPr sz="2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.</a:t>
            </a:r>
            <a:r>
              <a:rPr sz="280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charset="-122"/>
                <a:sym typeface="Arial" panose="020B0604020202090204" pitchFamily="34" charset="0"/>
              </a:rPr>
              <a:t>4.1 从表格结构映射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（</a:t>
            </a:r>
            <a:r>
              <a:rPr sz="2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Mapping from tables</a:t>
            </a:r>
            <a:r>
              <a:rPr 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）</a:t>
            </a:r>
          </a:p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3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，</a:t>
            </a:r>
            <a:r>
              <a: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映射完成后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，有两种不同的处理：</a:t>
            </a:r>
            <a:endParaRPr sz="24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（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1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）</a:t>
            </a:r>
            <a:r>
              <a: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按照 提取-转换-加载 (ETL) 方法实现图形数据，将表格数据转换为图形数据。</a:t>
            </a:r>
          </a:p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①</a:t>
            </a:r>
            <a:r>
              <a: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ETL 允许将图数据用作知识图中的任何其他数据。</a:t>
            </a:r>
          </a:p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②</a:t>
            </a:r>
            <a:r>
              <a: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对底层表格数据的更新会显式传播到知识图谱</a:t>
            </a:r>
          </a:p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（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2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）</a:t>
            </a:r>
            <a:r>
              <a: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通过查询重写 (QR) 方法使用虚拟化，从而将图上的查询转化为对表格数据的查询。</a:t>
            </a:r>
          </a:p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①</a:t>
            </a:r>
            <a:r>
              <a: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大多数只支持单个查询</a:t>
            </a:r>
          </a:p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②</a:t>
            </a:r>
            <a:r>
              <a: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只需维护一个要更新的数据副本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pic>
        <p:nvPicPr>
          <p:cNvPr id="156" name="图片 155" descr="院标la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19" y="24258"/>
            <a:ext cx="2932430" cy="74612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8"/>
          <p:cNvSpPr txBox="1"/>
          <p:nvPr/>
        </p:nvSpPr>
        <p:spPr>
          <a:xfrm>
            <a:off x="975913" y="1006431"/>
            <a:ext cx="10854061" cy="2556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1</a:t>
            </a:r>
            <a:r>
              <a:rPr sz="2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.</a:t>
            </a:r>
            <a:r>
              <a:rPr sz="280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charset="-122"/>
                <a:sym typeface="Arial" panose="020B0604020202090204" pitchFamily="34" charset="0"/>
              </a:rPr>
              <a:t>4.2 从树结构映射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（</a:t>
            </a:r>
            <a:r>
              <a:rPr sz="2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Mapping from tables</a:t>
            </a:r>
            <a:r>
              <a:rPr 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）</a:t>
            </a:r>
          </a:p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许多流行的数据格式都是基于树的，包括XML</a:t>
            </a:r>
            <a:r>
              <a:rPr 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、</a:t>
            </a:r>
            <a:r>
              <a: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JSON</a:t>
            </a:r>
            <a:r>
              <a:rPr 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。</a:t>
            </a:r>
            <a:endParaRPr sz="24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树结构的数据</a:t>
            </a:r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 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使用 上述的自定义映射的方法即可。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pic>
        <p:nvPicPr>
          <p:cNvPr id="156" name="图片 155" descr="院标la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19" y="24258"/>
            <a:ext cx="2932430" cy="74612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8"/>
          <p:cNvSpPr txBox="1"/>
          <p:nvPr/>
        </p:nvSpPr>
        <p:spPr>
          <a:xfrm>
            <a:off x="831534" y="737425"/>
            <a:ext cx="10854061" cy="5173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sz="280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charset="-122"/>
                <a:sym typeface="Arial" panose="020B0604020202090204" pitchFamily="34" charset="0"/>
              </a:rPr>
              <a:t>1.4.</a:t>
            </a:r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charset="-122"/>
                <a:sym typeface="Arial" panose="020B0604020202090204" pitchFamily="34" charset="0"/>
              </a:rPr>
              <a:t>3</a:t>
            </a:r>
            <a:r>
              <a:rPr sz="280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charset="-122"/>
                <a:sym typeface="Arial" panose="020B0604020202090204" pitchFamily="34" charset="0"/>
              </a:rPr>
              <a:t> 从其他知识图谱映射</a:t>
            </a:r>
            <a:endParaRPr lang="en-US" sz="280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charset="-122"/>
              <a:sym typeface="Arial" panose="020B0604020202090204" pitchFamily="34" charset="0"/>
            </a:endParaRPr>
          </a:p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charset="-122"/>
                <a:sym typeface="Arial" panose="020B0604020202090204" pitchFamily="34" charset="0"/>
              </a:rPr>
              <a:t>构建或丰富知识图谱的另一条途径是利用现有的知识图谱作为来源。</a:t>
            </a:r>
            <a:endParaRPr sz="280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charset="-122"/>
              <a:sym typeface="Arial" panose="020B0604020202090204" pitchFamily="34" charset="0"/>
            </a:endParaRPr>
          </a:p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但新的知识图谱只想要原有的知识图谱中的部分关系。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使用 SPARQL 构造查询 提取相关的数据子图</a:t>
            </a:r>
          </a:p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2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，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可能还需要知识图谱之间的实体和模式对齐</a:t>
            </a:r>
          </a:p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3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，还可以基于外部标识符，使用图表 链接工具来完成，或手动完成。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pic>
        <p:nvPicPr>
          <p:cNvPr id="156" name="图片 155" descr="院标la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19" y="24258"/>
            <a:ext cx="2932430" cy="74612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8"/>
          <p:cNvSpPr txBox="1"/>
          <p:nvPr/>
        </p:nvSpPr>
        <p:spPr>
          <a:xfrm>
            <a:off x="815024" y="658050"/>
            <a:ext cx="10854061" cy="5445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2.1  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本体工程 （</a:t>
            </a: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Ontology engineering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）</a:t>
            </a:r>
          </a:p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用于创建本体的开发和应用方法。</a:t>
            </a:r>
          </a:p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CN"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原则：</a:t>
            </a:r>
          </a:p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以更少的努力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来</a:t>
            </a: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构建和维护质量更好的本体</a:t>
            </a:r>
            <a:endParaRPr lang="en-US" altLang="zh-CN" sz="28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2.1.1，早期方法：</a:t>
            </a:r>
          </a:p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在以逻辑语言实现本体之前，就先确定其要求和概念化。</a:t>
            </a:r>
          </a:p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由于本体的不断完善，提出来更多 迭代的，敏捷的构建方法。</a:t>
            </a:r>
          </a:p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pic>
        <p:nvPicPr>
          <p:cNvPr id="156" name="图片 155" descr="院标la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19" y="119508"/>
            <a:ext cx="2932430" cy="7461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6152" y="-431081"/>
            <a:ext cx="12060555" cy="8474075"/>
          </a:xfrm>
          <a:prstGeom prst="rect">
            <a:avLst/>
          </a:prstGeom>
        </p:spPr>
      </p:pic>
      <p:pic>
        <p:nvPicPr>
          <p:cNvPr id="156" name="图片 155" descr="院标la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130" y="299720"/>
            <a:ext cx="2932430" cy="7461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85570" y="832188"/>
            <a:ext cx="9420860" cy="5378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1. 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从不同的来源中获取知识信息</a:t>
            </a:r>
            <a:endParaRPr lang="en-US" altLang="zh-CN" sz="28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     (1) 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人工编辑信息  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Human Collaboration</a:t>
            </a:r>
          </a:p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     (2) 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从文本中获取信息  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Text Sources</a:t>
            </a:r>
          </a:p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     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(3) 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从标记文档中获取信息  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Markup Sources</a:t>
            </a:r>
          </a:p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   （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4) 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获取结构化的信息  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Structured Sources</a:t>
            </a:r>
          </a:p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2. 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创建模式</a:t>
            </a: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/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本体  </a:t>
            </a: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Schema/Ontology Creation</a:t>
            </a:r>
          </a:p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     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(1)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 本体工程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     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(2)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 本体学习</a:t>
            </a:r>
            <a:endParaRPr lang="zh-CN" altLang="en-US"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8"/>
          <p:cNvSpPr txBox="1"/>
          <p:nvPr/>
        </p:nvSpPr>
        <p:spPr>
          <a:xfrm>
            <a:off x="668969" y="588301"/>
            <a:ext cx="10854061" cy="5068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2.1 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本体工程 （</a:t>
            </a: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Ontology engineering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）</a:t>
            </a:r>
            <a:endParaRPr sz="280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charset="-122"/>
              <a:sym typeface="Arial" panose="020B0604020202090204" pitchFamily="34" charset="0"/>
            </a:endParaRPr>
          </a:p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2，早期敏捷方法：DILIGENT</a:t>
            </a:r>
          </a:p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①提出了本体生命周期管理和知识演化的完整过程</a:t>
            </a:r>
          </a:p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②将局部更新与包括本体核心的全局更新分开，</a:t>
            </a:r>
          </a:p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使用审查过程来授权从局部到全局级别的更改传播。</a:t>
            </a:r>
          </a:p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3，其他敏捷型方法：</a:t>
            </a:r>
          </a:p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（1） 极限设计 eXtreme Design (XD)</a:t>
            </a:r>
          </a:p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（2） 模块化本体建模 Modular Ontology Modelling (MOM)</a:t>
            </a:r>
          </a:p>
        </p:txBody>
      </p:sp>
      <p:pic>
        <p:nvPicPr>
          <p:cNvPr id="156" name="图片 155" descr="院标la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19" y="24258"/>
            <a:ext cx="2932430" cy="74612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8"/>
          <p:cNvSpPr txBox="1"/>
          <p:nvPr/>
        </p:nvSpPr>
        <p:spPr>
          <a:xfrm>
            <a:off x="834274" y="744677"/>
            <a:ext cx="10854061" cy="4848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2.1.2 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现在的做法 </a:t>
            </a:r>
            <a:endParaRPr lang="en-US" altLang="zh-CN" sz="28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1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，本体要求</a:t>
            </a:r>
            <a:endParaRPr lang="en-US" altLang="zh-CN" sz="28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（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1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）基于所使用的模式(schema),指定生成的本体的预期任务</a:t>
            </a:r>
          </a:p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（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2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）通过 Competency Questions(CQ) 说明 本体需要包含的知识。</a:t>
            </a:r>
          </a:p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  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①CQ 是自然语言问题，它说明了本体需要的典型知识</a:t>
            </a:r>
          </a:p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  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②如果需要本体进行推断或限制本体，则用额外的限制和推理要求来补充相关的CQ</a:t>
            </a:r>
          </a:p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﻿﻿</a:t>
            </a:r>
          </a:p>
        </p:txBody>
      </p:sp>
      <p:pic>
        <p:nvPicPr>
          <p:cNvPr id="156" name="图片 155" descr="院标la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19" y="119508"/>
            <a:ext cx="2932430" cy="74612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8"/>
          <p:cNvSpPr txBox="1"/>
          <p:nvPr/>
        </p:nvSpPr>
        <p:spPr>
          <a:xfrm>
            <a:off x="766898" y="865633"/>
            <a:ext cx="10854061" cy="5063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（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3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）测试方法：将CQ标准化为对测试数据集内容的查询</a:t>
            </a:r>
          </a:p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例如：“查找圣地亚哥发生的所有事情”</a:t>
            </a:r>
          </a:p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标准化为：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endParaRPr lang="en-US" sz="24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2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，本体设计模式 ODPs</a:t>
            </a:r>
          </a:p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  <a:p>
            <a:pPr lvl="0" algn="l" defTabSz="1216025" fontAlgn="auto">
              <a:lnSpc>
                <a:spcPct val="100000"/>
              </a:lnSpc>
              <a:spcBef>
                <a:spcPts val="0"/>
              </a:spcBef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使用通用的本体建模模式。</a:t>
            </a:r>
          </a:p>
          <a:p>
            <a:pPr lvl="0" algn="l" defTabSz="1216025" fontAlgn="auto">
              <a:lnSpc>
                <a:spcPct val="100000"/>
              </a:lnSpc>
              <a:spcBef>
                <a:spcPts val="0"/>
              </a:spcBef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这些模式来自类似的建模模板、或者直接使用相关的组件。</a:t>
            </a:r>
          </a:p>
          <a:p>
            <a:pPr lvl="0" algn="l" defTabSz="1216025" fontAlgn="auto">
              <a:lnSpc>
                <a:spcPct val="100000"/>
              </a:lnSpc>
              <a:spcBef>
                <a:spcPts val="0"/>
              </a:spcBef>
            </a:pP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  <a:p>
            <a:pPr lvl="0" algn="l" defTabSz="1216025" fontAlgn="auto">
              <a:lnSpc>
                <a:spcPct val="100000"/>
              </a:lnSpc>
              <a:spcBef>
                <a:spcPts val="0"/>
              </a:spcBef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pic>
        <p:nvPicPr>
          <p:cNvPr id="156" name="图片 155" descr="院标la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19" y="119508"/>
            <a:ext cx="2932430" cy="746125"/>
          </a:xfrm>
          <a:prstGeom prst="rect">
            <a:avLst/>
          </a:prstGeom>
        </p:spPr>
      </p:pic>
      <p:pic>
        <p:nvPicPr>
          <p:cNvPr id="4" name="图片 3" descr="截屏2022-04-02 上午10.10.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0308" y="2235334"/>
            <a:ext cx="4470400" cy="3683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8"/>
          <p:cNvSpPr txBox="1"/>
          <p:nvPr/>
        </p:nvSpPr>
        <p:spPr>
          <a:xfrm>
            <a:off x="449264" y="865633"/>
            <a:ext cx="10854061" cy="3664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2.2 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本体学习 （</a:t>
            </a: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Ontology learning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）</a:t>
            </a:r>
            <a:endParaRPr lang="en-US" altLang="zh-CN" sz="28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这是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一种自动建模的方法。</a:t>
            </a:r>
          </a:p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本体学习可（半）自动的从文本中提取对本体工程过程有用的信息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，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作为更加普遍、通用的本体工程的输入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，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来验证本体的术语覆盖范围，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并且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识别新的类和公理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。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pic>
        <p:nvPicPr>
          <p:cNvPr id="156" name="图片 155" descr="院标la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19" y="119508"/>
            <a:ext cx="2932430" cy="74612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8"/>
          <p:cNvSpPr txBox="1"/>
          <p:nvPr/>
        </p:nvSpPr>
        <p:spPr>
          <a:xfrm>
            <a:off x="497391" y="744678"/>
            <a:ext cx="10854061" cy="5068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2.2 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本体学习 （</a:t>
            </a: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Ontology learning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）</a:t>
            </a:r>
            <a:endParaRPr lang="en-US" altLang="zh-CN" sz="28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1，早期工作：</a:t>
            </a:r>
          </a:p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（1）从可能涉及相关领域的文本中提取术语、公理，从而获取信息。</a:t>
            </a:r>
          </a:p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（2）从大文本中获取相关文本定义，再从中提取关系词，并从头开始进行分类</a:t>
            </a:r>
          </a:p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2，近期工作：</a:t>
            </a:r>
          </a:p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从文本中提取更具表现力的公理，包括：</a:t>
            </a:r>
          </a:p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（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1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）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不相交的公理</a:t>
            </a:r>
          </a:p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（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2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）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涉及类的并集和交集的公理  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以及 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存在复合要求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、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普遍适用的限制</a:t>
            </a:r>
          </a:p>
        </p:txBody>
      </p:sp>
      <p:pic>
        <p:nvPicPr>
          <p:cNvPr id="156" name="图片 155" descr="院标la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19" y="119508"/>
            <a:ext cx="2932430" cy="74612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2775" y="-288925"/>
            <a:ext cx="12060555" cy="84740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96925" y="2760345"/>
            <a:ext cx="739013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lnSpc>
                <a:spcPct val="150000"/>
              </a:lnSpc>
            </a:pPr>
            <a:r>
              <a:rPr lang="zh-CN" sz="5400" noProof="0" dirty="0">
                <a:ln>
                  <a:noFill/>
                </a:ln>
                <a:solidFill>
                  <a:srgbClr val="4649AA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感谢各位的聆听！</a:t>
            </a:r>
          </a:p>
        </p:txBody>
      </p:sp>
      <p:pic>
        <p:nvPicPr>
          <p:cNvPr id="156" name="图片 155" descr="院标la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30" y="270510"/>
            <a:ext cx="2932430" cy="7461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图片 155" descr="院标la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30" y="299720"/>
            <a:ext cx="2932430" cy="7461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503575" y="1218600"/>
            <a:ext cx="942086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CN" sz="3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1.1   </a:t>
            </a:r>
            <a:r>
              <a:rPr lang="zh-CN" alt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人工编辑信息  </a:t>
            </a:r>
            <a:r>
              <a:rPr lang="en-US" altLang="zh-CN" sz="3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Human Collaboration</a:t>
            </a:r>
          </a:p>
          <a:p>
            <a:endParaRPr lang="en-US" altLang="zh-CN" sz="32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通过人工直接编辑知识图谱信息，从而丰富知识图谱。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      </a:t>
            </a: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主要类型：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工作人员编辑、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公共编辑、平台反馈。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4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缺点：成本高昂、会出现人为错误、歧义、偏见、恶意破坏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4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作用：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对其他方式获取的知识图谱进行验证、修正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图片 155" descr="院标la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30" y="299720"/>
            <a:ext cx="2932430" cy="7461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78130" y="1051455"/>
            <a:ext cx="11796424" cy="516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CN" sz="3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1.2	</a:t>
            </a:r>
            <a:r>
              <a:rPr lang="zh-CN" alt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从文本中获取信息  </a:t>
            </a:r>
            <a:r>
              <a:rPr lang="en-US" altLang="zh-CN" sz="3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Text Sources</a:t>
            </a:r>
          </a:p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       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从文本语料库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(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报纸、书籍、网络爬虫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) 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中获取信息。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       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需要使用自然语言处理和信息提取技术获取重要信息。</a:t>
            </a:r>
          </a:p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主要有四个核心步骤：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 </a:t>
            </a:r>
          </a:p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文本预处理（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Pre-processing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）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命名实体识别 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(NER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）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实体链接（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EL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）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关系抽取（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RE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）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490" y="3588977"/>
            <a:ext cx="7621064" cy="28674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8"/>
          <p:cNvSpPr txBox="1"/>
          <p:nvPr/>
        </p:nvSpPr>
        <p:spPr>
          <a:xfrm>
            <a:off x="843280" y="1016635"/>
            <a:ext cx="10505440" cy="5068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1.2.1 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文本预处理</a:t>
            </a:r>
            <a:r>
              <a:rPr 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（</a:t>
            </a: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Pre-processing</a:t>
            </a:r>
            <a:r>
              <a:rPr 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）</a:t>
            </a:r>
            <a:endParaRPr 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使用各种技术，对源文本进行处理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主要技术：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  <a:p>
            <a:pPr marL="914400" lvl="1" indent="-457200" defTabSz="1216025">
              <a:lnSpc>
                <a:spcPct val="150000"/>
              </a:lnSpc>
              <a:spcBef>
                <a:spcPct val="20000"/>
              </a:spcBef>
              <a:buFont typeface="Wingdings" panose="05000000000000000000" charset="0"/>
              <a:buChar char="l"/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分词 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 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Tokenisation </a:t>
            </a:r>
          </a:p>
          <a:p>
            <a:pPr marL="914400" lvl="1" indent="-457200" defTabSz="1216025">
              <a:lnSpc>
                <a:spcPct val="150000"/>
              </a:lnSpc>
              <a:spcBef>
                <a:spcPct val="20000"/>
              </a:spcBef>
              <a:buFont typeface="Wingdings" panose="05000000000000000000" charset="0"/>
              <a:buChar char="l"/>
            </a:pP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  <a:p>
            <a:pPr marL="914400" lvl="1" indent="-457200" defTabSz="1216025">
              <a:lnSpc>
                <a:spcPct val="150000"/>
              </a:lnSpc>
              <a:spcBef>
                <a:spcPct val="20000"/>
              </a:spcBef>
              <a:buFont typeface="Wingdings" panose="05000000000000000000" charset="0"/>
              <a:buChar char="l"/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词性标记 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Part-of-Speech (POS)  </a:t>
            </a:r>
          </a:p>
          <a:p>
            <a:pPr lvl="1" defTabSz="1216025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将分词获得的每个单词标注一个正确的词性标记。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  <a:p>
            <a:pPr lvl="1" defTabSz="1216025">
              <a:lnSpc>
                <a:spcPct val="150000"/>
              </a:lnSpc>
              <a:spcBef>
                <a:spcPct val="20000"/>
              </a:spcBef>
            </a:pP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pic>
        <p:nvPicPr>
          <p:cNvPr id="156" name="图片 155" descr="院标la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30" y="270510"/>
            <a:ext cx="2932430" cy="7461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98" y="3635717"/>
            <a:ext cx="7525800" cy="54300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8"/>
          <p:cNvSpPr txBox="1"/>
          <p:nvPr/>
        </p:nvSpPr>
        <p:spPr>
          <a:xfrm>
            <a:off x="843280" y="1016635"/>
            <a:ext cx="10505440" cy="5068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1.2.1 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文本预处理</a:t>
            </a:r>
            <a:r>
              <a:rPr lang="zh-CN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（</a:t>
            </a: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Pre-processing</a:t>
            </a:r>
            <a:r>
              <a:rPr lang="zh-CN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）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  <a:p>
            <a:pPr marL="914400" lvl="1" indent="-457200" defTabSz="1216025">
              <a:lnSpc>
                <a:spcPct val="150000"/>
              </a:lnSpc>
              <a:spcBef>
                <a:spcPct val="20000"/>
              </a:spcBef>
              <a:buFont typeface="Wingdings" panose="05000000000000000000" charset="0"/>
              <a:buChar char="l"/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依赖解析树 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Dependency Parsing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  （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DPtree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）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  <a:p>
            <a:pPr lvl="1" defTabSz="1216025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把一个句子变成一个树状结构。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  <a:p>
            <a:pPr lvl="1" defTabSz="1216025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由以单词为叶子节点；多个叶子节点构成短语，再由短语构成句子。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  <a:p>
            <a:pPr lvl="1" defTabSz="1216025">
              <a:lnSpc>
                <a:spcPct val="150000"/>
              </a:lnSpc>
              <a:spcBef>
                <a:spcPct val="20000"/>
              </a:spcBef>
            </a:pP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  <a:p>
            <a:pPr marL="914400" lvl="1" indent="-457200" defTabSz="1216025">
              <a:lnSpc>
                <a:spcPct val="150000"/>
              </a:lnSpc>
              <a:spcBef>
                <a:spcPct val="20000"/>
              </a:spcBef>
              <a:buFont typeface="Wingdings" panose="05000000000000000000" charset="0"/>
              <a:buChar char="l"/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词义消歧 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Word Sense Disambiguation (WSD)</a:t>
            </a:r>
          </a:p>
          <a:p>
            <a:pPr lvl="1" defTabSz="1216025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通过分析上下文，识别单词含义，将其与正确的词义字典联系起来。</a:t>
            </a:r>
          </a:p>
          <a:p>
            <a:pPr lvl="1" defTabSz="1216025">
              <a:lnSpc>
                <a:spcPct val="150000"/>
              </a:lnSpc>
              <a:spcBef>
                <a:spcPct val="20000"/>
              </a:spcBef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pic>
        <p:nvPicPr>
          <p:cNvPr id="156" name="图片 155" descr="院标la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30" y="270510"/>
            <a:ext cx="2932430" cy="7461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8"/>
          <p:cNvSpPr txBox="1"/>
          <p:nvPr/>
        </p:nvSpPr>
        <p:spPr>
          <a:xfrm>
            <a:off x="1" y="755432"/>
            <a:ext cx="12191999" cy="4994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1.2.2 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命名实体识别（</a:t>
            </a: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Named Entity Recognition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）</a:t>
            </a:r>
            <a:endParaRPr lang="en-US" altLang="zh-CN" sz="28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 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识别出待处理文本中的实体，为知识图谱提供候选节点，或者将相关关系连接到现有节点上。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（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1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）区分实体的主要方法：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词性特征提取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、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实体词典、人工标注</a:t>
            </a:r>
            <a:endParaRPr lang="en-US" altLang="zh-CN" sz="24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2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）三种常用的学习框架：</a:t>
            </a:r>
            <a:endParaRPr lang="en-US" altLang="zh-CN" sz="24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监督学习方法</a:t>
            </a:r>
            <a:endParaRPr lang="en-US" altLang="zh-CN" sz="24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引导式学习（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 bootstrapping-based approaches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）</a:t>
            </a:r>
            <a:endParaRPr lang="en-US" altLang="zh-CN" sz="24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远程监督学习</a:t>
            </a:r>
            <a:endParaRPr lang="en-US" altLang="zh-CN" sz="24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pic>
        <p:nvPicPr>
          <p:cNvPr id="156" name="图片 155" descr="院标la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19" y="119508"/>
            <a:ext cx="2932430" cy="7461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271" y="2088896"/>
            <a:ext cx="7382905" cy="5048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8"/>
          <p:cNvSpPr txBox="1"/>
          <p:nvPr/>
        </p:nvSpPr>
        <p:spPr>
          <a:xfrm>
            <a:off x="843280" y="891187"/>
            <a:ext cx="10505440" cy="5068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1.2.3 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实体链接（</a:t>
            </a: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Entity Linking</a:t>
            </a:r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）</a:t>
            </a:r>
            <a:endParaRPr lang="en-US" altLang="zh-CN" sz="28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将文本中提到的实体与知识图谱中的现有节点进行关联。</a:t>
            </a:r>
            <a:endParaRPr lang="en-US" altLang="zh-CN" sz="24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难点：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（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1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）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多个提及的实体是同一个节点，可能会将其拆分为不同节点。</a:t>
            </a:r>
            <a:endParaRPr lang="en-US" altLang="zh-CN" sz="24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1216025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知识图谱需要记录同一个实体的多个别名、不同语言下的名称</a:t>
            </a:r>
            <a:endParaRPr lang="en-US" altLang="zh-CN" sz="24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endParaRPr lang="en-US" altLang="zh-CN" sz="24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2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）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不同语境中，同一种提及可能代表不同的实体。</a:t>
            </a:r>
            <a:endParaRPr lang="en-US" altLang="zh-CN" sz="24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 defTabSz="1216025"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 需要通过分析上下文，进行语义消歧</a:t>
            </a:r>
            <a:endParaRPr lang="en-US" altLang="zh-CN" sz="24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56" name="图片 155" descr="院标la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30" y="270510"/>
            <a:ext cx="2932430" cy="7461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6876" y="3583781"/>
            <a:ext cx="1571844" cy="10764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DE0084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DE0084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3102</Words>
  <Application>Microsoft Office PowerPoint</Application>
  <PresentationFormat>宽屏</PresentationFormat>
  <Paragraphs>361</Paragraphs>
  <Slides>35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2" baseType="lpstr">
      <vt:lpstr>Microsoft YaHei UI;Microsoft YaHei UI</vt:lpstr>
      <vt:lpstr>微软雅黑</vt:lpstr>
      <vt:lpstr>Arial</vt:lpstr>
      <vt:lpstr>Calibri</vt:lpstr>
      <vt:lpstr>Calibri Light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水彩墨迹</dc:title>
  <dc:creator>第一PPT</dc:creator>
  <cp:keywords>www.1ppt.com</cp:keywords>
  <dc:description>第一PPT，www.1ppt.com</dc:description>
  <cp:lastModifiedBy>13209</cp:lastModifiedBy>
  <cp:revision>1052</cp:revision>
  <dcterms:created xsi:type="dcterms:W3CDTF">2022-04-05T15:29:29Z</dcterms:created>
  <dcterms:modified xsi:type="dcterms:W3CDTF">2022-04-06T07:55:13Z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2052-3.6.0.5672</vt:lpwstr>
  </property>
  <property fmtid="{D5CDD505-2E9C-101B-9397-08002B2CF9AE}" pid="3" name="ICV">
    <vt:lpwstr>96CA18F4ECB843558C64F75E64FB1CD4</vt:lpwstr>
  </property>
</Properties>
</file>