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81" r:id="rId3"/>
    <p:sldId id="283" r:id="rId4"/>
    <p:sldId id="288" r:id="rId5"/>
    <p:sldId id="298" r:id="rId6"/>
    <p:sldId id="259" r:id="rId7"/>
    <p:sldId id="289" r:id="rId8"/>
    <p:sldId id="263" r:id="rId9"/>
    <p:sldId id="290" r:id="rId10"/>
    <p:sldId id="268" r:id="rId11"/>
    <p:sldId id="291" r:id="rId12"/>
    <p:sldId id="273" r:id="rId13"/>
    <p:sldId id="274" r:id="rId14"/>
    <p:sldId id="292" r:id="rId15"/>
    <p:sldId id="294" r:id="rId16"/>
    <p:sldId id="297" r:id="rId17"/>
    <p:sldId id="295" r:id="rId18"/>
    <p:sldId id="28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8" d="100"/>
          <a:sy n="68" d="100"/>
        </p:scale>
        <p:origin x="-78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1794D-B780-4F47-AB7A-F7F5C17C6185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DA73F-1B32-48C4-8CC1-86861A598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36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DA73F-1B32-48C4-8CC1-86861A598E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761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DA73F-1B32-48C4-8CC1-86861A598E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843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Module:</a:t>
            </a:r>
          </a:p>
          <a:p>
            <a:r>
              <a:rPr lang="en-US" altLang="zh-CN" dirty="0" smtClean="0"/>
              <a:t>1.Decomposition</a:t>
            </a:r>
            <a:r>
              <a:rPr lang="en-US" altLang="zh-CN" baseline="0" dirty="0" smtClean="0"/>
              <a:t> structure. How to divide system into subsystem. Modifiability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2.Uses structure.  A specialized form of dependency. Extensibility</a:t>
            </a:r>
          </a:p>
          <a:p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3.Layer structure. A layer only allowed to use the layer immediately below by a managed fashion. Portability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4.Class structure. Support reasoning about the collections of similar behavior and parameterized differences. Modifiability Extensibility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5.Data model. Describe the static information structure in terms of data entities and their relationship. Modifiability Performance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C&amp;C: </a:t>
            </a:r>
          </a:p>
          <a:p>
            <a:r>
              <a:rPr lang="en-US" altLang="zh-CN" baseline="0" dirty="0" smtClean="0"/>
              <a:t>1.service structure. Services that interoperate with each other by service coordination mechanisms. Scheduling analysis, performance analysis. Interoperability Modifiability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2.Concurrency structure. Identifying locations where resource contention exists, or where threads may fork, join, be created, or be killed. Performance Availability 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Allocation: </a:t>
            </a:r>
          </a:p>
          <a:p>
            <a:r>
              <a:rPr lang="en-US" altLang="zh-CN" baseline="0" dirty="0" smtClean="0"/>
              <a:t>1.deployment structure. Show how software is assigned to hardware processing and communication elements. Performance Security Availability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2. Implementation structure. Show how modules stored in file structure. Development efficiency.</a:t>
            </a:r>
          </a:p>
          <a:p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3.Work assignment structure. Assigned modules to organizational units. Development efficiency.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30F3D-116C-41DE-A7AE-F4D95FE7233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335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30F3D-116C-41DE-A7AE-F4D95FE7233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030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30F3D-116C-41DE-A7AE-F4D95FE7233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33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596-12DD-4741-A251-705E2365F7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B389-E232-45A2-93B0-BD668FC8F5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59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596-12DD-4741-A251-705E2365F7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B389-E232-45A2-93B0-BD668FC8F5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04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596-12DD-4741-A251-705E2365F7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B389-E232-45A2-93B0-BD668FC8F5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803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596-12DD-4741-A251-705E2365F7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B389-E232-45A2-93B0-BD668FC8F5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044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596-12DD-4741-A251-705E2365F7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B389-E232-45A2-93B0-BD668FC8F5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258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596-12DD-4741-A251-705E2365F7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B389-E232-45A2-93B0-BD668FC8F5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637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596-12DD-4741-A251-705E2365F7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B389-E232-45A2-93B0-BD668FC8F5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9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596-12DD-4741-A251-705E2365F7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B389-E232-45A2-93B0-BD668FC8F5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701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596-12DD-4741-A251-705E2365F7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B389-E232-45A2-93B0-BD668FC8F5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402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596-12DD-4741-A251-705E2365F7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B389-E232-45A2-93B0-BD668FC8F5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85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596-12DD-4741-A251-705E2365F7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B389-E232-45A2-93B0-BD668FC8F5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81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596-12DD-4741-A251-705E2365F7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B389-E232-45A2-93B0-BD668FC8F5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499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596-12DD-4741-A251-705E2365F7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B389-E232-45A2-93B0-BD668FC8F5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07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596-12DD-4741-A251-705E2365F7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B389-E232-45A2-93B0-BD668FC8F5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4200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596-12DD-4741-A251-705E2365F7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B389-E232-45A2-93B0-BD668FC8F5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52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596-12DD-4741-A251-705E2365F7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B389-E232-45A2-93B0-BD668FC8F5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4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596-12DD-4741-A251-705E2365F7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B389-E232-45A2-93B0-BD668FC8F5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51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596-12DD-4741-A251-705E2365F7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B389-E232-45A2-93B0-BD668FC8F5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5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596-12DD-4741-A251-705E2365F7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B389-E232-45A2-93B0-BD668FC8F5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14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596-12DD-4741-A251-705E2365F7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B389-E232-45A2-93B0-BD668FC8F5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52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596-12DD-4741-A251-705E2365F7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B389-E232-45A2-93B0-BD668FC8F5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41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596-12DD-4741-A251-705E2365F7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B389-E232-45A2-93B0-BD668FC8F5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5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4F596-12DD-4741-A251-705E2365F7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DB389-E232-45A2-93B0-BD668FC8F5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5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4F596-12DD-4741-A251-705E2365F7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2016/10/13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DB389-E232-45A2-93B0-BD668FC8F5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4709" y="207169"/>
            <a:ext cx="11762582" cy="6443662"/>
          </a:xfrm>
          <a:prstGeom prst="rect">
            <a:avLst/>
          </a:prstGeom>
          <a:solidFill>
            <a:schemeClr val="bg1"/>
          </a:solidFill>
          <a:ln w="2381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 descr="C:\Users\ZL\Desktop\AdobeStock_94035499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" y="318655"/>
            <a:ext cx="11540836" cy="63321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966592" y="5534561"/>
            <a:ext cx="30106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</a:rPr>
              <a:t>Block chain team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4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886086" y="1207552"/>
            <a:ext cx="67391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 Design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479665" y="2323346"/>
            <a:ext cx="9659389" cy="3470702"/>
            <a:chOff x="971548" y="1770416"/>
            <a:chExt cx="6065216" cy="2829220"/>
          </a:xfrm>
        </p:grpSpPr>
        <p:sp>
          <p:nvSpPr>
            <p:cNvPr id="21" name="矩形 20"/>
            <p:cNvSpPr/>
            <p:nvPr/>
          </p:nvSpPr>
          <p:spPr>
            <a:xfrm>
              <a:off x="5238749" y="2096945"/>
              <a:ext cx="1798015" cy="25026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71549" y="2096945"/>
              <a:ext cx="1714501" cy="25026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105149" y="2096945"/>
              <a:ext cx="1714501" cy="25026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319877" y="2941836"/>
              <a:ext cx="1069549" cy="8129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a typeface="方正兰亭粗黑简体" panose="02000000000000000000" pitchFamily="2" charset="-122"/>
                  <a:cs typeface="Arial" pitchFamily="34" charset="0"/>
                </a:rPr>
                <a:t> User</a:t>
              </a:r>
            </a:p>
            <a:p>
              <a:pPr algn="ctr"/>
              <a:r>
                <a:rPr lang="en-US" altLang="zh-CN" sz="3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a typeface="方正兰亭粗黑简体" panose="02000000000000000000" pitchFamily="2" charset="-122"/>
                  <a:cs typeface="Arial" pitchFamily="34" charset="0"/>
                </a:rPr>
                <a:t>Interface</a:t>
              </a:r>
              <a:endParaRPr lang="en-US" altLang="zh-CN" sz="3200" b="1" dirty="0">
                <a:solidFill>
                  <a:prstClr val="black">
                    <a:lumMod val="75000"/>
                    <a:lumOff val="25000"/>
                  </a:prstClr>
                </a:solidFill>
                <a:ea typeface="方正兰亭粗黑简体" panose="02000000000000000000" pitchFamily="2" charset="-122"/>
                <a:cs typeface="Arial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238748" y="2096945"/>
              <a:ext cx="149365" cy="25026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71548" y="2096945"/>
              <a:ext cx="149365" cy="25026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105148" y="2096945"/>
              <a:ext cx="149365" cy="25026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682118" y="1770416"/>
              <a:ext cx="1009650" cy="6358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74001" y="1770416"/>
              <a:ext cx="1009650" cy="6358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494997" y="1781951"/>
              <a:ext cx="1009650" cy="6358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494996" y="2941836"/>
              <a:ext cx="1069549" cy="8129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a typeface="方正兰亭粗黑简体" panose="02000000000000000000" pitchFamily="2" charset="-122"/>
                  <a:cs typeface="Arial" pitchFamily="34" charset="0"/>
                </a:rPr>
                <a:t>External</a:t>
              </a:r>
            </a:p>
            <a:p>
              <a:pPr algn="ctr"/>
              <a:r>
                <a:rPr lang="en-US" altLang="zh-CN" sz="3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a typeface="方正兰亭粗黑简体" panose="02000000000000000000" pitchFamily="2" charset="-122"/>
                  <a:cs typeface="Arial" pitchFamily="34" charset="0"/>
                </a:rPr>
                <a:t>Interfac</a:t>
              </a:r>
              <a:r>
                <a:rPr lang="en-US" altLang="zh-CN" sz="32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方正兰亭粗黑简体" panose="02000000000000000000" pitchFamily="2" charset="-122"/>
                  <a:cs typeface="Arial" pitchFamily="34" charset="0"/>
                </a:rPr>
                <a:t>e</a:t>
              </a:r>
              <a:endParaRPr lang="en-US" altLang="zh-CN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方正兰亭粗黑简体" panose="02000000000000000000" pitchFamily="2" charset="-122"/>
                <a:cs typeface="Arial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682117" y="2941836"/>
              <a:ext cx="1069549" cy="8129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a typeface="方正兰亭粗黑简体" panose="02000000000000000000" pitchFamily="2" charset="-122"/>
                  <a:cs typeface="Arial" pitchFamily="34" charset="0"/>
                </a:rPr>
                <a:t>Internal</a:t>
              </a:r>
            </a:p>
            <a:p>
              <a:pPr algn="ctr"/>
              <a:r>
                <a:rPr lang="en-US" altLang="zh-CN" sz="3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a typeface="方正兰亭粗黑简体" panose="02000000000000000000" pitchFamily="2" charset="-122"/>
                  <a:cs typeface="Arial" pitchFamily="34" charset="0"/>
                </a:rPr>
                <a:t>Interface</a:t>
              </a:r>
              <a:endParaRPr lang="en-US" altLang="zh-CN" sz="3200" b="1" dirty="0">
                <a:solidFill>
                  <a:prstClr val="black">
                    <a:lumMod val="75000"/>
                    <a:lumOff val="25000"/>
                  </a:prstClr>
                </a:solidFill>
                <a:ea typeface="方正兰亭粗黑简体" panose="02000000000000000000" pitchFamily="2" charset="-122"/>
                <a:cs typeface="Arial" pitchFamily="34" charset="0"/>
              </a:endParaRPr>
            </a:p>
          </p:txBody>
        </p:sp>
      </p:grpSp>
      <p:sp>
        <p:nvSpPr>
          <p:cNvPr id="33" name="KSO_Shape"/>
          <p:cNvSpPr>
            <a:spLocks/>
          </p:cNvSpPr>
          <p:nvPr/>
        </p:nvSpPr>
        <p:spPr bwMode="auto">
          <a:xfrm>
            <a:off x="9533268" y="2517762"/>
            <a:ext cx="504744" cy="391174"/>
          </a:xfrm>
          <a:custGeom>
            <a:avLst/>
            <a:gdLst>
              <a:gd name="T0" fmla="*/ 525261 w 5393"/>
              <a:gd name="T1" fmla="*/ 1467150 h 4185"/>
              <a:gd name="T2" fmla="*/ 1362430 w 5393"/>
              <a:gd name="T3" fmla="*/ 1472800 h 4185"/>
              <a:gd name="T4" fmla="*/ 1404112 w 5393"/>
              <a:gd name="T5" fmla="*/ 1416656 h 4185"/>
              <a:gd name="T6" fmla="*/ 1246922 w 5393"/>
              <a:gd name="T7" fmla="*/ 1134525 h 4185"/>
              <a:gd name="T8" fmla="*/ 663023 w 5393"/>
              <a:gd name="T9" fmla="*/ 1158536 h 4185"/>
              <a:gd name="T10" fmla="*/ 652780 w 5393"/>
              <a:gd name="T11" fmla="*/ 1134525 h 4185"/>
              <a:gd name="T12" fmla="*/ 1240917 w 5393"/>
              <a:gd name="T13" fmla="*/ 1194200 h 4185"/>
              <a:gd name="T14" fmla="*/ 1242683 w 5393"/>
              <a:gd name="T15" fmla="*/ 1224920 h 4185"/>
              <a:gd name="T16" fmla="*/ 652073 w 5393"/>
              <a:gd name="T17" fmla="*/ 1213974 h 4185"/>
              <a:gd name="T18" fmla="*/ 663023 w 5393"/>
              <a:gd name="T19" fmla="*/ 1255287 h 4185"/>
              <a:gd name="T20" fmla="*/ 1247628 w 5393"/>
              <a:gd name="T21" fmla="*/ 1276120 h 4185"/>
              <a:gd name="T22" fmla="*/ 656665 w 5393"/>
              <a:gd name="T23" fmla="*/ 1287066 h 4185"/>
              <a:gd name="T24" fmla="*/ 658431 w 5393"/>
              <a:gd name="T25" fmla="*/ 1256699 h 4185"/>
              <a:gd name="T26" fmla="*/ 1246922 w 5393"/>
              <a:gd name="T27" fmla="*/ 1335089 h 4185"/>
              <a:gd name="T28" fmla="*/ 663023 w 5393"/>
              <a:gd name="T29" fmla="*/ 1359100 h 4185"/>
              <a:gd name="T30" fmla="*/ 652780 w 5393"/>
              <a:gd name="T31" fmla="*/ 1335089 h 4185"/>
              <a:gd name="T32" fmla="*/ 1240917 w 5393"/>
              <a:gd name="T33" fmla="*/ 1394763 h 4185"/>
              <a:gd name="T34" fmla="*/ 1242683 w 5393"/>
              <a:gd name="T35" fmla="*/ 1425484 h 4185"/>
              <a:gd name="T36" fmla="*/ 652073 w 5393"/>
              <a:gd name="T37" fmla="*/ 1414184 h 4185"/>
              <a:gd name="T38" fmla="*/ 1404112 w 5393"/>
              <a:gd name="T39" fmla="*/ 61087 h 4185"/>
              <a:gd name="T40" fmla="*/ 1368082 w 5393"/>
              <a:gd name="T41" fmla="*/ 7415 h 4185"/>
              <a:gd name="T42" fmla="*/ 531266 w 5393"/>
              <a:gd name="T43" fmla="*/ 7415 h 4185"/>
              <a:gd name="T44" fmla="*/ 495236 w 5393"/>
              <a:gd name="T45" fmla="*/ 397596 h 4185"/>
              <a:gd name="T46" fmla="*/ 1392455 w 5393"/>
              <a:gd name="T47" fmla="*/ 676195 h 4185"/>
              <a:gd name="T48" fmla="*/ 563764 w 5393"/>
              <a:gd name="T49" fmla="*/ 703384 h 4185"/>
              <a:gd name="T50" fmla="*/ 500535 w 5393"/>
              <a:gd name="T51" fmla="*/ 665955 h 4185"/>
              <a:gd name="T52" fmla="*/ 109856 w 5393"/>
              <a:gd name="T53" fmla="*/ 406070 h 4185"/>
              <a:gd name="T54" fmla="*/ 46274 w 5393"/>
              <a:gd name="T55" fmla="*/ 501762 h 4185"/>
              <a:gd name="T56" fmla="*/ 2473 w 5393"/>
              <a:gd name="T57" fmla="*/ 712212 h 4185"/>
              <a:gd name="T58" fmla="*/ 15189 w 5393"/>
              <a:gd name="T59" fmla="*/ 960445 h 4185"/>
              <a:gd name="T60" fmla="*/ 72767 w 5393"/>
              <a:gd name="T61" fmla="*/ 1129229 h 4185"/>
              <a:gd name="T62" fmla="*/ 131050 w 5393"/>
              <a:gd name="T63" fmla="*/ 1184666 h 4185"/>
              <a:gd name="T64" fmla="*/ 333101 w 5393"/>
              <a:gd name="T65" fmla="*/ 1004230 h 4185"/>
              <a:gd name="T66" fmla="*/ 1528451 w 5393"/>
              <a:gd name="T67" fmla="*/ 988693 h 4185"/>
              <a:gd name="T68" fmla="*/ 1579317 w 5393"/>
              <a:gd name="T69" fmla="*/ 1020472 h 4185"/>
              <a:gd name="T70" fmla="*/ 1790552 w 5393"/>
              <a:gd name="T71" fmla="*/ 1179370 h 4185"/>
              <a:gd name="T72" fmla="*/ 1854134 w 5393"/>
              <a:gd name="T73" fmla="*/ 1092859 h 4185"/>
              <a:gd name="T74" fmla="*/ 1901114 w 5393"/>
              <a:gd name="T75" fmla="*/ 892295 h 4185"/>
              <a:gd name="T76" fmla="*/ 1892990 w 5393"/>
              <a:gd name="T77" fmla="*/ 641238 h 4185"/>
              <a:gd name="T78" fmla="*/ 1834353 w 5393"/>
              <a:gd name="T79" fmla="*/ 462920 h 4185"/>
              <a:gd name="T80" fmla="*/ 1772183 w 5393"/>
              <a:gd name="T81" fmla="*/ 397949 h 4185"/>
              <a:gd name="T82" fmla="*/ 196399 w 5393"/>
              <a:gd name="T83" fmla="*/ 502468 h 4185"/>
              <a:gd name="T84" fmla="*/ 180503 w 5393"/>
              <a:gd name="T85" fmla="*/ 479163 h 4185"/>
              <a:gd name="T86" fmla="*/ 236315 w 5393"/>
              <a:gd name="T87" fmla="*/ 463273 h 4185"/>
              <a:gd name="T88" fmla="*/ 297778 w 5393"/>
              <a:gd name="T89" fmla="*/ 473513 h 4185"/>
              <a:gd name="T90" fmla="*/ 300957 w 5393"/>
              <a:gd name="T91" fmla="*/ 497171 h 4185"/>
              <a:gd name="T92" fmla="*/ 243026 w 5393"/>
              <a:gd name="T93" fmla="*/ 509177 h 4185"/>
              <a:gd name="T94" fmla="*/ 1521739 w 5393"/>
              <a:gd name="T95" fmla="*/ 503527 h 4185"/>
              <a:gd name="T96" fmla="*/ 1519620 w 5393"/>
              <a:gd name="T97" fmla="*/ 466451 h 4185"/>
              <a:gd name="T98" fmla="*/ 1554943 w 5393"/>
              <a:gd name="T99" fmla="*/ 447737 h 4185"/>
              <a:gd name="T100" fmla="*/ 1592033 w 5393"/>
              <a:gd name="T101" fmla="*/ 469982 h 4185"/>
              <a:gd name="T102" fmla="*/ 1586028 w 5393"/>
              <a:gd name="T103" fmla="*/ 506352 h 4185"/>
              <a:gd name="T104" fmla="*/ 1669392 w 5393"/>
              <a:gd name="T105" fmla="*/ 519417 h 4185"/>
              <a:gd name="T106" fmla="*/ 1632302 w 5393"/>
              <a:gd name="T107" fmla="*/ 497524 h 4185"/>
              <a:gd name="T108" fmla="*/ 1638307 w 5393"/>
              <a:gd name="T109" fmla="*/ 460802 h 4185"/>
              <a:gd name="T110" fmla="*/ 1677163 w 5393"/>
              <a:gd name="T111" fmla="*/ 448443 h 4185"/>
              <a:gd name="T112" fmla="*/ 1708248 w 5393"/>
              <a:gd name="T113" fmla="*/ 476691 h 4185"/>
              <a:gd name="T114" fmla="*/ 1694472 w 5393"/>
              <a:gd name="T115" fmla="*/ 511296 h 418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5393" h="4185">
                <a:moveTo>
                  <a:pt x="1402" y="4012"/>
                </a:moveTo>
                <a:lnTo>
                  <a:pt x="1402" y="4012"/>
                </a:lnTo>
                <a:lnTo>
                  <a:pt x="1403" y="4030"/>
                </a:lnTo>
                <a:lnTo>
                  <a:pt x="1406" y="4047"/>
                </a:lnTo>
                <a:lnTo>
                  <a:pt x="1411" y="4063"/>
                </a:lnTo>
                <a:lnTo>
                  <a:pt x="1417" y="4080"/>
                </a:lnTo>
                <a:lnTo>
                  <a:pt x="1425" y="4095"/>
                </a:lnTo>
                <a:lnTo>
                  <a:pt x="1436" y="4109"/>
                </a:lnTo>
                <a:lnTo>
                  <a:pt x="1447" y="4122"/>
                </a:lnTo>
                <a:lnTo>
                  <a:pt x="1459" y="4135"/>
                </a:lnTo>
                <a:lnTo>
                  <a:pt x="1473" y="4146"/>
                </a:lnTo>
                <a:lnTo>
                  <a:pt x="1487" y="4155"/>
                </a:lnTo>
                <a:lnTo>
                  <a:pt x="1504" y="4164"/>
                </a:lnTo>
                <a:lnTo>
                  <a:pt x="1521" y="4171"/>
                </a:lnTo>
                <a:lnTo>
                  <a:pt x="1538" y="4177"/>
                </a:lnTo>
                <a:lnTo>
                  <a:pt x="1557" y="4182"/>
                </a:lnTo>
                <a:lnTo>
                  <a:pt x="1576" y="4185"/>
                </a:lnTo>
                <a:lnTo>
                  <a:pt x="1596" y="4185"/>
                </a:lnTo>
                <a:lnTo>
                  <a:pt x="3782" y="4185"/>
                </a:lnTo>
                <a:lnTo>
                  <a:pt x="3801" y="4185"/>
                </a:lnTo>
                <a:lnTo>
                  <a:pt x="3820" y="4182"/>
                </a:lnTo>
                <a:lnTo>
                  <a:pt x="3839" y="4177"/>
                </a:lnTo>
                <a:lnTo>
                  <a:pt x="3857" y="4171"/>
                </a:lnTo>
                <a:lnTo>
                  <a:pt x="3873" y="4164"/>
                </a:lnTo>
                <a:lnTo>
                  <a:pt x="3890" y="4155"/>
                </a:lnTo>
                <a:lnTo>
                  <a:pt x="3905" y="4146"/>
                </a:lnTo>
                <a:lnTo>
                  <a:pt x="3918" y="4135"/>
                </a:lnTo>
                <a:lnTo>
                  <a:pt x="3930" y="4122"/>
                </a:lnTo>
                <a:lnTo>
                  <a:pt x="3942" y="4109"/>
                </a:lnTo>
                <a:lnTo>
                  <a:pt x="3952" y="4095"/>
                </a:lnTo>
                <a:lnTo>
                  <a:pt x="3960" y="4080"/>
                </a:lnTo>
                <a:lnTo>
                  <a:pt x="3966" y="4063"/>
                </a:lnTo>
                <a:lnTo>
                  <a:pt x="3971" y="4047"/>
                </a:lnTo>
                <a:lnTo>
                  <a:pt x="3974" y="4030"/>
                </a:lnTo>
                <a:lnTo>
                  <a:pt x="3975" y="4012"/>
                </a:lnTo>
                <a:lnTo>
                  <a:pt x="3975" y="3060"/>
                </a:lnTo>
                <a:lnTo>
                  <a:pt x="1402" y="3060"/>
                </a:lnTo>
                <a:lnTo>
                  <a:pt x="1402" y="4012"/>
                </a:lnTo>
                <a:close/>
                <a:moveTo>
                  <a:pt x="1877" y="3183"/>
                </a:moveTo>
                <a:lnTo>
                  <a:pt x="3500" y="3183"/>
                </a:lnTo>
                <a:lnTo>
                  <a:pt x="3507" y="3184"/>
                </a:lnTo>
                <a:lnTo>
                  <a:pt x="3513" y="3187"/>
                </a:lnTo>
                <a:lnTo>
                  <a:pt x="3518" y="3191"/>
                </a:lnTo>
                <a:lnTo>
                  <a:pt x="3523" y="3198"/>
                </a:lnTo>
                <a:lnTo>
                  <a:pt x="3527" y="3205"/>
                </a:lnTo>
                <a:lnTo>
                  <a:pt x="3530" y="3213"/>
                </a:lnTo>
                <a:lnTo>
                  <a:pt x="3532" y="3222"/>
                </a:lnTo>
                <a:lnTo>
                  <a:pt x="3532" y="3232"/>
                </a:lnTo>
                <a:lnTo>
                  <a:pt x="3532" y="3241"/>
                </a:lnTo>
                <a:lnTo>
                  <a:pt x="3530" y="3251"/>
                </a:lnTo>
                <a:lnTo>
                  <a:pt x="3527" y="3260"/>
                </a:lnTo>
                <a:lnTo>
                  <a:pt x="3523" y="3267"/>
                </a:lnTo>
                <a:lnTo>
                  <a:pt x="3518" y="3273"/>
                </a:lnTo>
                <a:lnTo>
                  <a:pt x="3513" y="3277"/>
                </a:lnTo>
                <a:lnTo>
                  <a:pt x="3507" y="3280"/>
                </a:lnTo>
                <a:lnTo>
                  <a:pt x="3500" y="3281"/>
                </a:lnTo>
                <a:lnTo>
                  <a:pt x="1877" y="3281"/>
                </a:lnTo>
                <a:lnTo>
                  <a:pt x="1871" y="3280"/>
                </a:lnTo>
                <a:lnTo>
                  <a:pt x="1864" y="3277"/>
                </a:lnTo>
                <a:lnTo>
                  <a:pt x="1859" y="3273"/>
                </a:lnTo>
                <a:lnTo>
                  <a:pt x="1854" y="3267"/>
                </a:lnTo>
                <a:lnTo>
                  <a:pt x="1851" y="3260"/>
                </a:lnTo>
                <a:lnTo>
                  <a:pt x="1848" y="3251"/>
                </a:lnTo>
                <a:lnTo>
                  <a:pt x="1846" y="3241"/>
                </a:lnTo>
                <a:lnTo>
                  <a:pt x="1845" y="3232"/>
                </a:lnTo>
                <a:lnTo>
                  <a:pt x="1846" y="3222"/>
                </a:lnTo>
                <a:lnTo>
                  <a:pt x="1848" y="3213"/>
                </a:lnTo>
                <a:lnTo>
                  <a:pt x="1851" y="3205"/>
                </a:lnTo>
                <a:lnTo>
                  <a:pt x="1854" y="3198"/>
                </a:lnTo>
                <a:lnTo>
                  <a:pt x="1859" y="3191"/>
                </a:lnTo>
                <a:lnTo>
                  <a:pt x="1864" y="3187"/>
                </a:lnTo>
                <a:lnTo>
                  <a:pt x="1871" y="3184"/>
                </a:lnTo>
                <a:lnTo>
                  <a:pt x="1877" y="3183"/>
                </a:lnTo>
                <a:close/>
                <a:moveTo>
                  <a:pt x="1877" y="3379"/>
                </a:moveTo>
                <a:lnTo>
                  <a:pt x="3500" y="3379"/>
                </a:lnTo>
                <a:lnTo>
                  <a:pt x="3507" y="3380"/>
                </a:lnTo>
                <a:lnTo>
                  <a:pt x="3513" y="3382"/>
                </a:lnTo>
                <a:lnTo>
                  <a:pt x="3518" y="3387"/>
                </a:lnTo>
                <a:lnTo>
                  <a:pt x="3523" y="3393"/>
                </a:lnTo>
                <a:lnTo>
                  <a:pt x="3527" y="3400"/>
                </a:lnTo>
                <a:lnTo>
                  <a:pt x="3530" y="3408"/>
                </a:lnTo>
                <a:lnTo>
                  <a:pt x="3532" y="3418"/>
                </a:lnTo>
                <a:lnTo>
                  <a:pt x="3532" y="3428"/>
                </a:lnTo>
                <a:lnTo>
                  <a:pt x="3532" y="3438"/>
                </a:lnTo>
                <a:lnTo>
                  <a:pt x="3530" y="3447"/>
                </a:lnTo>
                <a:lnTo>
                  <a:pt x="3527" y="3455"/>
                </a:lnTo>
                <a:lnTo>
                  <a:pt x="3523" y="3462"/>
                </a:lnTo>
                <a:lnTo>
                  <a:pt x="3518" y="3469"/>
                </a:lnTo>
                <a:lnTo>
                  <a:pt x="3513" y="3473"/>
                </a:lnTo>
                <a:lnTo>
                  <a:pt x="3507" y="3476"/>
                </a:lnTo>
                <a:lnTo>
                  <a:pt x="3500" y="3477"/>
                </a:lnTo>
                <a:lnTo>
                  <a:pt x="1877" y="3477"/>
                </a:lnTo>
                <a:lnTo>
                  <a:pt x="1871" y="3476"/>
                </a:lnTo>
                <a:lnTo>
                  <a:pt x="1864" y="3473"/>
                </a:lnTo>
                <a:lnTo>
                  <a:pt x="1859" y="3469"/>
                </a:lnTo>
                <a:lnTo>
                  <a:pt x="1854" y="3462"/>
                </a:lnTo>
                <a:lnTo>
                  <a:pt x="1851" y="3455"/>
                </a:lnTo>
                <a:lnTo>
                  <a:pt x="1848" y="3447"/>
                </a:lnTo>
                <a:lnTo>
                  <a:pt x="1846" y="3438"/>
                </a:lnTo>
                <a:lnTo>
                  <a:pt x="1845" y="3428"/>
                </a:lnTo>
                <a:lnTo>
                  <a:pt x="1846" y="3418"/>
                </a:lnTo>
                <a:lnTo>
                  <a:pt x="1848" y="3408"/>
                </a:lnTo>
                <a:lnTo>
                  <a:pt x="1851" y="3400"/>
                </a:lnTo>
                <a:lnTo>
                  <a:pt x="1854" y="3393"/>
                </a:lnTo>
                <a:lnTo>
                  <a:pt x="1859" y="3387"/>
                </a:lnTo>
                <a:lnTo>
                  <a:pt x="1864" y="3382"/>
                </a:lnTo>
                <a:lnTo>
                  <a:pt x="1871" y="3380"/>
                </a:lnTo>
                <a:lnTo>
                  <a:pt x="1877" y="3379"/>
                </a:lnTo>
                <a:close/>
                <a:moveTo>
                  <a:pt x="1877" y="3555"/>
                </a:moveTo>
                <a:lnTo>
                  <a:pt x="3500" y="3555"/>
                </a:lnTo>
                <a:lnTo>
                  <a:pt x="3507" y="3556"/>
                </a:lnTo>
                <a:lnTo>
                  <a:pt x="3513" y="3559"/>
                </a:lnTo>
                <a:lnTo>
                  <a:pt x="3518" y="3563"/>
                </a:lnTo>
                <a:lnTo>
                  <a:pt x="3523" y="3569"/>
                </a:lnTo>
                <a:lnTo>
                  <a:pt x="3527" y="3576"/>
                </a:lnTo>
                <a:lnTo>
                  <a:pt x="3530" y="3586"/>
                </a:lnTo>
                <a:lnTo>
                  <a:pt x="3532" y="3595"/>
                </a:lnTo>
                <a:lnTo>
                  <a:pt x="3532" y="3604"/>
                </a:lnTo>
                <a:lnTo>
                  <a:pt x="3532" y="3614"/>
                </a:lnTo>
                <a:lnTo>
                  <a:pt x="3530" y="3623"/>
                </a:lnTo>
                <a:lnTo>
                  <a:pt x="3527" y="3631"/>
                </a:lnTo>
                <a:lnTo>
                  <a:pt x="3523" y="3639"/>
                </a:lnTo>
                <a:lnTo>
                  <a:pt x="3518" y="3645"/>
                </a:lnTo>
                <a:lnTo>
                  <a:pt x="3513" y="3650"/>
                </a:lnTo>
                <a:lnTo>
                  <a:pt x="3507" y="3652"/>
                </a:lnTo>
                <a:lnTo>
                  <a:pt x="3500" y="3653"/>
                </a:lnTo>
                <a:lnTo>
                  <a:pt x="1877" y="3653"/>
                </a:lnTo>
                <a:lnTo>
                  <a:pt x="1871" y="3652"/>
                </a:lnTo>
                <a:lnTo>
                  <a:pt x="1864" y="3650"/>
                </a:lnTo>
                <a:lnTo>
                  <a:pt x="1859" y="3645"/>
                </a:lnTo>
                <a:lnTo>
                  <a:pt x="1854" y="3639"/>
                </a:lnTo>
                <a:lnTo>
                  <a:pt x="1851" y="3631"/>
                </a:lnTo>
                <a:lnTo>
                  <a:pt x="1848" y="3623"/>
                </a:lnTo>
                <a:lnTo>
                  <a:pt x="1846" y="3614"/>
                </a:lnTo>
                <a:lnTo>
                  <a:pt x="1845" y="3604"/>
                </a:lnTo>
                <a:lnTo>
                  <a:pt x="1846" y="3595"/>
                </a:lnTo>
                <a:lnTo>
                  <a:pt x="1848" y="3586"/>
                </a:lnTo>
                <a:lnTo>
                  <a:pt x="1851" y="3576"/>
                </a:lnTo>
                <a:lnTo>
                  <a:pt x="1854" y="3569"/>
                </a:lnTo>
                <a:lnTo>
                  <a:pt x="1859" y="3563"/>
                </a:lnTo>
                <a:lnTo>
                  <a:pt x="1864" y="3559"/>
                </a:lnTo>
                <a:lnTo>
                  <a:pt x="1871" y="3556"/>
                </a:lnTo>
                <a:lnTo>
                  <a:pt x="1877" y="3555"/>
                </a:lnTo>
                <a:close/>
                <a:moveTo>
                  <a:pt x="1877" y="3752"/>
                </a:moveTo>
                <a:lnTo>
                  <a:pt x="3500" y="3752"/>
                </a:lnTo>
                <a:lnTo>
                  <a:pt x="3507" y="3753"/>
                </a:lnTo>
                <a:lnTo>
                  <a:pt x="3513" y="3755"/>
                </a:lnTo>
                <a:lnTo>
                  <a:pt x="3518" y="3760"/>
                </a:lnTo>
                <a:lnTo>
                  <a:pt x="3523" y="3766"/>
                </a:lnTo>
                <a:lnTo>
                  <a:pt x="3527" y="3773"/>
                </a:lnTo>
                <a:lnTo>
                  <a:pt x="3530" y="3781"/>
                </a:lnTo>
                <a:lnTo>
                  <a:pt x="3532" y="3790"/>
                </a:lnTo>
                <a:lnTo>
                  <a:pt x="3532" y="3800"/>
                </a:lnTo>
                <a:lnTo>
                  <a:pt x="3532" y="3810"/>
                </a:lnTo>
                <a:lnTo>
                  <a:pt x="3530" y="3819"/>
                </a:lnTo>
                <a:lnTo>
                  <a:pt x="3527" y="3827"/>
                </a:lnTo>
                <a:lnTo>
                  <a:pt x="3523" y="3835"/>
                </a:lnTo>
                <a:lnTo>
                  <a:pt x="3518" y="3840"/>
                </a:lnTo>
                <a:lnTo>
                  <a:pt x="3513" y="3845"/>
                </a:lnTo>
                <a:lnTo>
                  <a:pt x="3507" y="3848"/>
                </a:lnTo>
                <a:lnTo>
                  <a:pt x="3500" y="3849"/>
                </a:lnTo>
                <a:lnTo>
                  <a:pt x="1877" y="3849"/>
                </a:lnTo>
                <a:lnTo>
                  <a:pt x="1871" y="3848"/>
                </a:lnTo>
                <a:lnTo>
                  <a:pt x="1864" y="3845"/>
                </a:lnTo>
                <a:lnTo>
                  <a:pt x="1859" y="3840"/>
                </a:lnTo>
                <a:lnTo>
                  <a:pt x="1854" y="3835"/>
                </a:lnTo>
                <a:lnTo>
                  <a:pt x="1851" y="3827"/>
                </a:lnTo>
                <a:lnTo>
                  <a:pt x="1848" y="3819"/>
                </a:lnTo>
                <a:lnTo>
                  <a:pt x="1846" y="3810"/>
                </a:lnTo>
                <a:lnTo>
                  <a:pt x="1845" y="3800"/>
                </a:lnTo>
                <a:lnTo>
                  <a:pt x="1846" y="3790"/>
                </a:lnTo>
                <a:lnTo>
                  <a:pt x="1848" y="3781"/>
                </a:lnTo>
                <a:lnTo>
                  <a:pt x="1851" y="3773"/>
                </a:lnTo>
                <a:lnTo>
                  <a:pt x="1854" y="3766"/>
                </a:lnTo>
                <a:lnTo>
                  <a:pt x="1859" y="3760"/>
                </a:lnTo>
                <a:lnTo>
                  <a:pt x="1864" y="3755"/>
                </a:lnTo>
                <a:lnTo>
                  <a:pt x="1871" y="3753"/>
                </a:lnTo>
                <a:lnTo>
                  <a:pt x="1877" y="3752"/>
                </a:lnTo>
                <a:close/>
                <a:moveTo>
                  <a:pt x="1877" y="3947"/>
                </a:moveTo>
                <a:lnTo>
                  <a:pt x="3500" y="3947"/>
                </a:lnTo>
                <a:lnTo>
                  <a:pt x="3507" y="3948"/>
                </a:lnTo>
                <a:lnTo>
                  <a:pt x="3513" y="3950"/>
                </a:lnTo>
                <a:lnTo>
                  <a:pt x="3518" y="3955"/>
                </a:lnTo>
                <a:lnTo>
                  <a:pt x="3523" y="3961"/>
                </a:lnTo>
                <a:lnTo>
                  <a:pt x="3527" y="3969"/>
                </a:lnTo>
                <a:lnTo>
                  <a:pt x="3530" y="3977"/>
                </a:lnTo>
                <a:lnTo>
                  <a:pt x="3532" y="3986"/>
                </a:lnTo>
                <a:lnTo>
                  <a:pt x="3532" y="3996"/>
                </a:lnTo>
                <a:lnTo>
                  <a:pt x="3532" y="4005"/>
                </a:lnTo>
                <a:lnTo>
                  <a:pt x="3530" y="4014"/>
                </a:lnTo>
                <a:lnTo>
                  <a:pt x="3527" y="4024"/>
                </a:lnTo>
                <a:lnTo>
                  <a:pt x="3523" y="4031"/>
                </a:lnTo>
                <a:lnTo>
                  <a:pt x="3518" y="4037"/>
                </a:lnTo>
                <a:lnTo>
                  <a:pt x="3513" y="4041"/>
                </a:lnTo>
                <a:lnTo>
                  <a:pt x="3507" y="4044"/>
                </a:lnTo>
                <a:lnTo>
                  <a:pt x="3500" y="4045"/>
                </a:lnTo>
                <a:lnTo>
                  <a:pt x="1877" y="4045"/>
                </a:lnTo>
                <a:lnTo>
                  <a:pt x="1871" y="4044"/>
                </a:lnTo>
                <a:lnTo>
                  <a:pt x="1864" y="4041"/>
                </a:lnTo>
                <a:lnTo>
                  <a:pt x="1859" y="4037"/>
                </a:lnTo>
                <a:lnTo>
                  <a:pt x="1854" y="4031"/>
                </a:lnTo>
                <a:lnTo>
                  <a:pt x="1851" y="4024"/>
                </a:lnTo>
                <a:lnTo>
                  <a:pt x="1848" y="4014"/>
                </a:lnTo>
                <a:lnTo>
                  <a:pt x="1846" y="4005"/>
                </a:lnTo>
                <a:lnTo>
                  <a:pt x="1845" y="3996"/>
                </a:lnTo>
                <a:lnTo>
                  <a:pt x="1846" y="3986"/>
                </a:lnTo>
                <a:lnTo>
                  <a:pt x="1848" y="3977"/>
                </a:lnTo>
                <a:lnTo>
                  <a:pt x="1851" y="3969"/>
                </a:lnTo>
                <a:lnTo>
                  <a:pt x="1854" y="3961"/>
                </a:lnTo>
                <a:lnTo>
                  <a:pt x="1859" y="3955"/>
                </a:lnTo>
                <a:lnTo>
                  <a:pt x="1864" y="3950"/>
                </a:lnTo>
                <a:lnTo>
                  <a:pt x="1871" y="3948"/>
                </a:lnTo>
                <a:lnTo>
                  <a:pt x="1877" y="3947"/>
                </a:lnTo>
                <a:close/>
                <a:moveTo>
                  <a:pt x="3975" y="173"/>
                </a:moveTo>
                <a:lnTo>
                  <a:pt x="3975" y="173"/>
                </a:lnTo>
                <a:lnTo>
                  <a:pt x="3974" y="155"/>
                </a:lnTo>
                <a:lnTo>
                  <a:pt x="3971" y="139"/>
                </a:lnTo>
                <a:lnTo>
                  <a:pt x="3966" y="121"/>
                </a:lnTo>
                <a:lnTo>
                  <a:pt x="3960" y="106"/>
                </a:lnTo>
                <a:lnTo>
                  <a:pt x="3952" y="91"/>
                </a:lnTo>
                <a:lnTo>
                  <a:pt x="3942" y="77"/>
                </a:lnTo>
                <a:lnTo>
                  <a:pt x="3930" y="63"/>
                </a:lnTo>
                <a:lnTo>
                  <a:pt x="3918" y="51"/>
                </a:lnTo>
                <a:lnTo>
                  <a:pt x="3905" y="40"/>
                </a:lnTo>
                <a:lnTo>
                  <a:pt x="3890" y="30"/>
                </a:lnTo>
                <a:lnTo>
                  <a:pt x="3873" y="21"/>
                </a:lnTo>
                <a:lnTo>
                  <a:pt x="3857" y="13"/>
                </a:lnTo>
                <a:lnTo>
                  <a:pt x="3839" y="7"/>
                </a:lnTo>
                <a:lnTo>
                  <a:pt x="3820" y="3"/>
                </a:lnTo>
                <a:lnTo>
                  <a:pt x="3801" y="1"/>
                </a:lnTo>
                <a:lnTo>
                  <a:pt x="3782" y="0"/>
                </a:lnTo>
                <a:lnTo>
                  <a:pt x="1596" y="0"/>
                </a:lnTo>
                <a:lnTo>
                  <a:pt x="1576" y="1"/>
                </a:lnTo>
                <a:lnTo>
                  <a:pt x="1557" y="3"/>
                </a:lnTo>
                <a:lnTo>
                  <a:pt x="1538" y="7"/>
                </a:lnTo>
                <a:lnTo>
                  <a:pt x="1521" y="13"/>
                </a:lnTo>
                <a:lnTo>
                  <a:pt x="1504" y="21"/>
                </a:lnTo>
                <a:lnTo>
                  <a:pt x="1487" y="30"/>
                </a:lnTo>
                <a:lnTo>
                  <a:pt x="1473" y="40"/>
                </a:lnTo>
                <a:lnTo>
                  <a:pt x="1459" y="51"/>
                </a:lnTo>
                <a:lnTo>
                  <a:pt x="1447" y="63"/>
                </a:lnTo>
                <a:lnTo>
                  <a:pt x="1436" y="77"/>
                </a:lnTo>
                <a:lnTo>
                  <a:pt x="1425" y="91"/>
                </a:lnTo>
                <a:lnTo>
                  <a:pt x="1417" y="106"/>
                </a:lnTo>
                <a:lnTo>
                  <a:pt x="1411" y="121"/>
                </a:lnTo>
                <a:lnTo>
                  <a:pt x="1406" y="139"/>
                </a:lnTo>
                <a:lnTo>
                  <a:pt x="1403" y="155"/>
                </a:lnTo>
                <a:lnTo>
                  <a:pt x="1402" y="173"/>
                </a:lnTo>
                <a:lnTo>
                  <a:pt x="1402" y="1126"/>
                </a:lnTo>
                <a:lnTo>
                  <a:pt x="3975" y="1126"/>
                </a:lnTo>
                <a:lnTo>
                  <a:pt x="3975" y="173"/>
                </a:lnTo>
                <a:close/>
                <a:moveTo>
                  <a:pt x="5006" y="1126"/>
                </a:moveTo>
                <a:lnTo>
                  <a:pt x="3975" y="1126"/>
                </a:lnTo>
                <a:lnTo>
                  <a:pt x="3975" y="1818"/>
                </a:lnTo>
                <a:lnTo>
                  <a:pt x="3974" y="1836"/>
                </a:lnTo>
                <a:lnTo>
                  <a:pt x="3971" y="1853"/>
                </a:lnTo>
                <a:lnTo>
                  <a:pt x="3966" y="1870"/>
                </a:lnTo>
                <a:lnTo>
                  <a:pt x="3960" y="1886"/>
                </a:lnTo>
                <a:lnTo>
                  <a:pt x="3952" y="1901"/>
                </a:lnTo>
                <a:lnTo>
                  <a:pt x="3942" y="1915"/>
                </a:lnTo>
                <a:lnTo>
                  <a:pt x="3930" y="1928"/>
                </a:lnTo>
                <a:lnTo>
                  <a:pt x="3918" y="1941"/>
                </a:lnTo>
                <a:lnTo>
                  <a:pt x="3905" y="1952"/>
                </a:lnTo>
                <a:lnTo>
                  <a:pt x="3890" y="1962"/>
                </a:lnTo>
                <a:lnTo>
                  <a:pt x="3873" y="1970"/>
                </a:lnTo>
                <a:lnTo>
                  <a:pt x="3857" y="1978"/>
                </a:lnTo>
                <a:lnTo>
                  <a:pt x="3839" y="1983"/>
                </a:lnTo>
                <a:lnTo>
                  <a:pt x="3820" y="1987"/>
                </a:lnTo>
                <a:lnTo>
                  <a:pt x="3801" y="1991"/>
                </a:lnTo>
                <a:lnTo>
                  <a:pt x="3782" y="1992"/>
                </a:lnTo>
                <a:lnTo>
                  <a:pt x="1596" y="1992"/>
                </a:lnTo>
                <a:lnTo>
                  <a:pt x="1576" y="1991"/>
                </a:lnTo>
                <a:lnTo>
                  <a:pt x="1557" y="1987"/>
                </a:lnTo>
                <a:lnTo>
                  <a:pt x="1538" y="1983"/>
                </a:lnTo>
                <a:lnTo>
                  <a:pt x="1521" y="1978"/>
                </a:lnTo>
                <a:lnTo>
                  <a:pt x="1504" y="1970"/>
                </a:lnTo>
                <a:lnTo>
                  <a:pt x="1487" y="1962"/>
                </a:lnTo>
                <a:lnTo>
                  <a:pt x="1473" y="1952"/>
                </a:lnTo>
                <a:lnTo>
                  <a:pt x="1459" y="1941"/>
                </a:lnTo>
                <a:lnTo>
                  <a:pt x="1447" y="1928"/>
                </a:lnTo>
                <a:lnTo>
                  <a:pt x="1436" y="1915"/>
                </a:lnTo>
                <a:lnTo>
                  <a:pt x="1425" y="1901"/>
                </a:lnTo>
                <a:lnTo>
                  <a:pt x="1417" y="1886"/>
                </a:lnTo>
                <a:lnTo>
                  <a:pt x="1411" y="1870"/>
                </a:lnTo>
                <a:lnTo>
                  <a:pt x="1406" y="1853"/>
                </a:lnTo>
                <a:lnTo>
                  <a:pt x="1403" y="1836"/>
                </a:lnTo>
                <a:lnTo>
                  <a:pt x="1402" y="1818"/>
                </a:lnTo>
                <a:lnTo>
                  <a:pt x="1402" y="1126"/>
                </a:lnTo>
                <a:lnTo>
                  <a:pt x="371" y="1126"/>
                </a:lnTo>
                <a:lnTo>
                  <a:pt x="360" y="1127"/>
                </a:lnTo>
                <a:lnTo>
                  <a:pt x="349" y="1130"/>
                </a:lnTo>
                <a:lnTo>
                  <a:pt x="336" y="1135"/>
                </a:lnTo>
                <a:lnTo>
                  <a:pt x="324" y="1142"/>
                </a:lnTo>
                <a:lnTo>
                  <a:pt x="311" y="1150"/>
                </a:lnTo>
                <a:lnTo>
                  <a:pt x="297" y="1161"/>
                </a:lnTo>
                <a:lnTo>
                  <a:pt x="282" y="1175"/>
                </a:lnTo>
                <a:lnTo>
                  <a:pt x="267" y="1190"/>
                </a:lnTo>
                <a:lnTo>
                  <a:pt x="253" y="1206"/>
                </a:lnTo>
                <a:lnTo>
                  <a:pt x="238" y="1226"/>
                </a:lnTo>
                <a:lnTo>
                  <a:pt x="222" y="1247"/>
                </a:lnTo>
                <a:lnTo>
                  <a:pt x="206" y="1270"/>
                </a:lnTo>
                <a:lnTo>
                  <a:pt x="191" y="1297"/>
                </a:lnTo>
                <a:lnTo>
                  <a:pt x="175" y="1324"/>
                </a:lnTo>
                <a:lnTo>
                  <a:pt x="160" y="1355"/>
                </a:lnTo>
                <a:lnTo>
                  <a:pt x="145" y="1387"/>
                </a:lnTo>
                <a:lnTo>
                  <a:pt x="131" y="1421"/>
                </a:lnTo>
                <a:lnTo>
                  <a:pt x="116" y="1458"/>
                </a:lnTo>
                <a:lnTo>
                  <a:pt x="102" y="1498"/>
                </a:lnTo>
                <a:lnTo>
                  <a:pt x="89" y="1538"/>
                </a:lnTo>
                <a:lnTo>
                  <a:pt x="77" y="1582"/>
                </a:lnTo>
                <a:lnTo>
                  <a:pt x="64" y="1628"/>
                </a:lnTo>
                <a:lnTo>
                  <a:pt x="53" y="1677"/>
                </a:lnTo>
                <a:lnTo>
                  <a:pt x="43" y="1728"/>
                </a:lnTo>
                <a:lnTo>
                  <a:pt x="34" y="1781"/>
                </a:lnTo>
                <a:lnTo>
                  <a:pt x="26" y="1836"/>
                </a:lnTo>
                <a:lnTo>
                  <a:pt x="19" y="1894"/>
                </a:lnTo>
                <a:lnTo>
                  <a:pt x="11" y="1954"/>
                </a:lnTo>
                <a:lnTo>
                  <a:pt x="7" y="2017"/>
                </a:lnTo>
                <a:lnTo>
                  <a:pt x="3" y="2082"/>
                </a:lnTo>
                <a:lnTo>
                  <a:pt x="1" y="2150"/>
                </a:lnTo>
                <a:lnTo>
                  <a:pt x="0" y="2221"/>
                </a:lnTo>
                <a:lnTo>
                  <a:pt x="1" y="2291"/>
                </a:lnTo>
                <a:lnTo>
                  <a:pt x="3" y="2358"/>
                </a:lnTo>
                <a:lnTo>
                  <a:pt x="7" y="2424"/>
                </a:lnTo>
                <a:lnTo>
                  <a:pt x="11" y="2488"/>
                </a:lnTo>
                <a:lnTo>
                  <a:pt x="19" y="2550"/>
                </a:lnTo>
                <a:lnTo>
                  <a:pt x="26" y="2609"/>
                </a:lnTo>
                <a:lnTo>
                  <a:pt x="34" y="2665"/>
                </a:lnTo>
                <a:lnTo>
                  <a:pt x="43" y="2720"/>
                </a:lnTo>
                <a:lnTo>
                  <a:pt x="53" y="2772"/>
                </a:lnTo>
                <a:lnTo>
                  <a:pt x="64" y="2822"/>
                </a:lnTo>
                <a:lnTo>
                  <a:pt x="77" y="2870"/>
                </a:lnTo>
                <a:lnTo>
                  <a:pt x="89" y="2914"/>
                </a:lnTo>
                <a:lnTo>
                  <a:pt x="102" y="2958"/>
                </a:lnTo>
                <a:lnTo>
                  <a:pt x="116" y="2999"/>
                </a:lnTo>
                <a:lnTo>
                  <a:pt x="131" y="3038"/>
                </a:lnTo>
                <a:lnTo>
                  <a:pt x="145" y="3074"/>
                </a:lnTo>
                <a:lnTo>
                  <a:pt x="160" y="3108"/>
                </a:lnTo>
                <a:lnTo>
                  <a:pt x="175" y="3141"/>
                </a:lnTo>
                <a:lnTo>
                  <a:pt x="191" y="3170"/>
                </a:lnTo>
                <a:lnTo>
                  <a:pt x="206" y="3198"/>
                </a:lnTo>
                <a:lnTo>
                  <a:pt x="222" y="3223"/>
                </a:lnTo>
                <a:lnTo>
                  <a:pt x="238" y="3245"/>
                </a:lnTo>
                <a:lnTo>
                  <a:pt x="253" y="3267"/>
                </a:lnTo>
                <a:lnTo>
                  <a:pt x="267" y="3285"/>
                </a:lnTo>
                <a:lnTo>
                  <a:pt x="282" y="3301"/>
                </a:lnTo>
                <a:lnTo>
                  <a:pt x="297" y="3316"/>
                </a:lnTo>
                <a:lnTo>
                  <a:pt x="311" y="3328"/>
                </a:lnTo>
                <a:lnTo>
                  <a:pt x="324" y="3338"/>
                </a:lnTo>
                <a:lnTo>
                  <a:pt x="336" y="3345"/>
                </a:lnTo>
                <a:lnTo>
                  <a:pt x="349" y="3351"/>
                </a:lnTo>
                <a:lnTo>
                  <a:pt x="360" y="3354"/>
                </a:lnTo>
                <a:lnTo>
                  <a:pt x="371" y="3355"/>
                </a:lnTo>
                <a:lnTo>
                  <a:pt x="901" y="3355"/>
                </a:lnTo>
                <a:lnTo>
                  <a:pt x="901" y="2939"/>
                </a:lnTo>
                <a:lnTo>
                  <a:pt x="901" y="2927"/>
                </a:lnTo>
                <a:lnTo>
                  <a:pt x="903" y="2913"/>
                </a:lnTo>
                <a:lnTo>
                  <a:pt x="907" y="2901"/>
                </a:lnTo>
                <a:lnTo>
                  <a:pt x="911" y="2888"/>
                </a:lnTo>
                <a:lnTo>
                  <a:pt x="917" y="2877"/>
                </a:lnTo>
                <a:lnTo>
                  <a:pt x="925" y="2864"/>
                </a:lnTo>
                <a:lnTo>
                  <a:pt x="933" y="2854"/>
                </a:lnTo>
                <a:lnTo>
                  <a:pt x="943" y="2844"/>
                </a:lnTo>
                <a:lnTo>
                  <a:pt x="954" y="2834"/>
                </a:lnTo>
                <a:lnTo>
                  <a:pt x="966" y="2826"/>
                </a:lnTo>
                <a:lnTo>
                  <a:pt x="980" y="2819"/>
                </a:lnTo>
                <a:lnTo>
                  <a:pt x="994" y="2812"/>
                </a:lnTo>
                <a:lnTo>
                  <a:pt x="1010" y="2806"/>
                </a:lnTo>
                <a:lnTo>
                  <a:pt x="1027" y="2803"/>
                </a:lnTo>
                <a:lnTo>
                  <a:pt x="1044" y="2800"/>
                </a:lnTo>
                <a:lnTo>
                  <a:pt x="1064" y="2800"/>
                </a:lnTo>
                <a:lnTo>
                  <a:pt x="4303" y="2800"/>
                </a:lnTo>
                <a:lnTo>
                  <a:pt x="4327" y="2800"/>
                </a:lnTo>
                <a:lnTo>
                  <a:pt x="4347" y="2801"/>
                </a:lnTo>
                <a:lnTo>
                  <a:pt x="4366" y="2804"/>
                </a:lnTo>
                <a:lnTo>
                  <a:pt x="4384" y="2807"/>
                </a:lnTo>
                <a:lnTo>
                  <a:pt x="4400" y="2813"/>
                </a:lnTo>
                <a:lnTo>
                  <a:pt x="4414" y="2819"/>
                </a:lnTo>
                <a:lnTo>
                  <a:pt x="4426" y="2825"/>
                </a:lnTo>
                <a:lnTo>
                  <a:pt x="4438" y="2833"/>
                </a:lnTo>
                <a:lnTo>
                  <a:pt x="4447" y="2842"/>
                </a:lnTo>
                <a:lnTo>
                  <a:pt x="4455" y="2852"/>
                </a:lnTo>
                <a:lnTo>
                  <a:pt x="4462" y="2863"/>
                </a:lnTo>
                <a:lnTo>
                  <a:pt x="4467" y="2877"/>
                </a:lnTo>
                <a:lnTo>
                  <a:pt x="4471" y="2890"/>
                </a:lnTo>
                <a:lnTo>
                  <a:pt x="4474" y="2905"/>
                </a:lnTo>
                <a:lnTo>
                  <a:pt x="4476" y="2922"/>
                </a:lnTo>
                <a:lnTo>
                  <a:pt x="4476" y="2939"/>
                </a:lnTo>
                <a:lnTo>
                  <a:pt x="4477" y="3186"/>
                </a:lnTo>
                <a:lnTo>
                  <a:pt x="4476" y="3355"/>
                </a:lnTo>
                <a:lnTo>
                  <a:pt x="5023" y="3355"/>
                </a:lnTo>
                <a:lnTo>
                  <a:pt x="5034" y="3354"/>
                </a:lnTo>
                <a:lnTo>
                  <a:pt x="5045" y="3351"/>
                </a:lnTo>
                <a:lnTo>
                  <a:pt x="5057" y="3346"/>
                </a:lnTo>
                <a:lnTo>
                  <a:pt x="5069" y="3340"/>
                </a:lnTo>
                <a:lnTo>
                  <a:pt x="5084" y="3331"/>
                </a:lnTo>
                <a:lnTo>
                  <a:pt x="5097" y="3320"/>
                </a:lnTo>
                <a:lnTo>
                  <a:pt x="5111" y="3307"/>
                </a:lnTo>
                <a:lnTo>
                  <a:pt x="5126" y="3291"/>
                </a:lnTo>
                <a:lnTo>
                  <a:pt x="5142" y="3275"/>
                </a:lnTo>
                <a:lnTo>
                  <a:pt x="5157" y="3256"/>
                </a:lnTo>
                <a:lnTo>
                  <a:pt x="5172" y="3234"/>
                </a:lnTo>
                <a:lnTo>
                  <a:pt x="5187" y="3211"/>
                </a:lnTo>
                <a:lnTo>
                  <a:pt x="5203" y="3184"/>
                </a:lnTo>
                <a:lnTo>
                  <a:pt x="5218" y="3157"/>
                </a:lnTo>
                <a:lnTo>
                  <a:pt x="5233" y="3126"/>
                </a:lnTo>
                <a:lnTo>
                  <a:pt x="5249" y="3095"/>
                </a:lnTo>
                <a:lnTo>
                  <a:pt x="5263" y="3060"/>
                </a:lnTo>
                <a:lnTo>
                  <a:pt x="5277" y="3023"/>
                </a:lnTo>
                <a:lnTo>
                  <a:pt x="5291" y="2984"/>
                </a:lnTo>
                <a:lnTo>
                  <a:pt x="5305" y="2943"/>
                </a:lnTo>
                <a:lnTo>
                  <a:pt x="5317" y="2899"/>
                </a:lnTo>
                <a:lnTo>
                  <a:pt x="5329" y="2853"/>
                </a:lnTo>
                <a:lnTo>
                  <a:pt x="5340" y="2804"/>
                </a:lnTo>
                <a:lnTo>
                  <a:pt x="5350" y="2753"/>
                </a:lnTo>
                <a:lnTo>
                  <a:pt x="5361" y="2700"/>
                </a:lnTo>
                <a:lnTo>
                  <a:pt x="5369" y="2645"/>
                </a:lnTo>
                <a:lnTo>
                  <a:pt x="5376" y="2587"/>
                </a:lnTo>
                <a:lnTo>
                  <a:pt x="5382" y="2527"/>
                </a:lnTo>
                <a:lnTo>
                  <a:pt x="5387" y="2464"/>
                </a:lnTo>
                <a:lnTo>
                  <a:pt x="5390" y="2399"/>
                </a:lnTo>
                <a:lnTo>
                  <a:pt x="5393" y="2331"/>
                </a:lnTo>
                <a:lnTo>
                  <a:pt x="5393" y="2260"/>
                </a:lnTo>
                <a:lnTo>
                  <a:pt x="5392" y="2190"/>
                </a:lnTo>
                <a:lnTo>
                  <a:pt x="5390" y="2122"/>
                </a:lnTo>
                <a:lnTo>
                  <a:pt x="5386" y="2057"/>
                </a:lnTo>
                <a:lnTo>
                  <a:pt x="5381" y="1993"/>
                </a:lnTo>
                <a:lnTo>
                  <a:pt x="5375" y="1931"/>
                </a:lnTo>
                <a:lnTo>
                  <a:pt x="5367" y="1872"/>
                </a:lnTo>
                <a:lnTo>
                  <a:pt x="5359" y="1816"/>
                </a:lnTo>
                <a:lnTo>
                  <a:pt x="5348" y="1761"/>
                </a:lnTo>
                <a:lnTo>
                  <a:pt x="5337" y="1709"/>
                </a:lnTo>
                <a:lnTo>
                  <a:pt x="5325" y="1660"/>
                </a:lnTo>
                <a:lnTo>
                  <a:pt x="5313" y="1612"/>
                </a:lnTo>
                <a:lnTo>
                  <a:pt x="5299" y="1567"/>
                </a:lnTo>
                <a:lnTo>
                  <a:pt x="5285" y="1523"/>
                </a:lnTo>
                <a:lnTo>
                  <a:pt x="5271" y="1482"/>
                </a:lnTo>
                <a:lnTo>
                  <a:pt x="5256" y="1444"/>
                </a:lnTo>
                <a:lnTo>
                  <a:pt x="5240" y="1407"/>
                </a:lnTo>
                <a:lnTo>
                  <a:pt x="5224" y="1373"/>
                </a:lnTo>
                <a:lnTo>
                  <a:pt x="5209" y="1341"/>
                </a:lnTo>
                <a:lnTo>
                  <a:pt x="5193" y="1311"/>
                </a:lnTo>
                <a:lnTo>
                  <a:pt x="5176" y="1284"/>
                </a:lnTo>
                <a:lnTo>
                  <a:pt x="5160" y="1258"/>
                </a:lnTo>
                <a:lnTo>
                  <a:pt x="5144" y="1236"/>
                </a:lnTo>
                <a:lnTo>
                  <a:pt x="5128" y="1214"/>
                </a:lnTo>
                <a:lnTo>
                  <a:pt x="5112" y="1196"/>
                </a:lnTo>
                <a:lnTo>
                  <a:pt x="5097" y="1180"/>
                </a:lnTo>
                <a:lnTo>
                  <a:pt x="5082" y="1165"/>
                </a:lnTo>
                <a:lnTo>
                  <a:pt x="5068" y="1153"/>
                </a:lnTo>
                <a:lnTo>
                  <a:pt x="5054" y="1143"/>
                </a:lnTo>
                <a:lnTo>
                  <a:pt x="5041" y="1136"/>
                </a:lnTo>
                <a:lnTo>
                  <a:pt x="5028" y="1130"/>
                </a:lnTo>
                <a:lnTo>
                  <a:pt x="5017" y="1127"/>
                </a:lnTo>
                <a:lnTo>
                  <a:pt x="5006" y="1126"/>
                </a:lnTo>
                <a:close/>
                <a:moveTo>
                  <a:pt x="688" y="1442"/>
                </a:moveTo>
                <a:lnTo>
                  <a:pt x="688" y="1442"/>
                </a:lnTo>
                <a:lnTo>
                  <a:pt x="669" y="1442"/>
                </a:lnTo>
                <a:lnTo>
                  <a:pt x="650" y="1441"/>
                </a:lnTo>
                <a:lnTo>
                  <a:pt x="633" y="1438"/>
                </a:lnTo>
                <a:lnTo>
                  <a:pt x="615" y="1436"/>
                </a:lnTo>
                <a:lnTo>
                  <a:pt x="599" y="1434"/>
                </a:lnTo>
                <a:lnTo>
                  <a:pt x="584" y="1430"/>
                </a:lnTo>
                <a:lnTo>
                  <a:pt x="570" y="1427"/>
                </a:lnTo>
                <a:lnTo>
                  <a:pt x="556" y="1423"/>
                </a:lnTo>
                <a:lnTo>
                  <a:pt x="544" y="1418"/>
                </a:lnTo>
                <a:lnTo>
                  <a:pt x="534" y="1413"/>
                </a:lnTo>
                <a:lnTo>
                  <a:pt x="525" y="1408"/>
                </a:lnTo>
                <a:lnTo>
                  <a:pt x="517" y="1402"/>
                </a:lnTo>
                <a:lnTo>
                  <a:pt x="511" y="1396"/>
                </a:lnTo>
                <a:lnTo>
                  <a:pt x="505" y="1390"/>
                </a:lnTo>
                <a:lnTo>
                  <a:pt x="503" y="1383"/>
                </a:lnTo>
                <a:lnTo>
                  <a:pt x="502" y="1376"/>
                </a:lnTo>
                <a:lnTo>
                  <a:pt x="503" y="1370"/>
                </a:lnTo>
                <a:lnTo>
                  <a:pt x="505" y="1364"/>
                </a:lnTo>
                <a:lnTo>
                  <a:pt x="511" y="1357"/>
                </a:lnTo>
                <a:lnTo>
                  <a:pt x="517" y="1352"/>
                </a:lnTo>
                <a:lnTo>
                  <a:pt x="525" y="1346"/>
                </a:lnTo>
                <a:lnTo>
                  <a:pt x="534" y="1341"/>
                </a:lnTo>
                <a:lnTo>
                  <a:pt x="544" y="1336"/>
                </a:lnTo>
                <a:lnTo>
                  <a:pt x="556" y="1331"/>
                </a:lnTo>
                <a:lnTo>
                  <a:pt x="570" y="1326"/>
                </a:lnTo>
                <a:lnTo>
                  <a:pt x="584" y="1322"/>
                </a:lnTo>
                <a:lnTo>
                  <a:pt x="599" y="1319"/>
                </a:lnTo>
                <a:lnTo>
                  <a:pt x="615" y="1317"/>
                </a:lnTo>
                <a:lnTo>
                  <a:pt x="633" y="1314"/>
                </a:lnTo>
                <a:lnTo>
                  <a:pt x="650" y="1313"/>
                </a:lnTo>
                <a:lnTo>
                  <a:pt x="669" y="1312"/>
                </a:lnTo>
                <a:lnTo>
                  <a:pt x="688" y="1312"/>
                </a:lnTo>
                <a:lnTo>
                  <a:pt x="707" y="1312"/>
                </a:lnTo>
                <a:lnTo>
                  <a:pt x="725" y="1313"/>
                </a:lnTo>
                <a:lnTo>
                  <a:pt x="744" y="1314"/>
                </a:lnTo>
                <a:lnTo>
                  <a:pt x="760" y="1317"/>
                </a:lnTo>
                <a:lnTo>
                  <a:pt x="776" y="1319"/>
                </a:lnTo>
                <a:lnTo>
                  <a:pt x="792" y="1322"/>
                </a:lnTo>
                <a:lnTo>
                  <a:pt x="807" y="1326"/>
                </a:lnTo>
                <a:lnTo>
                  <a:pt x="820" y="1331"/>
                </a:lnTo>
                <a:lnTo>
                  <a:pt x="831" y="1336"/>
                </a:lnTo>
                <a:lnTo>
                  <a:pt x="843" y="1341"/>
                </a:lnTo>
                <a:lnTo>
                  <a:pt x="852" y="1346"/>
                </a:lnTo>
                <a:lnTo>
                  <a:pt x="860" y="1352"/>
                </a:lnTo>
                <a:lnTo>
                  <a:pt x="866" y="1357"/>
                </a:lnTo>
                <a:lnTo>
                  <a:pt x="870" y="1364"/>
                </a:lnTo>
                <a:lnTo>
                  <a:pt x="873" y="1370"/>
                </a:lnTo>
                <a:lnTo>
                  <a:pt x="874" y="1376"/>
                </a:lnTo>
                <a:lnTo>
                  <a:pt x="873" y="1383"/>
                </a:lnTo>
                <a:lnTo>
                  <a:pt x="870" y="1390"/>
                </a:lnTo>
                <a:lnTo>
                  <a:pt x="866" y="1396"/>
                </a:lnTo>
                <a:lnTo>
                  <a:pt x="860" y="1402"/>
                </a:lnTo>
                <a:lnTo>
                  <a:pt x="852" y="1408"/>
                </a:lnTo>
                <a:lnTo>
                  <a:pt x="843" y="1413"/>
                </a:lnTo>
                <a:lnTo>
                  <a:pt x="831" y="1418"/>
                </a:lnTo>
                <a:lnTo>
                  <a:pt x="820" y="1423"/>
                </a:lnTo>
                <a:lnTo>
                  <a:pt x="807" y="1427"/>
                </a:lnTo>
                <a:lnTo>
                  <a:pt x="792" y="1430"/>
                </a:lnTo>
                <a:lnTo>
                  <a:pt x="776" y="1434"/>
                </a:lnTo>
                <a:lnTo>
                  <a:pt x="760" y="1436"/>
                </a:lnTo>
                <a:lnTo>
                  <a:pt x="744" y="1438"/>
                </a:lnTo>
                <a:lnTo>
                  <a:pt x="725" y="1441"/>
                </a:lnTo>
                <a:lnTo>
                  <a:pt x="707" y="1442"/>
                </a:lnTo>
                <a:lnTo>
                  <a:pt x="688" y="1442"/>
                </a:lnTo>
                <a:close/>
                <a:moveTo>
                  <a:pt x="4402" y="1471"/>
                </a:moveTo>
                <a:lnTo>
                  <a:pt x="4402" y="1471"/>
                </a:lnTo>
                <a:lnTo>
                  <a:pt x="4391" y="1470"/>
                </a:lnTo>
                <a:lnTo>
                  <a:pt x="4380" y="1469"/>
                </a:lnTo>
                <a:lnTo>
                  <a:pt x="4368" y="1466"/>
                </a:lnTo>
                <a:lnTo>
                  <a:pt x="4358" y="1463"/>
                </a:lnTo>
                <a:lnTo>
                  <a:pt x="4348" y="1459"/>
                </a:lnTo>
                <a:lnTo>
                  <a:pt x="4339" y="1454"/>
                </a:lnTo>
                <a:lnTo>
                  <a:pt x="4330" y="1448"/>
                </a:lnTo>
                <a:lnTo>
                  <a:pt x="4322" y="1442"/>
                </a:lnTo>
                <a:lnTo>
                  <a:pt x="4314" y="1434"/>
                </a:lnTo>
                <a:lnTo>
                  <a:pt x="4308" y="1426"/>
                </a:lnTo>
                <a:lnTo>
                  <a:pt x="4302" y="1418"/>
                </a:lnTo>
                <a:lnTo>
                  <a:pt x="4297" y="1409"/>
                </a:lnTo>
                <a:lnTo>
                  <a:pt x="4294" y="1400"/>
                </a:lnTo>
                <a:lnTo>
                  <a:pt x="4291" y="1391"/>
                </a:lnTo>
                <a:lnTo>
                  <a:pt x="4289" y="1380"/>
                </a:lnTo>
                <a:lnTo>
                  <a:pt x="4289" y="1370"/>
                </a:lnTo>
                <a:lnTo>
                  <a:pt x="4289" y="1359"/>
                </a:lnTo>
                <a:lnTo>
                  <a:pt x="4291" y="1350"/>
                </a:lnTo>
                <a:lnTo>
                  <a:pt x="4294" y="1340"/>
                </a:lnTo>
                <a:lnTo>
                  <a:pt x="4297" y="1331"/>
                </a:lnTo>
                <a:lnTo>
                  <a:pt x="4302" y="1321"/>
                </a:lnTo>
                <a:lnTo>
                  <a:pt x="4308" y="1313"/>
                </a:lnTo>
                <a:lnTo>
                  <a:pt x="4314" y="1305"/>
                </a:lnTo>
                <a:lnTo>
                  <a:pt x="4322" y="1298"/>
                </a:lnTo>
                <a:lnTo>
                  <a:pt x="4330" y="1292"/>
                </a:lnTo>
                <a:lnTo>
                  <a:pt x="4339" y="1286"/>
                </a:lnTo>
                <a:lnTo>
                  <a:pt x="4348" y="1281"/>
                </a:lnTo>
                <a:lnTo>
                  <a:pt x="4358" y="1277"/>
                </a:lnTo>
                <a:lnTo>
                  <a:pt x="4368" y="1273"/>
                </a:lnTo>
                <a:lnTo>
                  <a:pt x="4380" y="1270"/>
                </a:lnTo>
                <a:lnTo>
                  <a:pt x="4391" y="1269"/>
                </a:lnTo>
                <a:lnTo>
                  <a:pt x="4402" y="1268"/>
                </a:lnTo>
                <a:lnTo>
                  <a:pt x="4413" y="1269"/>
                </a:lnTo>
                <a:lnTo>
                  <a:pt x="4424" y="1270"/>
                </a:lnTo>
                <a:lnTo>
                  <a:pt x="4436" y="1273"/>
                </a:lnTo>
                <a:lnTo>
                  <a:pt x="4446" y="1277"/>
                </a:lnTo>
                <a:lnTo>
                  <a:pt x="4456" y="1281"/>
                </a:lnTo>
                <a:lnTo>
                  <a:pt x="4465" y="1286"/>
                </a:lnTo>
                <a:lnTo>
                  <a:pt x="4474" y="1292"/>
                </a:lnTo>
                <a:lnTo>
                  <a:pt x="4482" y="1298"/>
                </a:lnTo>
                <a:lnTo>
                  <a:pt x="4490" y="1305"/>
                </a:lnTo>
                <a:lnTo>
                  <a:pt x="4496" y="1313"/>
                </a:lnTo>
                <a:lnTo>
                  <a:pt x="4502" y="1321"/>
                </a:lnTo>
                <a:lnTo>
                  <a:pt x="4507" y="1331"/>
                </a:lnTo>
                <a:lnTo>
                  <a:pt x="4510" y="1340"/>
                </a:lnTo>
                <a:lnTo>
                  <a:pt x="4513" y="1350"/>
                </a:lnTo>
                <a:lnTo>
                  <a:pt x="4515" y="1359"/>
                </a:lnTo>
                <a:lnTo>
                  <a:pt x="4515" y="1370"/>
                </a:lnTo>
                <a:lnTo>
                  <a:pt x="4515" y="1380"/>
                </a:lnTo>
                <a:lnTo>
                  <a:pt x="4513" y="1391"/>
                </a:lnTo>
                <a:lnTo>
                  <a:pt x="4510" y="1400"/>
                </a:lnTo>
                <a:lnTo>
                  <a:pt x="4507" y="1409"/>
                </a:lnTo>
                <a:lnTo>
                  <a:pt x="4502" y="1418"/>
                </a:lnTo>
                <a:lnTo>
                  <a:pt x="4496" y="1426"/>
                </a:lnTo>
                <a:lnTo>
                  <a:pt x="4490" y="1434"/>
                </a:lnTo>
                <a:lnTo>
                  <a:pt x="4482" y="1442"/>
                </a:lnTo>
                <a:lnTo>
                  <a:pt x="4474" y="1448"/>
                </a:lnTo>
                <a:lnTo>
                  <a:pt x="4465" y="1454"/>
                </a:lnTo>
                <a:lnTo>
                  <a:pt x="4456" y="1459"/>
                </a:lnTo>
                <a:lnTo>
                  <a:pt x="4446" y="1463"/>
                </a:lnTo>
                <a:lnTo>
                  <a:pt x="4436" y="1466"/>
                </a:lnTo>
                <a:lnTo>
                  <a:pt x="4424" y="1469"/>
                </a:lnTo>
                <a:lnTo>
                  <a:pt x="4413" y="1470"/>
                </a:lnTo>
                <a:lnTo>
                  <a:pt x="4402" y="1471"/>
                </a:lnTo>
                <a:close/>
                <a:moveTo>
                  <a:pt x="4726" y="1471"/>
                </a:moveTo>
                <a:lnTo>
                  <a:pt x="4726" y="1471"/>
                </a:lnTo>
                <a:lnTo>
                  <a:pt x="4714" y="1470"/>
                </a:lnTo>
                <a:lnTo>
                  <a:pt x="4703" y="1469"/>
                </a:lnTo>
                <a:lnTo>
                  <a:pt x="4692" y="1466"/>
                </a:lnTo>
                <a:lnTo>
                  <a:pt x="4681" y="1463"/>
                </a:lnTo>
                <a:lnTo>
                  <a:pt x="4672" y="1459"/>
                </a:lnTo>
                <a:lnTo>
                  <a:pt x="4662" y="1454"/>
                </a:lnTo>
                <a:lnTo>
                  <a:pt x="4654" y="1448"/>
                </a:lnTo>
                <a:lnTo>
                  <a:pt x="4645" y="1442"/>
                </a:lnTo>
                <a:lnTo>
                  <a:pt x="4638" y="1434"/>
                </a:lnTo>
                <a:lnTo>
                  <a:pt x="4631" y="1426"/>
                </a:lnTo>
                <a:lnTo>
                  <a:pt x="4626" y="1418"/>
                </a:lnTo>
                <a:lnTo>
                  <a:pt x="4621" y="1409"/>
                </a:lnTo>
                <a:lnTo>
                  <a:pt x="4617" y="1400"/>
                </a:lnTo>
                <a:lnTo>
                  <a:pt x="4615" y="1391"/>
                </a:lnTo>
                <a:lnTo>
                  <a:pt x="4613" y="1380"/>
                </a:lnTo>
                <a:lnTo>
                  <a:pt x="4612" y="1370"/>
                </a:lnTo>
                <a:lnTo>
                  <a:pt x="4613" y="1359"/>
                </a:lnTo>
                <a:lnTo>
                  <a:pt x="4615" y="1350"/>
                </a:lnTo>
                <a:lnTo>
                  <a:pt x="4617" y="1340"/>
                </a:lnTo>
                <a:lnTo>
                  <a:pt x="4621" y="1331"/>
                </a:lnTo>
                <a:lnTo>
                  <a:pt x="4626" y="1321"/>
                </a:lnTo>
                <a:lnTo>
                  <a:pt x="4631" y="1313"/>
                </a:lnTo>
                <a:lnTo>
                  <a:pt x="4638" y="1305"/>
                </a:lnTo>
                <a:lnTo>
                  <a:pt x="4645" y="1298"/>
                </a:lnTo>
                <a:lnTo>
                  <a:pt x="4654" y="1292"/>
                </a:lnTo>
                <a:lnTo>
                  <a:pt x="4662" y="1286"/>
                </a:lnTo>
                <a:lnTo>
                  <a:pt x="4672" y="1281"/>
                </a:lnTo>
                <a:lnTo>
                  <a:pt x="4681" y="1277"/>
                </a:lnTo>
                <a:lnTo>
                  <a:pt x="4692" y="1273"/>
                </a:lnTo>
                <a:lnTo>
                  <a:pt x="4703" y="1270"/>
                </a:lnTo>
                <a:lnTo>
                  <a:pt x="4714" y="1269"/>
                </a:lnTo>
                <a:lnTo>
                  <a:pt x="4726" y="1268"/>
                </a:lnTo>
                <a:lnTo>
                  <a:pt x="4737" y="1269"/>
                </a:lnTo>
                <a:lnTo>
                  <a:pt x="4748" y="1270"/>
                </a:lnTo>
                <a:lnTo>
                  <a:pt x="4760" y="1273"/>
                </a:lnTo>
                <a:lnTo>
                  <a:pt x="4770" y="1277"/>
                </a:lnTo>
                <a:lnTo>
                  <a:pt x="4780" y="1281"/>
                </a:lnTo>
                <a:lnTo>
                  <a:pt x="4789" y="1286"/>
                </a:lnTo>
                <a:lnTo>
                  <a:pt x="4797" y="1292"/>
                </a:lnTo>
                <a:lnTo>
                  <a:pt x="4805" y="1298"/>
                </a:lnTo>
                <a:lnTo>
                  <a:pt x="4813" y="1305"/>
                </a:lnTo>
                <a:lnTo>
                  <a:pt x="4820" y="1313"/>
                </a:lnTo>
                <a:lnTo>
                  <a:pt x="4825" y="1321"/>
                </a:lnTo>
                <a:lnTo>
                  <a:pt x="4830" y="1331"/>
                </a:lnTo>
                <a:lnTo>
                  <a:pt x="4834" y="1340"/>
                </a:lnTo>
                <a:lnTo>
                  <a:pt x="4836" y="1350"/>
                </a:lnTo>
                <a:lnTo>
                  <a:pt x="4838" y="1359"/>
                </a:lnTo>
                <a:lnTo>
                  <a:pt x="4839" y="1370"/>
                </a:lnTo>
                <a:lnTo>
                  <a:pt x="4838" y="1380"/>
                </a:lnTo>
                <a:lnTo>
                  <a:pt x="4836" y="1391"/>
                </a:lnTo>
                <a:lnTo>
                  <a:pt x="4834" y="1400"/>
                </a:lnTo>
                <a:lnTo>
                  <a:pt x="4830" y="1409"/>
                </a:lnTo>
                <a:lnTo>
                  <a:pt x="4825" y="1418"/>
                </a:lnTo>
                <a:lnTo>
                  <a:pt x="4820" y="1426"/>
                </a:lnTo>
                <a:lnTo>
                  <a:pt x="4813" y="1434"/>
                </a:lnTo>
                <a:lnTo>
                  <a:pt x="4805" y="1442"/>
                </a:lnTo>
                <a:lnTo>
                  <a:pt x="4797" y="1448"/>
                </a:lnTo>
                <a:lnTo>
                  <a:pt x="4789" y="1454"/>
                </a:lnTo>
                <a:lnTo>
                  <a:pt x="4780" y="1459"/>
                </a:lnTo>
                <a:lnTo>
                  <a:pt x="4770" y="1463"/>
                </a:lnTo>
                <a:lnTo>
                  <a:pt x="4760" y="1466"/>
                </a:lnTo>
                <a:lnTo>
                  <a:pt x="4748" y="1469"/>
                </a:lnTo>
                <a:lnTo>
                  <a:pt x="4737" y="1470"/>
                </a:lnTo>
                <a:lnTo>
                  <a:pt x="4726" y="147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" name="KSO_Shape"/>
          <p:cNvSpPr>
            <a:spLocks/>
          </p:cNvSpPr>
          <p:nvPr/>
        </p:nvSpPr>
        <p:spPr bwMode="auto">
          <a:xfrm>
            <a:off x="6107194" y="2470095"/>
            <a:ext cx="390526" cy="390526"/>
          </a:xfrm>
          <a:custGeom>
            <a:avLst/>
            <a:gdLst>
              <a:gd name="T0" fmla="*/ 733640 w 1450975"/>
              <a:gd name="T1" fmla="*/ 273045 h 1450975"/>
              <a:gd name="T2" fmla="*/ 1094170 w 1450975"/>
              <a:gd name="T3" fmla="*/ 273045 h 1450975"/>
              <a:gd name="T4" fmla="*/ 1094170 w 1450975"/>
              <a:gd name="T5" fmla="*/ 546742 h 1450975"/>
              <a:gd name="T6" fmla="*/ 909714 w 1450975"/>
              <a:gd name="T7" fmla="*/ 546742 h 1450975"/>
              <a:gd name="T8" fmla="*/ 286868 w 1450975"/>
              <a:gd name="T9" fmla="*/ 1915226 h 1450975"/>
              <a:gd name="T10" fmla="*/ 1031887 w 1450975"/>
              <a:gd name="T11" fmla="*/ 1915226 h 1450975"/>
              <a:gd name="T12" fmla="*/ 1304980 w 1450975"/>
              <a:gd name="T13" fmla="*/ 2326071 h 1450975"/>
              <a:gd name="T14" fmla="*/ 1979929 w 1450975"/>
              <a:gd name="T15" fmla="*/ 2326071 h 1450975"/>
              <a:gd name="T16" fmla="*/ 2253024 w 1450975"/>
              <a:gd name="T17" fmla="*/ 1915226 h 1450975"/>
              <a:gd name="T18" fmla="*/ 2996845 w 1450975"/>
              <a:gd name="T19" fmla="*/ 1915226 h 1450975"/>
              <a:gd name="T20" fmla="*/ 2375196 w 1450975"/>
              <a:gd name="T21" fmla="*/ 546742 h 1450975"/>
              <a:gd name="T22" fmla="*/ 2189542 w 1450975"/>
              <a:gd name="T23" fmla="*/ 546742 h 1450975"/>
              <a:gd name="T24" fmla="*/ 2189542 w 1450975"/>
              <a:gd name="T25" fmla="*/ 273045 h 1450975"/>
              <a:gd name="T26" fmla="*/ 2551271 w 1450975"/>
              <a:gd name="T27" fmla="*/ 273045 h 1450975"/>
              <a:gd name="T28" fmla="*/ 3283712 w 1450975"/>
              <a:gd name="T29" fmla="*/ 1885881 h 1450975"/>
              <a:gd name="T30" fmla="*/ 3283712 w 1450975"/>
              <a:gd name="T31" fmla="*/ 3283712 h 1450975"/>
              <a:gd name="T32" fmla="*/ 0 w 1450975"/>
              <a:gd name="T33" fmla="*/ 3283712 h 1450975"/>
              <a:gd name="T34" fmla="*/ 0 w 1450975"/>
              <a:gd name="T35" fmla="*/ 1885881 h 1450975"/>
              <a:gd name="T36" fmla="*/ 1369112 w 1450975"/>
              <a:gd name="T37" fmla="*/ 0 h 1450975"/>
              <a:gd name="T38" fmla="*/ 1915200 w 1450975"/>
              <a:gd name="T39" fmla="*/ 0 h 1450975"/>
              <a:gd name="T40" fmla="*/ 1915200 w 1450975"/>
              <a:gd name="T41" fmla="*/ 1231334 h 1450975"/>
              <a:gd name="T42" fmla="*/ 2324467 w 1450975"/>
              <a:gd name="T43" fmla="*/ 1231334 h 1450975"/>
              <a:gd name="T44" fmla="*/ 1642155 w 1450975"/>
              <a:gd name="T45" fmla="*/ 2051424 h 1450975"/>
              <a:gd name="T46" fmla="*/ 959248 w 1450975"/>
              <a:gd name="T47" fmla="*/ 1231334 h 1450975"/>
              <a:gd name="T48" fmla="*/ 1369112 w 1450975"/>
              <a:gd name="T49" fmla="*/ 1231334 h 145097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450975" h="1450975">
                <a:moveTo>
                  <a:pt x="324174" y="120650"/>
                </a:moveTo>
                <a:lnTo>
                  <a:pt x="483482" y="120650"/>
                </a:lnTo>
                <a:lnTo>
                  <a:pt x="483482" y="241589"/>
                </a:lnTo>
                <a:lnTo>
                  <a:pt x="401976" y="241589"/>
                </a:lnTo>
                <a:lnTo>
                  <a:pt x="126759" y="846282"/>
                </a:lnTo>
                <a:lnTo>
                  <a:pt x="455960" y="846282"/>
                </a:lnTo>
                <a:lnTo>
                  <a:pt x="576632" y="1027822"/>
                </a:lnTo>
                <a:lnTo>
                  <a:pt x="874872" y="1027822"/>
                </a:lnTo>
                <a:lnTo>
                  <a:pt x="995544" y="846282"/>
                </a:lnTo>
                <a:lnTo>
                  <a:pt x="1324217" y="846282"/>
                </a:lnTo>
                <a:lnTo>
                  <a:pt x="1049529" y="241589"/>
                </a:lnTo>
                <a:lnTo>
                  <a:pt x="967493" y="241589"/>
                </a:lnTo>
                <a:lnTo>
                  <a:pt x="967493" y="120650"/>
                </a:lnTo>
                <a:lnTo>
                  <a:pt x="1127331" y="120650"/>
                </a:lnTo>
                <a:lnTo>
                  <a:pt x="1450975" y="833315"/>
                </a:lnTo>
                <a:lnTo>
                  <a:pt x="1450975" y="1450975"/>
                </a:lnTo>
                <a:lnTo>
                  <a:pt x="0" y="1450975"/>
                </a:lnTo>
                <a:lnTo>
                  <a:pt x="0" y="833315"/>
                </a:lnTo>
                <a:lnTo>
                  <a:pt x="324174" y="120650"/>
                </a:lnTo>
                <a:close/>
                <a:moveTo>
                  <a:pt x="604970" y="0"/>
                </a:moveTo>
                <a:lnTo>
                  <a:pt x="846270" y="0"/>
                </a:lnTo>
                <a:lnTo>
                  <a:pt x="846270" y="544090"/>
                </a:lnTo>
                <a:lnTo>
                  <a:pt x="1027113" y="544090"/>
                </a:lnTo>
                <a:lnTo>
                  <a:pt x="725620" y="906463"/>
                </a:lnTo>
                <a:lnTo>
                  <a:pt x="423863" y="544090"/>
                </a:lnTo>
                <a:lnTo>
                  <a:pt x="604970" y="544090"/>
                </a:lnTo>
                <a:lnTo>
                  <a:pt x="60497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" name="KSO_Shape"/>
          <p:cNvSpPr/>
          <p:nvPr/>
        </p:nvSpPr>
        <p:spPr>
          <a:xfrm>
            <a:off x="2674094" y="2462340"/>
            <a:ext cx="500982" cy="398281"/>
          </a:xfrm>
          <a:custGeom>
            <a:avLst/>
            <a:gdLst/>
            <a:ahLst/>
            <a:cxnLst/>
            <a:rect l="l" t="t" r="r" b="b"/>
            <a:pathLst>
              <a:path w="3438144" h="2732506">
                <a:moveTo>
                  <a:pt x="1719072" y="1227183"/>
                </a:moveTo>
                <a:cubicBezTo>
                  <a:pt x="1961590" y="1227183"/>
                  <a:pt x="2158189" y="1423782"/>
                  <a:pt x="2158189" y="1666300"/>
                </a:cubicBezTo>
                <a:cubicBezTo>
                  <a:pt x="2158189" y="1908818"/>
                  <a:pt x="1961590" y="2105417"/>
                  <a:pt x="1719072" y="2105417"/>
                </a:cubicBezTo>
                <a:cubicBezTo>
                  <a:pt x="1476554" y="2105417"/>
                  <a:pt x="1279955" y="1908818"/>
                  <a:pt x="1279955" y="1666300"/>
                </a:cubicBezTo>
                <a:cubicBezTo>
                  <a:pt x="1279955" y="1423782"/>
                  <a:pt x="1476554" y="1227183"/>
                  <a:pt x="1719072" y="1227183"/>
                </a:cubicBezTo>
                <a:close/>
                <a:moveTo>
                  <a:pt x="1719072" y="997872"/>
                </a:moveTo>
                <a:cubicBezTo>
                  <a:pt x="1349909" y="997872"/>
                  <a:pt x="1050644" y="1297137"/>
                  <a:pt x="1050644" y="1666300"/>
                </a:cubicBezTo>
                <a:cubicBezTo>
                  <a:pt x="1050644" y="2035463"/>
                  <a:pt x="1349909" y="2334728"/>
                  <a:pt x="1719072" y="2334728"/>
                </a:cubicBezTo>
                <a:cubicBezTo>
                  <a:pt x="2088235" y="2334728"/>
                  <a:pt x="2387500" y="2035463"/>
                  <a:pt x="2387500" y="1666300"/>
                </a:cubicBezTo>
                <a:cubicBezTo>
                  <a:pt x="2387500" y="1297137"/>
                  <a:pt x="2088235" y="997872"/>
                  <a:pt x="1719072" y="997872"/>
                </a:cubicBezTo>
                <a:close/>
                <a:moveTo>
                  <a:pt x="575044" y="803862"/>
                </a:moveTo>
                <a:cubicBezTo>
                  <a:pt x="495506" y="803862"/>
                  <a:pt x="431028" y="868340"/>
                  <a:pt x="431028" y="947878"/>
                </a:cubicBezTo>
                <a:cubicBezTo>
                  <a:pt x="431028" y="1027416"/>
                  <a:pt x="495506" y="1091894"/>
                  <a:pt x="575044" y="1091894"/>
                </a:cubicBezTo>
                <a:cubicBezTo>
                  <a:pt x="654582" y="1091894"/>
                  <a:pt x="719060" y="1027416"/>
                  <a:pt x="719060" y="947878"/>
                </a:cubicBezTo>
                <a:cubicBezTo>
                  <a:pt x="719060" y="868340"/>
                  <a:pt x="654582" y="803862"/>
                  <a:pt x="575044" y="803862"/>
                </a:cubicBezTo>
                <a:close/>
                <a:moveTo>
                  <a:pt x="1365940" y="0"/>
                </a:moveTo>
                <a:lnTo>
                  <a:pt x="1998164" y="0"/>
                </a:lnTo>
                <a:cubicBezTo>
                  <a:pt x="2213188" y="0"/>
                  <a:pt x="2387500" y="174312"/>
                  <a:pt x="2387500" y="389336"/>
                </a:cubicBezTo>
                <a:lnTo>
                  <a:pt x="2384456" y="419529"/>
                </a:lnTo>
                <a:lnTo>
                  <a:pt x="3040081" y="419529"/>
                </a:lnTo>
                <a:cubicBezTo>
                  <a:pt x="3259925" y="419529"/>
                  <a:pt x="3438144" y="597748"/>
                  <a:pt x="3438144" y="817592"/>
                </a:cubicBezTo>
                <a:lnTo>
                  <a:pt x="3438144" y="2334443"/>
                </a:lnTo>
                <a:cubicBezTo>
                  <a:pt x="3438144" y="2554287"/>
                  <a:pt x="3259925" y="2732506"/>
                  <a:pt x="3040081" y="2732506"/>
                </a:cubicBezTo>
                <a:lnTo>
                  <a:pt x="398063" y="2732506"/>
                </a:lnTo>
                <a:cubicBezTo>
                  <a:pt x="178219" y="2732506"/>
                  <a:pt x="0" y="2554287"/>
                  <a:pt x="0" y="2334443"/>
                </a:cubicBezTo>
                <a:lnTo>
                  <a:pt x="0" y="817592"/>
                </a:lnTo>
                <a:cubicBezTo>
                  <a:pt x="0" y="597748"/>
                  <a:pt x="178219" y="419529"/>
                  <a:pt x="398063" y="419529"/>
                </a:cubicBezTo>
                <a:lnTo>
                  <a:pt x="979648" y="419529"/>
                </a:lnTo>
                <a:cubicBezTo>
                  <a:pt x="976997" y="409663"/>
                  <a:pt x="976604" y="399545"/>
                  <a:pt x="976604" y="389336"/>
                </a:cubicBezTo>
                <a:cubicBezTo>
                  <a:pt x="976604" y="174312"/>
                  <a:pt x="1150916" y="0"/>
                  <a:pt x="1365940" y="0"/>
                </a:cubicBezTo>
                <a:close/>
              </a:path>
            </a:pathLst>
          </a:cu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0" y="912586"/>
            <a:ext cx="12192000" cy="0"/>
          </a:xfrm>
          <a:prstGeom prst="line">
            <a:avLst/>
          </a:prstGeom>
          <a:ln w="215900" cmpd="thickThin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0" y="6386286"/>
            <a:ext cx="12192000" cy="0"/>
          </a:xfrm>
          <a:prstGeom prst="line">
            <a:avLst/>
          </a:prstGeom>
          <a:ln w="215900" cmpd="thickThin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" y="539678"/>
            <a:ext cx="12192000" cy="3729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842" y="0"/>
            <a:ext cx="3252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800" dirty="0" smtClean="0">
                <a:solidFill>
                  <a:srgbClr val="0070C0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Interface Design</a:t>
            </a:r>
            <a:r>
              <a:rPr lang="zh-CN" altLang="en-US" sz="2800" dirty="0">
                <a:solidFill>
                  <a:srgbClr val="0070C0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　</a:t>
            </a:r>
            <a:r>
              <a:rPr lang="zh-CN" altLang="en-US" sz="2000" dirty="0">
                <a:solidFill>
                  <a:srgbClr val="0070C0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　</a:t>
            </a:r>
            <a:endParaRPr lang="en-US" altLang="zh-CN" sz="2000" dirty="0">
              <a:solidFill>
                <a:srgbClr val="0070C0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238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" y="1637463"/>
            <a:ext cx="1346199" cy="3091543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48200" y="1637463"/>
            <a:ext cx="7543800" cy="3091543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04950" y="1574296"/>
            <a:ext cx="28829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dirty="0">
                <a:solidFill>
                  <a:srgbClr val="0070C0"/>
                </a:solidFill>
                <a:latin typeface="Impact" panose="020B0806030902050204" pitchFamily="34" charset="0"/>
              </a:rPr>
              <a:t>04</a:t>
            </a:r>
            <a:endParaRPr lang="zh-CN" altLang="en-US" sz="199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05675" y="2306071"/>
            <a:ext cx="5418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 </a:t>
            </a:r>
          </a:p>
          <a:p>
            <a:r>
              <a:rPr lang="en-US" altLang="zh-CN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  <a:endParaRPr lang="zh-CN" altLang="en-US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486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直接连接符 142"/>
          <p:cNvCxnSpPr/>
          <p:nvPr/>
        </p:nvCxnSpPr>
        <p:spPr>
          <a:xfrm>
            <a:off x="0" y="912586"/>
            <a:ext cx="12192000" cy="0"/>
          </a:xfrm>
          <a:prstGeom prst="line">
            <a:avLst/>
          </a:prstGeom>
          <a:ln w="215900" cmpd="thickThin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V="1">
            <a:off x="0" y="6386286"/>
            <a:ext cx="12192000" cy="0"/>
          </a:xfrm>
          <a:prstGeom prst="line">
            <a:avLst/>
          </a:prstGeom>
          <a:ln w="215900" cmpd="thickThin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" y="539678"/>
            <a:ext cx="12192000" cy="3729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22382" y="16458"/>
            <a:ext cx="3275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800" dirty="0" smtClean="0">
                <a:solidFill>
                  <a:srgbClr val="0070C0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Database Design</a:t>
            </a:r>
            <a:r>
              <a:rPr lang="zh-CN" altLang="en-US" sz="2800" dirty="0">
                <a:solidFill>
                  <a:srgbClr val="0070C0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　</a:t>
            </a:r>
            <a:r>
              <a:rPr lang="zh-CN" altLang="en-US" sz="2000" dirty="0">
                <a:solidFill>
                  <a:srgbClr val="0070C0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　</a:t>
            </a:r>
            <a:endParaRPr lang="en-US" altLang="zh-CN" sz="2000" dirty="0">
              <a:solidFill>
                <a:srgbClr val="0070C0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2013" y="2094804"/>
            <a:ext cx="54309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We use the </a:t>
            </a:r>
            <a:r>
              <a:rPr lang="en-US" altLang="zh-CN" sz="2800" dirty="0" smtClean="0"/>
              <a:t>ER diagram </a:t>
            </a:r>
            <a:r>
              <a:rPr lang="en-US" altLang="zh-CN" sz="2800" dirty="0" smtClean="0"/>
              <a:t>to make the database design.</a:t>
            </a:r>
          </a:p>
          <a:p>
            <a:r>
              <a:rPr lang="en-US" altLang="zh-CN" sz="2800" dirty="0" smtClean="0"/>
              <a:t>An </a:t>
            </a:r>
            <a:r>
              <a:rPr lang="en-US" altLang="zh-CN" sz="2800" dirty="0"/>
              <a:t>entity–relationship </a:t>
            </a:r>
            <a:r>
              <a:rPr lang="en-US" altLang="zh-CN" sz="2800" dirty="0" smtClean="0"/>
              <a:t>diagram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(ER </a:t>
            </a:r>
            <a:r>
              <a:rPr lang="en-US" altLang="zh-CN" sz="2800" dirty="0" smtClean="0"/>
              <a:t>diagram</a:t>
            </a:r>
            <a:r>
              <a:rPr lang="en-US" altLang="zh-CN" sz="2800" dirty="0" smtClean="0"/>
              <a:t>) </a:t>
            </a:r>
            <a:r>
              <a:rPr lang="en-US" altLang="zh-CN" sz="2800" dirty="0"/>
              <a:t>describes inter-related things of interest in a specific domain of </a:t>
            </a:r>
            <a:r>
              <a:rPr lang="en-US" altLang="zh-CN" sz="2800" dirty="0" smtClean="0"/>
              <a:t>knowledge</a:t>
            </a:r>
            <a:endParaRPr lang="zh-CN" altLang="zh-CN" sz="2800" dirty="0"/>
          </a:p>
        </p:txBody>
      </p:sp>
      <p:pic>
        <p:nvPicPr>
          <p:cNvPr id="1026" name="Picture 2" descr="“ER diagram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895" y="1225528"/>
            <a:ext cx="6425106" cy="480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4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" y="1637463"/>
            <a:ext cx="1346199" cy="3091543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48200" y="1637463"/>
            <a:ext cx="7543800" cy="3091543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04950" y="1574296"/>
            <a:ext cx="30636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dirty="0" smtClean="0">
                <a:solidFill>
                  <a:srgbClr val="0070C0"/>
                </a:solidFill>
                <a:latin typeface="Impact" panose="020B0806030902050204" pitchFamily="34" charset="0"/>
              </a:rPr>
              <a:t>05</a:t>
            </a:r>
            <a:endParaRPr lang="zh-CN" altLang="en-US" sz="199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05675" y="2306071"/>
            <a:ext cx="5418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</a:p>
          <a:p>
            <a:r>
              <a:rPr lang="en-US" altLang="zh-CN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775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直接连接符 142"/>
          <p:cNvCxnSpPr/>
          <p:nvPr/>
        </p:nvCxnSpPr>
        <p:spPr>
          <a:xfrm>
            <a:off x="0" y="912586"/>
            <a:ext cx="12192000" cy="0"/>
          </a:xfrm>
          <a:prstGeom prst="line">
            <a:avLst/>
          </a:prstGeom>
          <a:ln w="215900" cmpd="thickThin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V="1">
            <a:off x="0" y="6386286"/>
            <a:ext cx="12192000" cy="0"/>
          </a:xfrm>
          <a:prstGeom prst="line">
            <a:avLst/>
          </a:prstGeom>
          <a:ln w="215900" cmpd="thickThin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" y="539678"/>
            <a:ext cx="12192000" cy="3729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45052" y="0"/>
            <a:ext cx="2005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800" dirty="0" smtClean="0">
                <a:solidFill>
                  <a:srgbClr val="0070C0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UML Model</a:t>
            </a:r>
            <a:r>
              <a:rPr lang="zh-CN" altLang="en-US" sz="2000" dirty="0">
                <a:solidFill>
                  <a:srgbClr val="0070C0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　</a:t>
            </a:r>
            <a:endParaRPr lang="en-US" altLang="zh-CN" sz="2000" dirty="0">
              <a:solidFill>
                <a:srgbClr val="0070C0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9993" y="2560322"/>
            <a:ext cx="21382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Class Diagram</a:t>
            </a:r>
            <a:endParaRPr lang="zh-CN" altLang="en-US" sz="4000" dirty="0"/>
          </a:p>
        </p:txBody>
      </p:sp>
      <p:pic>
        <p:nvPicPr>
          <p:cNvPr id="8194" name="Picture 2" descr="http://www.rff.com/Class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902" y="1020124"/>
            <a:ext cx="6288258" cy="524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9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直接连接符 142"/>
          <p:cNvCxnSpPr/>
          <p:nvPr/>
        </p:nvCxnSpPr>
        <p:spPr>
          <a:xfrm>
            <a:off x="0" y="912586"/>
            <a:ext cx="12192000" cy="0"/>
          </a:xfrm>
          <a:prstGeom prst="line">
            <a:avLst/>
          </a:prstGeom>
          <a:ln w="215900" cmpd="thickThin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V="1">
            <a:off x="0" y="6386286"/>
            <a:ext cx="12192000" cy="0"/>
          </a:xfrm>
          <a:prstGeom prst="line">
            <a:avLst/>
          </a:prstGeom>
          <a:ln w="215900" cmpd="thickThin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" y="539678"/>
            <a:ext cx="12192000" cy="3729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45052" y="0"/>
            <a:ext cx="2005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800" dirty="0" smtClean="0">
                <a:solidFill>
                  <a:srgbClr val="0070C0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UML Model</a:t>
            </a:r>
            <a:r>
              <a:rPr lang="zh-CN" altLang="en-US" sz="2000" dirty="0">
                <a:solidFill>
                  <a:srgbClr val="0070C0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　</a:t>
            </a:r>
            <a:endParaRPr lang="en-US" altLang="zh-CN" sz="2000" dirty="0">
              <a:solidFill>
                <a:srgbClr val="0070C0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842" y="2560323"/>
            <a:ext cx="2250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Sequence Diagram</a:t>
            </a:r>
            <a:endParaRPr lang="zh-CN" altLang="en-US" sz="4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349" y="1293402"/>
            <a:ext cx="8553157" cy="495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1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直接连接符 142"/>
          <p:cNvCxnSpPr/>
          <p:nvPr/>
        </p:nvCxnSpPr>
        <p:spPr>
          <a:xfrm>
            <a:off x="0" y="912586"/>
            <a:ext cx="12192000" cy="0"/>
          </a:xfrm>
          <a:prstGeom prst="line">
            <a:avLst/>
          </a:prstGeom>
          <a:ln w="215900" cmpd="thickThin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V="1">
            <a:off x="0" y="6386286"/>
            <a:ext cx="12192000" cy="0"/>
          </a:xfrm>
          <a:prstGeom prst="line">
            <a:avLst/>
          </a:prstGeom>
          <a:ln w="215900" cmpd="thickThin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" y="539678"/>
            <a:ext cx="12192000" cy="3729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45052" y="0"/>
            <a:ext cx="2005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800" dirty="0" smtClean="0">
                <a:solidFill>
                  <a:srgbClr val="0070C0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UML Model</a:t>
            </a:r>
            <a:r>
              <a:rPr lang="zh-CN" altLang="en-US" sz="2000" dirty="0">
                <a:solidFill>
                  <a:srgbClr val="0070C0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　</a:t>
            </a:r>
            <a:endParaRPr lang="en-US" altLang="zh-CN" sz="2000" dirty="0">
              <a:solidFill>
                <a:srgbClr val="0070C0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842" y="2560323"/>
            <a:ext cx="23352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State Transition Diagram</a:t>
            </a:r>
            <a:endParaRPr lang="zh-CN" altLang="en-US" sz="4000" dirty="0"/>
          </a:p>
        </p:txBody>
      </p:sp>
      <p:pic>
        <p:nvPicPr>
          <p:cNvPr id="7170" name="Picture 2" descr="http://www.rff.com/state_transi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813" y="1057278"/>
            <a:ext cx="7019242" cy="513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9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4709" y="207169"/>
            <a:ext cx="11762582" cy="6443662"/>
          </a:xfrm>
          <a:prstGeom prst="rect">
            <a:avLst/>
          </a:prstGeom>
          <a:solidFill>
            <a:schemeClr val="bg1"/>
          </a:solidFill>
          <a:ln w="2381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4457" y="450283"/>
            <a:ext cx="11263086" cy="595743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KSO_Shape"/>
          <p:cNvSpPr>
            <a:spLocks/>
          </p:cNvSpPr>
          <p:nvPr/>
        </p:nvSpPr>
        <p:spPr bwMode="auto">
          <a:xfrm>
            <a:off x="5303520" y="1031661"/>
            <a:ext cx="1584960" cy="932484"/>
          </a:xfrm>
          <a:custGeom>
            <a:avLst/>
            <a:gdLst>
              <a:gd name="T0" fmla="*/ 1905000 w 6649"/>
              <a:gd name="T1" fmla="*/ 302090 h 3908"/>
              <a:gd name="T2" fmla="*/ 952357 w 6649"/>
              <a:gd name="T3" fmla="*/ 0 h 3908"/>
              <a:gd name="T4" fmla="*/ 0 w 6649"/>
              <a:gd name="T5" fmla="*/ 302090 h 3908"/>
              <a:gd name="T6" fmla="*/ 488785 w 6649"/>
              <a:gd name="T7" fmla="*/ 456861 h 3908"/>
              <a:gd name="T8" fmla="*/ 400540 w 6649"/>
              <a:gd name="T9" fmla="*/ 923753 h 3908"/>
              <a:gd name="T10" fmla="*/ 952357 w 6649"/>
              <a:gd name="T11" fmla="*/ 1120083 h 3908"/>
              <a:gd name="T12" fmla="*/ 1504460 w 6649"/>
              <a:gd name="T13" fmla="*/ 923753 h 3908"/>
              <a:gd name="T14" fmla="*/ 1416215 w 6649"/>
              <a:gd name="T15" fmla="*/ 456861 h 3908"/>
              <a:gd name="T16" fmla="*/ 1905000 w 6649"/>
              <a:gd name="T17" fmla="*/ 302090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7800" y="2085702"/>
            <a:ext cx="11836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THANK YOU</a:t>
            </a:r>
            <a:endParaRPr lang="zh-CN" altLang="en-US" sz="16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66891" y="5084277"/>
            <a:ext cx="3460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Block chain team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2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C:\Users\ZL\Desktop\software-design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7898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362604" y="351234"/>
            <a:ext cx="3713018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800" dirty="0"/>
              <a:t>Software </a:t>
            </a:r>
            <a:r>
              <a:rPr lang="en-US" altLang="zh-CN" sz="4800" dirty="0" smtClean="0"/>
              <a:t>design</a:t>
            </a:r>
            <a:endParaRPr lang="en-US" altLang="zh-CN" sz="4800" dirty="0"/>
          </a:p>
          <a:p>
            <a:pPr lvl="0"/>
            <a:endParaRPr lang="en-US" altLang="zh-CN" dirty="0" smtClean="0"/>
          </a:p>
          <a:p>
            <a:r>
              <a:rPr lang="en-US" altLang="zh-CN" sz="2800" dirty="0" smtClean="0"/>
              <a:t>Software </a:t>
            </a:r>
            <a:r>
              <a:rPr lang="en-US" altLang="zh-CN" sz="2800" dirty="0"/>
              <a:t>design is the process of defining software methods, functions, objects, and the overall structure and interaction of your code so that the resulting functionality will satisfy your user’s requirements. 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5968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0"/>
            <a:ext cx="12192002" cy="58718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-2" y="6284686"/>
            <a:ext cx="12192004" cy="573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099" y="587188"/>
            <a:ext cx="9431801" cy="569749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82818" y="801859"/>
            <a:ext cx="3824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The  Hierarchical of </a:t>
            </a:r>
          </a:p>
          <a:p>
            <a:pPr algn="ctr"/>
            <a:r>
              <a:rPr lang="en-US" altLang="zh-CN" sz="3600" dirty="0" smtClean="0"/>
              <a:t>Software Design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561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820310" y="4103738"/>
            <a:ext cx="6551377" cy="1439321"/>
            <a:chOff x="2365372" y="3792388"/>
            <a:chExt cx="6017240" cy="1193800"/>
          </a:xfrm>
          <a:solidFill>
            <a:srgbClr val="FFFFFF"/>
          </a:solidFill>
        </p:grpSpPr>
        <p:sp>
          <p:nvSpPr>
            <p:cNvPr id="8" name="矩形 7"/>
            <p:cNvSpPr/>
            <p:nvPr/>
          </p:nvSpPr>
          <p:spPr>
            <a:xfrm>
              <a:off x="2365372" y="3792388"/>
              <a:ext cx="2085975" cy="1193800"/>
            </a:xfrm>
            <a:prstGeom prst="rect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296637" y="3792388"/>
              <a:ext cx="2085975" cy="1193800"/>
            </a:xfrm>
            <a:prstGeom prst="rect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-1" y="0"/>
            <a:ext cx="12192002" cy="58718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16402" y="936105"/>
            <a:ext cx="3959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prstClr val="black"/>
                </a:solidFill>
                <a:ea typeface="方正兰亭粗黑简体" panose="02000000000000000000" pitchFamily="2" charset="-122"/>
              </a:rPr>
              <a:t>CONTENTS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1206430" y="3322792"/>
            <a:ext cx="5073646" cy="0"/>
          </a:xfrm>
          <a:prstGeom prst="line">
            <a:avLst/>
          </a:prstGeom>
          <a:ln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-2" y="6284686"/>
            <a:ext cx="12192004" cy="5733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206430" y="2188187"/>
            <a:ext cx="2271142" cy="1439321"/>
          </a:xfrm>
          <a:prstGeom prst="rect">
            <a:avLst/>
          </a:prstGeom>
          <a:solidFill>
            <a:srgbClr val="FFFFFF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960429" y="2188187"/>
            <a:ext cx="2271142" cy="1439321"/>
          </a:xfrm>
          <a:prstGeom prst="rect">
            <a:avLst/>
          </a:prstGeom>
          <a:solidFill>
            <a:srgbClr val="FFFFFF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824870" y="2188187"/>
            <a:ext cx="2271142" cy="1439321"/>
          </a:xfrm>
          <a:prstGeom prst="rect">
            <a:avLst/>
          </a:prstGeom>
          <a:solidFill>
            <a:srgbClr val="FFFFFF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1740" y="2375104"/>
            <a:ext cx="2315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Architectural Design</a:t>
            </a:r>
            <a:endParaRPr lang="zh-CN" alt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7100545" y="4284789"/>
            <a:ext cx="2315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UML</a:t>
            </a:r>
          </a:p>
          <a:p>
            <a:pPr algn="ctr"/>
            <a:r>
              <a:rPr lang="en-US" altLang="zh-CN" sz="3200" dirty="0" smtClean="0"/>
              <a:t>Model</a:t>
            </a:r>
            <a:endParaRPr lang="zh-CN" altLang="en-US" sz="3200" dirty="0"/>
          </a:p>
        </p:txBody>
      </p:sp>
      <p:sp>
        <p:nvSpPr>
          <p:cNvPr id="56" name="TextBox 55"/>
          <p:cNvSpPr txBox="1"/>
          <p:nvPr/>
        </p:nvSpPr>
        <p:spPr>
          <a:xfrm>
            <a:off x="2820310" y="4284789"/>
            <a:ext cx="2315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Database Design</a:t>
            </a:r>
            <a:endParaRPr lang="zh-CN" altLang="en-US" sz="3200" dirty="0"/>
          </a:p>
        </p:txBody>
      </p:sp>
      <p:sp>
        <p:nvSpPr>
          <p:cNvPr id="57" name="TextBox 56"/>
          <p:cNvSpPr txBox="1"/>
          <p:nvPr/>
        </p:nvSpPr>
        <p:spPr>
          <a:xfrm>
            <a:off x="8780180" y="2375104"/>
            <a:ext cx="2315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Interface Design</a:t>
            </a:r>
            <a:endParaRPr lang="zh-CN" altLang="en-US" sz="3200" dirty="0"/>
          </a:p>
        </p:txBody>
      </p:sp>
      <p:sp>
        <p:nvSpPr>
          <p:cNvPr id="58" name="TextBox 57"/>
          <p:cNvSpPr txBox="1"/>
          <p:nvPr/>
        </p:nvSpPr>
        <p:spPr>
          <a:xfrm>
            <a:off x="4960429" y="2391525"/>
            <a:ext cx="2315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Component Design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628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" y="1637463"/>
            <a:ext cx="1346199" cy="3091543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48200" y="1637463"/>
            <a:ext cx="7543800" cy="3091543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04950" y="1574296"/>
            <a:ext cx="28829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dirty="0">
                <a:solidFill>
                  <a:srgbClr val="0070C0"/>
                </a:solidFill>
                <a:latin typeface="Impact" panose="020B0806030902050204" pitchFamily="34" charset="0"/>
              </a:rPr>
              <a:t>01</a:t>
            </a:r>
            <a:endParaRPr lang="zh-CN" altLang="en-US" sz="199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05675" y="2306071"/>
            <a:ext cx="5418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Architectural</a:t>
            </a:r>
          </a:p>
          <a:p>
            <a:r>
              <a:rPr lang="en-US" altLang="zh-CN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  <a:endParaRPr lang="en-US" altLang="zh-CN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123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886086" y="1207552"/>
            <a:ext cx="67391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Architectural Design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479665" y="2044931"/>
            <a:ext cx="9659389" cy="3749117"/>
            <a:chOff x="971548" y="1770416"/>
            <a:chExt cx="6065216" cy="2829220"/>
          </a:xfrm>
        </p:grpSpPr>
        <p:sp>
          <p:nvSpPr>
            <p:cNvPr id="21" name="矩形 20"/>
            <p:cNvSpPr/>
            <p:nvPr/>
          </p:nvSpPr>
          <p:spPr>
            <a:xfrm>
              <a:off x="5238749" y="2096945"/>
              <a:ext cx="1798015" cy="25026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71549" y="2096945"/>
              <a:ext cx="1714501" cy="25026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105149" y="2096945"/>
              <a:ext cx="1714501" cy="25026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323559" y="2903887"/>
              <a:ext cx="1110535" cy="8129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a typeface="方正兰亭粗黑简体" panose="02000000000000000000" pitchFamily="2" charset="-122"/>
                  <a:cs typeface="Arial" pitchFamily="34" charset="0"/>
                </a:rPr>
                <a:t>Module </a:t>
              </a:r>
            </a:p>
            <a:p>
              <a:pPr algn="ctr"/>
              <a:r>
                <a:rPr lang="en-US" altLang="zh-CN" sz="3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a typeface="方正兰亭粗黑简体" panose="02000000000000000000" pitchFamily="2" charset="-122"/>
                  <a:cs typeface="Arial" pitchFamily="34" charset="0"/>
                </a:rPr>
                <a:t>Structure</a:t>
              </a:r>
              <a:endParaRPr lang="en-US" altLang="zh-CN" sz="3200" b="1" dirty="0">
                <a:solidFill>
                  <a:prstClr val="black">
                    <a:lumMod val="75000"/>
                    <a:lumOff val="25000"/>
                  </a:prstClr>
                </a:solidFill>
                <a:ea typeface="方正兰亭粗黑简体" panose="02000000000000000000" pitchFamily="2" charset="-122"/>
                <a:cs typeface="Arial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238748" y="2096945"/>
              <a:ext cx="149365" cy="25026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71548" y="2096945"/>
              <a:ext cx="149365" cy="25026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105148" y="2096945"/>
              <a:ext cx="149365" cy="25026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682118" y="1770416"/>
              <a:ext cx="1009650" cy="6358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74001" y="1770416"/>
              <a:ext cx="1009650" cy="6358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494997" y="1781951"/>
              <a:ext cx="1009650" cy="6358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441022" y="2903887"/>
              <a:ext cx="1110535" cy="8129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a typeface="方正兰亭粗黑简体" panose="02000000000000000000" pitchFamily="2" charset="-122"/>
                  <a:cs typeface="Arial" pitchFamily="34" charset="0"/>
                </a:rPr>
                <a:t>C&amp;C </a:t>
              </a:r>
            </a:p>
            <a:p>
              <a:pPr algn="ctr"/>
              <a:r>
                <a:rPr lang="en-US" altLang="zh-CN" sz="3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a typeface="方正兰亭粗黑简体" panose="02000000000000000000" pitchFamily="2" charset="-122"/>
                  <a:cs typeface="Arial" pitchFamily="34" charset="0"/>
                </a:rPr>
                <a:t>Structure</a:t>
              </a:r>
              <a:endParaRPr lang="en-US" altLang="zh-CN" sz="3200" b="1" dirty="0">
                <a:solidFill>
                  <a:prstClr val="black">
                    <a:lumMod val="75000"/>
                    <a:lumOff val="25000"/>
                  </a:prstClr>
                </a:solidFill>
                <a:ea typeface="方正兰亭粗黑简体" panose="02000000000000000000" pitchFamily="2" charset="-122"/>
                <a:cs typeface="Arial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581627" y="2941837"/>
              <a:ext cx="1256484" cy="8129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a typeface="方正兰亭粗黑简体" panose="02000000000000000000" pitchFamily="2" charset="-122"/>
                  <a:cs typeface="Arial" pitchFamily="34" charset="0"/>
                </a:rPr>
                <a:t>Allocation </a:t>
              </a:r>
            </a:p>
            <a:p>
              <a:pPr algn="ctr"/>
              <a:r>
                <a:rPr lang="en-US" altLang="zh-CN" sz="3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a typeface="方正兰亭粗黑简体" panose="02000000000000000000" pitchFamily="2" charset="-122"/>
                  <a:cs typeface="Arial" pitchFamily="34" charset="0"/>
                </a:rPr>
                <a:t>Structure</a:t>
              </a:r>
              <a:endParaRPr lang="en-US" altLang="zh-CN" sz="3200" b="1" dirty="0">
                <a:solidFill>
                  <a:prstClr val="black">
                    <a:lumMod val="75000"/>
                    <a:lumOff val="25000"/>
                  </a:prstClr>
                </a:solidFill>
                <a:ea typeface="方正兰亭粗黑简体" panose="02000000000000000000" pitchFamily="2" charset="-122"/>
                <a:cs typeface="Arial" pitchFamily="34" charset="0"/>
              </a:endParaRPr>
            </a:p>
          </p:txBody>
        </p:sp>
      </p:grpSp>
      <p:sp>
        <p:nvSpPr>
          <p:cNvPr id="33" name="KSO_Shape"/>
          <p:cNvSpPr>
            <a:spLocks/>
          </p:cNvSpPr>
          <p:nvPr/>
        </p:nvSpPr>
        <p:spPr bwMode="auto">
          <a:xfrm>
            <a:off x="9533268" y="2323346"/>
            <a:ext cx="504744" cy="391174"/>
          </a:xfrm>
          <a:custGeom>
            <a:avLst/>
            <a:gdLst>
              <a:gd name="T0" fmla="*/ 525261 w 5393"/>
              <a:gd name="T1" fmla="*/ 1467150 h 4185"/>
              <a:gd name="T2" fmla="*/ 1362430 w 5393"/>
              <a:gd name="T3" fmla="*/ 1472800 h 4185"/>
              <a:gd name="T4" fmla="*/ 1404112 w 5393"/>
              <a:gd name="T5" fmla="*/ 1416656 h 4185"/>
              <a:gd name="T6" fmla="*/ 1246922 w 5393"/>
              <a:gd name="T7" fmla="*/ 1134525 h 4185"/>
              <a:gd name="T8" fmla="*/ 663023 w 5393"/>
              <a:gd name="T9" fmla="*/ 1158536 h 4185"/>
              <a:gd name="T10" fmla="*/ 652780 w 5393"/>
              <a:gd name="T11" fmla="*/ 1134525 h 4185"/>
              <a:gd name="T12" fmla="*/ 1240917 w 5393"/>
              <a:gd name="T13" fmla="*/ 1194200 h 4185"/>
              <a:gd name="T14" fmla="*/ 1242683 w 5393"/>
              <a:gd name="T15" fmla="*/ 1224920 h 4185"/>
              <a:gd name="T16" fmla="*/ 652073 w 5393"/>
              <a:gd name="T17" fmla="*/ 1213974 h 4185"/>
              <a:gd name="T18" fmla="*/ 663023 w 5393"/>
              <a:gd name="T19" fmla="*/ 1255287 h 4185"/>
              <a:gd name="T20" fmla="*/ 1247628 w 5393"/>
              <a:gd name="T21" fmla="*/ 1276120 h 4185"/>
              <a:gd name="T22" fmla="*/ 656665 w 5393"/>
              <a:gd name="T23" fmla="*/ 1287066 h 4185"/>
              <a:gd name="T24" fmla="*/ 658431 w 5393"/>
              <a:gd name="T25" fmla="*/ 1256699 h 4185"/>
              <a:gd name="T26" fmla="*/ 1246922 w 5393"/>
              <a:gd name="T27" fmla="*/ 1335089 h 4185"/>
              <a:gd name="T28" fmla="*/ 663023 w 5393"/>
              <a:gd name="T29" fmla="*/ 1359100 h 4185"/>
              <a:gd name="T30" fmla="*/ 652780 w 5393"/>
              <a:gd name="T31" fmla="*/ 1335089 h 4185"/>
              <a:gd name="T32" fmla="*/ 1240917 w 5393"/>
              <a:gd name="T33" fmla="*/ 1394763 h 4185"/>
              <a:gd name="T34" fmla="*/ 1242683 w 5393"/>
              <a:gd name="T35" fmla="*/ 1425484 h 4185"/>
              <a:gd name="T36" fmla="*/ 652073 w 5393"/>
              <a:gd name="T37" fmla="*/ 1414184 h 4185"/>
              <a:gd name="T38" fmla="*/ 1404112 w 5393"/>
              <a:gd name="T39" fmla="*/ 61087 h 4185"/>
              <a:gd name="T40" fmla="*/ 1368082 w 5393"/>
              <a:gd name="T41" fmla="*/ 7415 h 4185"/>
              <a:gd name="T42" fmla="*/ 531266 w 5393"/>
              <a:gd name="T43" fmla="*/ 7415 h 4185"/>
              <a:gd name="T44" fmla="*/ 495236 w 5393"/>
              <a:gd name="T45" fmla="*/ 397596 h 4185"/>
              <a:gd name="T46" fmla="*/ 1392455 w 5393"/>
              <a:gd name="T47" fmla="*/ 676195 h 4185"/>
              <a:gd name="T48" fmla="*/ 563764 w 5393"/>
              <a:gd name="T49" fmla="*/ 703384 h 4185"/>
              <a:gd name="T50" fmla="*/ 500535 w 5393"/>
              <a:gd name="T51" fmla="*/ 665955 h 4185"/>
              <a:gd name="T52" fmla="*/ 109856 w 5393"/>
              <a:gd name="T53" fmla="*/ 406070 h 4185"/>
              <a:gd name="T54" fmla="*/ 46274 w 5393"/>
              <a:gd name="T55" fmla="*/ 501762 h 4185"/>
              <a:gd name="T56" fmla="*/ 2473 w 5393"/>
              <a:gd name="T57" fmla="*/ 712212 h 4185"/>
              <a:gd name="T58" fmla="*/ 15189 w 5393"/>
              <a:gd name="T59" fmla="*/ 960445 h 4185"/>
              <a:gd name="T60" fmla="*/ 72767 w 5393"/>
              <a:gd name="T61" fmla="*/ 1129229 h 4185"/>
              <a:gd name="T62" fmla="*/ 131050 w 5393"/>
              <a:gd name="T63" fmla="*/ 1184666 h 4185"/>
              <a:gd name="T64" fmla="*/ 333101 w 5393"/>
              <a:gd name="T65" fmla="*/ 1004230 h 4185"/>
              <a:gd name="T66" fmla="*/ 1528451 w 5393"/>
              <a:gd name="T67" fmla="*/ 988693 h 4185"/>
              <a:gd name="T68" fmla="*/ 1579317 w 5393"/>
              <a:gd name="T69" fmla="*/ 1020472 h 4185"/>
              <a:gd name="T70" fmla="*/ 1790552 w 5393"/>
              <a:gd name="T71" fmla="*/ 1179370 h 4185"/>
              <a:gd name="T72" fmla="*/ 1854134 w 5393"/>
              <a:gd name="T73" fmla="*/ 1092859 h 4185"/>
              <a:gd name="T74" fmla="*/ 1901114 w 5393"/>
              <a:gd name="T75" fmla="*/ 892295 h 4185"/>
              <a:gd name="T76" fmla="*/ 1892990 w 5393"/>
              <a:gd name="T77" fmla="*/ 641238 h 4185"/>
              <a:gd name="T78" fmla="*/ 1834353 w 5393"/>
              <a:gd name="T79" fmla="*/ 462920 h 4185"/>
              <a:gd name="T80" fmla="*/ 1772183 w 5393"/>
              <a:gd name="T81" fmla="*/ 397949 h 4185"/>
              <a:gd name="T82" fmla="*/ 196399 w 5393"/>
              <a:gd name="T83" fmla="*/ 502468 h 4185"/>
              <a:gd name="T84" fmla="*/ 180503 w 5393"/>
              <a:gd name="T85" fmla="*/ 479163 h 4185"/>
              <a:gd name="T86" fmla="*/ 236315 w 5393"/>
              <a:gd name="T87" fmla="*/ 463273 h 4185"/>
              <a:gd name="T88" fmla="*/ 297778 w 5393"/>
              <a:gd name="T89" fmla="*/ 473513 h 4185"/>
              <a:gd name="T90" fmla="*/ 300957 w 5393"/>
              <a:gd name="T91" fmla="*/ 497171 h 4185"/>
              <a:gd name="T92" fmla="*/ 243026 w 5393"/>
              <a:gd name="T93" fmla="*/ 509177 h 4185"/>
              <a:gd name="T94" fmla="*/ 1521739 w 5393"/>
              <a:gd name="T95" fmla="*/ 503527 h 4185"/>
              <a:gd name="T96" fmla="*/ 1519620 w 5393"/>
              <a:gd name="T97" fmla="*/ 466451 h 4185"/>
              <a:gd name="T98" fmla="*/ 1554943 w 5393"/>
              <a:gd name="T99" fmla="*/ 447737 h 4185"/>
              <a:gd name="T100" fmla="*/ 1592033 w 5393"/>
              <a:gd name="T101" fmla="*/ 469982 h 4185"/>
              <a:gd name="T102" fmla="*/ 1586028 w 5393"/>
              <a:gd name="T103" fmla="*/ 506352 h 4185"/>
              <a:gd name="T104" fmla="*/ 1669392 w 5393"/>
              <a:gd name="T105" fmla="*/ 519417 h 4185"/>
              <a:gd name="T106" fmla="*/ 1632302 w 5393"/>
              <a:gd name="T107" fmla="*/ 497524 h 4185"/>
              <a:gd name="T108" fmla="*/ 1638307 w 5393"/>
              <a:gd name="T109" fmla="*/ 460802 h 4185"/>
              <a:gd name="T110" fmla="*/ 1677163 w 5393"/>
              <a:gd name="T111" fmla="*/ 448443 h 4185"/>
              <a:gd name="T112" fmla="*/ 1708248 w 5393"/>
              <a:gd name="T113" fmla="*/ 476691 h 4185"/>
              <a:gd name="T114" fmla="*/ 1694472 w 5393"/>
              <a:gd name="T115" fmla="*/ 511296 h 418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5393" h="4185">
                <a:moveTo>
                  <a:pt x="1402" y="4012"/>
                </a:moveTo>
                <a:lnTo>
                  <a:pt x="1402" y="4012"/>
                </a:lnTo>
                <a:lnTo>
                  <a:pt x="1403" y="4030"/>
                </a:lnTo>
                <a:lnTo>
                  <a:pt x="1406" y="4047"/>
                </a:lnTo>
                <a:lnTo>
                  <a:pt x="1411" y="4063"/>
                </a:lnTo>
                <a:lnTo>
                  <a:pt x="1417" y="4080"/>
                </a:lnTo>
                <a:lnTo>
                  <a:pt x="1425" y="4095"/>
                </a:lnTo>
                <a:lnTo>
                  <a:pt x="1436" y="4109"/>
                </a:lnTo>
                <a:lnTo>
                  <a:pt x="1447" y="4122"/>
                </a:lnTo>
                <a:lnTo>
                  <a:pt x="1459" y="4135"/>
                </a:lnTo>
                <a:lnTo>
                  <a:pt x="1473" y="4146"/>
                </a:lnTo>
                <a:lnTo>
                  <a:pt x="1487" y="4155"/>
                </a:lnTo>
                <a:lnTo>
                  <a:pt x="1504" y="4164"/>
                </a:lnTo>
                <a:lnTo>
                  <a:pt x="1521" y="4171"/>
                </a:lnTo>
                <a:lnTo>
                  <a:pt x="1538" y="4177"/>
                </a:lnTo>
                <a:lnTo>
                  <a:pt x="1557" y="4182"/>
                </a:lnTo>
                <a:lnTo>
                  <a:pt x="1576" y="4185"/>
                </a:lnTo>
                <a:lnTo>
                  <a:pt x="1596" y="4185"/>
                </a:lnTo>
                <a:lnTo>
                  <a:pt x="3782" y="4185"/>
                </a:lnTo>
                <a:lnTo>
                  <a:pt x="3801" y="4185"/>
                </a:lnTo>
                <a:lnTo>
                  <a:pt x="3820" y="4182"/>
                </a:lnTo>
                <a:lnTo>
                  <a:pt x="3839" y="4177"/>
                </a:lnTo>
                <a:lnTo>
                  <a:pt x="3857" y="4171"/>
                </a:lnTo>
                <a:lnTo>
                  <a:pt x="3873" y="4164"/>
                </a:lnTo>
                <a:lnTo>
                  <a:pt x="3890" y="4155"/>
                </a:lnTo>
                <a:lnTo>
                  <a:pt x="3905" y="4146"/>
                </a:lnTo>
                <a:lnTo>
                  <a:pt x="3918" y="4135"/>
                </a:lnTo>
                <a:lnTo>
                  <a:pt x="3930" y="4122"/>
                </a:lnTo>
                <a:lnTo>
                  <a:pt x="3942" y="4109"/>
                </a:lnTo>
                <a:lnTo>
                  <a:pt x="3952" y="4095"/>
                </a:lnTo>
                <a:lnTo>
                  <a:pt x="3960" y="4080"/>
                </a:lnTo>
                <a:lnTo>
                  <a:pt x="3966" y="4063"/>
                </a:lnTo>
                <a:lnTo>
                  <a:pt x="3971" y="4047"/>
                </a:lnTo>
                <a:lnTo>
                  <a:pt x="3974" y="4030"/>
                </a:lnTo>
                <a:lnTo>
                  <a:pt x="3975" y="4012"/>
                </a:lnTo>
                <a:lnTo>
                  <a:pt x="3975" y="3060"/>
                </a:lnTo>
                <a:lnTo>
                  <a:pt x="1402" y="3060"/>
                </a:lnTo>
                <a:lnTo>
                  <a:pt x="1402" y="4012"/>
                </a:lnTo>
                <a:close/>
                <a:moveTo>
                  <a:pt x="1877" y="3183"/>
                </a:moveTo>
                <a:lnTo>
                  <a:pt x="3500" y="3183"/>
                </a:lnTo>
                <a:lnTo>
                  <a:pt x="3507" y="3184"/>
                </a:lnTo>
                <a:lnTo>
                  <a:pt x="3513" y="3187"/>
                </a:lnTo>
                <a:lnTo>
                  <a:pt x="3518" y="3191"/>
                </a:lnTo>
                <a:lnTo>
                  <a:pt x="3523" y="3198"/>
                </a:lnTo>
                <a:lnTo>
                  <a:pt x="3527" y="3205"/>
                </a:lnTo>
                <a:lnTo>
                  <a:pt x="3530" y="3213"/>
                </a:lnTo>
                <a:lnTo>
                  <a:pt x="3532" y="3222"/>
                </a:lnTo>
                <a:lnTo>
                  <a:pt x="3532" y="3232"/>
                </a:lnTo>
                <a:lnTo>
                  <a:pt x="3532" y="3241"/>
                </a:lnTo>
                <a:lnTo>
                  <a:pt x="3530" y="3251"/>
                </a:lnTo>
                <a:lnTo>
                  <a:pt x="3527" y="3260"/>
                </a:lnTo>
                <a:lnTo>
                  <a:pt x="3523" y="3267"/>
                </a:lnTo>
                <a:lnTo>
                  <a:pt x="3518" y="3273"/>
                </a:lnTo>
                <a:lnTo>
                  <a:pt x="3513" y="3277"/>
                </a:lnTo>
                <a:lnTo>
                  <a:pt x="3507" y="3280"/>
                </a:lnTo>
                <a:lnTo>
                  <a:pt x="3500" y="3281"/>
                </a:lnTo>
                <a:lnTo>
                  <a:pt x="1877" y="3281"/>
                </a:lnTo>
                <a:lnTo>
                  <a:pt x="1871" y="3280"/>
                </a:lnTo>
                <a:lnTo>
                  <a:pt x="1864" y="3277"/>
                </a:lnTo>
                <a:lnTo>
                  <a:pt x="1859" y="3273"/>
                </a:lnTo>
                <a:lnTo>
                  <a:pt x="1854" y="3267"/>
                </a:lnTo>
                <a:lnTo>
                  <a:pt x="1851" y="3260"/>
                </a:lnTo>
                <a:lnTo>
                  <a:pt x="1848" y="3251"/>
                </a:lnTo>
                <a:lnTo>
                  <a:pt x="1846" y="3241"/>
                </a:lnTo>
                <a:lnTo>
                  <a:pt x="1845" y="3232"/>
                </a:lnTo>
                <a:lnTo>
                  <a:pt x="1846" y="3222"/>
                </a:lnTo>
                <a:lnTo>
                  <a:pt x="1848" y="3213"/>
                </a:lnTo>
                <a:lnTo>
                  <a:pt x="1851" y="3205"/>
                </a:lnTo>
                <a:lnTo>
                  <a:pt x="1854" y="3198"/>
                </a:lnTo>
                <a:lnTo>
                  <a:pt x="1859" y="3191"/>
                </a:lnTo>
                <a:lnTo>
                  <a:pt x="1864" y="3187"/>
                </a:lnTo>
                <a:lnTo>
                  <a:pt x="1871" y="3184"/>
                </a:lnTo>
                <a:lnTo>
                  <a:pt x="1877" y="3183"/>
                </a:lnTo>
                <a:close/>
                <a:moveTo>
                  <a:pt x="1877" y="3379"/>
                </a:moveTo>
                <a:lnTo>
                  <a:pt x="3500" y="3379"/>
                </a:lnTo>
                <a:lnTo>
                  <a:pt x="3507" y="3380"/>
                </a:lnTo>
                <a:lnTo>
                  <a:pt x="3513" y="3382"/>
                </a:lnTo>
                <a:lnTo>
                  <a:pt x="3518" y="3387"/>
                </a:lnTo>
                <a:lnTo>
                  <a:pt x="3523" y="3393"/>
                </a:lnTo>
                <a:lnTo>
                  <a:pt x="3527" y="3400"/>
                </a:lnTo>
                <a:lnTo>
                  <a:pt x="3530" y="3408"/>
                </a:lnTo>
                <a:lnTo>
                  <a:pt x="3532" y="3418"/>
                </a:lnTo>
                <a:lnTo>
                  <a:pt x="3532" y="3428"/>
                </a:lnTo>
                <a:lnTo>
                  <a:pt x="3532" y="3438"/>
                </a:lnTo>
                <a:lnTo>
                  <a:pt x="3530" y="3447"/>
                </a:lnTo>
                <a:lnTo>
                  <a:pt x="3527" y="3455"/>
                </a:lnTo>
                <a:lnTo>
                  <a:pt x="3523" y="3462"/>
                </a:lnTo>
                <a:lnTo>
                  <a:pt x="3518" y="3469"/>
                </a:lnTo>
                <a:lnTo>
                  <a:pt x="3513" y="3473"/>
                </a:lnTo>
                <a:lnTo>
                  <a:pt x="3507" y="3476"/>
                </a:lnTo>
                <a:lnTo>
                  <a:pt x="3500" y="3477"/>
                </a:lnTo>
                <a:lnTo>
                  <a:pt x="1877" y="3477"/>
                </a:lnTo>
                <a:lnTo>
                  <a:pt x="1871" y="3476"/>
                </a:lnTo>
                <a:lnTo>
                  <a:pt x="1864" y="3473"/>
                </a:lnTo>
                <a:lnTo>
                  <a:pt x="1859" y="3469"/>
                </a:lnTo>
                <a:lnTo>
                  <a:pt x="1854" y="3462"/>
                </a:lnTo>
                <a:lnTo>
                  <a:pt x="1851" y="3455"/>
                </a:lnTo>
                <a:lnTo>
                  <a:pt x="1848" y="3447"/>
                </a:lnTo>
                <a:lnTo>
                  <a:pt x="1846" y="3438"/>
                </a:lnTo>
                <a:lnTo>
                  <a:pt x="1845" y="3428"/>
                </a:lnTo>
                <a:lnTo>
                  <a:pt x="1846" y="3418"/>
                </a:lnTo>
                <a:lnTo>
                  <a:pt x="1848" y="3408"/>
                </a:lnTo>
                <a:lnTo>
                  <a:pt x="1851" y="3400"/>
                </a:lnTo>
                <a:lnTo>
                  <a:pt x="1854" y="3393"/>
                </a:lnTo>
                <a:lnTo>
                  <a:pt x="1859" y="3387"/>
                </a:lnTo>
                <a:lnTo>
                  <a:pt x="1864" y="3382"/>
                </a:lnTo>
                <a:lnTo>
                  <a:pt x="1871" y="3380"/>
                </a:lnTo>
                <a:lnTo>
                  <a:pt x="1877" y="3379"/>
                </a:lnTo>
                <a:close/>
                <a:moveTo>
                  <a:pt x="1877" y="3555"/>
                </a:moveTo>
                <a:lnTo>
                  <a:pt x="3500" y="3555"/>
                </a:lnTo>
                <a:lnTo>
                  <a:pt x="3507" y="3556"/>
                </a:lnTo>
                <a:lnTo>
                  <a:pt x="3513" y="3559"/>
                </a:lnTo>
                <a:lnTo>
                  <a:pt x="3518" y="3563"/>
                </a:lnTo>
                <a:lnTo>
                  <a:pt x="3523" y="3569"/>
                </a:lnTo>
                <a:lnTo>
                  <a:pt x="3527" y="3576"/>
                </a:lnTo>
                <a:lnTo>
                  <a:pt x="3530" y="3586"/>
                </a:lnTo>
                <a:lnTo>
                  <a:pt x="3532" y="3595"/>
                </a:lnTo>
                <a:lnTo>
                  <a:pt x="3532" y="3604"/>
                </a:lnTo>
                <a:lnTo>
                  <a:pt x="3532" y="3614"/>
                </a:lnTo>
                <a:lnTo>
                  <a:pt x="3530" y="3623"/>
                </a:lnTo>
                <a:lnTo>
                  <a:pt x="3527" y="3631"/>
                </a:lnTo>
                <a:lnTo>
                  <a:pt x="3523" y="3639"/>
                </a:lnTo>
                <a:lnTo>
                  <a:pt x="3518" y="3645"/>
                </a:lnTo>
                <a:lnTo>
                  <a:pt x="3513" y="3650"/>
                </a:lnTo>
                <a:lnTo>
                  <a:pt x="3507" y="3652"/>
                </a:lnTo>
                <a:lnTo>
                  <a:pt x="3500" y="3653"/>
                </a:lnTo>
                <a:lnTo>
                  <a:pt x="1877" y="3653"/>
                </a:lnTo>
                <a:lnTo>
                  <a:pt x="1871" y="3652"/>
                </a:lnTo>
                <a:lnTo>
                  <a:pt x="1864" y="3650"/>
                </a:lnTo>
                <a:lnTo>
                  <a:pt x="1859" y="3645"/>
                </a:lnTo>
                <a:lnTo>
                  <a:pt x="1854" y="3639"/>
                </a:lnTo>
                <a:lnTo>
                  <a:pt x="1851" y="3631"/>
                </a:lnTo>
                <a:lnTo>
                  <a:pt x="1848" y="3623"/>
                </a:lnTo>
                <a:lnTo>
                  <a:pt x="1846" y="3614"/>
                </a:lnTo>
                <a:lnTo>
                  <a:pt x="1845" y="3604"/>
                </a:lnTo>
                <a:lnTo>
                  <a:pt x="1846" y="3595"/>
                </a:lnTo>
                <a:lnTo>
                  <a:pt x="1848" y="3586"/>
                </a:lnTo>
                <a:lnTo>
                  <a:pt x="1851" y="3576"/>
                </a:lnTo>
                <a:lnTo>
                  <a:pt x="1854" y="3569"/>
                </a:lnTo>
                <a:lnTo>
                  <a:pt x="1859" y="3563"/>
                </a:lnTo>
                <a:lnTo>
                  <a:pt x="1864" y="3559"/>
                </a:lnTo>
                <a:lnTo>
                  <a:pt x="1871" y="3556"/>
                </a:lnTo>
                <a:lnTo>
                  <a:pt x="1877" y="3555"/>
                </a:lnTo>
                <a:close/>
                <a:moveTo>
                  <a:pt x="1877" y="3752"/>
                </a:moveTo>
                <a:lnTo>
                  <a:pt x="3500" y="3752"/>
                </a:lnTo>
                <a:lnTo>
                  <a:pt x="3507" y="3753"/>
                </a:lnTo>
                <a:lnTo>
                  <a:pt x="3513" y="3755"/>
                </a:lnTo>
                <a:lnTo>
                  <a:pt x="3518" y="3760"/>
                </a:lnTo>
                <a:lnTo>
                  <a:pt x="3523" y="3766"/>
                </a:lnTo>
                <a:lnTo>
                  <a:pt x="3527" y="3773"/>
                </a:lnTo>
                <a:lnTo>
                  <a:pt x="3530" y="3781"/>
                </a:lnTo>
                <a:lnTo>
                  <a:pt x="3532" y="3790"/>
                </a:lnTo>
                <a:lnTo>
                  <a:pt x="3532" y="3800"/>
                </a:lnTo>
                <a:lnTo>
                  <a:pt x="3532" y="3810"/>
                </a:lnTo>
                <a:lnTo>
                  <a:pt x="3530" y="3819"/>
                </a:lnTo>
                <a:lnTo>
                  <a:pt x="3527" y="3827"/>
                </a:lnTo>
                <a:lnTo>
                  <a:pt x="3523" y="3835"/>
                </a:lnTo>
                <a:lnTo>
                  <a:pt x="3518" y="3840"/>
                </a:lnTo>
                <a:lnTo>
                  <a:pt x="3513" y="3845"/>
                </a:lnTo>
                <a:lnTo>
                  <a:pt x="3507" y="3848"/>
                </a:lnTo>
                <a:lnTo>
                  <a:pt x="3500" y="3849"/>
                </a:lnTo>
                <a:lnTo>
                  <a:pt x="1877" y="3849"/>
                </a:lnTo>
                <a:lnTo>
                  <a:pt x="1871" y="3848"/>
                </a:lnTo>
                <a:lnTo>
                  <a:pt x="1864" y="3845"/>
                </a:lnTo>
                <a:lnTo>
                  <a:pt x="1859" y="3840"/>
                </a:lnTo>
                <a:lnTo>
                  <a:pt x="1854" y="3835"/>
                </a:lnTo>
                <a:lnTo>
                  <a:pt x="1851" y="3827"/>
                </a:lnTo>
                <a:lnTo>
                  <a:pt x="1848" y="3819"/>
                </a:lnTo>
                <a:lnTo>
                  <a:pt x="1846" y="3810"/>
                </a:lnTo>
                <a:lnTo>
                  <a:pt x="1845" y="3800"/>
                </a:lnTo>
                <a:lnTo>
                  <a:pt x="1846" y="3790"/>
                </a:lnTo>
                <a:lnTo>
                  <a:pt x="1848" y="3781"/>
                </a:lnTo>
                <a:lnTo>
                  <a:pt x="1851" y="3773"/>
                </a:lnTo>
                <a:lnTo>
                  <a:pt x="1854" y="3766"/>
                </a:lnTo>
                <a:lnTo>
                  <a:pt x="1859" y="3760"/>
                </a:lnTo>
                <a:lnTo>
                  <a:pt x="1864" y="3755"/>
                </a:lnTo>
                <a:lnTo>
                  <a:pt x="1871" y="3753"/>
                </a:lnTo>
                <a:lnTo>
                  <a:pt x="1877" y="3752"/>
                </a:lnTo>
                <a:close/>
                <a:moveTo>
                  <a:pt x="1877" y="3947"/>
                </a:moveTo>
                <a:lnTo>
                  <a:pt x="3500" y="3947"/>
                </a:lnTo>
                <a:lnTo>
                  <a:pt x="3507" y="3948"/>
                </a:lnTo>
                <a:lnTo>
                  <a:pt x="3513" y="3950"/>
                </a:lnTo>
                <a:lnTo>
                  <a:pt x="3518" y="3955"/>
                </a:lnTo>
                <a:lnTo>
                  <a:pt x="3523" y="3961"/>
                </a:lnTo>
                <a:lnTo>
                  <a:pt x="3527" y="3969"/>
                </a:lnTo>
                <a:lnTo>
                  <a:pt x="3530" y="3977"/>
                </a:lnTo>
                <a:lnTo>
                  <a:pt x="3532" y="3986"/>
                </a:lnTo>
                <a:lnTo>
                  <a:pt x="3532" y="3996"/>
                </a:lnTo>
                <a:lnTo>
                  <a:pt x="3532" y="4005"/>
                </a:lnTo>
                <a:lnTo>
                  <a:pt x="3530" y="4014"/>
                </a:lnTo>
                <a:lnTo>
                  <a:pt x="3527" y="4024"/>
                </a:lnTo>
                <a:lnTo>
                  <a:pt x="3523" y="4031"/>
                </a:lnTo>
                <a:lnTo>
                  <a:pt x="3518" y="4037"/>
                </a:lnTo>
                <a:lnTo>
                  <a:pt x="3513" y="4041"/>
                </a:lnTo>
                <a:lnTo>
                  <a:pt x="3507" y="4044"/>
                </a:lnTo>
                <a:lnTo>
                  <a:pt x="3500" y="4045"/>
                </a:lnTo>
                <a:lnTo>
                  <a:pt x="1877" y="4045"/>
                </a:lnTo>
                <a:lnTo>
                  <a:pt x="1871" y="4044"/>
                </a:lnTo>
                <a:lnTo>
                  <a:pt x="1864" y="4041"/>
                </a:lnTo>
                <a:lnTo>
                  <a:pt x="1859" y="4037"/>
                </a:lnTo>
                <a:lnTo>
                  <a:pt x="1854" y="4031"/>
                </a:lnTo>
                <a:lnTo>
                  <a:pt x="1851" y="4024"/>
                </a:lnTo>
                <a:lnTo>
                  <a:pt x="1848" y="4014"/>
                </a:lnTo>
                <a:lnTo>
                  <a:pt x="1846" y="4005"/>
                </a:lnTo>
                <a:lnTo>
                  <a:pt x="1845" y="3996"/>
                </a:lnTo>
                <a:lnTo>
                  <a:pt x="1846" y="3986"/>
                </a:lnTo>
                <a:lnTo>
                  <a:pt x="1848" y="3977"/>
                </a:lnTo>
                <a:lnTo>
                  <a:pt x="1851" y="3969"/>
                </a:lnTo>
                <a:lnTo>
                  <a:pt x="1854" y="3961"/>
                </a:lnTo>
                <a:lnTo>
                  <a:pt x="1859" y="3955"/>
                </a:lnTo>
                <a:lnTo>
                  <a:pt x="1864" y="3950"/>
                </a:lnTo>
                <a:lnTo>
                  <a:pt x="1871" y="3948"/>
                </a:lnTo>
                <a:lnTo>
                  <a:pt x="1877" y="3947"/>
                </a:lnTo>
                <a:close/>
                <a:moveTo>
                  <a:pt x="3975" y="173"/>
                </a:moveTo>
                <a:lnTo>
                  <a:pt x="3975" y="173"/>
                </a:lnTo>
                <a:lnTo>
                  <a:pt x="3974" y="155"/>
                </a:lnTo>
                <a:lnTo>
                  <a:pt x="3971" y="139"/>
                </a:lnTo>
                <a:lnTo>
                  <a:pt x="3966" y="121"/>
                </a:lnTo>
                <a:lnTo>
                  <a:pt x="3960" y="106"/>
                </a:lnTo>
                <a:lnTo>
                  <a:pt x="3952" y="91"/>
                </a:lnTo>
                <a:lnTo>
                  <a:pt x="3942" y="77"/>
                </a:lnTo>
                <a:lnTo>
                  <a:pt x="3930" y="63"/>
                </a:lnTo>
                <a:lnTo>
                  <a:pt x="3918" y="51"/>
                </a:lnTo>
                <a:lnTo>
                  <a:pt x="3905" y="40"/>
                </a:lnTo>
                <a:lnTo>
                  <a:pt x="3890" y="30"/>
                </a:lnTo>
                <a:lnTo>
                  <a:pt x="3873" y="21"/>
                </a:lnTo>
                <a:lnTo>
                  <a:pt x="3857" y="13"/>
                </a:lnTo>
                <a:lnTo>
                  <a:pt x="3839" y="7"/>
                </a:lnTo>
                <a:lnTo>
                  <a:pt x="3820" y="3"/>
                </a:lnTo>
                <a:lnTo>
                  <a:pt x="3801" y="1"/>
                </a:lnTo>
                <a:lnTo>
                  <a:pt x="3782" y="0"/>
                </a:lnTo>
                <a:lnTo>
                  <a:pt x="1596" y="0"/>
                </a:lnTo>
                <a:lnTo>
                  <a:pt x="1576" y="1"/>
                </a:lnTo>
                <a:lnTo>
                  <a:pt x="1557" y="3"/>
                </a:lnTo>
                <a:lnTo>
                  <a:pt x="1538" y="7"/>
                </a:lnTo>
                <a:lnTo>
                  <a:pt x="1521" y="13"/>
                </a:lnTo>
                <a:lnTo>
                  <a:pt x="1504" y="21"/>
                </a:lnTo>
                <a:lnTo>
                  <a:pt x="1487" y="30"/>
                </a:lnTo>
                <a:lnTo>
                  <a:pt x="1473" y="40"/>
                </a:lnTo>
                <a:lnTo>
                  <a:pt x="1459" y="51"/>
                </a:lnTo>
                <a:lnTo>
                  <a:pt x="1447" y="63"/>
                </a:lnTo>
                <a:lnTo>
                  <a:pt x="1436" y="77"/>
                </a:lnTo>
                <a:lnTo>
                  <a:pt x="1425" y="91"/>
                </a:lnTo>
                <a:lnTo>
                  <a:pt x="1417" y="106"/>
                </a:lnTo>
                <a:lnTo>
                  <a:pt x="1411" y="121"/>
                </a:lnTo>
                <a:lnTo>
                  <a:pt x="1406" y="139"/>
                </a:lnTo>
                <a:lnTo>
                  <a:pt x="1403" y="155"/>
                </a:lnTo>
                <a:lnTo>
                  <a:pt x="1402" y="173"/>
                </a:lnTo>
                <a:lnTo>
                  <a:pt x="1402" y="1126"/>
                </a:lnTo>
                <a:lnTo>
                  <a:pt x="3975" y="1126"/>
                </a:lnTo>
                <a:lnTo>
                  <a:pt x="3975" y="173"/>
                </a:lnTo>
                <a:close/>
                <a:moveTo>
                  <a:pt x="5006" y="1126"/>
                </a:moveTo>
                <a:lnTo>
                  <a:pt x="3975" y="1126"/>
                </a:lnTo>
                <a:lnTo>
                  <a:pt x="3975" y="1818"/>
                </a:lnTo>
                <a:lnTo>
                  <a:pt x="3974" y="1836"/>
                </a:lnTo>
                <a:lnTo>
                  <a:pt x="3971" y="1853"/>
                </a:lnTo>
                <a:lnTo>
                  <a:pt x="3966" y="1870"/>
                </a:lnTo>
                <a:lnTo>
                  <a:pt x="3960" y="1886"/>
                </a:lnTo>
                <a:lnTo>
                  <a:pt x="3952" y="1901"/>
                </a:lnTo>
                <a:lnTo>
                  <a:pt x="3942" y="1915"/>
                </a:lnTo>
                <a:lnTo>
                  <a:pt x="3930" y="1928"/>
                </a:lnTo>
                <a:lnTo>
                  <a:pt x="3918" y="1941"/>
                </a:lnTo>
                <a:lnTo>
                  <a:pt x="3905" y="1952"/>
                </a:lnTo>
                <a:lnTo>
                  <a:pt x="3890" y="1962"/>
                </a:lnTo>
                <a:lnTo>
                  <a:pt x="3873" y="1970"/>
                </a:lnTo>
                <a:lnTo>
                  <a:pt x="3857" y="1978"/>
                </a:lnTo>
                <a:lnTo>
                  <a:pt x="3839" y="1983"/>
                </a:lnTo>
                <a:lnTo>
                  <a:pt x="3820" y="1987"/>
                </a:lnTo>
                <a:lnTo>
                  <a:pt x="3801" y="1991"/>
                </a:lnTo>
                <a:lnTo>
                  <a:pt x="3782" y="1992"/>
                </a:lnTo>
                <a:lnTo>
                  <a:pt x="1596" y="1992"/>
                </a:lnTo>
                <a:lnTo>
                  <a:pt x="1576" y="1991"/>
                </a:lnTo>
                <a:lnTo>
                  <a:pt x="1557" y="1987"/>
                </a:lnTo>
                <a:lnTo>
                  <a:pt x="1538" y="1983"/>
                </a:lnTo>
                <a:lnTo>
                  <a:pt x="1521" y="1978"/>
                </a:lnTo>
                <a:lnTo>
                  <a:pt x="1504" y="1970"/>
                </a:lnTo>
                <a:lnTo>
                  <a:pt x="1487" y="1962"/>
                </a:lnTo>
                <a:lnTo>
                  <a:pt x="1473" y="1952"/>
                </a:lnTo>
                <a:lnTo>
                  <a:pt x="1459" y="1941"/>
                </a:lnTo>
                <a:lnTo>
                  <a:pt x="1447" y="1928"/>
                </a:lnTo>
                <a:lnTo>
                  <a:pt x="1436" y="1915"/>
                </a:lnTo>
                <a:lnTo>
                  <a:pt x="1425" y="1901"/>
                </a:lnTo>
                <a:lnTo>
                  <a:pt x="1417" y="1886"/>
                </a:lnTo>
                <a:lnTo>
                  <a:pt x="1411" y="1870"/>
                </a:lnTo>
                <a:lnTo>
                  <a:pt x="1406" y="1853"/>
                </a:lnTo>
                <a:lnTo>
                  <a:pt x="1403" y="1836"/>
                </a:lnTo>
                <a:lnTo>
                  <a:pt x="1402" y="1818"/>
                </a:lnTo>
                <a:lnTo>
                  <a:pt x="1402" y="1126"/>
                </a:lnTo>
                <a:lnTo>
                  <a:pt x="371" y="1126"/>
                </a:lnTo>
                <a:lnTo>
                  <a:pt x="360" y="1127"/>
                </a:lnTo>
                <a:lnTo>
                  <a:pt x="349" y="1130"/>
                </a:lnTo>
                <a:lnTo>
                  <a:pt x="336" y="1135"/>
                </a:lnTo>
                <a:lnTo>
                  <a:pt x="324" y="1142"/>
                </a:lnTo>
                <a:lnTo>
                  <a:pt x="311" y="1150"/>
                </a:lnTo>
                <a:lnTo>
                  <a:pt x="297" y="1161"/>
                </a:lnTo>
                <a:lnTo>
                  <a:pt x="282" y="1175"/>
                </a:lnTo>
                <a:lnTo>
                  <a:pt x="267" y="1190"/>
                </a:lnTo>
                <a:lnTo>
                  <a:pt x="253" y="1206"/>
                </a:lnTo>
                <a:lnTo>
                  <a:pt x="238" y="1226"/>
                </a:lnTo>
                <a:lnTo>
                  <a:pt x="222" y="1247"/>
                </a:lnTo>
                <a:lnTo>
                  <a:pt x="206" y="1270"/>
                </a:lnTo>
                <a:lnTo>
                  <a:pt x="191" y="1297"/>
                </a:lnTo>
                <a:lnTo>
                  <a:pt x="175" y="1324"/>
                </a:lnTo>
                <a:lnTo>
                  <a:pt x="160" y="1355"/>
                </a:lnTo>
                <a:lnTo>
                  <a:pt x="145" y="1387"/>
                </a:lnTo>
                <a:lnTo>
                  <a:pt x="131" y="1421"/>
                </a:lnTo>
                <a:lnTo>
                  <a:pt x="116" y="1458"/>
                </a:lnTo>
                <a:lnTo>
                  <a:pt x="102" y="1498"/>
                </a:lnTo>
                <a:lnTo>
                  <a:pt x="89" y="1538"/>
                </a:lnTo>
                <a:lnTo>
                  <a:pt x="77" y="1582"/>
                </a:lnTo>
                <a:lnTo>
                  <a:pt x="64" y="1628"/>
                </a:lnTo>
                <a:lnTo>
                  <a:pt x="53" y="1677"/>
                </a:lnTo>
                <a:lnTo>
                  <a:pt x="43" y="1728"/>
                </a:lnTo>
                <a:lnTo>
                  <a:pt x="34" y="1781"/>
                </a:lnTo>
                <a:lnTo>
                  <a:pt x="26" y="1836"/>
                </a:lnTo>
                <a:lnTo>
                  <a:pt x="19" y="1894"/>
                </a:lnTo>
                <a:lnTo>
                  <a:pt x="11" y="1954"/>
                </a:lnTo>
                <a:lnTo>
                  <a:pt x="7" y="2017"/>
                </a:lnTo>
                <a:lnTo>
                  <a:pt x="3" y="2082"/>
                </a:lnTo>
                <a:lnTo>
                  <a:pt x="1" y="2150"/>
                </a:lnTo>
                <a:lnTo>
                  <a:pt x="0" y="2221"/>
                </a:lnTo>
                <a:lnTo>
                  <a:pt x="1" y="2291"/>
                </a:lnTo>
                <a:lnTo>
                  <a:pt x="3" y="2358"/>
                </a:lnTo>
                <a:lnTo>
                  <a:pt x="7" y="2424"/>
                </a:lnTo>
                <a:lnTo>
                  <a:pt x="11" y="2488"/>
                </a:lnTo>
                <a:lnTo>
                  <a:pt x="19" y="2550"/>
                </a:lnTo>
                <a:lnTo>
                  <a:pt x="26" y="2609"/>
                </a:lnTo>
                <a:lnTo>
                  <a:pt x="34" y="2665"/>
                </a:lnTo>
                <a:lnTo>
                  <a:pt x="43" y="2720"/>
                </a:lnTo>
                <a:lnTo>
                  <a:pt x="53" y="2772"/>
                </a:lnTo>
                <a:lnTo>
                  <a:pt x="64" y="2822"/>
                </a:lnTo>
                <a:lnTo>
                  <a:pt x="77" y="2870"/>
                </a:lnTo>
                <a:lnTo>
                  <a:pt x="89" y="2914"/>
                </a:lnTo>
                <a:lnTo>
                  <a:pt x="102" y="2958"/>
                </a:lnTo>
                <a:lnTo>
                  <a:pt x="116" y="2999"/>
                </a:lnTo>
                <a:lnTo>
                  <a:pt x="131" y="3038"/>
                </a:lnTo>
                <a:lnTo>
                  <a:pt x="145" y="3074"/>
                </a:lnTo>
                <a:lnTo>
                  <a:pt x="160" y="3108"/>
                </a:lnTo>
                <a:lnTo>
                  <a:pt x="175" y="3141"/>
                </a:lnTo>
                <a:lnTo>
                  <a:pt x="191" y="3170"/>
                </a:lnTo>
                <a:lnTo>
                  <a:pt x="206" y="3198"/>
                </a:lnTo>
                <a:lnTo>
                  <a:pt x="222" y="3223"/>
                </a:lnTo>
                <a:lnTo>
                  <a:pt x="238" y="3245"/>
                </a:lnTo>
                <a:lnTo>
                  <a:pt x="253" y="3267"/>
                </a:lnTo>
                <a:lnTo>
                  <a:pt x="267" y="3285"/>
                </a:lnTo>
                <a:lnTo>
                  <a:pt x="282" y="3301"/>
                </a:lnTo>
                <a:lnTo>
                  <a:pt x="297" y="3316"/>
                </a:lnTo>
                <a:lnTo>
                  <a:pt x="311" y="3328"/>
                </a:lnTo>
                <a:lnTo>
                  <a:pt x="324" y="3338"/>
                </a:lnTo>
                <a:lnTo>
                  <a:pt x="336" y="3345"/>
                </a:lnTo>
                <a:lnTo>
                  <a:pt x="349" y="3351"/>
                </a:lnTo>
                <a:lnTo>
                  <a:pt x="360" y="3354"/>
                </a:lnTo>
                <a:lnTo>
                  <a:pt x="371" y="3355"/>
                </a:lnTo>
                <a:lnTo>
                  <a:pt x="901" y="3355"/>
                </a:lnTo>
                <a:lnTo>
                  <a:pt x="901" y="2939"/>
                </a:lnTo>
                <a:lnTo>
                  <a:pt x="901" y="2927"/>
                </a:lnTo>
                <a:lnTo>
                  <a:pt x="903" y="2913"/>
                </a:lnTo>
                <a:lnTo>
                  <a:pt x="907" y="2901"/>
                </a:lnTo>
                <a:lnTo>
                  <a:pt x="911" y="2888"/>
                </a:lnTo>
                <a:lnTo>
                  <a:pt x="917" y="2877"/>
                </a:lnTo>
                <a:lnTo>
                  <a:pt x="925" y="2864"/>
                </a:lnTo>
                <a:lnTo>
                  <a:pt x="933" y="2854"/>
                </a:lnTo>
                <a:lnTo>
                  <a:pt x="943" y="2844"/>
                </a:lnTo>
                <a:lnTo>
                  <a:pt x="954" y="2834"/>
                </a:lnTo>
                <a:lnTo>
                  <a:pt x="966" y="2826"/>
                </a:lnTo>
                <a:lnTo>
                  <a:pt x="980" y="2819"/>
                </a:lnTo>
                <a:lnTo>
                  <a:pt x="994" y="2812"/>
                </a:lnTo>
                <a:lnTo>
                  <a:pt x="1010" y="2806"/>
                </a:lnTo>
                <a:lnTo>
                  <a:pt x="1027" y="2803"/>
                </a:lnTo>
                <a:lnTo>
                  <a:pt x="1044" y="2800"/>
                </a:lnTo>
                <a:lnTo>
                  <a:pt x="1064" y="2800"/>
                </a:lnTo>
                <a:lnTo>
                  <a:pt x="4303" y="2800"/>
                </a:lnTo>
                <a:lnTo>
                  <a:pt x="4327" y="2800"/>
                </a:lnTo>
                <a:lnTo>
                  <a:pt x="4347" y="2801"/>
                </a:lnTo>
                <a:lnTo>
                  <a:pt x="4366" y="2804"/>
                </a:lnTo>
                <a:lnTo>
                  <a:pt x="4384" y="2807"/>
                </a:lnTo>
                <a:lnTo>
                  <a:pt x="4400" y="2813"/>
                </a:lnTo>
                <a:lnTo>
                  <a:pt x="4414" y="2819"/>
                </a:lnTo>
                <a:lnTo>
                  <a:pt x="4426" y="2825"/>
                </a:lnTo>
                <a:lnTo>
                  <a:pt x="4438" y="2833"/>
                </a:lnTo>
                <a:lnTo>
                  <a:pt x="4447" y="2842"/>
                </a:lnTo>
                <a:lnTo>
                  <a:pt x="4455" y="2852"/>
                </a:lnTo>
                <a:lnTo>
                  <a:pt x="4462" y="2863"/>
                </a:lnTo>
                <a:lnTo>
                  <a:pt x="4467" y="2877"/>
                </a:lnTo>
                <a:lnTo>
                  <a:pt x="4471" y="2890"/>
                </a:lnTo>
                <a:lnTo>
                  <a:pt x="4474" y="2905"/>
                </a:lnTo>
                <a:lnTo>
                  <a:pt x="4476" y="2922"/>
                </a:lnTo>
                <a:lnTo>
                  <a:pt x="4476" y="2939"/>
                </a:lnTo>
                <a:lnTo>
                  <a:pt x="4477" y="3186"/>
                </a:lnTo>
                <a:lnTo>
                  <a:pt x="4476" y="3355"/>
                </a:lnTo>
                <a:lnTo>
                  <a:pt x="5023" y="3355"/>
                </a:lnTo>
                <a:lnTo>
                  <a:pt x="5034" y="3354"/>
                </a:lnTo>
                <a:lnTo>
                  <a:pt x="5045" y="3351"/>
                </a:lnTo>
                <a:lnTo>
                  <a:pt x="5057" y="3346"/>
                </a:lnTo>
                <a:lnTo>
                  <a:pt x="5069" y="3340"/>
                </a:lnTo>
                <a:lnTo>
                  <a:pt x="5084" y="3331"/>
                </a:lnTo>
                <a:lnTo>
                  <a:pt x="5097" y="3320"/>
                </a:lnTo>
                <a:lnTo>
                  <a:pt x="5111" y="3307"/>
                </a:lnTo>
                <a:lnTo>
                  <a:pt x="5126" y="3291"/>
                </a:lnTo>
                <a:lnTo>
                  <a:pt x="5142" y="3275"/>
                </a:lnTo>
                <a:lnTo>
                  <a:pt x="5157" y="3256"/>
                </a:lnTo>
                <a:lnTo>
                  <a:pt x="5172" y="3234"/>
                </a:lnTo>
                <a:lnTo>
                  <a:pt x="5187" y="3211"/>
                </a:lnTo>
                <a:lnTo>
                  <a:pt x="5203" y="3184"/>
                </a:lnTo>
                <a:lnTo>
                  <a:pt x="5218" y="3157"/>
                </a:lnTo>
                <a:lnTo>
                  <a:pt x="5233" y="3126"/>
                </a:lnTo>
                <a:lnTo>
                  <a:pt x="5249" y="3095"/>
                </a:lnTo>
                <a:lnTo>
                  <a:pt x="5263" y="3060"/>
                </a:lnTo>
                <a:lnTo>
                  <a:pt x="5277" y="3023"/>
                </a:lnTo>
                <a:lnTo>
                  <a:pt x="5291" y="2984"/>
                </a:lnTo>
                <a:lnTo>
                  <a:pt x="5305" y="2943"/>
                </a:lnTo>
                <a:lnTo>
                  <a:pt x="5317" y="2899"/>
                </a:lnTo>
                <a:lnTo>
                  <a:pt x="5329" y="2853"/>
                </a:lnTo>
                <a:lnTo>
                  <a:pt x="5340" y="2804"/>
                </a:lnTo>
                <a:lnTo>
                  <a:pt x="5350" y="2753"/>
                </a:lnTo>
                <a:lnTo>
                  <a:pt x="5361" y="2700"/>
                </a:lnTo>
                <a:lnTo>
                  <a:pt x="5369" y="2645"/>
                </a:lnTo>
                <a:lnTo>
                  <a:pt x="5376" y="2587"/>
                </a:lnTo>
                <a:lnTo>
                  <a:pt x="5382" y="2527"/>
                </a:lnTo>
                <a:lnTo>
                  <a:pt x="5387" y="2464"/>
                </a:lnTo>
                <a:lnTo>
                  <a:pt x="5390" y="2399"/>
                </a:lnTo>
                <a:lnTo>
                  <a:pt x="5393" y="2331"/>
                </a:lnTo>
                <a:lnTo>
                  <a:pt x="5393" y="2260"/>
                </a:lnTo>
                <a:lnTo>
                  <a:pt x="5392" y="2190"/>
                </a:lnTo>
                <a:lnTo>
                  <a:pt x="5390" y="2122"/>
                </a:lnTo>
                <a:lnTo>
                  <a:pt x="5386" y="2057"/>
                </a:lnTo>
                <a:lnTo>
                  <a:pt x="5381" y="1993"/>
                </a:lnTo>
                <a:lnTo>
                  <a:pt x="5375" y="1931"/>
                </a:lnTo>
                <a:lnTo>
                  <a:pt x="5367" y="1872"/>
                </a:lnTo>
                <a:lnTo>
                  <a:pt x="5359" y="1816"/>
                </a:lnTo>
                <a:lnTo>
                  <a:pt x="5348" y="1761"/>
                </a:lnTo>
                <a:lnTo>
                  <a:pt x="5337" y="1709"/>
                </a:lnTo>
                <a:lnTo>
                  <a:pt x="5325" y="1660"/>
                </a:lnTo>
                <a:lnTo>
                  <a:pt x="5313" y="1612"/>
                </a:lnTo>
                <a:lnTo>
                  <a:pt x="5299" y="1567"/>
                </a:lnTo>
                <a:lnTo>
                  <a:pt x="5285" y="1523"/>
                </a:lnTo>
                <a:lnTo>
                  <a:pt x="5271" y="1482"/>
                </a:lnTo>
                <a:lnTo>
                  <a:pt x="5256" y="1444"/>
                </a:lnTo>
                <a:lnTo>
                  <a:pt x="5240" y="1407"/>
                </a:lnTo>
                <a:lnTo>
                  <a:pt x="5224" y="1373"/>
                </a:lnTo>
                <a:lnTo>
                  <a:pt x="5209" y="1341"/>
                </a:lnTo>
                <a:lnTo>
                  <a:pt x="5193" y="1311"/>
                </a:lnTo>
                <a:lnTo>
                  <a:pt x="5176" y="1284"/>
                </a:lnTo>
                <a:lnTo>
                  <a:pt x="5160" y="1258"/>
                </a:lnTo>
                <a:lnTo>
                  <a:pt x="5144" y="1236"/>
                </a:lnTo>
                <a:lnTo>
                  <a:pt x="5128" y="1214"/>
                </a:lnTo>
                <a:lnTo>
                  <a:pt x="5112" y="1196"/>
                </a:lnTo>
                <a:lnTo>
                  <a:pt x="5097" y="1180"/>
                </a:lnTo>
                <a:lnTo>
                  <a:pt x="5082" y="1165"/>
                </a:lnTo>
                <a:lnTo>
                  <a:pt x="5068" y="1153"/>
                </a:lnTo>
                <a:lnTo>
                  <a:pt x="5054" y="1143"/>
                </a:lnTo>
                <a:lnTo>
                  <a:pt x="5041" y="1136"/>
                </a:lnTo>
                <a:lnTo>
                  <a:pt x="5028" y="1130"/>
                </a:lnTo>
                <a:lnTo>
                  <a:pt x="5017" y="1127"/>
                </a:lnTo>
                <a:lnTo>
                  <a:pt x="5006" y="1126"/>
                </a:lnTo>
                <a:close/>
                <a:moveTo>
                  <a:pt x="688" y="1442"/>
                </a:moveTo>
                <a:lnTo>
                  <a:pt x="688" y="1442"/>
                </a:lnTo>
                <a:lnTo>
                  <a:pt x="669" y="1442"/>
                </a:lnTo>
                <a:lnTo>
                  <a:pt x="650" y="1441"/>
                </a:lnTo>
                <a:lnTo>
                  <a:pt x="633" y="1438"/>
                </a:lnTo>
                <a:lnTo>
                  <a:pt x="615" y="1436"/>
                </a:lnTo>
                <a:lnTo>
                  <a:pt x="599" y="1434"/>
                </a:lnTo>
                <a:lnTo>
                  <a:pt x="584" y="1430"/>
                </a:lnTo>
                <a:lnTo>
                  <a:pt x="570" y="1427"/>
                </a:lnTo>
                <a:lnTo>
                  <a:pt x="556" y="1423"/>
                </a:lnTo>
                <a:lnTo>
                  <a:pt x="544" y="1418"/>
                </a:lnTo>
                <a:lnTo>
                  <a:pt x="534" y="1413"/>
                </a:lnTo>
                <a:lnTo>
                  <a:pt x="525" y="1408"/>
                </a:lnTo>
                <a:lnTo>
                  <a:pt x="517" y="1402"/>
                </a:lnTo>
                <a:lnTo>
                  <a:pt x="511" y="1396"/>
                </a:lnTo>
                <a:lnTo>
                  <a:pt x="505" y="1390"/>
                </a:lnTo>
                <a:lnTo>
                  <a:pt x="503" y="1383"/>
                </a:lnTo>
                <a:lnTo>
                  <a:pt x="502" y="1376"/>
                </a:lnTo>
                <a:lnTo>
                  <a:pt x="503" y="1370"/>
                </a:lnTo>
                <a:lnTo>
                  <a:pt x="505" y="1364"/>
                </a:lnTo>
                <a:lnTo>
                  <a:pt x="511" y="1357"/>
                </a:lnTo>
                <a:lnTo>
                  <a:pt x="517" y="1352"/>
                </a:lnTo>
                <a:lnTo>
                  <a:pt x="525" y="1346"/>
                </a:lnTo>
                <a:lnTo>
                  <a:pt x="534" y="1341"/>
                </a:lnTo>
                <a:lnTo>
                  <a:pt x="544" y="1336"/>
                </a:lnTo>
                <a:lnTo>
                  <a:pt x="556" y="1331"/>
                </a:lnTo>
                <a:lnTo>
                  <a:pt x="570" y="1326"/>
                </a:lnTo>
                <a:lnTo>
                  <a:pt x="584" y="1322"/>
                </a:lnTo>
                <a:lnTo>
                  <a:pt x="599" y="1319"/>
                </a:lnTo>
                <a:lnTo>
                  <a:pt x="615" y="1317"/>
                </a:lnTo>
                <a:lnTo>
                  <a:pt x="633" y="1314"/>
                </a:lnTo>
                <a:lnTo>
                  <a:pt x="650" y="1313"/>
                </a:lnTo>
                <a:lnTo>
                  <a:pt x="669" y="1312"/>
                </a:lnTo>
                <a:lnTo>
                  <a:pt x="688" y="1312"/>
                </a:lnTo>
                <a:lnTo>
                  <a:pt x="707" y="1312"/>
                </a:lnTo>
                <a:lnTo>
                  <a:pt x="725" y="1313"/>
                </a:lnTo>
                <a:lnTo>
                  <a:pt x="744" y="1314"/>
                </a:lnTo>
                <a:lnTo>
                  <a:pt x="760" y="1317"/>
                </a:lnTo>
                <a:lnTo>
                  <a:pt x="776" y="1319"/>
                </a:lnTo>
                <a:lnTo>
                  <a:pt x="792" y="1322"/>
                </a:lnTo>
                <a:lnTo>
                  <a:pt x="807" y="1326"/>
                </a:lnTo>
                <a:lnTo>
                  <a:pt x="820" y="1331"/>
                </a:lnTo>
                <a:lnTo>
                  <a:pt x="831" y="1336"/>
                </a:lnTo>
                <a:lnTo>
                  <a:pt x="843" y="1341"/>
                </a:lnTo>
                <a:lnTo>
                  <a:pt x="852" y="1346"/>
                </a:lnTo>
                <a:lnTo>
                  <a:pt x="860" y="1352"/>
                </a:lnTo>
                <a:lnTo>
                  <a:pt x="866" y="1357"/>
                </a:lnTo>
                <a:lnTo>
                  <a:pt x="870" y="1364"/>
                </a:lnTo>
                <a:lnTo>
                  <a:pt x="873" y="1370"/>
                </a:lnTo>
                <a:lnTo>
                  <a:pt x="874" y="1376"/>
                </a:lnTo>
                <a:lnTo>
                  <a:pt x="873" y="1383"/>
                </a:lnTo>
                <a:lnTo>
                  <a:pt x="870" y="1390"/>
                </a:lnTo>
                <a:lnTo>
                  <a:pt x="866" y="1396"/>
                </a:lnTo>
                <a:lnTo>
                  <a:pt x="860" y="1402"/>
                </a:lnTo>
                <a:lnTo>
                  <a:pt x="852" y="1408"/>
                </a:lnTo>
                <a:lnTo>
                  <a:pt x="843" y="1413"/>
                </a:lnTo>
                <a:lnTo>
                  <a:pt x="831" y="1418"/>
                </a:lnTo>
                <a:lnTo>
                  <a:pt x="820" y="1423"/>
                </a:lnTo>
                <a:lnTo>
                  <a:pt x="807" y="1427"/>
                </a:lnTo>
                <a:lnTo>
                  <a:pt x="792" y="1430"/>
                </a:lnTo>
                <a:lnTo>
                  <a:pt x="776" y="1434"/>
                </a:lnTo>
                <a:lnTo>
                  <a:pt x="760" y="1436"/>
                </a:lnTo>
                <a:lnTo>
                  <a:pt x="744" y="1438"/>
                </a:lnTo>
                <a:lnTo>
                  <a:pt x="725" y="1441"/>
                </a:lnTo>
                <a:lnTo>
                  <a:pt x="707" y="1442"/>
                </a:lnTo>
                <a:lnTo>
                  <a:pt x="688" y="1442"/>
                </a:lnTo>
                <a:close/>
                <a:moveTo>
                  <a:pt x="4402" y="1471"/>
                </a:moveTo>
                <a:lnTo>
                  <a:pt x="4402" y="1471"/>
                </a:lnTo>
                <a:lnTo>
                  <a:pt x="4391" y="1470"/>
                </a:lnTo>
                <a:lnTo>
                  <a:pt x="4380" y="1469"/>
                </a:lnTo>
                <a:lnTo>
                  <a:pt x="4368" y="1466"/>
                </a:lnTo>
                <a:lnTo>
                  <a:pt x="4358" y="1463"/>
                </a:lnTo>
                <a:lnTo>
                  <a:pt x="4348" y="1459"/>
                </a:lnTo>
                <a:lnTo>
                  <a:pt x="4339" y="1454"/>
                </a:lnTo>
                <a:lnTo>
                  <a:pt x="4330" y="1448"/>
                </a:lnTo>
                <a:lnTo>
                  <a:pt x="4322" y="1442"/>
                </a:lnTo>
                <a:lnTo>
                  <a:pt x="4314" y="1434"/>
                </a:lnTo>
                <a:lnTo>
                  <a:pt x="4308" y="1426"/>
                </a:lnTo>
                <a:lnTo>
                  <a:pt x="4302" y="1418"/>
                </a:lnTo>
                <a:lnTo>
                  <a:pt x="4297" y="1409"/>
                </a:lnTo>
                <a:lnTo>
                  <a:pt x="4294" y="1400"/>
                </a:lnTo>
                <a:lnTo>
                  <a:pt x="4291" y="1391"/>
                </a:lnTo>
                <a:lnTo>
                  <a:pt x="4289" y="1380"/>
                </a:lnTo>
                <a:lnTo>
                  <a:pt x="4289" y="1370"/>
                </a:lnTo>
                <a:lnTo>
                  <a:pt x="4289" y="1359"/>
                </a:lnTo>
                <a:lnTo>
                  <a:pt x="4291" y="1350"/>
                </a:lnTo>
                <a:lnTo>
                  <a:pt x="4294" y="1340"/>
                </a:lnTo>
                <a:lnTo>
                  <a:pt x="4297" y="1331"/>
                </a:lnTo>
                <a:lnTo>
                  <a:pt x="4302" y="1321"/>
                </a:lnTo>
                <a:lnTo>
                  <a:pt x="4308" y="1313"/>
                </a:lnTo>
                <a:lnTo>
                  <a:pt x="4314" y="1305"/>
                </a:lnTo>
                <a:lnTo>
                  <a:pt x="4322" y="1298"/>
                </a:lnTo>
                <a:lnTo>
                  <a:pt x="4330" y="1292"/>
                </a:lnTo>
                <a:lnTo>
                  <a:pt x="4339" y="1286"/>
                </a:lnTo>
                <a:lnTo>
                  <a:pt x="4348" y="1281"/>
                </a:lnTo>
                <a:lnTo>
                  <a:pt x="4358" y="1277"/>
                </a:lnTo>
                <a:lnTo>
                  <a:pt x="4368" y="1273"/>
                </a:lnTo>
                <a:lnTo>
                  <a:pt x="4380" y="1270"/>
                </a:lnTo>
                <a:lnTo>
                  <a:pt x="4391" y="1269"/>
                </a:lnTo>
                <a:lnTo>
                  <a:pt x="4402" y="1268"/>
                </a:lnTo>
                <a:lnTo>
                  <a:pt x="4413" y="1269"/>
                </a:lnTo>
                <a:lnTo>
                  <a:pt x="4424" y="1270"/>
                </a:lnTo>
                <a:lnTo>
                  <a:pt x="4436" y="1273"/>
                </a:lnTo>
                <a:lnTo>
                  <a:pt x="4446" y="1277"/>
                </a:lnTo>
                <a:lnTo>
                  <a:pt x="4456" y="1281"/>
                </a:lnTo>
                <a:lnTo>
                  <a:pt x="4465" y="1286"/>
                </a:lnTo>
                <a:lnTo>
                  <a:pt x="4474" y="1292"/>
                </a:lnTo>
                <a:lnTo>
                  <a:pt x="4482" y="1298"/>
                </a:lnTo>
                <a:lnTo>
                  <a:pt x="4490" y="1305"/>
                </a:lnTo>
                <a:lnTo>
                  <a:pt x="4496" y="1313"/>
                </a:lnTo>
                <a:lnTo>
                  <a:pt x="4502" y="1321"/>
                </a:lnTo>
                <a:lnTo>
                  <a:pt x="4507" y="1331"/>
                </a:lnTo>
                <a:lnTo>
                  <a:pt x="4510" y="1340"/>
                </a:lnTo>
                <a:lnTo>
                  <a:pt x="4513" y="1350"/>
                </a:lnTo>
                <a:lnTo>
                  <a:pt x="4515" y="1359"/>
                </a:lnTo>
                <a:lnTo>
                  <a:pt x="4515" y="1370"/>
                </a:lnTo>
                <a:lnTo>
                  <a:pt x="4515" y="1380"/>
                </a:lnTo>
                <a:lnTo>
                  <a:pt x="4513" y="1391"/>
                </a:lnTo>
                <a:lnTo>
                  <a:pt x="4510" y="1400"/>
                </a:lnTo>
                <a:lnTo>
                  <a:pt x="4507" y="1409"/>
                </a:lnTo>
                <a:lnTo>
                  <a:pt x="4502" y="1418"/>
                </a:lnTo>
                <a:lnTo>
                  <a:pt x="4496" y="1426"/>
                </a:lnTo>
                <a:lnTo>
                  <a:pt x="4490" y="1434"/>
                </a:lnTo>
                <a:lnTo>
                  <a:pt x="4482" y="1442"/>
                </a:lnTo>
                <a:lnTo>
                  <a:pt x="4474" y="1448"/>
                </a:lnTo>
                <a:lnTo>
                  <a:pt x="4465" y="1454"/>
                </a:lnTo>
                <a:lnTo>
                  <a:pt x="4456" y="1459"/>
                </a:lnTo>
                <a:lnTo>
                  <a:pt x="4446" y="1463"/>
                </a:lnTo>
                <a:lnTo>
                  <a:pt x="4436" y="1466"/>
                </a:lnTo>
                <a:lnTo>
                  <a:pt x="4424" y="1469"/>
                </a:lnTo>
                <a:lnTo>
                  <a:pt x="4413" y="1470"/>
                </a:lnTo>
                <a:lnTo>
                  <a:pt x="4402" y="1471"/>
                </a:lnTo>
                <a:close/>
                <a:moveTo>
                  <a:pt x="4726" y="1471"/>
                </a:moveTo>
                <a:lnTo>
                  <a:pt x="4726" y="1471"/>
                </a:lnTo>
                <a:lnTo>
                  <a:pt x="4714" y="1470"/>
                </a:lnTo>
                <a:lnTo>
                  <a:pt x="4703" y="1469"/>
                </a:lnTo>
                <a:lnTo>
                  <a:pt x="4692" y="1466"/>
                </a:lnTo>
                <a:lnTo>
                  <a:pt x="4681" y="1463"/>
                </a:lnTo>
                <a:lnTo>
                  <a:pt x="4672" y="1459"/>
                </a:lnTo>
                <a:lnTo>
                  <a:pt x="4662" y="1454"/>
                </a:lnTo>
                <a:lnTo>
                  <a:pt x="4654" y="1448"/>
                </a:lnTo>
                <a:lnTo>
                  <a:pt x="4645" y="1442"/>
                </a:lnTo>
                <a:lnTo>
                  <a:pt x="4638" y="1434"/>
                </a:lnTo>
                <a:lnTo>
                  <a:pt x="4631" y="1426"/>
                </a:lnTo>
                <a:lnTo>
                  <a:pt x="4626" y="1418"/>
                </a:lnTo>
                <a:lnTo>
                  <a:pt x="4621" y="1409"/>
                </a:lnTo>
                <a:lnTo>
                  <a:pt x="4617" y="1400"/>
                </a:lnTo>
                <a:lnTo>
                  <a:pt x="4615" y="1391"/>
                </a:lnTo>
                <a:lnTo>
                  <a:pt x="4613" y="1380"/>
                </a:lnTo>
                <a:lnTo>
                  <a:pt x="4612" y="1370"/>
                </a:lnTo>
                <a:lnTo>
                  <a:pt x="4613" y="1359"/>
                </a:lnTo>
                <a:lnTo>
                  <a:pt x="4615" y="1350"/>
                </a:lnTo>
                <a:lnTo>
                  <a:pt x="4617" y="1340"/>
                </a:lnTo>
                <a:lnTo>
                  <a:pt x="4621" y="1331"/>
                </a:lnTo>
                <a:lnTo>
                  <a:pt x="4626" y="1321"/>
                </a:lnTo>
                <a:lnTo>
                  <a:pt x="4631" y="1313"/>
                </a:lnTo>
                <a:lnTo>
                  <a:pt x="4638" y="1305"/>
                </a:lnTo>
                <a:lnTo>
                  <a:pt x="4645" y="1298"/>
                </a:lnTo>
                <a:lnTo>
                  <a:pt x="4654" y="1292"/>
                </a:lnTo>
                <a:lnTo>
                  <a:pt x="4662" y="1286"/>
                </a:lnTo>
                <a:lnTo>
                  <a:pt x="4672" y="1281"/>
                </a:lnTo>
                <a:lnTo>
                  <a:pt x="4681" y="1277"/>
                </a:lnTo>
                <a:lnTo>
                  <a:pt x="4692" y="1273"/>
                </a:lnTo>
                <a:lnTo>
                  <a:pt x="4703" y="1270"/>
                </a:lnTo>
                <a:lnTo>
                  <a:pt x="4714" y="1269"/>
                </a:lnTo>
                <a:lnTo>
                  <a:pt x="4726" y="1268"/>
                </a:lnTo>
                <a:lnTo>
                  <a:pt x="4737" y="1269"/>
                </a:lnTo>
                <a:lnTo>
                  <a:pt x="4748" y="1270"/>
                </a:lnTo>
                <a:lnTo>
                  <a:pt x="4760" y="1273"/>
                </a:lnTo>
                <a:lnTo>
                  <a:pt x="4770" y="1277"/>
                </a:lnTo>
                <a:lnTo>
                  <a:pt x="4780" y="1281"/>
                </a:lnTo>
                <a:lnTo>
                  <a:pt x="4789" y="1286"/>
                </a:lnTo>
                <a:lnTo>
                  <a:pt x="4797" y="1292"/>
                </a:lnTo>
                <a:lnTo>
                  <a:pt x="4805" y="1298"/>
                </a:lnTo>
                <a:lnTo>
                  <a:pt x="4813" y="1305"/>
                </a:lnTo>
                <a:lnTo>
                  <a:pt x="4820" y="1313"/>
                </a:lnTo>
                <a:lnTo>
                  <a:pt x="4825" y="1321"/>
                </a:lnTo>
                <a:lnTo>
                  <a:pt x="4830" y="1331"/>
                </a:lnTo>
                <a:lnTo>
                  <a:pt x="4834" y="1340"/>
                </a:lnTo>
                <a:lnTo>
                  <a:pt x="4836" y="1350"/>
                </a:lnTo>
                <a:lnTo>
                  <a:pt x="4838" y="1359"/>
                </a:lnTo>
                <a:lnTo>
                  <a:pt x="4839" y="1370"/>
                </a:lnTo>
                <a:lnTo>
                  <a:pt x="4838" y="1380"/>
                </a:lnTo>
                <a:lnTo>
                  <a:pt x="4836" y="1391"/>
                </a:lnTo>
                <a:lnTo>
                  <a:pt x="4834" y="1400"/>
                </a:lnTo>
                <a:lnTo>
                  <a:pt x="4830" y="1409"/>
                </a:lnTo>
                <a:lnTo>
                  <a:pt x="4825" y="1418"/>
                </a:lnTo>
                <a:lnTo>
                  <a:pt x="4820" y="1426"/>
                </a:lnTo>
                <a:lnTo>
                  <a:pt x="4813" y="1434"/>
                </a:lnTo>
                <a:lnTo>
                  <a:pt x="4805" y="1442"/>
                </a:lnTo>
                <a:lnTo>
                  <a:pt x="4797" y="1448"/>
                </a:lnTo>
                <a:lnTo>
                  <a:pt x="4789" y="1454"/>
                </a:lnTo>
                <a:lnTo>
                  <a:pt x="4780" y="1459"/>
                </a:lnTo>
                <a:lnTo>
                  <a:pt x="4770" y="1463"/>
                </a:lnTo>
                <a:lnTo>
                  <a:pt x="4760" y="1466"/>
                </a:lnTo>
                <a:lnTo>
                  <a:pt x="4748" y="1469"/>
                </a:lnTo>
                <a:lnTo>
                  <a:pt x="4737" y="1470"/>
                </a:lnTo>
                <a:lnTo>
                  <a:pt x="4726" y="147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" name="KSO_Shape"/>
          <p:cNvSpPr>
            <a:spLocks/>
          </p:cNvSpPr>
          <p:nvPr/>
        </p:nvSpPr>
        <p:spPr bwMode="auto">
          <a:xfrm>
            <a:off x="6107194" y="2270955"/>
            <a:ext cx="390526" cy="390526"/>
          </a:xfrm>
          <a:custGeom>
            <a:avLst/>
            <a:gdLst>
              <a:gd name="T0" fmla="*/ 733640 w 1450975"/>
              <a:gd name="T1" fmla="*/ 273045 h 1450975"/>
              <a:gd name="T2" fmla="*/ 1094170 w 1450975"/>
              <a:gd name="T3" fmla="*/ 273045 h 1450975"/>
              <a:gd name="T4" fmla="*/ 1094170 w 1450975"/>
              <a:gd name="T5" fmla="*/ 546742 h 1450975"/>
              <a:gd name="T6" fmla="*/ 909714 w 1450975"/>
              <a:gd name="T7" fmla="*/ 546742 h 1450975"/>
              <a:gd name="T8" fmla="*/ 286868 w 1450975"/>
              <a:gd name="T9" fmla="*/ 1915226 h 1450975"/>
              <a:gd name="T10" fmla="*/ 1031887 w 1450975"/>
              <a:gd name="T11" fmla="*/ 1915226 h 1450975"/>
              <a:gd name="T12" fmla="*/ 1304980 w 1450975"/>
              <a:gd name="T13" fmla="*/ 2326071 h 1450975"/>
              <a:gd name="T14" fmla="*/ 1979929 w 1450975"/>
              <a:gd name="T15" fmla="*/ 2326071 h 1450975"/>
              <a:gd name="T16" fmla="*/ 2253024 w 1450975"/>
              <a:gd name="T17" fmla="*/ 1915226 h 1450975"/>
              <a:gd name="T18" fmla="*/ 2996845 w 1450975"/>
              <a:gd name="T19" fmla="*/ 1915226 h 1450975"/>
              <a:gd name="T20" fmla="*/ 2375196 w 1450975"/>
              <a:gd name="T21" fmla="*/ 546742 h 1450975"/>
              <a:gd name="T22" fmla="*/ 2189542 w 1450975"/>
              <a:gd name="T23" fmla="*/ 546742 h 1450975"/>
              <a:gd name="T24" fmla="*/ 2189542 w 1450975"/>
              <a:gd name="T25" fmla="*/ 273045 h 1450975"/>
              <a:gd name="T26" fmla="*/ 2551271 w 1450975"/>
              <a:gd name="T27" fmla="*/ 273045 h 1450975"/>
              <a:gd name="T28" fmla="*/ 3283712 w 1450975"/>
              <a:gd name="T29" fmla="*/ 1885881 h 1450975"/>
              <a:gd name="T30" fmla="*/ 3283712 w 1450975"/>
              <a:gd name="T31" fmla="*/ 3283712 h 1450975"/>
              <a:gd name="T32" fmla="*/ 0 w 1450975"/>
              <a:gd name="T33" fmla="*/ 3283712 h 1450975"/>
              <a:gd name="T34" fmla="*/ 0 w 1450975"/>
              <a:gd name="T35" fmla="*/ 1885881 h 1450975"/>
              <a:gd name="T36" fmla="*/ 1369112 w 1450975"/>
              <a:gd name="T37" fmla="*/ 0 h 1450975"/>
              <a:gd name="T38" fmla="*/ 1915200 w 1450975"/>
              <a:gd name="T39" fmla="*/ 0 h 1450975"/>
              <a:gd name="T40" fmla="*/ 1915200 w 1450975"/>
              <a:gd name="T41" fmla="*/ 1231334 h 1450975"/>
              <a:gd name="T42" fmla="*/ 2324467 w 1450975"/>
              <a:gd name="T43" fmla="*/ 1231334 h 1450975"/>
              <a:gd name="T44" fmla="*/ 1642155 w 1450975"/>
              <a:gd name="T45" fmla="*/ 2051424 h 1450975"/>
              <a:gd name="T46" fmla="*/ 959248 w 1450975"/>
              <a:gd name="T47" fmla="*/ 1231334 h 1450975"/>
              <a:gd name="T48" fmla="*/ 1369112 w 1450975"/>
              <a:gd name="T49" fmla="*/ 1231334 h 145097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450975" h="1450975">
                <a:moveTo>
                  <a:pt x="324174" y="120650"/>
                </a:moveTo>
                <a:lnTo>
                  <a:pt x="483482" y="120650"/>
                </a:lnTo>
                <a:lnTo>
                  <a:pt x="483482" y="241589"/>
                </a:lnTo>
                <a:lnTo>
                  <a:pt x="401976" y="241589"/>
                </a:lnTo>
                <a:lnTo>
                  <a:pt x="126759" y="846282"/>
                </a:lnTo>
                <a:lnTo>
                  <a:pt x="455960" y="846282"/>
                </a:lnTo>
                <a:lnTo>
                  <a:pt x="576632" y="1027822"/>
                </a:lnTo>
                <a:lnTo>
                  <a:pt x="874872" y="1027822"/>
                </a:lnTo>
                <a:lnTo>
                  <a:pt x="995544" y="846282"/>
                </a:lnTo>
                <a:lnTo>
                  <a:pt x="1324217" y="846282"/>
                </a:lnTo>
                <a:lnTo>
                  <a:pt x="1049529" y="241589"/>
                </a:lnTo>
                <a:lnTo>
                  <a:pt x="967493" y="241589"/>
                </a:lnTo>
                <a:lnTo>
                  <a:pt x="967493" y="120650"/>
                </a:lnTo>
                <a:lnTo>
                  <a:pt x="1127331" y="120650"/>
                </a:lnTo>
                <a:lnTo>
                  <a:pt x="1450975" y="833315"/>
                </a:lnTo>
                <a:lnTo>
                  <a:pt x="1450975" y="1450975"/>
                </a:lnTo>
                <a:lnTo>
                  <a:pt x="0" y="1450975"/>
                </a:lnTo>
                <a:lnTo>
                  <a:pt x="0" y="833315"/>
                </a:lnTo>
                <a:lnTo>
                  <a:pt x="324174" y="120650"/>
                </a:lnTo>
                <a:close/>
                <a:moveTo>
                  <a:pt x="604970" y="0"/>
                </a:moveTo>
                <a:lnTo>
                  <a:pt x="846270" y="0"/>
                </a:lnTo>
                <a:lnTo>
                  <a:pt x="846270" y="544090"/>
                </a:lnTo>
                <a:lnTo>
                  <a:pt x="1027113" y="544090"/>
                </a:lnTo>
                <a:lnTo>
                  <a:pt x="725620" y="906463"/>
                </a:lnTo>
                <a:lnTo>
                  <a:pt x="423863" y="544090"/>
                </a:lnTo>
                <a:lnTo>
                  <a:pt x="604970" y="544090"/>
                </a:lnTo>
                <a:lnTo>
                  <a:pt x="60497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" name="KSO_Shape"/>
          <p:cNvSpPr/>
          <p:nvPr/>
        </p:nvSpPr>
        <p:spPr>
          <a:xfrm>
            <a:off x="2674094" y="2267078"/>
            <a:ext cx="500982" cy="398281"/>
          </a:xfrm>
          <a:custGeom>
            <a:avLst/>
            <a:gdLst/>
            <a:ahLst/>
            <a:cxnLst/>
            <a:rect l="l" t="t" r="r" b="b"/>
            <a:pathLst>
              <a:path w="3438144" h="2732506">
                <a:moveTo>
                  <a:pt x="1719072" y="1227183"/>
                </a:moveTo>
                <a:cubicBezTo>
                  <a:pt x="1961590" y="1227183"/>
                  <a:pt x="2158189" y="1423782"/>
                  <a:pt x="2158189" y="1666300"/>
                </a:cubicBezTo>
                <a:cubicBezTo>
                  <a:pt x="2158189" y="1908818"/>
                  <a:pt x="1961590" y="2105417"/>
                  <a:pt x="1719072" y="2105417"/>
                </a:cubicBezTo>
                <a:cubicBezTo>
                  <a:pt x="1476554" y="2105417"/>
                  <a:pt x="1279955" y="1908818"/>
                  <a:pt x="1279955" y="1666300"/>
                </a:cubicBezTo>
                <a:cubicBezTo>
                  <a:pt x="1279955" y="1423782"/>
                  <a:pt x="1476554" y="1227183"/>
                  <a:pt x="1719072" y="1227183"/>
                </a:cubicBezTo>
                <a:close/>
                <a:moveTo>
                  <a:pt x="1719072" y="997872"/>
                </a:moveTo>
                <a:cubicBezTo>
                  <a:pt x="1349909" y="997872"/>
                  <a:pt x="1050644" y="1297137"/>
                  <a:pt x="1050644" y="1666300"/>
                </a:cubicBezTo>
                <a:cubicBezTo>
                  <a:pt x="1050644" y="2035463"/>
                  <a:pt x="1349909" y="2334728"/>
                  <a:pt x="1719072" y="2334728"/>
                </a:cubicBezTo>
                <a:cubicBezTo>
                  <a:pt x="2088235" y="2334728"/>
                  <a:pt x="2387500" y="2035463"/>
                  <a:pt x="2387500" y="1666300"/>
                </a:cubicBezTo>
                <a:cubicBezTo>
                  <a:pt x="2387500" y="1297137"/>
                  <a:pt x="2088235" y="997872"/>
                  <a:pt x="1719072" y="997872"/>
                </a:cubicBezTo>
                <a:close/>
                <a:moveTo>
                  <a:pt x="575044" y="803862"/>
                </a:moveTo>
                <a:cubicBezTo>
                  <a:pt x="495506" y="803862"/>
                  <a:pt x="431028" y="868340"/>
                  <a:pt x="431028" y="947878"/>
                </a:cubicBezTo>
                <a:cubicBezTo>
                  <a:pt x="431028" y="1027416"/>
                  <a:pt x="495506" y="1091894"/>
                  <a:pt x="575044" y="1091894"/>
                </a:cubicBezTo>
                <a:cubicBezTo>
                  <a:pt x="654582" y="1091894"/>
                  <a:pt x="719060" y="1027416"/>
                  <a:pt x="719060" y="947878"/>
                </a:cubicBezTo>
                <a:cubicBezTo>
                  <a:pt x="719060" y="868340"/>
                  <a:pt x="654582" y="803862"/>
                  <a:pt x="575044" y="803862"/>
                </a:cubicBezTo>
                <a:close/>
                <a:moveTo>
                  <a:pt x="1365940" y="0"/>
                </a:moveTo>
                <a:lnTo>
                  <a:pt x="1998164" y="0"/>
                </a:lnTo>
                <a:cubicBezTo>
                  <a:pt x="2213188" y="0"/>
                  <a:pt x="2387500" y="174312"/>
                  <a:pt x="2387500" y="389336"/>
                </a:cubicBezTo>
                <a:lnTo>
                  <a:pt x="2384456" y="419529"/>
                </a:lnTo>
                <a:lnTo>
                  <a:pt x="3040081" y="419529"/>
                </a:lnTo>
                <a:cubicBezTo>
                  <a:pt x="3259925" y="419529"/>
                  <a:pt x="3438144" y="597748"/>
                  <a:pt x="3438144" y="817592"/>
                </a:cubicBezTo>
                <a:lnTo>
                  <a:pt x="3438144" y="2334443"/>
                </a:lnTo>
                <a:cubicBezTo>
                  <a:pt x="3438144" y="2554287"/>
                  <a:pt x="3259925" y="2732506"/>
                  <a:pt x="3040081" y="2732506"/>
                </a:cubicBezTo>
                <a:lnTo>
                  <a:pt x="398063" y="2732506"/>
                </a:lnTo>
                <a:cubicBezTo>
                  <a:pt x="178219" y="2732506"/>
                  <a:pt x="0" y="2554287"/>
                  <a:pt x="0" y="2334443"/>
                </a:cubicBezTo>
                <a:lnTo>
                  <a:pt x="0" y="817592"/>
                </a:lnTo>
                <a:cubicBezTo>
                  <a:pt x="0" y="597748"/>
                  <a:pt x="178219" y="419529"/>
                  <a:pt x="398063" y="419529"/>
                </a:cubicBezTo>
                <a:lnTo>
                  <a:pt x="979648" y="419529"/>
                </a:lnTo>
                <a:cubicBezTo>
                  <a:pt x="976997" y="409663"/>
                  <a:pt x="976604" y="399545"/>
                  <a:pt x="976604" y="389336"/>
                </a:cubicBezTo>
                <a:cubicBezTo>
                  <a:pt x="976604" y="174312"/>
                  <a:pt x="1150916" y="0"/>
                  <a:pt x="1365940" y="0"/>
                </a:cubicBezTo>
                <a:close/>
              </a:path>
            </a:pathLst>
          </a:cu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0" y="912586"/>
            <a:ext cx="12192000" cy="0"/>
          </a:xfrm>
          <a:prstGeom prst="line">
            <a:avLst/>
          </a:prstGeom>
          <a:ln w="215900" cmpd="thickThin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0" y="6386286"/>
            <a:ext cx="12192000" cy="0"/>
          </a:xfrm>
          <a:prstGeom prst="line">
            <a:avLst/>
          </a:prstGeom>
          <a:ln w="215900" cmpd="thickThin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" y="539678"/>
            <a:ext cx="12192000" cy="3729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18912" y="16458"/>
            <a:ext cx="38427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800" dirty="0" smtClean="0">
                <a:solidFill>
                  <a:srgbClr val="0070C0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Architecture Design</a:t>
            </a:r>
            <a:r>
              <a:rPr lang="zh-CN" altLang="en-US" sz="2800" dirty="0">
                <a:solidFill>
                  <a:srgbClr val="0070C0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　　</a:t>
            </a:r>
            <a:endParaRPr lang="en-US" altLang="zh-CN" sz="2800" dirty="0">
              <a:solidFill>
                <a:srgbClr val="0070C0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86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" y="1637463"/>
            <a:ext cx="1346199" cy="3091543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48200" y="1637463"/>
            <a:ext cx="7543800" cy="3091543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04950" y="1574296"/>
            <a:ext cx="28829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dirty="0">
                <a:solidFill>
                  <a:srgbClr val="0070C0"/>
                </a:solidFill>
                <a:latin typeface="Impact" panose="020B0806030902050204" pitchFamily="34" charset="0"/>
              </a:rPr>
              <a:t>02</a:t>
            </a:r>
            <a:endParaRPr lang="zh-CN" altLang="en-US" sz="199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5675" y="2306071"/>
            <a:ext cx="5418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Component </a:t>
            </a:r>
          </a:p>
          <a:p>
            <a:r>
              <a:rPr lang="en-US" altLang="zh-CN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  <a:endParaRPr lang="zh-CN" altLang="en-US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11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 flipV="1">
            <a:off x="7318699" y="2390961"/>
            <a:ext cx="2074884" cy="673726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384756" y="2584297"/>
            <a:ext cx="1475125" cy="640715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4704981" y="2386538"/>
            <a:ext cx="2921699" cy="2957671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782431" y="2599039"/>
            <a:ext cx="27667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b="1" dirty="0" smtClean="0">
                <a:solidFill>
                  <a:schemeClr val="bg1"/>
                </a:solidFill>
                <a:ea typeface="方正兰亭粗黑简体" panose="02000000000000000000" pitchFamily="2" charset="-122"/>
              </a:rPr>
              <a:t>Design     Principles</a:t>
            </a:r>
            <a:endParaRPr lang="en-US" altLang="zh-CN" sz="4400" b="1" dirty="0">
              <a:solidFill>
                <a:schemeClr val="bg1"/>
              </a:solidFill>
              <a:ea typeface="方正兰亭粗黑简体" panose="02000000000000000000" pitchFamily="2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prstClr val="white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prstClr val="white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cxnSp>
        <p:nvCxnSpPr>
          <p:cNvPr id="54" name="直接连接符 53"/>
          <p:cNvCxnSpPr>
            <a:endCxn id="41" idx="2"/>
          </p:cNvCxnSpPr>
          <p:nvPr/>
        </p:nvCxnSpPr>
        <p:spPr>
          <a:xfrm flipV="1">
            <a:off x="2593446" y="3865374"/>
            <a:ext cx="2111535" cy="21448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3820696" y="4551211"/>
            <a:ext cx="1075566" cy="58211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1" idx="6"/>
            <a:endCxn id="75" idx="1"/>
          </p:cNvCxnSpPr>
          <p:nvPr/>
        </p:nvCxnSpPr>
        <p:spPr>
          <a:xfrm>
            <a:off x="7626680" y="3865374"/>
            <a:ext cx="887507" cy="112279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7318699" y="4731185"/>
            <a:ext cx="782810" cy="63551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0" y="912586"/>
            <a:ext cx="12192000" cy="0"/>
          </a:xfrm>
          <a:prstGeom prst="line">
            <a:avLst/>
          </a:prstGeom>
          <a:ln w="215900" cmpd="thickThin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0" y="6386286"/>
            <a:ext cx="12192000" cy="0"/>
          </a:xfrm>
          <a:prstGeom prst="line">
            <a:avLst/>
          </a:prstGeom>
          <a:ln w="215900" cmpd="thickThin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" y="539678"/>
            <a:ext cx="12192000" cy="3729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185975" y="1909484"/>
            <a:ext cx="2463238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方正兰亭粗黑简体" panose="02000000000000000000" pitchFamily="2" charset="-122"/>
                <a:cs typeface="Arial" pitchFamily="34" charset="0"/>
              </a:rPr>
              <a:t>Reuse/Release </a:t>
            </a:r>
          </a:p>
          <a:p>
            <a:pPr algn="ctr"/>
            <a:r>
              <a:rPr lang="en-US" altLang="zh-CN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方正兰亭粗黑简体" panose="02000000000000000000" pitchFamily="2" charset="-122"/>
                <a:cs typeface="Arial" pitchFamily="34" charset="0"/>
              </a:rPr>
              <a:t>Equivalence </a:t>
            </a:r>
            <a:endParaRPr lang="en-US" altLang="zh-CN" sz="2800" b="1" dirty="0">
              <a:solidFill>
                <a:prstClr val="black">
                  <a:lumMod val="75000"/>
                  <a:lumOff val="25000"/>
                </a:prstClr>
              </a:solidFill>
              <a:ea typeface="方正兰亭粗黑简体" panose="02000000000000000000" pitchFamily="2" charset="-122"/>
              <a:cs typeface="Arial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77316" y="3444459"/>
            <a:ext cx="1796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prstClr val="black">
                    <a:lumMod val="75000"/>
                    <a:lumOff val="25000"/>
                  </a:prstClr>
                </a:solidFill>
                <a:ea typeface="方正兰亭粗黑简体" panose="02000000000000000000" pitchFamily="2" charset="-122"/>
                <a:cs typeface="Arial" pitchFamily="34" charset="0"/>
              </a:rPr>
              <a:t>Common Reuse </a:t>
            </a:r>
          </a:p>
        </p:txBody>
      </p:sp>
      <p:sp>
        <p:nvSpPr>
          <p:cNvPr id="6" name="矩形 5"/>
          <p:cNvSpPr/>
          <p:nvPr/>
        </p:nvSpPr>
        <p:spPr>
          <a:xfrm>
            <a:off x="2232096" y="4889648"/>
            <a:ext cx="161775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prstClr val="black">
                    <a:lumMod val="75000"/>
                    <a:lumOff val="25000"/>
                  </a:prstClr>
                </a:solidFill>
                <a:ea typeface="方正兰亭粗黑简体" panose="02000000000000000000" pitchFamily="2" charset="-122"/>
                <a:cs typeface="Arial" pitchFamily="34" charset="0"/>
              </a:rPr>
              <a:t>Common </a:t>
            </a:r>
            <a:endParaRPr lang="en-US" altLang="zh-CN" sz="2800" b="1" dirty="0" smtClean="0">
              <a:solidFill>
                <a:prstClr val="black">
                  <a:lumMod val="75000"/>
                  <a:lumOff val="25000"/>
                </a:prstClr>
              </a:solidFill>
              <a:ea typeface="方正兰亭粗黑简体" panose="02000000000000000000" pitchFamily="2" charset="-122"/>
              <a:cs typeface="Arial" pitchFamily="34" charset="0"/>
            </a:endParaRPr>
          </a:p>
          <a:p>
            <a:pPr algn="ctr"/>
            <a:r>
              <a:rPr lang="en-US" altLang="zh-CN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方正兰亭粗黑简体" panose="02000000000000000000" pitchFamily="2" charset="-122"/>
                <a:cs typeface="Arial" pitchFamily="34" charset="0"/>
              </a:rPr>
              <a:t>Closure</a:t>
            </a:r>
            <a:endParaRPr lang="en-US" altLang="zh-CN" sz="2800" b="1" dirty="0">
              <a:solidFill>
                <a:prstClr val="black">
                  <a:lumMod val="75000"/>
                  <a:lumOff val="25000"/>
                </a:prstClr>
              </a:solidFill>
              <a:ea typeface="方正兰亭粗黑简体" panose="02000000000000000000" pitchFamily="2" charset="-122"/>
              <a:cs typeface="Arial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261413" y="1694726"/>
            <a:ext cx="2367956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方正兰亭粗黑简体" panose="02000000000000000000" pitchFamily="2" charset="-122"/>
                <a:cs typeface="Arial" pitchFamily="34" charset="0"/>
              </a:rPr>
              <a:t>Acyclic</a:t>
            </a:r>
          </a:p>
          <a:p>
            <a:pPr algn="ctr"/>
            <a:r>
              <a:rPr lang="en-US" altLang="zh-CN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方正兰亭粗黑简体" panose="02000000000000000000" pitchFamily="2" charset="-122"/>
                <a:cs typeface="Arial" pitchFamily="34" charset="0"/>
              </a:rPr>
              <a:t> </a:t>
            </a:r>
            <a:r>
              <a:rPr lang="en-US" altLang="zh-CN" sz="2800" b="1" dirty="0">
                <a:solidFill>
                  <a:prstClr val="black">
                    <a:lumMod val="75000"/>
                    <a:lumOff val="25000"/>
                  </a:prstClr>
                </a:solidFill>
                <a:ea typeface="方正兰亭粗黑简体" panose="02000000000000000000" pitchFamily="2" charset="-122"/>
                <a:cs typeface="Arial" pitchFamily="34" charset="0"/>
              </a:rPr>
              <a:t>Dependencies</a:t>
            </a:r>
          </a:p>
        </p:txBody>
      </p:sp>
      <p:sp>
        <p:nvSpPr>
          <p:cNvPr id="75" name="矩形 74"/>
          <p:cNvSpPr/>
          <p:nvPr/>
        </p:nvSpPr>
        <p:spPr>
          <a:xfrm>
            <a:off x="8514187" y="3716043"/>
            <a:ext cx="332783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prstClr val="black">
                    <a:lumMod val="75000"/>
                    <a:lumOff val="25000"/>
                  </a:prstClr>
                </a:solidFill>
                <a:ea typeface="方正兰亭粗黑简体" panose="02000000000000000000" pitchFamily="2" charset="-122"/>
                <a:cs typeface="Arial" pitchFamily="34" charset="0"/>
              </a:rPr>
              <a:t>Stable-Dependencies</a:t>
            </a:r>
          </a:p>
        </p:txBody>
      </p:sp>
      <p:sp>
        <p:nvSpPr>
          <p:cNvPr id="76" name="矩形 75"/>
          <p:cNvSpPr/>
          <p:nvPr/>
        </p:nvSpPr>
        <p:spPr>
          <a:xfrm>
            <a:off x="7788670" y="5302594"/>
            <a:ext cx="294548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方正兰亭粗黑简体" panose="02000000000000000000" pitchFamily="2" charset="-122"/>
                <a:cs typeface="Arial" pitchFamily="34" charset="0"/>
              </a:rPr>
              <a:t>Stable-Abstraction</a:t>
            </a:r>
            <a:endParaRPr lang="en-US" altLang="zh-CN" sz="2800" b="1" dirty="0">
              <a:solidFill>
                <a:prstClr val="black">
                  <a:lumMod val="75000"/>
                  <a:lumOff val="25000"/>
                </a:prstClr>
              </a:solidFill>
              <a:ea typeface="方正兰亭粗黑简体" panose="02000000000000000000" pitchFamily="2" charset="-122"/>
              <a:cs typeface="Arial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013230" y="994919"/>
            <a:ext cx="6165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Component Design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04653" y="39480"/>
            <a:ext cx="35445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800" dirty="0" smtClean="0">
                <a:solidFill>
                  <a:srgbClr val="0070C0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Component  Design</a:t>
            </a:r>
            <a:r>
              <a:rPr lang="zh-CN" altLang="en-US" sz="2000" dirty="0">
                <a:solidFill>
                  <a:srgbClr val="0070C0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　　</a:t>
            </a:r>
            <a:endParaRPr lang="en-US" altLang="zh-CN" sz="2000" dirty="0">
              <a:solidFill>
                <a:srgbClr val="0070C0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8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" y="1637463"/>
            <a:ext cx="1346199" cy="3091543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48200" y="1637463"/>
            <a:ext cx="7543800" cy="3091543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04950" y="1574296"/>
            <a:ext cx="28829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dirty="0">
                <a:solidFill>
                  <a:srgbClr val="0070C0"/>
                </a:solidFill>
                <a:latin typeface="Impact" panose="020B0806030902050204" pitchFamily="34" charset="0"/>
              </a:rPr>
              <a:t>03</a:t>
            </a:r>
            <a:endParaRPr lang="zh-CN" altLang="en-US" sz="199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72671" y="2306071"/>
            <a:ext cx="5418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 </a:t>
            </a:r>
          </a:p>
          <a:p>
            <a:r>
              <a:rPr lang="en-US" altLang="zh-CN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  <a:endParaRPr lang="zh-CN" altLang="en-US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23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340</Words>
  <Application>Microsoft Office PowerPoint</Application>
  <PresentationFormat>自定义</PresentationFormat>
  <Paragraphs>94</Paragraphs>
  <Slides>17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ZL</cp:lastModifiedBy>
  <cp:revision>27</cp:revision>
  <dcterms:created xsi:type="dcterms:W3CDTF">2016-03-02T02:31:41Z</dcterms:created>
  <dcterms:modified xsi:type="dcterms:W3CDTF">2016-10-14T01:52:34Z</dcterms:modified>
</cp:coreProperties>
</file>