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3" r:id="rId2"/>
  </p:sldMasterIdLst>
  <p:notesMasterIdLst>
    <p:notesMasterId r:id="rId53"/>
  </p:notesMasterIdLst>
  <p:sldIdLst>
    <p:sldId id="256" r:id="rId3"/>
    <p:sldId id="260"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7" r:id="rId34"/>
    <p:sldId id="298" r:id="rId35"/>
    <p:sldId id="289" r:id="rId36"/>
    <p:sldId id="290" r:id="rId37"/>
    <p:sldId id="291" r:id="rId38"/>
    <p:sldId id="292" r:id="rId39"/>
    <p:sldId id="293" r:id="rId40"/>
    <p:sldId id="294" r:id="rId41"/>
    <p:sldId id="295" r:id="rId42"/>
    <p:sldId id="296" r:id="rId43"/>
    <p:sldId id="299" r:id="rId44"/>
    <p:sldId id="300" r:id="rId45"/>
    <p:sldId id="301" r:id="rId46"/>
    <p:sldId id="302" r:id="rId47"/>
    <p:sldId id="303" r:id="rId48"/>
    <p:sldId id="304" r:id="rId49"/>
    <p:sldId id="305" r:id="rId50"/>
    <p:sldId id="306"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AD7207"/>
    <a:srgbClr val="FFFFEB"/>
    <a:srgbClr val="FFFFFF"/>
    <a:srgbClr val="C7C7C7"/>
    <a:srgbClr val="BCBCBC"/>
    <a:srgbClr val="FFFFD1"/>
    <a:srgbClr val="FAFEF0"/>
    <a:srgbClr val="F6FDE3"/>
    <a:srgbClr val="879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7" autoAdjust="0"/>
    <p:restoredTop sz="86404" autoAdjust="0"/>
  </p:normalViewPr>
  <p:slideViewPr>
    <p:cSldViewPr>
      <p:cViewPr>
        <p:scale>
          <a:sx n="70" d="100"/>
          <a:sy n="70" d="100"/>
        </p:scale>
        <p:origin x="-1380" y="-180"/>
      </p:cViewPr>
      <p:guideLst>
        <p:guide orient="horz" pos="2160"/>
        <p:guide pos="2880"/>
      </p:guideLst>
    </p:cSldViewPr>
  </p:slideViewPr>
  <p:outlineViewPr>
    <p:cViewPr>
      <p:scale>
        <a:sx n="33" d="100"/>
        <a:sy n="33" d="100"/>
      </p:scale>
      <p:origin x="0" y="176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3381C7-59C3-4277-A38D-8B3685AFE3C8}" type="datetimeFigureOut">
              <a:rPr lang="en-US" smtClean="0"/>
              <a:t>9/22/2016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1EFC8-68B3-414D-AB4A-C36BC3246146}" type="slidenum">
              <a:rPr lang="en-US" smtClean="0"/>
              <a:t>‹#›</a:t>
            </a:fld>
            <a:endParaRPr lang="en-US"/>
          </a:p>
        </p:txBody>
      </p:sp>
    </p:spTree>
    <p:extLst>
      <p:ext uri="{BB962C8B-B14F-4D97-AF65-F5344CB8AC3E}">
        <p14:creationId xmlns:p14="http://schemas.microsoft.com/office/powerpoint/2010/main" val="4209454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29"/>
          <p:cNvSpPr>
            <a:spLocks noGrp="1"/>
          </p:cNvSpPr>
          <p:nvPr>
            <p:ph idx="1"/>
          </p:nvPr>
        </p:nvSpPr>
        <p:spPr>
          <a:xfrm>
            <a:off x="0" y="1600200"/>
            <a:ext cx="9067800" cy="4191000"/>
          </a:xfrm>
          <a:prstGeom prst="rect">
            <a:avLst/>
          </a:prstGeom>
        </p:spPr>
        <p:txBody>
          <a:bodyPr vert="horz">
            <a:normAutofit/>
          </a:bodyPr>
          <a:lstStyle/>
          <a:p>
            <a:pPr lvl="0" eaLnBrk="1" latinLnBrk="0" hangingPunct="1"/>
            <a:r>
              <a:rPr kumimoji="0" lang="en-US" dirty="0" smtClean="0"/>
              <a:t> 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 Placeholder 29"/>
          <p:cNvSpPr>
            <a:spLocks noGrp="1"/>
          </p:cNvSpPr>
          <p:nvPr>
            <p:ph idx="1"/>
          </p:nvPr>
        </p:nvSpPr>
        <p:spPr>
          <a:xfrm>
            <a:off x="0" y="1066800"/>
            <a:ext cx="9067800" cy="5638800"/>
          </a:xfrm>
          <a:prstGeom prst="rect">
            <a:avLst/>
          </a:prstGeom>
        </p:spPr>
        <p:txBody>
          <a:bodyPr vert="horz">
            <a:normAutofit/>
          </a:bodyPr>
          <a:lstStyle>
            <a:lvl1pPr>
              <a:defRPr>
                <a:solidFill>
                  <a:srgbClr val="0070C0"/>
                </a:solidFill>
              </a:defRPr>
            </a:lvl1pPr>
          </a:lstStyle>
          <a:p>
            <a:pPr lvl="0" eaLnBrk="1" latinLnBrk="0" hangingPunct="1"/>
            <a:r>
              <a:rPr kumimoji="0" lang="en-US" dirty="0" smtClean="0"/>
              <a:t> Click to edit Master text styles</a:t>
            </a:r>
          </a:p>
          <a:p>
            <a:pPr lvl="1" eaLnBrk="1" latinLnBrk="0" hangingPunct="1"/>
            <a:r>
              <a:rPr kumimoji="0" lang="en-US" dirty="0" smtClean="0"/>
              <a:t>  Second level</a:t>
            </a:r>
          </a:p>
          <a:p>
            <a:pPr lvl="2" eaLnBrk="1" latinLnBrk="0" hangingPunct="1"/>
            <a:r>
              <a:rPr kumimoji="0" lang="en-US" dirty="0" smtClean="0"/>
              <a:t>  Third level</a:t>
            </a:r>
          </a:p>
        </p:txBody>
      </p:sp>
      <p:sp>
        <p:nvSpPr>
          <p:cNvPr id="5" name="Title Placeholder 8"/>
          <p:cNvSpPr>
            <a:spLocks noGrp="1"/>
          </p:cNvSpPr>
          <p:nvPr>
            <p:ph type="title"/>
          </p:nvPr>
        </p:nvSpPr>
        <p:spPr>
          <a:xfrm>
            <a:off x="-7960" y="-48904"/>
            <a:ext cx="9151960" cy="734704"/>
          </a:xfrm>
          <a:prstGeom prst="rect">
            <a:avLst/>
          </a:prstGeom>
          <a:ln>
            <a:solidFill>
              <a:schemeClr val="bg1"/>
            </a:solidFill>
          </a:ln>
        </p:spPr>
        <p:style>
          <a:lnRef idx="2">
            <a:schemeClr val="accent6"/>
          </a:lnRef>
          <a:fillRef idx="1">
            <a:schemeClr val="lt1"/>
          </a:fillRef>
          <a:effectRef idx="0">
            <a:schemeClr val="accent6"/>
          </a:effectRef>
          <a:fontRef idx="none"/>
        </p:style>
        <p:txBody>
          <a:bodyPr vert="horz" lIns="45720" rIns="45720" anchor="ctr">
            <a:normAutofit/>
          </a:bodyPr>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364239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a:lstStyle>
            <a:lvl1pPr>
              <a:defRPr/>
            </a:lvl1pPr>
          </a:lstStyle>
          <a:p>
            <a:fld id="{6C5D738B-2372-4B88-B8B2-0DCE06EFCD92}" type="slidenum">
              <a:rPr lang="en-US"/>
              <a:pPr/>
              <a:t>‹#›</a:t>
            </a:fld>
            <a:endParaRPr lang="en-US"/>
          </a:p>
        </p:txBody>
      </p:sp>
    </p:spTree>
    <p:extLst>
      <p:ext uri="{BB962C8B-B14F-4D97-AF65-F5344CB8AC3E}">
        <p14:creationId xmlns:p14="http://schemas.microsoft.com/office/powerpoint/2010/main" val="72641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3F90A38E-D014-4F4A-A4F2-6CAF6B7A9C7F}" type="slidenum">
              <a:rPr lang="en-US"/>
              <a:pPr>
                <a:defRPr/>
              </a:pPr>
              <a:t>‹#›</a:t>
            </a:fld>
            <a:endParaRPr lang="en-US"/>
          </a:p>
        </p:txBody>
      </p:sp>
    </p:spTree>
    <p:extLst>
      <p:ext uri="{BB962C8B-B14F-4D97-AF65-F5344CB8AC3E}">
        <p14:creationId xmlns:p14="http://schemas.microsoft.com/office/powerpoint/2010/main" val="4109019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20000"/>
          </a:schemeClr>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13648" y="5548952"/>
            <a:ext cx="9157648" cy="136343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rgbClr val="FFFFFF">
              <a:alpha val="44706"/>
            </a:srgb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30" name="Text Placeholder 29"/>
          <p:cNvSpPr>
            <a:spLocks noGrp="1"/>
          </p:cNvSpPr>
          <p:nvPr>
            <p:ph type="body" idx="1"/>
          </p:nvPr>
        </p:nvSpPr>
        <p:spPr>
          <a:xfrm>
            <a:off x="0" y="1600200"/>
            <a:ext cx="9067800" cy="4191000"/>
          </a:xfrm>
          <a:prstGeom prst="rect">
            <a:avLst/>
          </a:prstGeom>
        </p:spPr>
        <p:txBody>
          <a:bodyPr vert="horz">
            <a:normAutofit/>
          </a:bodyPr>
          <a:lstStyle/>
          <a:p>
            <a:pPr lvl="0" eaLnBrk="1" latinLnBrk="0" hangingPunct="1"/>
            <a:r>
              <a:rPr kumimoji="0" lang="en-US" dirty="0" smtClean="0"/>
              <a:t> Click to edit Master text styles</a:t>
            </a:r>
          </a:p>
        </p:txBody>
      </p:sp>
      <p:sp>
        <p:nvSpPr>
          <p:cNvPr id="7" name="Freeform 6"/>
          <p:cNvSpPr>
            <a:spLocks/>
          </p:cNvSpPr>
          <p:nvPr userDrawn="1"/>
        </p:nvSpPr>
        <p:spPr bwMode="auto">
          <a:xfrm rot="10800000">
            <a:off x="-27296" y="8165"/>
            <a:ext cx="9171296" cy="1502186"/>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rgbClr val="FFFFFF">
              <a:alpha val="44706"/>
            </a:srgb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rtl="0" eaLnBrk="1" latinLnBrk="0" hangingPunct="1">
        <a:spcBef>
          <a:spcPct val="0"/>
        </a:spcBef>
        <a:buNone/>
        <a:defRPr kumimoji="0" sz="3200" b="1" kern="1200">
          <a:solidFill>
            <a:srgbClr val="FFA015"/>
          </a:solidFill>
          <a:latin typeface="+mj-lt"/>
          <a:ea typeface="+mj-ea"/>
          <a:cs typeface="+mj-cs"/>
        </a:defRPr>
      </a:lvl1pPr>
    </p:titleStyle>
    <p:bodyStyle>
      <a:lvl1pPr marL="36576" indent="0" algn="ctr" rtl="0" eaLnBrk="1" latinLnBrk="0" hangingPunct="1">
        <a:spcBef>
          <a:spcPct val="20000"/>
        </a:spcBef>
        <a:buClr>
          <a:schemeClr val="accent1"/>
        </a:buClr>
        <a:buSzPct val="80000"/>
        <a:buFont typeface="Wingdings" pitchFamily="2" charset="2"/>
        <a:buNone/>
        <a:defRPr kumimoji="0" sz="4400" kern="1200">
          <a:solidFill>
            <a:srgbClr val="AD7207"/>
          </a:solidFill>
          <a:latin typeface="Aldhabi" pitchFamily="2" charset="-78"/>
          <a:ea typeface="+mn-ea"/>
          <a:cs typeface="Aldhabi" pitchFamily="2" charset="-78"/>
        </a:defRPr>
      </a:lvl1pPr>
      <a:lvl2pPr marL="448056" indent="0" algn="l" rtl="0" eaLnBrk="1" latinLnBrk="0" hangingPunct="1">
        <a:spcBef>
          <a:spcPct val="20000"/>
        </a:spcBef>
        <a:buClr>
          <a:schemeClr val="accent1"/>
        </a:buClr>
        <a:buSzPct val="90000"/>
        <a:buFont typeface="Wingdings 2"/>
        <a:buNone/>
        <a:defRPr kumimoji="0" sz="20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18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alpha val="20000"/>
          </a:schemeClr>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7960" y="-48904"/>
            <a:ext cx="9151960" cy="734704"/>
          </a:xfrm>
          <a:prstGeom prst="rect">
            <a:avLst/>
          </a:prstGeom>
          <a:ln>
            <a:solidFill>
              <a:schemeClr val="bg1"/>
            </a:solidFill>
          </a:ln>
        </p:spPr>
        <p:style>
          <a:lnRef idx="2">
            <a:schemeClr val="accent6"/>
          </a:lnRef>
          <a:fillRef idx="1">
            <a:schemeClr val="lt1"/>
          </a:fillRef>
          <a:effectRef idx="0">
            <a:schemeClr val="accent6"/>
          </a:effectRef>
          <a:fontRef idx="none"/>
        </p:style>
        <p:txBody>
          <a:bodyPr vert="horz" lIns="45720" rIns="45720" anchor="ctr">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0" y="1066800"/>
            <a:ext cx="9067800" cy="5638800"/>
          </a:xfrm>
          <a:prstGeom prst="rect">
            <a:avLst/>
          </a:prstGeom>
        </p:spPr>
        <p:txBody>
          <a:bodyPr vert="horz">
            <a:normAutofit/>
          </a:bodyPr>
          <a:lstStyle/>
          <a:p>
            <a:pPr lvl="0" eaLnBrk="1" latinLnBrk="0" hangingPunct="1"/>
            <a:r>
              <a:rPr kumimoji="0" lang="en-US" dirty="0" smtClean="0"/>
              <a:t> Click to edit Master text styles</a:t>
            </a:r>
          </a:p>
          <a:p>
            <a:pPr lvl="1" eaLnBrk="1" latinLnBrk="0" hangingPunct="1"/>
            <a:r>
              <a:rPr kumimoji="0" lang="en-US" dirty="0" smtClean="0"/>
              <a:t>  Second level</a:t>
            </a:r>
          </a:p>
          <a:p>
            <a:pPr lvl="2" eaLnBrk="1" latinLnBrk="0" hangingPunct="1"/>
            <a:r>
              <a:rPr kumimoji="0" lang="en-US" dirty="0" smtClean="0"/>
              <a:t>  Third level</a:t>
            </a:r>
          </a:p>
        </p:txBody>
      </p:sp>
      <p:sp>
        <p:nvSpPr>
          <p:cNvPr id="6" name="Freeform 5"/>
          <p:cNvSpPr>
            <a:spLocks/>
          </p:cNvSpPr>
          <p:nvPr userDrawn="1"/>
        </p:nvSpPr>
        <p:spPr bwMode="auto">
          <a:xfrm>
            <a:off x="0" y="5459104"/>
            <a:ext cx="9144000" cy="143963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rgbClr val="EEEEEE"/>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34553543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rtl="0" eaLnBrk="1" latinLnBrk="0" hangingPunct="1">
        <a:spcBef>
          <a:spcPct val="0"/>
        </a:spcBef>
        <a:buNone/>
        <a:defRPr kumimoji="0" sz="3200" b="1" kern="1200">
          <a:solidFill>
            <a:srgbClr val="FFA015"/>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pitchFamily="2" charset="2"/>
        <a:buChar char="Ø"/>
        <a:defRPr kumimoji="0" sz="2100" kern="1200">
          <a:solidFill>
            <a:srgbClr val="0070C0"/>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19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18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304800"/>
            <a:ext cx="8915400" cy="6400800"/>
          </a:xfrm>
        </p:spPr>
        <p:txBody>
          <a:bodyPr/>
          <a:lstStyle/>
          <a:p>
            <a:pPr marL="36576" indent="0" algn="ctr">
              <a:buNone/>
            </a:pPr>
            <a:endParaRPr lang="en-US" sz="2800" b="1" dirty="0" smtClean="0">
              <a:solidFill>
                <a:srgbClr val="00B050"/>
              </a:solidFill>
              <a:latin typeface="Andalus" pitchFamily="18" charset="-78"/>
              <a:cs typeface="Andalus" pitchFamily="18" charset="-78"/>
            </a:endParaRPr>
          </a:p>
          <a:p>
            <a:pPr marL="36576" indent="0" algn="ctr">
              <a:buNone/>
            </a:pPr>
            <a:endParaRPr lang="en-US" sz="2800" b="1" dirty="0" smtClean="0">
              <a:solidFill>
                <a:srgbClr val="00B050"/>
              </a:solidFill>
              <a:latin typeface="Andalus" pitchFamily="18" charset="-78"/>
              <a:cs typeface="Andalus" pitchFamily="18" charset="-78"/>
            </a:endParaRPr>
          </a:p>
          <a:p>
            <a:pPr marL="36576" indent="0" algn="ctr">
              <a:buNone/>
            </a:pPr>
            <a:endParaRPr lang="en-US" sz="2800" b="1" dirty="0">
              <a:solidFill>
                <a:srgbClr val="00B050"/>
              </a:solidFill>
              <a:latin typeface="Andalus" pitchFamily="18" charset="-78"/>
              <a:cs typeface="Andalus" pitchFamily="18" charset="-78"/>
            </a:endParaRPr>
          </a:p>
          <a:p>
            <a:pPr marL="36576" indent="0" algn="ctr">
              <a:buNone/>
            </a:pPr>
            <a:r>
              <a:rPr lang="en-US" sz="4000" b="1" dirty="0" smtClean="0">
                <a:solidFill>
                  <a:srgbClr val="00B050"/>
                </a:solidFill>
                <a:latin typeface="Andalus" pitchFamily="18" charset="-78"/>
                <a:cs typeface="Andalus" pitchFamily="18" charset="-78"/>
              </a:rPr>
              <a:t>Requirements Analysis</a:t>
            </a:r>
          </a:p>
          <a:p>
            <a:pPr marL="36576" indent="0" algn="ctr">
              <a:buNone/>
            </a:pPr>
            <a:endParaRPr lang="en-US" sz="2400" b="1" dirty="0" smtClean="0">
              <a:solidFill>
                <a:srgbClr val="00B050"/>
              </a:solidFill>
              <a:latin typeface="Andalus" pitchFamily="18" charset="-78"/>
              <a:cs typeface="Andalus" pitchFamily="18" charset="-78"/>
            </a:endParaRPr>
          </a:p>
          <a:p>
            <a:pPr marL="36576" indent="0" algn="ctr">
              <a:buNone/>
            </a:pPr>
            <a:endParaRPr lang="en-US" sz="4000" b="1" dirty="0">
              <a:solidFill>
                <a:srgbClr val="00B050"/>
              </a:solidFill>
              <a:latin typeface="Andalus" pitchFamily="18" charset="-78"/>
              <a:cs typeface="Andalus" pitchFamily="18" charset="-78"/>
            </a:endParaRPr>
          </a:p>
          <a:p>
            <a:pPr marL="36576" indent="0" algn="ctr">
              <a:buNone/>
            </a:pPr>
            <a:r>
              <a:rPr lang="en-US" sz="2400" dirty="0" smtClean="0">
                <a:solidFill>
                  <a:srgbClr val="0070C0"/>
                </a:solidFill>
                <a:latin typeface="Andalus" pitchFamily="18" charset="-78"/>
                <a:cs typeface="Andalus" pitchFamily="18" charset="-78"/>
              </a:rPr>
              <a:t>Prepared By:</a:t>
            </a:r>
          </a:p>
          <a:p>
            <a:pPr marL="36576" indent="0" algn="ctr">
              <a:buNone/>
            </a:pPr>
            <a:endParaRPr lang="en-US" sz="2400" dirty="0" smtClean="0">
              <a:solidFill>
                <a:srgbClr val="FF0000"/>
              </a:solidFill>
              <a:latin typeface="Andalus" pitchFamily="18" charset="-78"/>
              <a:cs typeface="Andalus" pitchFamily="18" charset="-78"/>
            </a:endParaRPr>
          </a:p>
          <a:p>
            <a:pPr marL="36576" indent="0" algn="ctr">
              <a:buNone/>
            </a:pPr>
            <a:r>
              <a:rPr lang="en-US" sz="2400" dirty="0" smtClean="0">
                <a:solidFill>
                  <a:srgbClr val="00B050"/>
                </a:solidFill>
                <a:latin typeface="Andalus" pitchFamily="18" charset="-78"/>
                <a:cs typeface="Andalus" pitchFamily="18" charset="-78"/>
              </a:rPr>
              <a:t>Group</a:t>
            </a:r>
            <a:r>
              <a:rPr lang="en-US" sz="2400" smtClean="0">
                <a:solidFill>
                  <a:srgbClr val="00B050"/>
                </a:solidFill>
                <a:latin typeface="Andalus" pitchFamily="18" charset="-78"/>
                <a:cs typeface="Andalus" pitchFamily="18" charset="-78"/>
              </a:rPr>
              <a:t>: CHAMP</a:t>
            </a:r>
            <a:endParaRPr lang="en-US" sz="2400" dirty="0">
              <a:solidFill>
                <a:srgbClr val="00B050"/>
              </a:solidFill>
              <a:latin typeface="Andalus" pitchFamily="18" charset="-78"/>
              <a:cs typeface="Andalus" pitchFamily="18" charset="-78"/>
            </a:endParaRPr>
          </a:p>
        </p:txBody>
      </p:sp>
    </p:spTree>
    <p:extLst>
      <p:ext uri="{BB962C8B-B14F-4D97-AF65-F5344CB8AC3E}">
        <p14:creationId xmlns:p14="http://schemas.microsoft.com/office/powerpoint/2010/main" val="23413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196E0E-1393-49A0-A10C-BDD03CF6E643}" type="slidenum">
              <a:rPr lang="en-US"/>
              <a:pPr/>
              <a:t>10</a:t>
            </a:fld>
            <a:endParaRPr lang="en-US"/>
          </a:p>
        </p:txBody>
      </p:sp>
      <p:sp>
        <p:nvSpPr>
          <p:cNvPr id="23554" name="Rectangle 2"/>
          <p:cNvSpPr>
            <a:spLocks noGrp="1" noChangeArrowheads="1"/>
          </p:cNvSpPr>
          <p:nvPr>
            <p:ph type="title"/>
          </p:nvPr>
        </p:nvSpPr>
        <p:spPr/>
        <p:txBody>
          <a:bodyPr/>
          <a:lstStyle/>
          <a:p>
            <a:r>
              <a:rPr lang="en-US"/>
              <a:t>Specification Principles - 1</a:t>
            </a:r>
          </a:p>
        </p:txBody>
      </p:sp>
      <p:sp>
        <p:nvSpPr>
          <p:cNvPr id="23555" name="Rectangle 3"/>
          <p:cNvSpPr>
            <a:spLocks noGrp="1" noChangeArrowheads="1"/>
          </p:cNvSpPr>
          <p:nvPr>
            <p:ph type="body" idx="1"/>
          </p:nvPr>
        </p:nvSpPr>
        <p:spPr/>
        <p:txBody>
          <a:bodyPr/>
          <a:lstStyle/>
          <a:p>
            <a:r>
              <a:rPr lang="en-US" sz="2800" dirty="0">
                <a:solidFill>
                  <a:schemeClr val="tx1"/>
                </a:solidFill>
                <a:cs typeface="Arial" charset="0"/>
              </a:rPr>
              <a:t>Separate functionality from implementation.</a:t>
            </a:r>
            <a:endParaRPr lang="en-US" sz="2800" dirty="0">
              <a:solidFill>
                <a:schemeClr val="tx1"/>
              </a:solidFill>
              <a:cs typeface="Times New Roman" pitchFamily="18" charset="0"/>
            </a:endParaRPr>
          </a:p>
          <a:p>
            <a:r>
              <a:rPr lang="en-US" sz="2800" dirty="0">
                <a:solidFill>
                  <a:schemeClr val="tx1"/>
                </a:solidFill>
                <a:cs typeface="Arial" charset="0"/>
              </a:rPr>
              <a:t>A process-oriented specification language is needed.</a:t>
            </a:r>
            <a:endParaRPr lang="en-US" sz="2800" dirty="0">
              <a:solidFill>
                <a:schemeClr val="tx1"/>
              </a:solidFill>
              <a:cs typeface="Times New Roman" pitchFamily="18" charset="0"/>
            </a:endParaRPr>
          </a:p>
          <a:p>
            <a:r>
              <a:rPr lang="en-US" sz="2800" dirty="0">
                <a:solidFill>
                  <a:schemeClr val="tx1"/>
                </a:solidFill>
                <a:cs typeface="Arial" charset="0"/>
              </a:rPr>
              <a:t>Specification must encompass the system containing the software component.</a:t>
            </a:r>
            <a:endParaRPr lang="en-US" sz="2800" dirty="0">
              <a:solidFill>
                <a:schemeClr val="tx1"/>
              </a:solidFill>
              <a:cs typeface="Times New Roman" pitchFamily="18" charset="0"/>
            </a:endParaRPr>
          </a:p>
          <a:p>
            <a:r>
              <a:rPr lang="en-US" sz="2800" dirty="0">
                <a:solidFill>
                  <a:schemeClr val="tx1"/>
                </a:solidFill>
                <a:cs typeface="Arial" charset="0"/>
              </a:rPr>
              <a:t>Specification must encompass the environment.</a:t>
            </a:r>
            <a:endParaRPr lang="en-US" sz="2800" dirty="0">
              <a:solidFill>
                <a:schemeClr val="tx1"/>
              </a:solidFill>
              <a:cs typeface="Times New Roman" pitchFamily="18" charset="0"/>
            </a:endParaRPr>
          </a:p>
          <a:p>
            <a:r>
              <a:rPr lang="en-US" sz="2800" dirty="0">
                <a:solidFill>
                  <a:schemeClr val="tx1"/>
                </a:solidFill>
                <a:cs typeface="Arial" charset="0"/>
              </a:rPr>
              <a:t>System specification = cognitive model.</a:t>
            </a:r>
            <a:endParaRPr lang="en-US" sz="2800" dirty="0">
              <a:solidFill>
                <a:schemeClr val="tx1"/>
              </a:solidFill>
              <a:cs typeface="Times New Roman" pitchFamily="18" charset="0"/>
            </a:endParaRPr>
          </a:p>
        </p:txBody>
      </p:sp>
    </p:spTree>
    <p:extLst>
      <p:ext uri="{BB962C8B-B14F-4D97-AF65-F5344CB8AC3E}">
        <p14:creationId xmlns:p14="http://schemas.microsoft.com/office/powerpoint/2010/main" val="1399071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AAA71C0-0FB0-4DDF-8CAD-DE524287FCD8}" type="slidenum">
              <a:rPr lang="en-US"/>
              <a:pPr/>
              <a:t>11</a:t>
            </a:fld>
            <a:endParaRPr lang="en-US"/>
          </a:p>
        </p:txBody>
      </p:sp>
      <p:sp>
        <p:nvSpPr>
          <p:cNvPr id="24578" name="Rectangle 2"/>
          <p:cNvSpPr>
            <a:spLocks noGrp="1" noChangeArrowheads="1"/>
          </p:cNvSpPr>
          <p:nvPr>
            <p:ph type="title"/>
          </p:nvPr>
        </p:nvSpPr>
        <p:spPr/>
        <p:txBody>
          <a:bodyPr/>
          <a:lstStyle/>
          <a:p>
            <a:r>
              <a:rPr lang="en-US"/>
              <a:t>Specification Principles - 2</a:t>
            </a:r>
          </a:p>
        </p:txBody>
      </p:sp>
      <p:sp>
        <p:nvSpPr>
          <p:cNvPr id="24579" name="Rectangle 3"/>
          <p:cNvSpPr>
            <a:spLocks noGrp="1" noChangeArrowheads="1"/>
          </p:cNvSpPr>
          <p:nvPr>
            <p:ph type="body" idx="1"/>
          </p:nvPr>
        </p:nvSpPr>
        <p:spPr/>
        <p:txBody>
          <a:bodyPr>
            <a:normAutofit/>
          </a:bodyPr>
          <a:lstStyle/>
          <a:p>
            <a:r>
              <a:rPr lang="en-US" sz="3200" dirty="0">
                <a:solidFill>
                  <a:schemeClr val="tx1"/>
                </a:solidFill>
                <a:cs typeface="Arial" charset="0"/>
              </a:rPr>
              <a:t>Specification must be operational (talk about how it works).</a:t>
            </a:r>
            <a:endParaRPr lang="en-US" sz="3200" dirty="0">
              <a:solidFill>
                <a:schemeClr val="tx1"/>
              </a:solidFill>
              <a:cs typeface="Times New Roman" pitchFamily="18" charset="0"/>
            </a:endParaRPr>
          </a:p>
          <a:p>
            <a:r>
              <a:rPr lang="en-US" sz="3200" dirty="0">
                <a:solidFill>
                  <a:schemeClr val="tx1"/>
                </a:solidFill>
                <a:cs typeface="Arial" charset="0"/>
              </a:rPr>
              <a:t>Must be tolerant of incompleteness and easy to add to.</a:t>
            </a:r>
            <a:endParaRPr lang="en-US" sz="3200" dirty="0">
              <a:solidFill>
                <a:schemeClr val="tx1"/>
              </a:solidFill>
              <a:cs typeface="Times New Roman" pitchFamily="18" charset="0"/>
            </a:endParaRPr>
          </a:p>
          <a:p>
            <a:r>
              <a:rPr lang="en-US" sz="3200" dirty="0">
                <a:solidFill>
                  <a:schemeClr val="tx1"/>
                </a:solidFill>
                <a:cs typeface="Arial" charset="0"/>
              </a:rPr>
              <a:t>Specification must be localized and loosely coupled (pieces of things are independent of each other).</a:t>
            </a:r>
            <a:endParaRPr lang="en-US" sz="3200" dirty="0">
              <a:solidFill>
                <a:schemeClr val="tx1"/>
              </a:solidFill>
            </a:endParaRPr>
          </a:p>
        </p:txBody>
      </p:sp>
    </p:spTree>
    <p:extLst>
      <p:ext uri="{BB962C8B-B14F-4D97-AF65-F5344CB8AC3E}">
        <p14:creationId xmlns:p14="http://schemas.microsoft.com/office/powerpoint/2010/main" val="2182016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8002C0E-E269-4E68-979D-3A505F0AFE3E}" type="slidenum">
              <a:rPr lang="en-US"/>
              <a:pPr/>
              <a:t>12</a:t>
            </a:fld>
            <a:endParaRPr lang="en-US"/>
          </a:p>
        </p:txBody>
      </p:sp>
      <p:sp>
        <p:nvSpPr>
          <p:cNvPr id="37890" name="Rectangle 2"/>
          <p:cNvSpPr>
            <a:spLocks noGrp="1" noChangeArrowheads="1"/>
          </p:cNvSpPr>
          <p:nvPr>
            <p:ph type="title"/>
          </p:nvPr>
        </p:nvSpPr>
        <p:spPr/>
        <p:txBody>
          <a:bodyPr/>
          <a:lstStyle/>
          <a:p>
            <a:r>
              <a:rPr lang="en-US"/>
              <a:t>Specification Representation</a:t>
            </a:r>
          </a:p>
        </p:txBody>
      </p:sp>
      <p:sp>
        <p:nvSpPr>
          <p:cNvPr id="37891" name="Rectangle 3"/>
          <p:cNvSpPr>
            <a:spLocks noGrp="1" noChangeArrowheads="1"/>
          </p:cNvSpPr>
          <p:nvPr>
            <p:ph type="body" idx="1"/>
          </p:nvPr>
        </p:nvSpPr>
        <p:spPr/>
        <p:txBody>
          <a:bodyPr>
            <a:normAutofit/>
          </a:bodyPr>
          <a:lstStyle/>
          <a:p>
            <a:pPr>
              <a:lnSpc>
                <a:spcPct val="90000"/>
              </a:lnSpc>
            </a:pPr>
            <a:r>
              <a:rPr lang="en-US" sz="3200" dirty="0">
                <a:solidFill>
                  <a:schemeClr val="tx1"/>
                </a:solidFill>
                <a:cs typeface="Times New Roman" pitchFamily="18" charset="0"/>
              </a:rPr>
              <a:t>Representation format and content should be relevant to the problem.</a:t>
            </a:r>
          </a:p>
          <a:p>
            <a:pPr>
              <a:lnSpc>
                <a:spcPct val="90000"/>
              </a:lnSpc>
            </a:pPr>
            <a:r>
              <a:rPr lang="en-US" sz="3200" dirty="0">
                <a:solidFill>
                  <a:schemeClr val="tx1"/>
                </a:solidFill>
                <a:cs typeface="Times New Roman" pitchFamily="18" charset="0"/>
              </a:rPr>
              <a:t>Information contained within the specification should be nested.</a:t>
            </a:r>
          </a:p>
          <a:p>
            <a:pPr>
              <a:lnSpc>
                <a:spcPct val="90000"/>
              </a:lnSpc>
            </a:pPr>
            <a:r>
              <a:rPr lang="en-US" sz="3200" dirty="0">
                <a:solidFill>
                  <a:schemeClr val="tx1"/>
                </a:solidFill>
                <a:cs typeface="Times New Roman" pitchFamily="18" charset="0"/>
              </a:rPr>
              <a:t>Diagrams and other notational forms should be restricted in number and consistent in use.</a:t>
            </a:r>
          </a:p>
          <a:p>
            <a:pPr>
              <a:lnSpc>
                <a:spcPct val="90000"/>
              </a:lnSpc>
            </a:pPr>
            <a:r>
              <a:rPr lang="en-US" sz="3200" dirty="0">
                <a:solidFill>
                  <a:schemeClr val="tx1"/>
                </a:solidFill>
                <a:cs typeface="Times New Roman" pitchFamily="18" charset="0"/>
              </a:rPr>
              <a:t>Representations should be revisable.</a:t>
            </a:r>
            <a:endParaRPr lang="en-US" sz="3200" dirty="0">
              <a:solidFill>
                <a:schemeClr val="tx1"/>
              </a:solidFill>
            </a:endParaRPr>
          </a:p>
        </p:txBody>
      </p:sp>
    </p:spTree>
    <p:extLst>
      <p:ext uri="{BB962C8B-B14F-4D97-AF65-F5344CB8AC3E}">
        <p14:creationId xmlns:p14="http://schemas.microsoft.com/office/powerpoint/2010/main" val="2511912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496F294-3A39-4832-B988-30D5D76C4B53}" type="slidenum">
              <a:rPr lang="en-US"/>
              <a:pPr/>
              <a:t>13</a:t>
            </a:fld>
            <a:endParaRPr lang="en-US"/>
          </a:p>
        </p:txBody>
      </p:sp>
      <p:sp>
        <p:nvSpPr>
          <p:cNvPr id="38914" name="Rectangle 2"/>
          <p:cNvSpPr>
            <a:spLocks noGrp="1" noChangeArrowheads="1"/>
          </p:cNvSpPr>
          <p:nvPr>
            <p:ph type="title"/>
          </p:nvPr>
        </p:nvSpPr>
        <p:spPr/>
        <p:txBody>
          <a:bodyPr/>
          <a:lstStyle/>
          <a:p>
            <a:r>
              <a:rPr lang="en-US"/>
              <a:t>Specification Review</a:t>
            </a:r>
          </a:p>
        </p:txBody>
      </p:sp>
      <p:sp>
        <p:nvSpPr>
          <p:cNvPr id="38915" name="Rectangle 3"/>
          <p:cNvSpPr>
            <a:spLocks noGrp="1" noChangeArrowheads="1"/>
          </p:cNvSpPr>
          <p:nvPr>
            <p:ph type="body" idx="1"/>
          </p:nvPr>
        </p:nvSpPr>
        <p:spPr/>
        <p:txBody>
          <a:bodyPr>
            <a:normAutofit/>
          </a:bodyPr>
          <a:lstStyle/>
          <a:p>
            <a:r>
              <a:rPr lang="en-US" sz="3200" dirty="0">
                <a:solidFill>
                  <a:schemeClr val="tx1"/>
                </a:solidFill>
                <a:cs typeface="Times New Roman" pitchFamily="18" charset="0"/>
              </a:rPr>
              <a:t>Conducted by customer and software developer.</a:t>
            </a:r>
          </a:p>
          <a:p>
            <a:r>
              <a:rPr lang="en-US" sz="3200" dirty="0">
                <a:solidFill>
                  <a:schemeClr val="tx1"/>
                </a:solidFill>
                <a:cs typeface="Times New Roman" pitchFamily="18" charset="0"/>
              </a:rPr>
              <a:t>Once approved, the specification becomes a contract for software development.</a:t>
            </a:r>
          </a:p>
          <a:p>
            <a:r>
              <a:rPr lang="en-US" sz="3200" dirty="0">
                <a:solidFill>
                  <a:schemeClr val="tx1"/>
                </a:solidFill>
                <a:cs typeface="Times New Roman" pitchFamily="18" charset="0"/>
              </a:rPr>
              <a:t>The specification is difficult to test in a meaningful way.</a:t>
            </a:r>
          </a:p>
          <a:p>
            <a:r>
              <a:rPr lang="en-US" sz="3200" dirty="0">
                <a:solidFill>
                  <a:schemeClr val="tx1"/>
                </a:solidFill>
                <a:cs typeface="Times New Roman" pitchFamily="18" charset="0"/>
              </a:rPr>
              <a:t>Assessing the impact of specification changes is hard to do.</a:t>
            </a:r>
            <a:endParaRPr lang="en-US" sz="3200" dirty="0">
              <a:solidFill>
                <a:schemeClr val="tx1"/>
              </a:solidFill>
            </a:endParaRPr>
          </a:p>
        </p:txBody>
      </p:sp>
    </p:spTree>
    <p:extLst>
      <p:ext uri="{BB962C8B-B14F-4D97-AF65-F5344CB8AC3E}">
        <p14:creationId xmlns:p14="http://schemas.microsoft.com/office/powerpoint/2010/main" val="1234311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2402DC-40AC-4EBC-BB70-121AF27765D4}" type="slidenum">
              <a:rPr lang="en-US"/>
              <a:pPr/>
              <a:t>14</a:t>
            </a:fld>
            <a:endParaRPr lang="en-US"/>
          </a:p>
        </p:txBody>
      </p:sp>
      <p:sp>
        <p:nvSpPr>
          <p:cNvPr id="25602" name="Rectangle 2"/>
          <p:cNvSpPr>
            <a:spLocks noGrp="1" noChangeArrowheads="1"/>
          </p:cNvSpPr>
          <p:nvPr>
            <p:ph type="title"/>
          </p:nvPr>
        </p:nvSpPr>
        <p:spPr/>
        <p:txBody>
          <a:bodyPr/>
          <a:lstStyle/>
          <a:p>
            <a:r>
              <a:rPr lang="en-US"/>
              <a:t>Requirements Review</a:t>
            </a:r>
          </a:p>
        </p:txBody>
      </p:sp>
      <p:sp>
        <p:nvSpPr>
          <p:cNvPr id="25603" name="Rectangle 3"/>
          <p:cNvSpPr>
            <a:spLocks noGrp="1" noChangeArrowheads="1"/>
          </p:cNvSpPr>
          <p:nvPr>
            <p:ph type="body" idx="1"/>
          </p:nvPr>
        </p:nvSpPr>
        <p:spPr/>
        <p:txBody>
          <a:bodyPr/>
          <a:lstStyle/>
          <a:p>
            <a:pPr>
              <a:lnSpc>
                <a:spcPct val="90000"/>
              </a:lnSpc>
            </a:pPr>
            <a:r>
              <a:rPr lang="en-US" dirty="0">
                <a:solidFill>
                  <a:schemeClr val="tx1"/>
                </a:solidFill>
                <a:cs typeface="Arial" charset="0"/>
              </a:rPr>
              <a:t>Goals &amp; objectives review.</a:t>
            </a:r>
            <a:endParaRPr lang="en-US" dirty="0">
              <a:solidFill>
                <a:schemeClr val="tx1"/>
              </a:solidFill>
              <a:cs typeface="Times New Roman" pitchFamily="18" charset="0"/>
            </a:endParaRPr>
          </a:p>
          <a:p>
            <a:pPr>
              <a:lnSpc>
                <a:spcPct val="90000"/>
              </a:lnSpc>
            </a:pPr>
            <a:r>
              <a:rPr lang="en-US" dirty="0">
                <a:solidFill>
                  <a:schemeClr val="tx1"/>
                </a:solidFill>
                <a:cs typeface="Arial" charset="0"/>
              </a:rPr>
              <a:t>Compare requirements to goals &amp; objectives.</a:t>
            </a:r>
            <a:endParaRPr lang="en-US" dirty="0">
              <a:solidFill>
                <a:schemeClr val="tx1"/>
              </a:solidFill>
              <a:cs typeface="Times New Roman" pitchFamily="18" charset="0"/>
            </a:endParaRPr>
          </a:p>
          <a:p>
            <a:pPr>
              <a:lnSpc>
                <a:spcPct val="90000"/>
              </a:lnSpc>
            </a:pPr>
            <a:r>
              <a:rPr lang="en-US" dirty="0">
                <a:solidFill>
                  <a:schemeClr val="tx1"/>
                </a:solidFill>
                <a:cs typeface="Arial" charset="0"/>
              </a:rPr>
              <a:t>Consider system operating environment.</a:t>
            </a:r>
            <a:endParaRPr lang="en-US" dirty="0">
              <a:solidFill>
                <a:schemeClr val="tx1"/>
              </a:solidFill>
              <a:cs typeface="Times New Roman" pitchFamily="18" charset="0"/>
            </a:endParaRPr>
          </a:p>
          <a:p>
            <a:pPr>
              <a:lnSpc>
                <a:spcPct val="90000"/>
              </a:lnSpc>
            </a:pPr>
            <a:r>
              <a:rPr lang="en-US" dirty="0">
                <a:solidFill>
                  <a:schemeClr val="tx1"/>
                </a:solidFill>
                <a:cs typeface="Arial" charset="0"/>
              </a:rPr>
              <a:t>Assess and document all risks in system developmental operation.</a:t>
            </a:r>
            <a:endParaRPr lang="en-US" dirty="0">
              <a:solidFill>
                <a:schemeClr val="tx1"/>
              </a:solidFill>
              <a:cs typeface="Times New Roman" pitchFamily="18" charset="0"/>
            </a:endParaRPr>
          </a:p>
          <a:p>
            <a:pPr>
              <a:lnSpc>
                <a:spcPct val="90000"/>
              </a:lnSpc>
            </a:pPr>
            <a:r>
              <a:rPr lang="en-US" dirty="0">
                <a:solidFill>
                  <a:schemeClr val="tx1"/>
                </a:solidFill>
                <a:cs typeface="Arial" charset="0"/>
              </a:rPr>
              <a:t>Discuss testing procedure.</a:t>
            </a:r>
            <a:endParaRPr lang="en-US" dirty="0">
              <a:solidFill>
                <a:schemeClr val="tx1"/>
              </a:solidFill>
            </a:endParaRPr>
          </a:p>
        </p:txBody>
      </p:sp>
    </p:spTree>
    <p:extLst>
      <p:ext uri="{BB962C8B-B14F-4D97-AF65-F5344CB8AC3E}">
        <p14:creationId xmlns:p14="http://schemas.microsoft.com/office/powerpoint/2010/main" val="848805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7E3BAD2-CFF9-469B-8468-054F48AAE7B2}" type="slidenum">
              <a:rPr lang="en-US" sz="1200">
                <a:latin typeface="Verdana" pitchFamily="34" charset="0"/>
              </a:rPr>
              <a:pPr algn="r" eaLnBrk="1" hangingPunct="1"/>
              <a:t>15</a:t>
            </a:fld>
            <a:endParaRPr lang="en-US" sz="1200">
              <a:latin typeface="Verdana" pitchFamily="34" charset="0"/>
            </a:endParaRPr>
          </a:p>
        </p:txBody>
      </p:sp>
      <p:sp>
        <p:nvSpPr>
          <p:cNvPr id="5" name="Rectangle 4"/>
          <p:cNvSpPr/>
          <p:nvPr/>
        </p:nvSpPr>
        <p:spPr>
          <a:xfrm>
            <a:off x="533400" y="2286000"/>
            <a:ext cx="8001000" cy="2308324"/>
          </a:xfrm>
          <a:prstGeom prst="rect">
            <a:avLst/>
          </a:prstGeom>
          <a:noFill/>
        </p:spPr>
        <p:txBody>
          <a:bodyPr>
            <a:spAutoFit/>
          </a:bodyPr>
          <a:lstStyle/>
          <a:p>
            <a:pPr algn="ctr" eaLnBrk="0" hangingPunct="0">
              <a:defRPr/>
            </a:pP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Verdana" pitchFamily="34" charset="0"/>
                <a:cs typeface="+mn-cs"/>
              </a:rPr>
              <a:t>Requirements</a:t>
            </a:r>
          </a:p>
          <a:p>
            <a:pPr algn="ctr" eaLnBrk="0" hangingPunct="0">
              <a:defRPr/>
            </a:pP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Verdana" pitchFamily="34" charset="0"/>
                <a:cs typeface="+mn-cs"/>
              </a:rPr>
              <a:t>Types</a:t>
            </a:r>
          </a:p>
        </p:txBody>
      </p:sp>
    </p:spTree>
    <p:extLst>
      <p:ext uri="{BB962C8B-B14F-4D97-AF65-F5344CB8AC3E}">
        <p14:creationId xmlns:p14="http://schemas.microsoft.com/office/powerpoint/2010/main" val="3364284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nchor="b">
            <a:normAutofit fontScale="90000"/>
          </a:bodyPr>
          <a:lstStyle/>
          <a:p>
            <a:pPr eaLnBrk="1" hangingPunct="1"/>
            <a:r>
              <a:rPr lang="en-US" sz="3800" dirty="0" smtClean="0"/>
              <a:t/>
            </a:r>
            <a:br>
              <a:rPr lang="en-US" sz="3800" dirty="0" smtClean="0"/>
            </a:br>
            <a:r>
              <a:rPr lang="en-US" sz="2700" dirty="0" smtClean="0"/>
              <a:t>Functional and </a:t>
            </a:r>
            <a:br>
              <a:rPr lang="en-US" sz="2700" dirty="0" smtClean="0"/>
            </a:br>
            <a:r>
              <a:rPr lang="en-US" sz="2700" dirty="0" smtClean="0"/>
              <a:t>Non-functional Requirements</a:t>
            </a:r>
          </a:p>
        </p:txBody>
      </p:sp>
      <p:sp>
        <p:nvSpPr>
          <p:cNvPr id="26627" name="Content Placeholder 2"/>
          <p:cNvSpPr>
            <a:spLocks noGrp="1"/>
          </p:cNvSpPr>
          <p:nvPr>
            <p:ph idx="4294967295"/>
          </p:nvPr>
        </p:nvSpPr>
        <p:spPr/>
        <p:txBody>
          <a:bodyPr/>
          <a:lstStyle/>
          <a:p>
            <a:pPr marL="469900" indent="-469900" eaLnBrk="1" hangingPunct="1"/>
            <a:r>
              <a:rPr lang="en-US" sz="2200" b="1" i="1" dirty="0" smtClean="0">
                <a:solidFill>
                  <a:schemeClr val="tx1"/>
                </a:solidFill>
              </a:rPr>
              <a:t>Functional Requirements</a:t>
            </a:r>
          </a:p>
          <a:p>
            <a:pPr marL="908050" lvl="1" indent="-436563" eaLnBrk="1" hangingPunct="1"/>
            <a:r>
              <a:rPr lang="en-US" sz="1800" dirty="0" smtClean="0"/>
              <a:t>These are statements of services the system should provide, how the system should react to particular inputs and how the system should behave in particular situations. </a:t>
            </a:r>
          </a:p>
          <a:p>
            <a:pPr marL="908050" lvl="1" indent="-436563" eaLnBrk="1" hangingPunct="1"/>
            <a:endParaRPr lang="en-US" sz="1800" dirty="0" smtClean="0"/>
          </a:p>
          <a:p>
            <a:pPr marL="469900" indent="-469900" eaLnBrk="1" hangingPunct="1"/>
            <a:r>
              <a:rPr lang="en-US" sz="2200" b="1" i="1" dirty="0" smtClean="0">
                <a:solidFill>
                  <a:schemeClr val="tx1"/>
                </a:solidFill>
              </a:rPr>
              <a:t>Non Functional Requirements</a:t>
            </a:r>
          </a:p>
          <a:p>
            <a:pPr marL="908050" lvl="1" indent="-436563" eaLnBrk="1" hangingPunct="1"/>
            <a:r>
              <a:rPr lang="en-US" sz="1800" dirty="0" smtClean="0"/>
              <a:t>These are constraints on the services or functions offered by the system. They include timing constraints, constraints on the development process, standard and so on.</a:t>
            </a:r>
          </a:p>
          <a:p>
            <a:pPr marL="908050" lvl="1" indent="-436563" eaLnBrk="1" hangingPunct="1"/>
            <a:endParaRPr lang="en-US" sz="1800" dirty="0" smtClean="0"/>
          </a:p>
          <a:p>
            <a:pPr marL="469900" indent="-469900" eaLnBrk="1" hangingPunct="1">
              <a:lnSpc>
                <a:spcPct val="90000"/>
              </a:lnSpc>
            </a:pPr>
            <a:r>
              <a:rPr lang="en-GB" sz="2200" b="1" i="1" dirty="0" smtClean="0">
                <a:solidFill>
                  <a:schemeClr val="tx1"/>
                </a:solidFill>
              </a:rPr>
              <a:t>Domain requirements</a:t>
            </a:r>
          </a:p>
          <a:p>
            <a:pPr marL="908050" lvl="1" indent="-436563" eaLnBrk="1" hangingPunct="1">
              <a:lnSpc>
                <a:spcPct val="90000"/>
              </a:lnSpc>
            </a:pPr>
            <a:r>
              <a:rPr lang="en-GB" sz="1800" dirty="0" smtClean="0"/>
              <a:t>Requirements that come from the application d</a:t>
            </a:r>
            <a:r>
              <a:rPr lang="en-GB" sz="1800" dirty="0"/>
              <a:t>omain of the system and that reflect characteristics of that domain</a:t>
            </a:r>
            <a:r>
              <a:rPr lang="en-GB" sz="2200" dirty="0" smtClean="0"/>
              <a:t>.</a:t>
            </a:r>
          </a:p>
          <a:p>
            <a:pPr marL="908050" lvl="1" indent="-436563" eaLnBrk="1" hangingPunct="1"/>
            <a:endParaRPr lang="en-US" sz="2200" dirty="0" smtClean="0"/>
          </a:p>
        </p:txBody>
      </p:sp>
      <p:sp>
        <p:nvSpPr>
          <p:cNvPr id="26628"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4DB33926-52A5-4590-8D63-9575119182FA}" type="slidenum">
              <a:rPr lang="en-US" sz="1200">
                <a:latin typeface="Verdana" pitchFamily="34" charset="0"/>
              </a:rPr>
              <a:pPr algn="r" eaLnBrk="1" hangingPunct="1"/>
              <a:t>16</a:t>
            </a:fld>
            <a:endParaRPr lang="en-US" sz="1200">
              <a:latin typeface="Verdana" pitchFamily="34" charset="0"/>
            </a:endParaRPr>
          </a:p>
        </p:txBody>
      </p:sp>
    </p:spTree>
    <p:extLst>
      <p:ext uri="{BB962C8B-B14F-4D97-AF65-F5344CB8AC3E}">
        <p14:creationId xmlns:p14="http://schemas.microsoft.com/office/powerpoint/2010/main" val="3075152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BCAB4838-4D37-4348-8DC3-3A8266EEFFB7}" type="slidenum">
              <a:rPr lang="en-US" sz="1200">
                <a:latin typeface="Verdana" pitchFamily="34" charset="0"/>
              </a:rPr>
              <a:pPr algn="r" eaLnBrk="1" hangingPunct="1"/>
              <a:t>17</a:t>
            </a:fld>
            <a:endParaRPr lang="en-US" sz="1200">
              <a:latin typeface="Verdana" pitchFamily="34" charset="0"/>
            </a:endParaRPr>
          </a:p>
        </p:txBody>
      </p:sp>
      <p:sp>
        <p:nvSpPr>
          <p:cNvPr id="27651" name="Rectangle 2"/>
          <p:cNvSpPr>
            <a:spLocks noGrp="1" noChangeArrowheads="1"/>
          </p:cNvSpPr>
          <p:nvPr>
            <p:ph type="title" idx="4294967295"/>
          </p:nvPr>
        </p:nvSpPr>
        <p:spPr/>
        <p:txBody>
          <a:bodyPr anchor="b"/>
          <a:lstStyle/>
          <a:p>
            <a:pPr eaLnBrk="1" hangingPunct="1"/>
            <a:r>
              <a:rPr lang="en-US" smtClean="0"/>
              <a:t>Non-Functional Requirements</a:t>
            </a:r>
          </a:p>
        </p:txBody>
      </p:sp>
      <p:sp>
        <p:nvSpPr>
          <p:cNvPr id="27652" name="Rectangle 3"/>
          <p:cNvSpPr>
            <a:spLocks noGrp="1" noChangeArrowheads="1"/>
          </p:cNvSpPr>
          <p:nvPr>
            <p:ph type="body" idx="4294967295"/>
          </p:nvPr>
        </p:nvSpPr>
        <p:spPr/>
        <p:txBody>
          <a:bodyPr/>
          <a:lstStyle/>
          <a:p>
            <a:pPr marL="469900" indent="-469900" eaLnBrk="1" hangingPunct="1">
              <a:lnSpc>
                <a:spcPct val="90000"/>
              </a:lnSpc>
            </a:pPr>
            <a:r>
              <a:rPr lang="en-US" dirty="0" smtClean="0">
                <a:solidFill>
                  <a:schemeClr val="tx1"/>
                </a:solidFill>
              </a:rPr>
              <a:t>Non-functional requirements arise through user needs, because of budget constraints, because of organizational policies, because of the need of interoperability with other software and hardware systems, or because of external factors such as safety regulations, privacy legislation, etc.</a:t>
            </a:r>
          </a:p>
        </p:txBody>
      </p:sp>
    </p:spTree>
    <p:extLst>
      <p:ext uri="{BB962C8B-B14F-4D97-AF65-F5344CB8AC3E}">
        <p14:creationId xmlns:p14="http://schemas.microsoft.com/office/powerpoint/2010/main" val="2051065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nchor="b"/>
          <a:lstStyle/>
          <a:p>
            <a:pPr eaLnBrk="1" hangingPunct="1"/>
            <a:r>
              <a:rPr lang="en-US" sz="3800" smtClean="0"/>
              <a:t>Non Functional Requirements</a:t>
            </a:r>
          </a:p>
        </p:txBody>
      </p:sp>
      <p:sp>
        <p:nvSpPr>
          <p:cNvPr id="28675" name="Content Placeholder 2"/>
          <p:cNvSpPr>
            <a:spLocks noGrp="1"/>
          </p:cNvSpPr>
          <p:nvPr>
            <p:ph idx="4294967295"/>
          </p:nvPr>
        </p:nvSpPr>
        <p:spPr>
          <a:xfrm>
            <a:off x="457200" y="1600200"/>
            <a:ext cx="4511675" cy="4525963"/>
          </a:xfrm>
        </p:spPr>
        <p:txBody>
          <a:bodyPr/>
          <a:lstStyle/>
          <a:p>
            <a:pPr marL="469900" indent="-469900" eaLnBrk="1" hangingPunct="1"/>
            <a:r>
              <a:rPr lang="en-US" sz="2200" b="1" i="1" dirty="0" smtClean="0">
                <a:solidFill>
                  <a:schemeClr val="tx1"/>
                </a:solidFill>
              </a:rPr>
              <a:t>Product Requirements</a:t>
            </a:r>
          </a:p>
          <a:p>
            <a:pPr marL="908050" lvl="1" indent="-436563" eaLnBrk="1" hangingPunct="1"/>
            <a:r>
              <a:rPr lang="en-US" sz="1800" dirty="0" smtClean="0"/>
              <a:t>Efficiency Requirements</a:t>
            </a:r>
          </a:p>
          <a:p>
            <a:pPr marL="1304925" lvl="2" indent="-395288" eaLnBrk="1" hangingPunct="1"/>
            <a:r>
              <a:rPr lang="en-US" sz="1600" dirty="0" smtClean="0"/>
              <a:t>Performance Requirements</a:t>
            </a:r>
          </a:p>
          <a:p>
            <a:pPr marL="1304925" lvl="2" indent="-395288" eaLnBrk="1" hangingPunct="1"/>
            <a:r>
              <a:rPr lang="en-US" sz="1600" dirty="0" smtClean="0"/>
              <a:t>Space Requirements</a:t>
            </a:r>
          </a:p>
          <a:p>
            <a:pPr marL="908050" lvl="1" indent="-436563" eaLnBrk="1" hangingPunct="1"/>
            <a:r>
              <a:rPr lang="en-US" sz="1800" dirty="0" smtClean="0"/>
              <a:t>Reliability Requirements</a:t>
            </a:r>
          </a:p>
          <a:p>
            <a:pPr marL="908050" lvl="1" indent="-436563" eaLnBrk="1" hangingPunct="1"/>
            <a:r>
              <a:rPr lang="en-US" sz="1800" dirty="0" smtClean="0"/>
              <a:t>Portability Requirements</a:t>
            </a:r>
          </a:p>
          <a:p>
            <a:pPr marL="908050" lvl="1" indent="-436563" eaLnBrk="1" hangingPunct="1"/>
            <a:r>
              <a:rPr lang="en-US" sz="1800" dirty="0" smtClean="0"/>
              <a:t>Usability Requirements</a:t>
            </a:r>
          </a:p>
          <a:p>
            <a:pPr marL="908050" lvl="1" indent="-436563" eaLnBrk="1" hangingPunct="1"/>
            <a:endParaRPr lang="en-US" sz="1800" dirty="0" smtClean="0"/>
          </a:p>
          <a:p>
            <a:pPr marL="469900" indent="-469900" eaLnBrk="1" hangingPunct="1"/>
            <a:r>
              <a:rPr lang="en-US" sz="2200" b="1" i="1" dirty="0" smtClean="0">
                <a:solidFill>
                  <a:schemeClr val="tx1"/>
                </a:solidFill>
              </a:rPr>
              <a:t>Organizational Requirements</a:t>
            </a:r>
          </a:p>
          <a:p>
            <a:pPr marL="908050" lvl="1" indent="-436563" eaLnBrk="1" hangingPunct="1"/>
            <a:r>
              <a:rPr lang="en-US" sz="1800" dirty="0" smtClean="0"/>
              <a:t>Delivery Requirements</a:t>
            </a:r>
          </a:p>
          <a:p>
            <a:pPr marL="908050" lvl="1" indent="-436563" eaLnBrk="1" hangingPunct="1"/>
            <a:r>
              <a:rPr lang="en-US" sz="1800" dirty="0" smtClean="0"/>
              <a:t>Implementation Requirements</a:t>
            </a:r>
          </a:p>
          <a:p>
            <a:pPr marL="908050" lvl="1" indent="-436563" eaLnBrk="1" hangingPunct="1"/>
            <a:r>
              <a:rPr lang="en-US" sz="1800" dirty="0" smtClean="0"/>
              <a:t>Standard Requirements</a:t>
            </a:r>
          </a:p>
        </p:txBody>
      </p:sp>
      <p:sp>
        <p:nvSpPr>
          <p:cNvPr id="28676"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B7D861BD-79AD-454A-9FE2-C481BF54EE60}" type="slidenum">
              <a:rPr lang="en-US" sz="1200">
                <a:latin typeface="Verdana" pitchFamily="34" charset="0"/>
              </a:rPr>
              <a:pPr algn="r" eaLnBrk="1" hangingPunct="1"/>
              <a:t>18</a:t>
            </a:fld>
            <a:endParaRPr lang="en-US" sz="1200">
              <a:latin typeface="Verdana" pitchFamily="34" charset="0"/>
            </a:endParaRPr>
          </a:p>
        </p:txBody>
      </p:sp>
      <p:sp>
        <p:nvSpPr>
          <p:cNvPr id="5" name="Content Placeholder 2"/>
          <p:cNvSpPr txBox="1">
            <a:spLocks/>
          </p:cNvSpPr>
          <p:nvPr/>
        </p:nvSpPr>
        <p:spPr bwMode="auto">
          <a:xfrm>
            <a:off x="4953000" y="1752600"/>
            <a:ext cx="3886200" cy="426720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en-US" sz="2000" b="1" i="1" kern="0" dirty="0">
                <a:latin typeface="+mn-lt"/>
                <a:cs typeface="+mn-cs"/>
              </a:rPr>
              <a:t>External Requirements</a:t>
            </a:r>
          </a:p>
          <a:p>
            <a:pPr marL="908050" lvl="1" indent="-436563" eaLnBrk="0" hangingPunct="0">
              <a:spcBef>
                <a:spcPct val="20000"/>
              </a:spcBef>
              <a:buClr>
                <a:schemeClr val="accent2"/>
              </a:buClr>
              <a:buFont typeface="Wingdings" pitchFamily="2" charset="2"/>
              <a:buChar char="n"/>
              <a:defRPr/>
            </a:pPr>
            <a:r>
              <a:rPr lang="en-US" kern="0" dirty="0">
                <a:latin typeface="+mn-lt"/>
                <a:cs typeface="+mn-cs"/>
              </a:rPr>
              <a:t>Interoperability Requirements</a:t>
            </a:r>
          </a:p>
          <a:p>
            <a:pPr marL="908050" lvl="1" indent="-436563" eaLnBrk="0" hangingPunct="0">
              <a:spcBef>
                <a:spcPct val="20000"/>
              </a:spcBef>
              <a:buClr>
                <a:schemeClr val="accent2"/>
              </a:buClr>
              <a:buFont typeface="Wingdings" pitchFamily="2" charset="2"/>
              <a:buChar char="n"/>
              <a:defRPr/>
            </a:pPr>
            <a:r>
              <a:rPr lang="en-US" kern="0" dirty="0">
                <a:latin typeface="+mn-lt"/>
                <a:cs typeface="+mn-cs"/>
              </a:rPr>
              <a:t>Ethical Requirements</a:t>
            </a:r>
          </a:p>
          <a:p>
            <a:pPr marL="908050" lvl="1" indent="-436563" eaLnBrk="0" hangingPunct="0">
              <a:spcBef>
                <a:spcPct val="20000"/>
              </a:spcBef>
              <a:buClr>
                <a:schemeClr val="accent2"/>
              </a:buClr>
              <a:buFont typeface="Wingdings" pitchFamily="2" charset="2"/>
              <a:buChar char="n"/>
              <a:defRPr/>
            </a:pPr>
            <a:r>
              <a:rPr lang="en-US" kern="0" dirty="0">
                <a:latin typeface="+mn-lt"/>
                <a:cs typeface="+mn-cs"/>
              </a:rPr>
              <a:t>Legislative Requirements</a:t>
            </a:r>
          </a:p>
          <a:p>
            <a:pPr marL="1304925" lvl="2" indent="-395288" eaLnBrk="0" hangingPunct="0">
              <a:spcBef>
                <a:spcPct val="20000"/>
              </a:spcBef>
              <a:buClr>
                <a:schemeClr val="accent2"/>
              </a:buClr>
              <a:buFont typeface="Wingdings" pitchFamily="2" charset="2"/>
              <a:buChar char="o"/>
              <a:defRPr/>
            </a:pPr>
            <a:r>
              <a:rPr lang="en-US" sz="1600" kern="0" dirty="0">
                <a:latin typeface="+mn-lt"/>
                <a:cs typeface="+mn-cs"/>
              </a:rPr>
              <a:t>Privacy Requirements</a:t>
            </a:r>
          </a:p>
          <a:p>
            <a:pPr marL="1304925" lvl="2" indent="-395288" eaLnBrk="0" hangingPunct="0">
              <a:spcBef>
                <a:spcPct val="20000"/>
              </a:spcBef>
              <a:buClr>
                <a:schemeClr val="accent2"/>
              </a:buClr>
              <a:buFont typeface="Wingdings" pitchFamily="2" charset="2"/>
              <a:buChar char="o"/>
              <a:defRPr/>
            </a:pPr>
            <a:r>
              <a:rPr lang="en-US" sz="1600" kern="0" dirty="0">
                <a:latin typeface="+mn-lt"/>
                <a:cs typeface="+mn-cs"/>
              </a:rPr>
              <a:t>Safety Requirements</a:t>
            </a:r>
          </a:p>
        </p:txBody>
      </p:sp>
    </p:spTree>
    <p:extLst>
      <p:ext uri="{BB962C8B-B14F-4D97-AF65-F5344CB8AC3E}">
        <p14:creationId xmlns:p14="http://schemas.microsoft.com/office/powerpoint/2010/main" val="2435141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57200" y="274638"/>
            <a:ext cx="8229600" cy="787400"/>
          </a:xfrm>
          <a:noFill/>
        </p:spPr>
        <p:txBody>
          <a:bodyPr lIns="90487" tIns="44450" rIns="90487" bIns="44450" anchor="b"/>
          <a:lstStyle/>
          <a:p>
            <a:pPr eaLnBrk="1" hangingPunct="1"/>
            <a:r>
              <a:rPr lang="en-GB" sz="4200" smtClean="0"/>
              <a:t>Non-functional requirement types</a:t>
            </a:r>
          </a:p>
        </p:txBody>
      </p:sp>
      <p:pic>
        <p:nvPicPr>
          <p:cNvPr id="29699" name="Picture 5" descr="6.3 Non-funct-req.eps                                          0010579D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153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1265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Requirement Analysis</a:t>
            </a:r>
          </a:p>
        </p:txBody>
      </p:sp>
      <p:sp>
        <p:nvSpPr>
          <p:cNvPr id="4" name="Content Placeholder 2"/>
          <p:cNvSpPr txBox="1">
            <a:spLocks/>
          </p:cNvSpPr>
          <p:nvPr/>
        </p:nvSpPr>
        <p:spPr>
          <a:xfrm>
            <a:off x="0" y="1752600"/>
            <a:ext cx="8839200" cy="49530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pitchFamily="2" charset="2"/>
              <a:buChar char="Ø"/>
              <a:defRPr kumimoji="0" sz="2100" kern="1200">
                <a:solidFill>
                  <a:srgbClr val="0070C0"/>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19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18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790956" lvl="1" indent="-342900"/>
            <a:r>
              <a:rPr lang="en-US" smtClean="0"/>
              <a:t>Requirements analysis in systems engineering and software engineering, encompasses those tasks that go into determining the needs or conditions to meet for a new or altered product or project, taking account of the possibly conflicting requirements of the various stakeholders, analyzing, documenting, validating and managing software or system requirements</a:t>
            </a:r>
          </a:p>
          <a:p>
            <a:pPr marL="790956" lvl="1" indent="-342900"/>
            <a:endParaRPr lang="en-US" smtClean="0"/>
          </a:p>
          <a:p>
            <a:pPr marL="790956" lvl="1" indent="-342900"/>
            <a:endParaRPr lang="en-US" smtClean="0"/>
          </a:p>
          <a:p>
            <a:pPr marL="790956" lvl="1" indent="-342900"/>
            <a:r>
              <a:rPr lang="en-US" smtClean="0"/>
              <a:t>Requirements analysis, also called requirements engineering, is the process of determining user expectations for a new or modified product.</a:t>
            </a:r>
            <a:endParaRPr lang="en-US" dirty="0"/>
          </a:p>
        </p:txBody>
      </p:sp>
    </p:spTree>
    <p:extLst>
      <p:ext uri="{BB962C8B-B14F-4D97-AF65-F5344CB8AC3E}">
        <p14:creationId xmlns:p14="http://schemas.microsoft.com/office/powerpoint/2010/main" val="5567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nchor="b"/>
          <a:lstStyle/>
          <a:p>
            <a:pPr eaLnBrk="1" hangingPunct="1"/>
            <a:r>
              <a:rPr lang="en-GB" smtClean="0"/>
              <a:t>Domain requirements</a:t>
            </a:r>
          </a:p>
        </p:txBody>
      </p:sp>
      <p:sp>
        <p:nvSpPr>
          <p:cNvPr id="32771" name="Rectangle 3"/>
          <p:cNvSpPr>
            <a:spLocks noGrp="1" noChangeArrowheads="1"/>
          </p:cNvSpPr>
          <p:nvPr>
            <p:ph type="body" idx="4294967295"/>
          </p:nvPr>
        </p:nvSpPr>
        <p:spPr/>
        <p:txBody>
          <a:bodyPr/>
          <a:lstStyle/>
          <a:p>
            <a:pPr marL="469900" indent="-469900" eaLnBrk="1" hangingPunct="1"/>
            <a:r>
              <a:rPr lang="en-GB" sz="2600" dirty="0" smtClean="0">
                <a:solidFill>
                  <a:schemeClr val="tx1"/>
                </a:solidFill>
              </a:rPr>
              <a:t>Derived from the application domain and describe system characteristics and features that reflect the domain.</a:t>
            </a:r>
          </a:p>
          <a:p>
            <a:pPr marL="469900" indent="-469900" eaLnBrk="1" hangingPunct="1"/>
            <a:endParaRPr lang="en-GB" sz="2600" dirty="0" smtClean="0">
              <a:solidFill>
                <a:schemeClr val="tx1"/>
              </a:solidFill>
            </a:endParaRPr>
          </a:p>
          <a:p>
            <a:pPr marL="469900" indent="-469900" eaLnBrk="1" hangingPunct="1"/>
            <a:r>
              <a:rPr lang="en-GB" sz="2600" dirty="0" smtClean="0">
                <a:solidFill>
                  <a:schemeClr val="tx1"/>
                </a:solidFill>
              </a:rPr>
              <a:t>Domain requirements be new functional requirements, constraints on existing requirements or define specific computations.</a:t>
            </a:r>
          </a:p>
          <a:p>
            <a:pPr marL="469900" indent="-469900" eaLnBrk="1" hangingPunct="1"/>
            <a:endParaRPr lang="en-GB" sz="2600" dirty="0" smtClean="0">
              <a:solidFill>
                <a:schemeClr val="tx1"/>
              </a:solidFill>
            </a:endParaRPr>
          </a:p>
          <a:p>
            <a:pPr marL="469900" indent="-469900" eaLnBrk="1" hangingPunct="1"/>
            <a:r>
              <a:rPr lang="en-GB" sz="2600" dirty="0" smtClean="0">
                <a:solidFill>
                  <a:schemeClr val="tx1"/>
                </a:solidFill>
              </a:rPr>
              <a:t>If domain requirements are not satisfied, the system may be unworkable.</a:t>
            </a:r>
          </a:p>
        </p:txBody>
      </p:sp>
    </p:spTree>
    <p:extLst>
      <p:ext uri="{BB962C8B-B14F-4D97-AF65-F5344CB8AC3E}">
        <p14:creationId xmlns:p14="http://schemas.microsoft.com/office/powerpoint/2010/main" val="3507582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B0BDEFDF-7039-4A3F-8DB7-DF1CC814CBC0}" type="slidenum">
              <a:rPr lang="en-US" sz="1200">
                <a:latin typeface="Verdana" pitchFamily="34" charset="0"/>
              </a:rPr>
              <a:pPr algn="r" eaLnBrk="1" hangingPunct="1"/>
              <a:t>21</a:t>
            </a:fld>
            <a:endParaRPr lang="en-US" sz="1200">
              <a:latin typeface="Verdana" pitchFamily="34" charset="0"/>
            </a:endParaRPr>
          </a:p>
        </p:txBody>
      </p:sp>
      <p:sp>
        <p:nvSpPr>
          <p:cNvPr id="33795" name="Rectangle 2"/>
          <p:cNvSpPr>
            <a:spLocks noGrp="1" noChangeArrowheads="1"/>
          </p:cNvSpPr>
          <p:nvPr>
            <p:ph type="title" idx="4294967295"/>
          </p:nvPr>
        </p:nvSpPr>
        <p:spPr/>
        <p:txBody>
          <a:bodyPr anchor="b"/>
          <a:lstStyle/>
          <a:p>
            <a:pPr eaLnBrk="1" hangingPunct="1"/>
            <a:r>
              <a:rPr lang="en-US" smtClean="0"/>
              <a:t>Inverse Requirements</a:t>
            </a:r>
          </a:p>
        </p:txBody>
      </p:sp>
      <p:sp>
        <p:nvSpPr>
          <p:cNvPr id="33796" name="Rectangle 3"/>
          <p:cNvSpPr>
            <a:spLocks noGrp="1" noChangeArrowheads="1"/>
          </p:cNvSpPr>
          <p:nvPr>
            <p:ph type="body" idx="4294967295"/>
          </p:nvPr>
        </p:nvSpPr>
        <p:spPr/>
        <p:txBody>
          <a:bodyPr/>
          <a:lstStyle/>
          <a:p>
            <a:pPr marL="469900" indent="-469900" eaLnBrk="1" hangingPunct="1"/>
            <a:r>
              <a:rPr lang="en-US" sz="2600" dirty="0" smtClean="0">
                <a:solidFill>
                  <a:schemeClr val="tx1"/>
                </a:solidFill>
              </a:rPr>
              <a:t>They explain what the system shall </a:t>
            </a:r>
            <a:r>
              <a:rPr lang="en-US" sz="2600" b="1" dirty="0" smtClean="0">
                <a:solidFill>
                  <a:schemeClr val="tx1"/>
                </a:solidFill>
              </a:rPr>
              <a:t>not</a:t>
            </a:r>
            <a:r>
              <a:rPr lang="en-US" sz="2600" dirty="0" smtClean="0">
                <a:solidFill>
                  <a:schemeClr val="tx1"/>
                </a:solidFill>
              </a:rPr>
              <a:t> do.  Many people find it convenient to describe their needs in this manner</a:t>
            </a:r>
          </a:p>
          <a:p>
            <a:pPr marL="469900" indent="-469900" eaLnBrk="1" hangingPunct="1"/>
            <a:endParaRPr lang="en-US" sz="1500" dirty="0" smtClean="0">
              <a:solidFill>
                <a:schemeClr val="tx1"/>
              </a:solidFill>
            </a:endParaRPr>
          </a:p>
          <a:p>
            <a:pPr marL="469900" indent="-469900" eaLnBrk="1" hangingPunct="1"/>
            <a:r>
              <a:rPr lang="en-US" sz="2600" dirty="0" smtClean="0">
                <a:solidFill>
                  <a:schemeClr val="tx1"/>
                </a:solidFill>
              </a:rPr>
              <a:t>These requirements indicate the indecisive nature of customers about certain aspects of a new software product</a:t>
            </a:r>
          </a:p>
          <a:p>
            <a:pPr marL="469900" indent="-469900" eaLnBrk="1" hangingPunct="1"/>
            <a:endParaRPr lang="en-US" sz="2600" dirty="0" smtClean="0">
              <a:solidFill>
                <a:schemeClr val="tx1"/>
              </a:solidFill>
            </a:endParaRPr>
          </a:p>
          <a:p>
            <a:pPr marL="469900" indent="-469900" eaLnBrk="1" hangingPunct="1"/>
            <a:r>
              <a:rPr lang="en-US" sz="2600" dirty="0" smtClean="0">
                <a:solidFill>
                  <a:schemeClr val="tx1"/>
                </a:solidFill>
              </a:rPr>
              <a:t>Example: The system shall not </a:t>
            </a:r>
            <a:r>
              <a:rPr lang="en-US" sz="2600" dirty="0" smtClean="0">
                <a:solidFill>
                  <a:schemeClr val="tx1"/>
                </a:solidFill>
              </a:rPr>
              <a:t>use purple </a:t>
            </a:r>
            <a:r>
              <a:rPr lang="en-US" sz="2600" dirty="0" smtClean="0">
                <a:solidFill>
                  <a:schemeClr val="tx1"/>
                </a:solidFill>
              </a:rPr>
              <a:t>color in the user interface, whenever it is asking for inputs from the end-user</a:t>
            </a:r>
          </a:p>
          <a:p>
            <a:pPr marL="469900" indent="-469900" eaLnBrk="1" hangingPunct="1"/>
            <a:endParaRPr lang="en-US" sz="3400" dirty="0" smtClean="0">
              <a:solidFill>
                <a:schemeClr val="tx1"/>
              </a:solidFill>
            </a:endParaRPr>
          </a:p>
          <a:p>
            <a:pPr marL="469900" indent="-469900" eaLnBrk="1" hangingPunct="1"/>
            <a:endParaRPr lang="en-US" sz="3400" dirty="0" smtClean="0">
              <a:solidFill>
                <a:schemeClr val="tx1"/>
              </a:solidFill>
            </a:endParaRPr>
          </a:p>
        </p:txBody>
      </p:sp>
    </p:spTree>
    <p:extLst>
      <p:ext uri="{BB962C8B-B14F-4D97-AF65-F5344CB8AC3E}">
        <p14:creationId xmlns:p14="http://schemas.microsoft.com/office/powerpoint/2010/main" val="2177104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nchor="b"/>
          <a:lstStyle/>
          <a:p>
            <a:pPr eaLnBrk="1" hangingPunct="1"/>
            <a:r>
              <a:rPr lang="en-US" sz="3000" b="1" smtClean="0"/>
              <a:t>Software Requirements: 10 Traps to Avoid</a:t>
            </a:r>
            <a:endParaRPr lang="en-US" sz="3000" smtClean="0"/>
          </a:p>
        </p:txBody>
      </p:sp>
      <p:sp>
        <p:nvSpPr>
          <p:cNvPr id="34819" name="Content Placeholder 2"/>
          <p:cNvSpPr>
            <a:spLocks noGrp="1"/>
          </p:cNvSpPr>
          <p:nvPr>
            <p:ph idx="4294967295"/>
          </p:nvPr>
        </p:nvSpPr>
        <p:spPr/>
        <p:txBody>
          <a:bodyPr/>
          <a:lstStyle/>
          <a:p>
            <a:pPr marL="469900" indent="-469900" eaLnBrk="1" hangingPunct="1">
              <a:lnSpc>
                <a:spcPct val="150000"/>
              </a:lnSpc>
            </a:pPr>
            <a:r>
              <a:rPr lang="en-US" sz="1700" dirty="0" smtClean="0">
                <a:solidFill>
                  <a:schemeClr val="tx1"/>
                </a:solidFill>
              </a:rPr>
              <a:t>Confusion about what a requirement is </a:t>
            </a:r>
          </a:p>
          <a:p>
            <a:pPr marL="469900" indent="-469900" eaLnBrk="1" hangingPunct="1">
              <a:lnSpc>
                <a:spcPct val="150000"/>
              </a:lnSpc>
            </a:pPr>
            <a:r>
              <a:rPr lang="en-US" sz="1700" dirty="0" smtClean="0">
                <a:solidFill>
                  <a:schemeClr val="tx1"/>
                </a:solidFill>
              </a:rPr>
              <a:t>Inadequate customer involvement </a:t>
            </a:r>
          </a:p>
          <a:p>
            <a:pPr marL="469900" indent="-469900" eaLnBrk="1" hangingPunct="1">
              <a:lnSpc>
                <a:spcPct val="150000"/>
              </a:lnSpc>
            </a:pPr>
            <a:r>
              <a:rPr lang="en-US" sz="1700" dirty="0" smtClean="0">
                <a:solidFill>
                  <a:schemeClr val="tx1"/>
                </a:solidFill>
              </a:rPr>
              <a:t>Vague and ambiguous requirements </a:t>
            </a:r>
          </a:p>
          <a:p>
            <a:pPr marL="469900" indent="-469900" eaLnBrk="1" hangingPunct="1">
              <a:lnSpc>
                <a:spcPct val="150000"/>
              </a:lnSpc>
            </a:pPr>
            <a:r>
              <a:rPr lang="en-US" sz="1700" dirty="0" smtClean="0">
                <a:solidFill>
                  <a:schemeClr val="tx1"/>
                </a:solidFill>
              </a:rPr>
              <a:t>Un-prioritized requirements </a:t>
            </a:r>
          </a:p>
          <a:p>
            <a:pPr marL="469900" indent="-469900" eaLnBrk="1" hangingPunct="1">
              <a:lnSpc>
                <a:spcPct val="150000"/>
              </a:lnSpc>
            </a:pPr>
            <a:r>
              <a:rPr lang="en-US" sz="1700" dirty="0" smtClean="0">
                <a:solidFill>
                  <a:schemeClr val="tx1"/>
                </a:solidFill>
              </a:rPr>
              <a:t>Building functionality no one uses </a:t>
            </a:r>
          </a:p>
          <a:p>
            <a:pPr marL="469900" indent="-469900" eaLnBrk="1" hangingPunct="1">
              <a:lnSpc>
                <a:spcPct val="150000"/>
              </a:lnSpc>
            </a:pPr>
            <a:r>
              <a:rPr lang="en-US" sz="1700" dirty="0" smtClean="0">
                <a:solidFill>
                  <a:schemeClr val="tx1"/>
                </a:solidFill>
              </a:rPr>
              <a:t>Analysis paralysis </a:t>
            </a:r>
          </a:p>
          <a:p>
            <a:pPr marL="469900" indent="-469900" eaLnBrk="1" hangingPunct="1">
              <a:lnSpc>
                <a:spcPct val="150000"/>
              </a:lnSpc>
            </a:pPr>
            <a:r>
              <a:rPr lang="en-US" sz="1700" dirty="0" smtClean="0">
                <a:solidFill>
                  <a:schemeClr val="tx1"/>
                </a:solidFill>
              </a:rPr>
              <a:t>Scope creep</a:t>
            </a:r>
          </a:p>
          <a:p>
            <a:pPr marL="469900" indent="-469900" eaLnBrk="1" hangingPunct="1">
              <a:lnSpc>
                <a:spcPct val="150000"/>
              </a:lnSpc>
            </a:pPr>
            <a:r>
              <a:rPr lang="en-US" sz="1700" dirty="0" smtClean="0">
                <a:solidFill>
                  <a:schemeClr val="tx1"/>
                </a:solidFill>
              </a:rPr>
              <a:t>Inadequate requirements change process </a:t>
            </a:r>
          </a:p>
          <a:p>
            <a:pPr marL="469900" indent="-469900" eaLnBrk="1" hangingPunct="1">
              <a:lnSpc>
                <a:spcPct val="150000"/>
              </a:lnSpc>
            </a:pPr>
            <a:r>
              <a:rPr lang="en-US" sz="1700" dirty="0" smtClean="0">
                <a:solidFill>
                  <a:schemeClr val="tx1"/>
                </a:solidFill>
              </a:rPr>
              <a:t>Insufficient change impact analysis </a:t>
            </a:r>
          </a:p>
          <a:p>
            <a:pPr marL="469900" indent="-469900" eaLnBrk="1" hangingPunct="1">
              <a:lnSpc>
                <a:spcPct val="150000"/>
              </a:lnSpc>
            </a:pPr>
            <a:r>
              <a:rPr lang="en-US" sz="1700" dirty="0" smtClean="0">
                <a:solidFill>
                  <a:schemeClr val="tx1"/>
                </a:solidFill>
              </a:rPr>
              <a:t>Inadequate requirements version control </a:t>
            </a:r>
          </a:p>
          <a:p>
            <a:pPr marL="469900" indent="-469900" eaLnBrk="1" hangingPunct="1"/>
            <a:endParaRPr lang="en-US" dirty="0" smtClean="0">
              <a:solidFill>
                <a:schemeClr val="tx1"/>
              </a:solidFill>
            </a:endParaRPr>
          </a:p>
        </p:txBody>
      </p:sp>
      <p:sp>
        <p:nvSpPr>
          <p:cNvPr id="34820"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B0768EA2-85F8-4C5E-91B6-FB91B0D3E129}" type="slidenum">
              <a:rPr lang="en-US" sz="1200">
                <a:latin typeface="Verdana" pitchFamily="34" charset="0"/>
              </a:rPr>
              <a:pPr algn="r" eaLnBrk="1" hangingPunct="1"/>
              <a:t>22</a:t>
            </a:fld>
            <a:endParaRPr lang="en-US" sz="1200">
              <a:latin typeface="Verdana" pitchFamily="34" charset="0"/>
            </a:endParaRPr>
          </a:p>
        </p:txBody>
      </p:sp>
    </p:spTree>
    <p:extLst>
      <p:ext uri="{BB962C8B-B14F-4D97-AF65-F5344CB8AC3E}">
        <p14:creationId xmlns:p14="http://schemas.microsoft.com/office/powerpoint/2010/main" val="3158700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9A1CDDB5-92B0-48DC-97DB-8DC367C57AC9}" type="slidenum">
              <a:rPr lang="en-US" sz="1200">
                <a:latin typeface="Verdana" pitchFamily="34" charset="0"/>
              </a:rPr>
              <a:pPr algn="r" eaLnBrk="1" hangingPunct="1"/>
              <a:t>23</a:t>
            </a:fld>
            <a:endParaRPr lang="en-US" sz="1200">
              <a:latin typeface="Verdana" pitchFamily="34" charset="0"/>
            </a:endParaRPr>
          </a:p>
        </p:txBody>
      </p:sp>
      <p:sp>
        <p:nvSpPr>
          <p:cNvPr id="35843" name="Rectangle 2"/>
          <p:cNvSpPr>
            <a:spLocks noGrp="1" noChangeArrowheads="1"/>
          </p:cNvSpPr>
          <p:nvPr>
            <p:ph type="title" idx="4294967295"/>
          </p:nvPr>
        </p:nvSpPr>
        <p:spPr/>
        <p:txBody>
          <a:bodyPr anchor="b"/>
          <a:lstStyle/>
          <a:p>
            <a:pPr eaLnBrk="1" hangingPunct="1"/>
            <a:r>
              <a:rPr lang="en-US" smtClean="0"/>
              <a:t>System Contract Requirements</a:t>
            </a:r>
          </a:p>
        </p:txBody>
      </p:sp>
      <p:sp>
        <p:nvSpPr>
          <p:cNvPr id="35844" name="Rectangle 3"/>
          <p:cNvSpPr>
            <a:spLocks noGrp="1" noChangeArrowheads="1"/>
          </p:cNvSpPr>
          <p:nvPr>
            <p:ph type="body" idx="4294967295"/>
          </p:nvPr>
        </p:nvSpPr>
        <p:spPr/>
        <p:txBody>
          <a:bodyPr/>
          <a:lstStyle/>
          <a:p>
            <a:pPr marL="469900" indent="-469900" eaLnBrk="1" hangingPunct="1"/>
            <a:r>
              <a:rPr lang="en-US" dirty="0" smtClean="0">
                <a:solidFill>
                  <a:schemeClr val="tx1"/>
                </a:solidFill>
              </a:rPr>
              <a:t>Software requirements may be:</a:t>
            </a:r>
          </a:p>
          <a:p>
            <a:pPr marL="908050" lvl="1" indent="-436563" eaLnBrk="1" hangingPunct="1">
              <a:lnSpc>
                <a:spcPct val="200000"/>
              </a:lnSpc>
            </a:pPr>
            <a:r>
              <a:rPr lang="en-US" dirty="0" smtClean="0"/>
              <a:t>Part of the bid of contract</a:t>
            </a:r>
          </a:p>
          <a:p>
            <a:pPr marL="908050" lvl="1" indent="-436563" eaLnBrk="1" hangingPunct="1">
              <a:lnSpc>
                <a:spcPct val="200000"/>
              </a:lnSpc>
            </a:pPr>
            <a:r>
              <a:rPr lang="en-US" dirty="0" smtClean="0"/>
              <a:t>The contract itself</a:t>
            </a:r>
          </a:p>
          <a:p>
            <a:pPr marL="908050" lvl="1" indent="-436563" eaLnBrk="1" hangingPunct="1">
              <a:lnSpc>
                <a:spcPct val="200000"/>
              </a:lnSpc>
            </a:pPr>
            <a:r>
              <a:rPr lang="en-US" dirty="0" smtClean="0"/>
              <a:t>Part of the technical document, which describes a product</a:t>
            </a:r>
          </a:p>
          <a:p>
            <a:pPr marL="469900" indent="-469900" eaLnBrk="1" hangingPunct="1"/>
            <a:endParaRPr lang="en-US" dirty="0" smtClean="0">
              <a:solidFill>
                <a:schemeClr val="tx1"/>
              </a:solidFill>
            </a:endParaRPr>
          </a:p>
        </p:txBody>
      </p:sp>
    </p:spTree>
    <p:extLst>
      <p:ext uri="{BB962C8B-B14F-4D97-AF65-F5344CB8AC3E}">
        <p14:creationId xmlns:p14="http://schemas.microsoft.com/office/powerpoint/2010/main" val="1766990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F1AE9EF-F236-4A85-A2F2-79A7C12D3B7D}" type="slidenum">
              <a:rPr lang="en-US" sz="1200">
                <a:latin typeface="Verdana" pitchFamily="34" charset="0"/>
              </a:rPr>
              <a:pPr algn="r" eaLnBrk="1" hangingPunct="1"/>
              <a:t>24</a:t>
            </a:fld>
            <a:endParaRPr lang="en-US" sz="1200">
              <a:latin typeface="Verdana" pitchFamily="34" charset="0"/>
            </a:endParaRPr>
          </a:p>
        </p:txBody>
      </p:sp>
      <p:sp>
        <p:nvSpPr>
          <p:cNvPr id="6" name="Rectangle 5"/>
          <p:cNvSpPr/>
          <p:nvPr/>
        </p:nvSpPr>
        <p:spPr>
          <a:xfrm>
            <a:off x="609600" y="2209800"/>
            <a:ext cx="7696200" cy="313932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defRPr/>
            </a:pPr>
            <a:r>
              <a:rPr lang="en-US"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Verdana" pitchFamily="34" charset="0"/>
                <a:cs typeface="+mn-cs"/>
              </a:rPr>
              <a:t>Requirements </a:t>
            </a:r>
          </a:p>
          <a:p>
            <a:pPr algn="ctr" eaLnBrk="0" hangingPunct="0">
              <a:defRPr/>
            </a:pPr>
            <a:r>
              <a:rPr lang="en-US"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Verdana" pitchFamily="34" charset="0"/>
                <a:cs typeface="+mn-cs"/>
              </a:rPr>
              <a:t>Engineering </a:t>
            </a:r>
          </a:p>
          <a:p>
            <a:pPr algn="ctr" eaLnBrk="0" hangingPunct="0">
              <a:defRPr/>
            </a:pPr>
            <a:r>
              <a:rPr lang="en-US"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Verdana" pitchFamily="34" charset="0"/>
                <a:cs typeface="+mn-cs"/>
              </a:rPr>
              <a:t>Process</a:t>
            </a:r>
          </a:p>
        </p:txBody>
      </p:sp>
    </p:spTree>
    <p:extLst>
      <p:ext uri="{BB962C8B-B14F-4D97-AF65-F5344CB8AC3E}">
        <p14:creationId xmlns:p14="http://schemas.microsoft.com/office/powerpoint/2010/main" val="1481790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3AE559-17E9-44C4-BA88-9A9C039CD137}" type="slidenum">
              <a:rPr lang="en-US" sz="1200">
                <a:latin typeface="Verdana" pitchFamily="34" charset="0"/>
              </a:rPr>
              <a:pPr eaLnBrk="1" hangingPunct="1"/>
              <a:t>25</a:t>
            </a:fld>
            <a:endParaRPr lang="en-US" sz="1200">
              <a:latin typeface="Verdana" pitchFamily="34" charset="0"/>
            </a:endParaRPr>
          </a:p>
        </p:txBody>
      </p:sp>
      <p:sp>
        <p:nvSpPr>
          <p:cNvPr id="37891" name="Rectangle 2"/>
          <p:cNvSpPr>
            <a:spLocks noGrp="1" noChangeArrowheads="1"/>
          </p:cNvSpPr>
          <p:nvPr>
            <p:ph type="title" idx="4294967295"/>
          </p:nvPr>
        </p:nvSpPr>
        <p:spPr/>
        <p:txBody>
          <a:bodyPr anchor="b">
            <a:normAutofit fontScale="90000"/>
          </a:bodyPr>
          <a:lstStyle/>
          <a:p>
            <a:pPr eaLnBrk="1" hangingPunct="1"/>
            <a:r>
              <a:rPr lang="en-US" sz="3800" smtClean="0"/>
              <a:t>Two Main Tasks of Requirements Engineering</a:t>
            </a:r>
          </a:p>
        </p:txBody>
      </p:sp>
      <p:sp>
        <p:nvSpPr>
          <p:cNvPr id="37892" name="Rectangle 3"/>
          <p:cNvSpPr>
            <a:spLocks noGrp="1" noChangeArrowheads="1"/>
          </p:cNvSpPr>
          <p:nvPr>
            <p:ph type="body" idx="4294967295"/>
          </p:nvPr>
        </p:nvSpPr>
        <p:spPr>
          <a:xfrm>
            <a:off x="685800" y="2743200"/>
            <a:ext cx="7772400" cy="3352800"/>
          </a:xfrm>
        </p:spPr>
        <p:txBody>
          <a:bodyPr>
            <a:normAutofit lnSpcReduction="10000"/>
          </a:bodyPr>
          <a:lstStyle/>
          <a:p>
            <a:pPr eaLnBrk="1" hangingPunct="1">
              <a:lnSpc>
                <a:spcPct val="150000"/>
              </a:lnSpc>
            </a:pPr>
            <a:r>
              <a:rPr lang="en-US" sz="2200" b="1" i="1" dirty="0" smtClean="0">
                <a:solidFill>
                  <a:schemeClr val="tx1"/>
                </a:solidFill>
              </a:rPr>
              <a:t>Problem analysis</a:t>
            </a:r>
          </a:p>
          <a:p>
            <a:pPr lvl="1" eaLnBrk="1" hangingPunct="1">
              <a:lnSpc>
                <a:spcPct val="150000"/>
              </a:lnSpc>
            </a:pPr>
            <a:r>
              <a:rPr lang="en-US" sz="1800" dirty="0" smtClean="0"/>
              <a:t>Analysis of a software problem</a:t>
            </a:r>
          </a:p>
          <a:p>
            <a:pPr lvl="1" eaLnBrk="1" hangingPunct="1">
              <a:lnSpc>
                <a:spcPct val="150000"/>
              </a:lnSpc>
            </a:pPr>
            <a:endParaRPr lang="en-US" sz="1800" dirty="0" smtClean="0"/>
          </a:p>
          <a:p>
            <a:pPr eaLnBrk="1" hangingPunct="1">
              <a:lnSpc>
                <a:spcPct val="150000"/>
              </a:lnSpc>
            </a:pPr>
            <a:r>
              <a:rPr lang="en-US" sz="2200" b="1" i="1" dirty="0" smtClean="0">
                <a:solidFill>
                  <a:schemeClr val="tx1"/>
                </a:solidFill>
              </a:rPr>
              <a:t>Product description</a:t>
            </a:r>
          </a:p>
          <a:p>
            <a:pPr lvl="1" eaLnBrk="1" hangingPunct="1">
              <a:lnSpc>
                <a:spcPct val="150000"/>
              </a:lnSpc>
            </a:pPr>
            <a:r>
              <a:rPr lang="en-US" sz="1800" dirty="0" smtClean="0"/>
              <a:t>Complete specification of the desired external behavior of the software system to be built.  Also known as functional description, functional requirements, or specifications</a:t>
            </a:r>
          </a:p>
          <a:p>
            <a:pPr lvl="1" eaLnBrk="1" hangingPunct="1">
              <a:lnSpc>
                <a:spcPct val="90000"/>
              </a:lnSpc>
            </a:pPr>
            <a:endParaRPr lang="en-US" sz="3000" dirty="0" smtClean="0"/>
          </a:p>
        </p:txBody>
      </p:sp>
      <p:sp>
        <p:nvSpPr>
          <p:cNvPr id="37893" name="Text Box 4"/>
          <p:cNvSpPr txBox="1">
            <a:spLocks noChangeArrowheads="1"/>
          </p:cNvSpPr>
          <p:nvPr/>
        </p:nvSpPr>
        <p:spPr bwMode="auto">
          <a:xfrm>
            <a:off x="762000" y="1828800"/>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000" dirty="0">
                <a:latin typeface="Verdana" pitchFamily="34" charset="0"/>
              </a:rPr>
              <a:t>There are two main tasks which needs to be performed in the requirements engineering process.</a:t>
            </a:r>
          </a:p>
        </p:txBody>
      </p:sp>
    </p:spTree>
    <p:extLst>
      <p:ext uri="{BB962C8B-B14F-4D97-AF65-F5344CB8AC3E}">
        <p14:creationId xmlns:p14="http://schemas.microsoft.com/office/powerpoint/2010/main" val="3852614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381000" y="263525"/>
            <a:ext cx="8418513" cy="1108075"/>
          </a:xfrm>
        </p:spPr>
        <p:txBody>
          <a:bodyPr anchor="b"/>
          <a:lstStyle/>
          <a:p>
            <a:pPr eaLnBrk="1" hangingPunct="1"/>
            <a:r>
              <a:rPr lang="en-GB" sz="3800" smtClean="0"/>
              <a:t>Requirements Engineering Process</a:t>
            </a:r>
            <a:endParaRPr lang="en-GB" sz="4200" smtClean="0"/>
          </a:p>
        </p:txBody>
      </p:sp>
      <p:pic>
        <p:nvPicPr>
          <p:cNvPr id="38915" name="Picture 6" descr="4.6 RE-process.eps                                             000FF8EC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7373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166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nchor="b"/>
          <a:lstStyle/>
          <a:p>
            <a:pPr eaLnBrk="1" hangingPunct="1"/>
            <a:r>
              <a:rPr lang="en-US" sz="3800" smtClean="0"/>
              <a:t>Requirements Engineering Activities</a:t>
            </a:r>
            <a:endParaRPr lang="en-US" sz="4200" smtClean="0"/>
          </a:p>
        </p:txBody>
      </p:sp>
      <p:sp>
        <p:nvSpPr>
          <p:cNvPr id="39939"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AA2AEA97-DBC9-4703-91E8-74B937B39B08}" type="slidenum">
              <a:rPr lang="en-US" sz="1200">
                <a:latin typeface="Verdana" pitchFamily="34" charset="0"/>
              </a:rPr>
              <a:pPr algn="r" eaLnBrk="1" hangingPunct="1"/>
              <a:t>27</a:t>
            </a:fld>
            <a:endParaRPr lang="en-US" sz="1200">
              <a:latin typeface="Verdana" pitchFamily="34" charset="0"/>
            </a:endParaRPr>
          </a:p>
        </p:txBody>
      </p:sp>
      <p:sp>
        <p:nvSpPr>
          <p:cNvPr id="39940" name="AutoShape 3"/>
          <p:cNvSpPr>
            <a:spLocks noChangeArrowheads="1"/>
          </p:cNvSpPr>
          <p:nvPr/>
        </p:nvSpPr>
        <p:spPr bwMode="auto">
          <a:xfrm>
            <a:off x="1371600" y="2514600"/>
            <a:ext cx="12954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1400">
              <a:latin typeface="Verdana" pitchFamily="34" charset="0"/>
            </a:endParaRPr>
          </a:p>
        </p:txBody>
      </p:sp>
      <p:sp>
        <p:nvSpPr>
          <p:cNvPr id="39941" name="AutoShape 4"/>
          <p:cNvSpPr>
            <a:spLocks noChangeArrowheads="1"/>
          </p:cNvSpPr>
          <p:nvPr/>
        </p:nvSpPr>
        <p:spPr bwMode="auto">
          <a:xfrm>
            <a:off x="3124200" y="2514600"/>
            <a:ext cx="12954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1400">
              <a:latin typeface="Verdana" pitchFamily="34" charset="0"/>
            </a:endParaRPr>
          </a:p>
        </p:txBody>
      </p:sp>
      <p:sp>
        <p:nvSpPr>
          <p:cNvPr id="39942" name="AutoShape 5"/>
          <p:cNvSpPr>
            <a:spLocks noChangeArrowheads="1"/>
          </p:cNvSpPr>
          <p:nvPr/>
        </p:nvSpPr>
        <p:spPr bwMode="auto">
          <a:xfrm>
            <a:off x="4876800" y="2514600"/>
            <a:ext cx="12954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1400">
              <a:latin typeface="Verdana" pitchFamily="34" charset="0"/>
            </a:endParaRPr>
          </a:p>
        </p:txBody>
      </p:sp>
      <p:sp>
        <p:nvSpPr>
          <p:cNvPr id="39943" name="AutoShape 6"/>
          <p:cNvSpPr>
            <a:spLocks noChangeArrowheads="1"/>
          </p:cNvSpPr>
          <p:nvPr/>
        </p:nvSpPr>
        <p:spPr bwMode="auto">
          <a:xfrm>
            <a:off x="6629400" y="2514600"/>
            <a:ext cx="12954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1400">
              <a:latin typeface="Verdana" pitchFamily="34" charset="0"/>
            </a:endParaRPr>
          </a:p>
        </p:txBody>
      </p:sp>
      <p:sp>
        <p:nvSpPr>
          <p:cNvPr id="39944" name="Text Box 12"/>
          <p:cNvSpPr txBox="1">
            <a:spLocks noChangeArrowheads="1"/>
          </p:cNvSpPr>
          <p:nvPr/>
        </p:nvSpPr>
        <p:spPr bwMode="auto">
          <a:xfrm>
            <a:off x="1363663" y="2690813"/>
            <a:ext cx="1250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a:latin typeface="Verdana" pitchFamily="34" charset="0"/>
              </a:rPr>
              <a:t>Requirements</a:t>
            </a:r>
          </a:p>
          <a:p>
            <a:pPr algn="ctr" eaLnBrk="1" hangingPunct="1"/>
            <a:r>
              <a:rPr lang="en-US" sz="1200">
                <a:latin typeface="Verdana" pitchFamily="34" charset="0"/>
              </a:rPr>
              <a:t>Elicitation</a:t>
            </a:r>
          </a:p>
        </p:txBody>
      </p:sp>
      <p:sp>
        <p:nvSpPr>
          <p:cNvPr id="39945" name="Text Box 13"/>
          <p:cNvSpPr txBox="1">
            <a:spLocks noChangeArrowheads="1"/>
          </p:cNvSpPr>
          <p:nvPr/>
        </p:nvSpPr>
        <p:spPr bwMode="auto">
          <a:xfrm>
            <a:off x="3103563" y="2590800"/>
            <a:ext cx="1250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latin typeface="Verdana" pitchFamily="34" charset="0"/>
              </a:rPr>
              <a:t>Requirements</a:t>
            </a:r>
          </a:p>
          <a:p>
            <a:pPr eaLnBrk="1" hangingPunct="1"/>
            <a:r>
              <a:rPr lang="en-US" sz="1200">
                <a:latin typeface="Verdana" pitchFamily="34" charset="0"/>
              </a:rPr>
              <a:t>Analysis and</a:t>
            </a:r>
          </a:p>
          <a:p>
            <a:pPr eaLnBrk="1" hangingPunct="1"/>
            <a:r>
              <a:rPr lang="en-US" sz="1200">
                <a:latin typeface="Verdana" pitchFamily="34" charset="0"/>
              </a:rPr>
              <a:t>Negotiation</a:t>
            </a:r>
          </a:p>
        </p:txBody>
      </p:sp>
      <p:sp>
        <p:nvSpPr>
          <p:cNvPr id="39946" name="Text Box 14"/>
          <p:cNvSpPr txBox="1">
            <a:spLocks noChangeArrowheads="1"/>
          </p:cNvSpPr>
          <p:nvPr/>
        </p:nvSpPr>
        <p:spPr bwMode="auto">
          <a:xfrm>
            <a:off x="4856163" y="2695575"/>
            <a:ext cx="1250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a:latin typeface="Verdana" pitchFamily="34" charset="0"/>
              </a:rPr>
              <a:t>Requirements</a:t>
            </a:r>
          </a:p>
          <a:p>
            <a:pPr algn="ctr" eaLnBrk="1" hangingPunct="1"/>
            <a:r>
              <a:rPr lang="en-US" sz="1200">
                <a:latin typeface="Verdana" pitchFamily="34" charset="0"/>
              </a:rPr>
              <a:t>Specification</a:t>
            </a:r>
          </a:p>
        </p:txBody>
      </p:sp>
      <p:sp>
        <p:nvSpPr>
          <p:cNvPr id="39947" name="Text Box 15"/>
          <p:cNvSpPr txBox="1">
            <a:spLocks noChangeArrowheads="1"/>
          </p:cNvSpPr>
          <p:nvPr/>
        </p:nvSpPr>
        <p:spPr bwMode="auto">
          <a:xfrm>
            <a:off x="6629400" y="2695575"/>
            <a:ext cx="1250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a:latin typeface="Verdana" pitchFamily="34" charset="0"/>
              </a:rPr>
              <a:t>Requirements</a:t>
            </a:r>
          </a:p>
          <a:p>
            <a:pPr algn="ctr" eaLnBrk="1" hangingPunct="1"/>
            <a:r>
              <a:rPr lang="en-US" sz="1200">
                <a:latin typeface="Verdana" pitchFamily="34" charset="0"/>
              </a:rPr>
              <a:t>Validation</a:t>
            </a:r>
          </a:p>
        </p:txBody>
      </p:sp>
      <p:sp>
        <p:nvSpPr>
          <p:cNvPr id="39948" name="Line 16"/>
          <p:cNvSpPr>
            <a:spLocks noChangeShapeType="1"/>
          </p:cNvSpPr>
          <p:nvPr/>
        </p:nvSpPr>
        <p:spPr bwMode="auto">
          <a:xfrm flipV="1">
            <a:off x="1981200" y="3429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9" name="Rectangle 17"/>
          <p:cNvSpPr>
            <a:spLocks noChangeArrowheads="1"/>
          </p:cNvSpPr>
          <p:nvPr/>
        </p:nvSpPr>
        <p:spPr bwMode="auto">
          <a:xfrm>
            <a:off x="762000" y="3886200"/>
            <a:ext cx="22860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1400">
              <a:latin typeface="Verdana" pitchFamily="34" charset="0"/>
            </a:endParaRPr>
          </a:p>
        </p:txBody>
      </p:sp>
      <p:sp>
        <p:nvSpPr>
          <p:cNvPr id="39950" name="Text Box 18"/>
          <p:cNvSpPr txBox="1">
            <a:spLocks noChangeArrowheads="1"/>
          </p:cNvSpPr>
          <p:nvPr/>
        </p:nvSpPr>
        <p:spPr bwMode="auto">
          <a:xfrm>
            <a:off x="762000" y="4038600"/>
            <a:ext cx="228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a:latin typeface="Verdana" pitchFamily="34" charset="0"/>
              </a:rPr>
              <a:t>User Needs,</a:t>
            </a:r>
          </a:p>
          <a:p>
            <a:pPr algn="ctr" eaLnBrk="1" hangingPunct="1"/>
            <a:r>
              <a:rPr lang="en-US" sz="1200">
                <a:latin typeface="Verdana" pitchFamily="34" charset="0"/>
              </a:rPr>
              <a:t>Domain Information,</a:t>
            </a:r>
          </a:p>
          <a:p>
            <a:pPr algn="ctr" eaLnBrk="1" hangingPunct="1"/>
            <a:r>
              <a:rPr lang="en-US" sz="1200">
                <a:latin typeface="Verdana" pitchFamily="34" charset="0"/>
              </a:rPr>
              <a:t>Existing System</a:t>
            </a:r>
          </a:p>
          <a:p>
            <a:pPr algn="ctr" eaLnBrk="1" hangingPunct="1"/>
            <a:r>
              <a:rPr lang="en-US" sz="1200">
                <a:latin typeface="Verdana" pitchFamily="34" charset="0"/>
              </a:rPr>
              <a:t>Information, Regulations,</a:t>
            </a:r>
          </a:p>
          <a:p>
            <a:pPr algn="ctr" eaLnBrk="1" hangingPunct="1"/>
            <a:r>
              <a:rPr lang="en-US" sz="1200">
                <a:latin typeface="Verdana" pitchFamily="34" charset="0"/>
              </a:rPr>
              <a:t>Standards, Etc.</a:t>
            </a:r>
          </a:p>
        </p:txBody>
      </p:sp>
      <p:sp>
        <p:nvSpPr>
          <p:cNvPr id="39951" name="Rectangle 19"/>
          <p:cNvSpPr>
            <a:spLocks noChangeArrowheads="1"/>
          </p:cNvSpPr>
          <p:nvPr/>
        </p:nvSpPr>
        <p:spPr bwMode="auto">
          <a:xfrm>
            <a:off x="4343400" y="3886200"/>
            <a:ext cx="22860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1400">
              <a:latin typeface="Verdana" pitchFamily="34" charset="0"/>
            </a:endParaRPr>
          </a:p>
        </p:txBody>
      </p:sp>
      <p:sp>
        <p:nvSpPr>
          <p:cNvPr id="39952" name="Line 20"/>
          <p:cNvSpPr>
            <a:spLocks noChangeShapeType="1"/>
          </p:cNvSpPr>
          <p:nvPr/>
        </p:nvSpPr>
        <p:spPr bwMode="auto">
          <a:xfrm>
            <a:off x="5486400" y="3429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3" name="Text Box 21"/>
          <p:cNvSpPr txBox="1">
            <a:spLocks noChangeArrowheads="1"/>
          </p:cNvSpPr>
          <p:nvPr/>
        </p:nvSpPr>
        <p:spPr bwMode="auto">
          <a:xfrm>
            <a:off x="4876800" y="4295775"/>
            <a:ext cx="1250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a:latin typeface="Verdana" pitchFamily="34" charset="0"/>
              </a:rPr>
              <a:t>Requirements</a:t>
            </a:r>
          </a:p>
          <a:p>
            <a:pPr algn="ctr" eaLnBrk="1" hangingPunct="1"/>
            <a:r>
              <a:rPr lang="en-US" sz="1200">
                <a:latin typeface="Verdana" pitchFamily="34" charset="0"/>
              </a:rPr>
              <a:t>Document</a:t>
            </a:r>
          </a:p>
        </p:txBody>
      </p:sp>
      <p:sp>
        <p:nvSpPr>
          <p:cNvPr id="39954" name="Line 22"/>
          <p:cNvSpPr>
            <a:spLocks noChangeShapeType="1"/>
          </p:cNvSpPr>
          <p:nvPr/>
        </p:nvSpPr>
        <p:spPr bwMode="auto">
          <a:xfrm>
            <a:off x="6629400" y="47244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5" name="Line 23"/>
          <p:cNvSpPr>
            <a:spLocks noChangeShapeType="1"/>
          </p:cNvSpPr>
          <p:nvPr/>
        </p:nvSpPr>
        <p:spPr bwMode="auto">
          <a:xfrm>
            <a:off x="6629400" y="4343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6" name="Line 24"/>
          <p:cNvSpPr>
            <a:spLocks noChangeShapeType="1"/>
          </p:cNvSpPr>
          <p:nvPr/>
        </p:nvSpPr>
        <p:spPr bwMode="auto">
          <a:xfrm>
            <a:off x="7239000" y="3429000"/>
            <a:ext cx="0" cy="914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57" name="Text Box 25"/>
          <p:cNvSpPr txBox="1">
            <a:spLocks noChangeArrowheads="1"/>
          </p:cNvSpPr>
          <p:nvPr/>
        </p:nvSpPr>
        <p:spPr bwMode="auto">
          <a:xfrm>
            <a:off x="7370763" y="4114800"/>
            <a:ext cx="1250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latin typeface="Verdana" pitchFamily="34" charset="0"/>
              </a:rPr>
              <a:t>Agreed</a:t>
            </a:r>
          </a:p>
          <a:p>
            <a:pPr eaLnBrk="1" hangingPunct="1"/>
            <a:r>
              <a:rPr lang="en-US" sz="1200">
                <a:latin typeface="Verdana" pitchFamily="34" charset="0"/>
              </a:rPr>
              <a:t>Requirements</a:t>
            </a:r>
          </a:p>
        </p:txBody>
      </p:sp>
      <p:sp>
        <p:nvSpPr>
          <p:cNvPr id="39958" name="Line 26"/>
          <p:cNvSpPr>
            <a:spLocks noChangeShapeType="1"/>
          </p:cNvSpPr>
          <p:nvPr/>
        </p:nvSpPr>
        <p:spPr bwMode="auto">
          <a:xfrm>
            <a:off x="2667000" y="2971800"/>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9" name="Line 27"/>
          <p:cNvSpPr>
            <a:spLocks noChangeShapeType="1"/>
          </p:cNvSpPr>
          <p:nvPr/>
        </p:nvSpPr>
        <p:spPr bwMode="auto">
          <a:xfrm>
            <a:off x="4419600" y="2971800"/>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0" name="Line 28"/>
          <p:cNvSpPr>
            <a:spLocks noChangeShapeType="1"/>
          </p:cNvSpPr>
          <p:nvPr/>
        </p:nvSpPr>
        <p:spPr bwMode="auto">
          <a:xfrm>
            <a:off x="6172200" y="2971800"/>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8128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7AC0C05E-C2ED-4ED8-8137-604CB4B7203F}" type="slidenum">
              <a:rPr lang="en-US" sz="1200">
                <a:latin typeface="Verdana" pitchFamily="34" charset="0"/>
              </a:rPr>
              <a:pPr algn="r" eaLnBrk="1" hangingPunct="1"/>
              <a:t>28</a:t>
            </a:fld>
            <a:endParaRPr lang="en-US" sz="1200">
              <a:latin typeface="Verdana" pitchFamily="34" charset="0"/>
            </a:endParaRPr>
          </a:p>
        </p:txBody>
      </p:sp>
      <p:sp>
        <p:nvSpPr>
          <p:cNvPr id="40963" name="Rectangle 2"/>
          <p:cNvSpPr>
            <a:spLocks noGrp="1" noChangeArrowheads="1"/>
          </p:cNvSpPr>
          <p:nvPr>
            <p:ph type="title" idx="4294967295"/>
          </p:nvPr>
        </p:nvSpPr>
        <p:spPr/>
        <p:txBody>
          <a:bodyPr anchor="b"/>
          <a:lstStyle/>
          <a:p>
            <a:pPr eaLnBrk="1" hangingPunct="1"/>
            <a:r>
              <a:rPr lang="en-US" sz="4000" smtClean="0"/>
              <a:t>Requirements Engineering Process</a:t>
            </a:r>
          </a:p>
        </p:txBody>
      </p:sp>
      <p:sp>
        <p:nvSpPr>
          <p:cNvPr id="40964" name="Rectangle 3"/>
          <p:cNvSpPr>
            <a:spLocks noGrp="1" noChangeArrowheads="1"/>
          </p:cNvSpPr>
          <p:nvPr>
            <p:ph type="body" idx="4294967295"/>
          </p:nvPr>
        </p:nvSpPr>
        <p:spPr/>
        <p:txBody>
          <a:bodyPr/>
          <a:lstStyle/>
          <a:p>
            <a:pPr marL="469900" indent="-469900" eaLnBrk="1" hangingPunct="1">
              <a:lnSpc>
                <a:spcPct val="90000"/>
              </a:lnSpc>
            </a:pPr>
            <a:r>
              <a:rPr lang="en-US" sz="2400" dirty="0" smtClean="0">
                <a:solidFill>
                  <a:schemeClr val="tx1"/>
                </a:solidFill>
              </a:rPr>
              <a:t>The requirements engineering process begins with </a:t>
            </a:r>
            <a:r>
              <a:rPr lang="en-US" sz="2400" i="1" dirty="0" smtClean="0">
                <a:solidFill>
                  <a:schemeClr val="tx1"/>
                </a:solidFill>
              </a:rPr>
              <a:t>inception</a:t>
            </a:r>
            <a:r>
              <a:rPr lang="en-US" sz="2400" dirty="0" smtClean="0">
                <a:solidFill>
                  <a:schemeClr val="tx1"/>
                </a:solidFill>
              </a:rPr>
              <a:t>, moves on to </a:t>
            </a:r>
            <a:r>
              <a:rPr lang="en-US" sz="2400" i="1" dirty="0" smtClean="0">
                <a:solidFill>
                  <a:schemeClr val="tx1"/>
                </a:solidFill>
              </a:rPr>
              <a:t>elicitation</a:t>
            </a:r>
            <a:r>
              <a:rPr lang="en-US" sz="2400" dirty="0" smtClean="0">
                <a:solidFill>
                  <a:schemeClr val="tx1"/>
                </a:solidFill>
              </a:rPr>
              <a:t>, </a:t>
            </a:r>
            <a:r>
              <a:rPr lang="en-US" sz="2400" i="1" dirty="0" smtClean="0">
                <a:solidFill>
                  <a:schemeClr val="tx1"/>
                </a:solidFill>
              </a:rPr>
              <a:t>elaboration &amp;</a:t>
            </a:r>
            <a:r>
              <a:rPr lang="en-US" sz="2400" dirty="0" smtClean="0">
                <a:solidFill>
                  <a:schemeClr val="tx1"/>
                </a:solidFill>
              </a:rPr>
              <a:t> </a:t>
            </a:r>
            <a:r>
              <a:rPr lang="en-US" sz="2400" i="1" dirty="0" smtClean="0">
                <a:solidFill>
                  <a:schemeClr val="tx1"/>
                </a:solidFill>
              </a:rPr>
              <a:t>negotiation</a:t>
            </a:r>
            <a:r>
              <a:rPr lang="en-US" sz="2400" dirty="0" smtClean="0">
                <a:solidFill>
                  <a:schemeClr val="tx1"/>
                </a:solidFill>
              </a:rPr>
              <a:t>, </a:t>
            </a:r>
            <a:r>
              <a:rPr lang="en-US" sz="2400" i="1" dirty="0" smtClean="0">
                <a:solidFill>
                  <a:schemeClr val="tx1"/>
                </a:solidFill>
              </a:rPr>
              <a:t>problem specification</a:t>
            </a:r>
            <a:r>
              <a:rPr lang="en-US" sz="2400" dirty="0" smtClean="0">
                <a:solidFill>
                  <a:schemeClr val="tx1"/>
                </a:solidFill>
              </a:rPr>
              <a:t>, and ends with </a:t>
            </a:r>
            <a:r>
              <a:rPr lang="en-US" sz="2400" i="1" dirty="0" smtClean="0">
                <a:solidFill>
                  <a:schemeClr val="tx1"/>
                </a:solidFill>
              </a:rPr>
              <a:t>review or validation</a:t>
            </a:r>
            <a:r>
              <a:rPr lang="en-US" sz="2400" dirty="0" smtClean="0">
                <a:solidFill>
                  <a:schemeClr val="tx1"/>
                </a:solidFill>
              </a:rPr>
              <a:t> of the specification. </a:t>
            </a:r>
          </a:p>
          <a:p>
            <a:pPr marL="469900" indent="-469900" eaLnBrk="1" hangingPunct="1">
              <a:lnSpc>
                <a:spcPct val="90000"/>
              </a:lnSpc>
            </a:pPr>
            <a:endParaRPr lang="en-US" sz="2400" dirty="0" smtClean="0">
              <a:solidFill>
                <a:schemeClr val="tx1"/>
              </a:solidFill>
            </a:endParaRPr>
          </a:p>
          <a:p>
            <a:pPr marL="469900" indent="-469900" eaLnBrk="1" hangingPunct="1">
              <a:lnSpc>
                <a:spcPct val="90000"/>
              </a:lnSpc>
            </a:pPr>
            <a:r>
              <a:rPr lang="en-US" sz="2400" dirty="0" smtClean="0">
                <a:solidFill>
                  <a:schemeClr val="tx1"/>
                </a:solidFill>
              </a:rPr>
              <a:t>The intent of requirements engineering is to produce a written understanding of the customer's problem. </a:t>
            </a:r>
          </a:p>
          <a:p>
            <a:pPr marL="469900" indent="-469900" eaLnBrk="1" hangingPunct="1">
              <a:lnSpc>
                <a:spcPct val="90000"/>
              </a:lnSpc>
            </a:pPr>
            <a:endParaRPr lang="en-US" sz="2400" dirty="0" smtClean="0">
              <a:solidFill>
                <a:schemeClr val="tx1"/>
              </a:solidFill>
            </a:endParaRPr>
          </a:p>
          <a:p>
            <a:pPr marL="469900" indent="-469900" eaLnBrk="1" hangingPunct="1">
              <a:lnSpc>
                <a:spcPct val="90000"/>
              </a:lnSpc>
            </a:pPr>
            <a:r>
              <a:rPr lang="en-US" sz="2400" dirty="0" smtClean="0">
                <a:solidFill>
                  <a:schemeClr val="tx1"/>
                </a:solidFill>
              </a:rPr>
              <a:t>Several different work products might be used to communicate this understanding (user scenarios, function and feature lists, analysis models, and specifications). </a:t>
            </a:r>
          </a:p>
          <a:p>
            <a:pPr marL="469900" indent="-469900" eaLnBrk="1" hangingPunct="1">
              <a:lnSpc>
                <a:spcPct val="90000"/>
              </a:lnSpc>
            </a:pPr>
            <a:endParaRPr lang="en-US" sz="2400" dirty="0" smtClean="0">
              <a:solidFill>
                <a:schemeClr val="tx1"/>
              </a:solidFill>
            </a:endParaRPr>
          </a:p>
        </p:txBody>
      </p:sp>
    </p:spTree>
    <p:extLst>
      <p:ext uri="{BB962C8B-B14F-4D97-AF65-F5344CB8AC3E}">
        <p14:creationId xmlns:p14="http://schemas.microsoft.com/office/powerpoint/2010/main" val="2047991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51581675-9F56-46BF-9C33-7809837646C2}" type="slidenum">
              <a:rPr lang="en-US" sz="1200">
                <a:latin typeface="Verdana" pitchFamily="34" charset="0"/>
              </a:rPr>
              <a:pPr algn="r" eaLnBrk="1" hangingPunct="1"/>
              <a:t>29</a:t>
            </a:fld>
            <a:endParaRPr lang="en-US" sz="1200">
              <a:latin typeface="Verdana" pitchFamily="34" charset="0"/>
            </a:endParaRPr>
          </a:p>
        </p:txBody>
      </p:sp>
      <p:sp>
        <p:nvSpPr>
          <p:cNvPr id="41987" name="Rectangle 2"/>
          <p:cNvSpPr>
            <a:spLocks noGrp="1" noChangeArrowheads="1"/>
          </p:cNvSpPr>
          <p:nvPr>
            <p:ph type="title" idx="4294967295"/>
          </p:nvPr>
        </p:nvSpPr>
        <p:spPr/>
        <p:txBody>
          <a:bodyPr anchor="b"/>
          <a:lstStyle/>
          <a:p>
            <a:pPr eaLnBrk="1" hangingPunct="1"/>
            <a:r>
              <a:rPr lang="en-US" sz="4000" smtClean="0"/>
              <a:t>Requirements Engineering Tasks </a:t>
            </a:r>
          </a:p>
        </p:txBody>
      </p:sp>
      <p:sp>
        <p:nvSpPr>
          <p:cNvPr id="41988" name="Rectangle 3"/>
          <p:cNvSpPr>
            <a:spLocks noGrp="1" noChangeArrowheads="1"/>
          </p:cNvSpPr>
          <p:nvPr>
            <p:ph type="body" idx="4294967295"/>
          </p:nvPr>
        </p:nvSpPr>
        <p:spPr>
          <a:xfrm>
            <a:off x="439738" y="1828800"/>
            <a:ext cx="8229600" cy="4191000"/>
          </a:xfrm>
        </p:spPr>
        <p:txBody>
          <a:bodyPr/>
          <a:lstStyle/>
          <a:p>
            <a:pPr marL="571500" indent="-571500" eaLnBrk="1" hangingPunct="1">
              <a:lnSpc>
                <a:spcPct val="80000"/>
              </a:lnSpc>
              <a:buFont typeface="Wingdings" pitchFamily="2" charset="2"/>
              <a:buAutoNum type="arabicPeriod"/>
            </a:pPr>
            <a:r>
              <a:rPr lang="en-US" sz="2000" b="1" i="1" dirty="0" smtClean="0">
                <a:solidFill>
                  <a:schemeClr val="tx1"/>
                </a:solidFill>
              </a:rPr>
              <a:t>Inception</a:t>
            </a:r>
            <a:r>
              <a:rPr lang="en-US" sz="2000" dirty="0" smtClean="0">
                <a:solidFill>
                  <a:schemeClr val="tx1"/>
                </a:solidFill>
              </a:rPr>
              <a:t> </a:t>
            </a:r>
          </a:p>
          <a:p>
            <a:pPr marL="966788" lvl="1" indent="-495300" eaLnBrk="1" hangingPunct="1">
              <a:lnSpc>
                <a:spcPct val="80000"/>
              </a:lnSpc>
            </a:pPr>
            <a:r>
              <a:rPr lang="en-US" sz="1800" dirty="0" smtClean="0"/>
              <a:t>software engineers use context-free questions to establish a basic understanding of the problem, the people who want a solution, the nature of the solution, and the effectiveness of the collaboration between customers and developers</a:t>
            </a:r>
          </a:p>
          <a:p>
            <a:pPr marL="966788" lvl="1" indent="-495300" eaLnBrk="1" hangingPunct="1">
              <a:lnSpc>
                <a:spcPct val="80000"/>
              </a:lnSpc>
              <a:buFont typeface="Wingdings" pitchFamily="2" charset="2"/>
              <a:buAutoNum type="arabicPeriod"/>
            </a:pPr>
            <a:endParaRPr lang="en-US" sz="1800" dirty="0" smtClean="0"/>
          </a:p>
          <a:p>
            <a:pPr marL="571500" indent="-571500" eaLnBrk="1" hangingPunct="1">
              <a:lnSpc>
                <a:spcPct val="80000"/>
              </a:lnSpc>
              <a:buFont typeface="Wingdings" pitchFamily="2" charset="2"/>
              <a:buAutoNum type="arabicPeriod"/>
            </a:pPr>
            <a:r>
              <a:rPr lang="en-US" sz="2000" b="1" i="1" dirty="0" smtClean="0">
                <a:solidFill>
                  <a:schemeClr val="tx1"/>
                </a:solidFill>
              </a:rPr>
              <a:t>Requirements elicitation</a:t>
            </a:r>
            <a:r>
              <a:rPr lang="en-US" sz="2000" dirty="0" smtClean="0">
                <a:solidFill>
                  <a:schemeClr val="tx1"/>
                </a:solidFill>
              </a:rPr>
              <a:t> </a:t>
            </a:r>
          </a:p>
          <a:p>
            <a:pPr marL="966788" lvl="1" indent="-495300" eaLnBrk="1" hangingPunct="1">
              <a:lnSpc>
                <a:spcPct val="80000"/>
              </a:lnSpc>
            </a:pPr>
            <a:r>
              <a:rPr lang="en-US" sz="1700" dirty="0" smtClean="0"/>
              <a:t>find out from customers what the product objectives are, what is to be done, how the product fits into business needs, and how the product is used on a day to day basis</a:t>
            </a:r>
          </a:p>
          <a:p>
            <a:pPr marL="966788" lvl="1" indent="-495300" eaLnBrk="1" hangingPunct="1">
              <a:lnSpc>
                <a:spcPct val="80000"/>
              </a:lnSpc>
              <a:buFont typeface="Wingdings" pitchFamily="2" charset="2"/>
              <a:buAutoNum type="arabicPeriod"/>
            </a:pPr>
            <a:endParaRPr lang="en-US" sz="1700" dirty="0" smtClean="0"/>
          </a:p>
          <a:p>
            <a:pPr marL="571500" indent="-571500" eaLnBrk="1" hangingPunct="1">
              <a:lnSpc>
                <a:spcPct val="80000"/>
              </a:lnSpc>
              <a:buFont typeface="Wingdings" pitchFamily="2" charset="2"/>
              <a:buAutoNum type="arabicPeriod"/>
            </a:pPr>
            <a:r>
              <a:rPr lang="en-US" sz="2000" b="1" i="1" dirty="0" smtClean="0">
                <a:solidFill>
                  <a:schemeClr val="tx1"/>
                </a:solidFill>
              </a:rPr>
              <a:t>Requirements analysis and negotiation</a:t>
            </a:r>
            <a:r>
              <a:rPr lang="en-US" sz="2000" dirty="0" smtClean="0">
                <a:solidFill>
                  <a:schemeClr val="tx1"/>
                </a:solidFill>
              </a:rPr>
              <a:t> </a:t>
            </a:r>
          </a:p>
          <a:p>
            <a:pPr marL="966788" lvl="1" indent="-495300" eaLnBrk="1" hangingPunct="1">
              <a:lnSpc>
                <a:spcPct val="80000"/>
              </a:lnSpc>
            </a:pPr>
            <a:r>
              <a:rPr lang="en-US" sz="1700" dirty="0" smtClean="0"/>
              <a:t>requirements are categorized and organized into subsets, relations among requirements identified, requirements reviewed for correctness, requirements prioritized based on customer needs</a:t>
            </a:r>
          </a:p>
        </p:txBody>
      </p:sp>
    </p:spTree>
    <p:extLst>
      <p:ext uri="{BB962C8B-B14F-4D97-AF65-F5344CB8AC3E}">
        <p14:creationId xmlns:p14="http://schemas.microsoft.com/office/powerpoint/2010/main" val="353557259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sz="2400" dirty="0">
                <a:solidFill>
                  <a:schemeClr val="tx1"/>
                </a:solidFill>
                <a:cs typeface="Times New Roman" pitchFamily="18" charset="0"/>
              </a:rPr>
              <a:t>Software engineering task bridging the gap between system requirements engineering and software design.</a:t>
            </a:r>
          </a:p>
          <a:p>
            <a:pPr>
              <a:lnSpc>
                <a:spcPct val="90000"/>
              </a:lnSpc>
            </a:pPr>
            <a:r>
              <a:rPr lang="en-US" sz="2400" dirty="0">
                <a:solidFill>
                  <a:schemeClr val="tx1"/>
                </a:solidFill>
                <a:cs typeface="Times New Roman" pitchFamily="18" charset="0"/>
              </a:rPr>
              <a:t>Provides software designer with a model of: </a:t>
            </a:r>
          </a:p>
          <a:p>
            <a:pPr lvl="1">
              <a:lnSpc>
                <a:spcPct val="90000"/>
              </a:lnSpc>
            </a:pPr>
            <a:r>
              <a:rPr lang="en-US" sz="2000" dirty="0">
                <a:cs typeface="Times New Roman" pitchFamily="18" charset="0"/>
              </a:rPr>
              <a:t>system information</a:t>
            </a:r>
          </a:p>
          <a:p>
            <a:pPr lvl="1">
              <a:lnSpc>
                <a:spcPct val="90000"/>
              </a:lnSpc>
            </a:pPr>
            <a:r>
              <a:rPr lang="en-US" sz="2000" dirty="0">
                <a:cs typeface="Times New Roman" pitchFamily="18" charset="0"/>
              </a:rPr>
              <a:t>function</a:t>
            </a:r>
          </a:p>
          <a:p>
            <a:pPr lvl="1">
              <a:lnSpc>
                <a:spcPct val="90000"/>
              </a:lnSpc>
            </a:pPr>
            <a:r>
              <a:rPr lang="en-US" sz="2000" dirty="0">
                <a:cs typeface="Times New Roman" pitchFamily="18" charset="0"/>
              </a:rPr>
              <a:t>behavior</a:t>
            </a:r>
          </a:p>
          <a:p>
            <a:pPr>
              <a:lnSpc>
                <a:spcPct val="90000"/>
              </a:lnSpc>
            </a:pPr>
            <a:r>
              <a:rPr lang="en-US" sz="2400" dirty="0">
                <a:solidFill>
                  <a:schemeClr val="tx1"/>
                </a:solidFill>
                <a:cs typeface="Times New Roman" pitchFamily="18" charset="0"/>
              </a:rPr>
              <a:t>Model can be translated to data, architectural, and component-level designs.</a:t>
            </a:r>
          </a:p>
          <a:p>
            <a:pPr>
              <a:lnSpc>
                <a:spcPct val="90000"/>
              </a:lnSpc>
            </a:pPr>
            <a:r>
              <a:rPr lang="en-US" sz="2400" dirty="0">
                <a:solidFill>
                  <a:schemeClr val="tx1"/>
                </a:solidFill>
                <a:cs typeface="Times New Roman" pitchFamily="18" charset="0"/>
              </a:rPr>
              <a:t>Expect to do a little bit of design during analysis and a little bit of analysis during design. </a:t>
            </a:r>
            <a:endParaRPr lang="en-US" sz="2400" dirty="0">
              <a:solidFill>
                <a:schemeClr val="tx1"/>
              </a:solidFill>
            </a:endParaRPr>
          </a:p>
          <a:p>
            <a:endParaRPr lang="en-US" dirty="0"/>
          </a:p>
        </p:txBody>
      </p:sp>
      <p:sp>
        <p:nvSpPr>
          <p:cNvPr id="3" name="Title 2"/>
          <p:cNvSpPr>
            <a:spLocks noGrp="1"/>
          </p:cNvSpPr>
          <p:nvPr>
            <p:ph type="title"/>
          </p:nvPr>
        </p:nvSpPr>
        <p:spPr/>
        <p:txBody>
          <a:bodyPr/>
          <a:lstStyle/>
          <a:p>
            <a:r>
              <a:rPr lang="en-US" dirty="0" smtClean="0"/>
              <a:t>Requirement Analysis</a:t>
            </a:r>
            <a:endParaRPr lang="en-US" dirty="0"/>
          </a:p>
        </p:txBody>
      </p:sp>
    </p:spTree>
    <p:extLst>
      <p:ext uri="{BB962C8B-B14F-4D97-AF65-F5344CB8AC3E}">
        <p14:creationId xmlns:p14="http://schemas.microsoft.com/office/powerpoint/2010/main" val="243669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7C5B56D5-D3FF-428A-A3F3-CBB95DF797BE}" type="slidenum">
              <a:rPr lang="en-US" sz="1200">
                <a:latin typeface="Verdana" pitchFamily="34" charset="0"/>
              </a:rPr>
              <a:pPr algn="r" eaLnBrk="1" hangingPunct="1"/>
              <a:t>30</a:t>
            </a:fld>
            <a:endParaRPr lang="en-US" sz="1200">
              <a:latin typeface="Verdana" pitchFamily="34" charset="0"/>
            </a:endParaRPr>
          </a:p>
        </p:txBody>
      </p:sp>
      <p:sp>
        <p:nvSpPr>
          <p:cNvPr id="43011" name="Rectangle 2"/>
          <p:cNvSpPr>
            <a:spLocks noGrp="1" noChangeArrowheads="1"/>
          </p:cNvSpPr>
          <p:nvPr>
            <p:ph type="title" idx="4294967295"/>
          </p:nvPr>
        </p:nvSpPr>
        <p:spPr/>
        <p:txBody>
          <a:bodyPr anchor="b"/>
          <a:lstStyle/>
          <a:p>
            <a:pPr eaLnBrk="1" hangingPunct="1"/>
            <a:r>
              <a:rPr lang="en-US" sz="3300" smtClean="0"/>
              <a:t>Requirements Engineering Tasks (cont’d)</a:t>
            </a:r>
          </a:p>
        </p:txBody>
      </p:sp>
      <p:sp>
        <p:nvSpPr>
          <p:cNvPr id="43012" name="Rectangle 3"/>
          <p:cNvSpPr>
            <a:spLocks noGrp="1" noChangeArrowheads="1"/>
          </p:cNvSpPr>
          <p:nvPr>
            <p:ph type="body" idx="4294967295"/>
          </p:nvPr>
        </p:nvSpPr>
        <p:spPr/>
        <p:txBody>
          <a:bodyPr/>
          <a:lstStyle/>
          <a:p>
            <a:pPr marL="571500" indent="-571500" eaLnBrk="1" hangingPunct="1">
              <a:lnSpc>
                <a:spcPct val="80000"/>
              </a:lnSpc>
              <a:buFont typeface="Wingdings" pitchFamily="2" charset="2"/>
              <a:buAutoNum type="arabicPeriod" startAt="4"/>
            </a:pPr>
            <a:r>
              <a:rPr lang="en-US" sz="2200" b="1" i="1" dirty="0" smtClean="0">
                <a:solidFill>
                  <a:schemeClr val="tx1"/>
                </a:solidFill>
              </a:rPr>
              <a:t>Requirements specification</a:t>
            </a:r>
            <a:r>
              <a:rPr lang="en-US" sz="2200" dirty="0" smtClean="0">
                <a:solidFill>
                  <a:schemeClr val="tx1"/>
                </a:solidFill>
              </a:rPr>
              <a:t> </a:t>
            </a:r>
          </a:p>
          <a:p>
            <a:pPr marL="966788" lvl="1" indent="-495300" eaLnBrk="1" hangingPunct="1">
              <a:lnSpc>
                <a:spcPct val="80000"/>
              </a:lnSpc>
            </a:pPr>
            <a:r>
              <a:rPr lang="en-US" sz="1700" dirty="0" smtClean="0"/>
              <a:t>work product produced describing the function, performance, and development constraints for a computer-based system</a:t>
            </a:r>
          </a:p>
          <a:p>
            <a:pPr marL="966788" lvl="1" indent="-495300" eaLnBrk="1" hangingPunct="1">
              <a:lnSpc>
                <a:spcPct val="80000"/>
              </a:lnSpc>
            </a:pPr>
            <a:endParaRPr lang="en-US" sz="1700" dirty="0" smtClean="0"/>
          </a:p>
          <a:p>
            <a:pPr marL="966788" lvl="1" indent="-495300" eaLnBrk="1" hangingPunct="1">
              <a:lnSpc>
                <a:spcPct val="80000"/>
              </a:lnSpc>
            </a:pPr>
            <a:endParaRPr lang="en-US" sz="1700" dirty="0" smtClean="0"/>
          </a:p>
          <a:p>
            <a:pPr marL="571500" indent="-571500" eaLnBrk="1" hangingPunct="1">
              <a:lnSpc>
                <a:spcPct val="80000"/>
              </a:lnSpc>
              <a:buFont typeface="Wingdings" pitchFamily="2" charset="2"/>
              <a:buAutoNum type="arabicPeriod" startAt="4"/>
            </a:pPr>
            <a:r>
              <a:rPr lang="en-US" sz="2200" b="1" i="1" dirty="0" smtClean="0">
                <a:solidFill>
                  <a:schemeClr val="tx1"/>
                </a:solidFill>
              </a:rPr>
              <a:t>System modeling</a:t>
            </a:r>
            <a:r>
              <a:rPr lang="en-US" sz="2200" dirty="0" smtClean="0">
                <a:solidFill>
                  <a:schemeClr val="tx1"/>
                </a:solidFill>
              </a:rPr>
              <a:t> </a:t>
            </a:r>
          </a:p>
          <a:p>
            <a:pPr marL="966788" lvl="1" indent="-495300" eaLnBrk="1" hangingPunct="1">
              <a:lnSpc>
                <a:spcPct val="80000"/>
              </a:lnSpc>
            </a:pPr>
            <a:r>
              <a:rPr lang="en-US" sz="1700" dirty="0" smtClean="0"/>
              <a:t>system representation that shows relationships among the system components</a:t>
            </a:r>
          </a:p>
          <a:p>
            <a:pPr marL="571500" indent="-571500" eaLnBrk="1" hangingPunct="1">
              <a:lnSpc>
                <a:spcPct val="80000"/>
              </a:lnSpc>
              <a:buFont typeface="Wingdings" pitchFamily="2" charset="2"/>
              <a:buAutoNum type="arabicPeriod" startAt="4"/>
            </a:pPr>
            <a:endParaRPr lang="en-US" sz="2200" b="1" i="1" dirty="0" smtClean="0">
              <a:solidFill>
                <a:schemeClr val="tx1"/>
              </a:solidFill>
            </a:endParaRPr>
          </a:p>
          <a:p>
            <a:pPr marL="571500" indent="-571500" eaLnBrk="1" hangingPunct="1">
              <a:lnSpc>
                <a:spcPct val="80000"/>
              </a:lnSpc>
              <a:buFont typeface="Wingdings" pitchFamily="2" charset="2"/>
              <a:buAutoNum type="arabicPeriod" startAt="4"/>
            </a:pPr>
            <a:endParaRPr lang="en-US" sz="2200" b="1" i="1" dirty="0" smtClean="0">
              <a:solidFill>
                <a:schemeClr val="tx1"/>
              </a:solidFill>
            </a:endParaRPr>
          </a:p>
          <a:p>
            <a:pPr marL="571500" indent="-571500" eaLnBrk="1" hangingPunct="1">
              <a:lnSpc>
                <a:spcPct val="80000"/>
              </a:lnSpc>
              <a:buFont typeface="Wingdings" pitchFamily="2" charset="2"/>
              <a:buAutoNum type="arabicPeriod" startAt="4"/>
            </a:pPr>
            <a:r>
              <a:rPr lang="en-US" sz="2200" b="1" i="1" dirty="0" smtClean="0">
                <a:solidFill>
                  <a:schemeClr val="tx1"/>
                </a:solidFill>
              </a:rPr>
              <a:t>Requirements validation</a:t>
            </a:r>
            <a:r>
              <a:rPr lang="en-US" sz="2200" b="1" dirty="0" smtClean="0">
                <a:solidFill>
                  <a:schemeClr val="tx1"/>
                </a:solidFill>
              </a:rPr>
              <a:t> </a:t>
            </a:r>
          </a:p>
          <a:p>
            <a:pPr marL="966788" lvl="1" indent="-495300" eaLnBrk="1" hangingPunct="1">
              <a:lnSpc>
                <a:spcPct val="80000"/>
              </a:lnSpc>
            </a:pPr>
            <a:r>
              <a:rPr lang="en-US" sz="1700" dirty="0" smtClean="0"/>
              <a:t>examines the specification to ensure requirement quality and that work products conform to agreed upon standards</a:t>
            </a:r>
          </a:p>
          <a:p>
            <a:pPr marL="571500" indent="-571500" eaLnBrk="1" hangingPunct="1">
              <a:lnSpc>
                <a:spcPct val="80000"/>
              </a:lnSpc>
            </a:pPr>
            <a:endParaRPr lang="en-US" sz="2800" dirty="0" smtClean="0">
              <a:solidFill>
                <a:schemeClr val="tx1"/>
              </a:solidFill>
            </a:endParaRPr>
          </a:p>
        </p:txBody>
      </p:sp>
    </p:spTree>
    <p:extLst>
      <p:ext uri="{BB962C8B-B14F-4D97-AF65-F5344CB8AC3E}">
        <p14:creationId xmlns:p14="http://schemas.microsoft.com/office/powerpoint/2010/main" val="1837250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9408E13-C033-4D31-AD2E-94FF1467F7A5}" type="slidenum">
              <a:rPr lang="en-US" sz="1200">
                <a:latin typeface="Verdana" pitchFamily="34" charset="0"/>
              </a:rPr>
              <a:pPr eaLnBrk="1" hangingPunct="1"/>
              <a:t>31</a:t>
            </a:fld>
            <a:endParaRPr lang="en-US" sz="1200">
              <a:latin typeface="Verdana" pitchFamily="34" charset="0"/>
            </a:endParaRPr>
          </a:p>
        </p:txBody>
      </p:sp>
      <p:sp>
        <p:nvSpPr>
          <p:cNvPr id="44035" name="Rectangle 2"/>
          <p:cNvSpPr>
            <a:spLocks noGrp="1" noChangeArrowheads="1"/>
          </p:cNvSpPr>
          <p:nvPr>
            <p:ph type="title" idx="4294967295"/>
          </p:nvPr>
        </p:nvSpPr>
        <p:spPr>
          <a:xfrm>
            <a:off x="685800" y="152400"/>
            <a:ext cx="7772400" cy="1104900"/>
          </a:xfrm>
        </p:spPr>
        <p:txBody>
          <a:bodyPr anchor="b">
            <a:normAutofit fontScale="90000"/>
          </a:bodyPr>
          <a:lstStyle/>
          <a:p>
            <a:pPr eaLnBrk="1" hangingPunct="1"/>
            <a:r>
              <a:rPr lang="en-US" sz="3400" smtClean="0"/>
              <a:t>Spiral Model of Requirements Engineering Process</a:t>
            </a:r>
          </a:p>
        </p:txBody>
      </p:sp>
      <p:sp>
        <p:nvSpPr>
          <p:cNvPr id="44036" name="Line 3"/>
          <p:cNvSpPr>
            <a:spLocks noChangeShapeType="1"/>
          </p:cNvSpPr>
          <p:nvPr/>
        </p:nvSpPr>
        <p:spPr bwMode="auto">
          <a:xfrm>
            <a:off x="2224088" y="3986213"/>
            <a:ext cx="4972050" cy="1587"/>
          </a:xfrm>
          <a:prstGeom prst="line">
            <a:avLst/>
          </a:prstGeom>
          <a:noFill/>
          <a:ln w="158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37" name="Line 4"/>
          <p:cNvSpPr>
            <a:spLocks noChangeShapeType="1"/>
          </p:cNvSpPr>
          <p:nvPr/>
        </p:nvSpPr>
        <p:spPr bwMode="auto">
          <a:xfrm>
            <a:off x="4751388" y="2260600"/>
            <a:ext cx="1587" cy="3549650"/>
          </a:xfrm>
          <a:prstGeom prst="line">
            <a:avLst/>
          </a:prstGeom>
          <a:noFill/>
          <a:ln w="158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38" name="Freeform 5"/>
          <p:cNvSpPr>
            <a:spLocks/>
          </p:cNvSpPr>
          <p:nvPr/>
        </p:nvSpPr>
        <p:spPr bwMode="auto">
          <a:xfrm>
            <a:off x="2582863" y="2732088"/>
            <a:ext cx="3944937" cy="2638425"/>
          </a:xfrm>
          <a:custGeom>
            <a:avLst/>
            <a:gdLst>
              <a:gd name="T0" fmla="*/ 2147483647 w 2485"/>
              <a:gd name="T1" fmla="*/ 2147483647 h 1662"/>
              <a:gd name="T2" fmla="*/ 2147483647 w 2485"/>
              <a:gd name="T3" fmla="*/ 2147483647 h 1662"/>
              <a:gd name="T4" fmla="*/ 2147483647 w 2485"/>
              <a:gd name="T5" fmla="*/ 2147483647 h 1662"/>
              <a:gd name="T6" fmla="*/ 2147483647 w 2485"/>
              <a:gd name="T7" fmla="*/ 2147483647 h 1662"/>
              <a:gd name="T8" fmla="*/ 2147483647 w 2485"/>
              <a:gd name="T9" fmla="*/ 2147483647 h 1662"/>
              <a:gd name="T10" fmla="*/ 2147483647 w 2485"/>
              <a:gd name="T11" fmla="*/ 2147483647 h 1662"/>
              <a:gd name="T12" fmla="*/ 2147483647 w 2485"/>
              <a:gd name="T13" fmla="*/ 2147483647 h 1662"/>
              <a:gd name="T14" fmla="*/ 2147483647 w 2485"/>
              <a:gd name="T15" fmla="*/ 2147483647 h 1662"/>
              <a:gd name="T16" fmla="*/ 2147483647 w 2485"/>
              <a:gd name="T17" fmla="*/ 2147483647 h 1662"/>
              <a:gd name="T18" fmla="*/ 2147483647 w 2485"/>
              <a:gd name="T19" fmla="*/ 2147483647 h 1662"/>
              <a:gd name="T20" fmla="*/ 2147483647 w 2485"/>
              <a:gd name="T21" fmla="*/ 2147483647 h 1662"/>
              <a:gd name="T22" fmla="*/ 2147483647 w 2485"/>
              <a:gd name="T23" fmla="*/ 2147483647 h 1662"/>
              <a:gd name="T24" fmla="*/ 2147483647 w 2485"/>
              <a:gd name="T25" fmla="*/ 2147483647 h 1662"/>
              <a:gd name="T26" fmla="*/ 2147483647 w 2485"/>
              <a:gd name="T27" fmla="*/ 2147483647 h 1662"/>
              <a:gd name="T28" fmla="*/ 2147483647 w 2485"/>
              <a:gd name="T29" fmla="*/ 2147483647 h 1662"/>
              <a:gd name="T30" fmla="*/ 2147483647 w 2485"/>
              <a:gd name="T31" fmla="*/ 2147483647 h 1662"/>
              <a:gd name="T32" fmla="*/ 2147483647 w 2485"/>
              <a:gd name="T33" fmla="*/ 2147483647 h 1662"/>
              <a:gd name="T34" fmla="*/ 2147483647 w 2485"/>
              <a:gd name="T35" fmla="*/ 2147483647 h 1662"/>
              <a:gd name="T36" fmla="*/ 2147483647 w 2485"/>
              <a:gd name="T37" fmla="*/ 2147483647 h 1662"/>
              <a:gd name="T38" fmla="*/ 2147483647 w 2485"/>
              <a:gd name="T39" fmla="*/ 2147483647 h 1662"/>
              <a:gd name="T40" fmla="*/ 2147483647 w 2485"/>
              <a:gd name="T41" fmla="*/ 2147483647 h 1662"/>
              <a:gd name="T42" fmla="*/ 2147483647 w 2485"/>
              <a:gd name="T43" fmla="*/ 2147483647 h 1662"/>
              <a:gd name="T44" fmla="*/ 2147483647 w 2485"/>
              <a:gd name="T45" fmla="*/ 2147483647 h 1662"/>
              <a:gd name="T46" fmla="*/ 2147483647 w 2485"/>
              <a:gd name="T47" fmla="*/ 2147483647 h 1662"/>
              <a:gd name="T48" fmla="*/ 2147483647 w 2485"/>
              <a:gd name="T49" fmla="*/ 2147483647 h 1662"/>
              <a:gd name="T50" fmla="*/ 2147483647 w 2485"/>
              <a:gd name="T51" fmla="*/ 2147483647 h 1662"/>
              <a:gd name="T52" fmla="*/ 2147483647 w 2485"/>
              <a:gd name="T53" fmla="*/ 2147483647 h 1662"/>
              <a:gd name="T54" fmla="*/ 2147483647 w 2485"/>
              <a:gd name="T55" fmla="*/ 2147483647 h 1662"/>
              <a:gd name="T56" fmla="*/ 2147483647 w 2485"/>
              <a:gd name="T57" fmla="*/ 2147483647 h 1662"/>
              <a:gd name="T58" fmla="*/ 2147483647 w 2485"/>
              <a:gd name="T59" fmla="*/ 2147483647 h 1662"/>
              <a:gd name="T60" fmla="*/ 2147483647 w 2485"/>
              <a:gd name="T61" fmla="*/ 2147483647 h 1662"/>
              <a:gd name="T62" fmla="*/ 2147483647 w 2485"/>
              <a:gd name="T63" fmla="*/ 2147483647 h 1662"/>
              <a:gd name="T64" fmla="*/ 2147483647 w 2485"/>
              <a:gd name="T65" fmla="*/ 2147483647 h 1662"/>
              <a:gd name="T66" fmla="*/ 2147483647 w 2485"/>
              <a:gd name="T67" fmla="*/ 2147483647 h 1662"/>
              <a:gd name="T68" fmla="*/ 2147483647 w 2485"/>
              <a:gd name="T69" fmla="*/ 0 h 1662"/>
              <a:gd name="T70" fmla="*/ 2147483647 w 2485"/>
              <a:gd name="T71" fmla="*/ 2147483647 h 1662"/>
              <a:gd name="T72" fmla="*/ 2147483647 w 2485"/>
              <a:gd name="T73" fmla="*/ 2147483647 h 1662"/>
              <a:gd name="T74" fmla="*/ 2147483647 w 2485"/>
              <a:gd name="T75" fmla="*/ 2147483647 h 1662"/>
              <a:gd name="T76" fmla="*/ 2147483647 w 2485"/>
              <a:gd name="T77" fmla="*/ 2147483647 h 1662"/>
              <a:gd name="T78" fmla="*/ 2147483647 w 2485"/>
              <a:gd name="T79" fmla="*/ 2147483647 h 1662"/>
              <a:gd name="T80" fmla="*/ 2147483647 w 2485"/>
              <a:gd name="T81" fmla="*/ 2147483647 h 1662"/>
              <a:gd name="T82" fmla="*/ 2147483647 w 2485"/>
              <a:gd name="T83" fmla="*/ 2147483647 h 1662"/>
              <a:gd name="T84" fmla="*/ 2147483647 w 2485"/>
              <a:gd name="T85" fmla="*/ 2147483647 h 1662"/>
              <a:gd name="T86" fmla="*/ 2147483647 w 2485"/>
              <a:gd name="T87" fmla="*/ 2147483647 h 1662"/>
              <a:gd name="T88" fmla="*/ 2147483647 w 2485"/>
              <a:gd name="T89" fmla="*/ 2147483647 h 1662"/>
              <a:gd name="T90" fmla="*/ 2147483647 w 2485"/>
              <a:gd name="T91" fmla="*/ 2147483647 h 1662"/>
              <a:gd name="T92" fmla="*/ 2147483647 w 2485"/>
              <a:gd name="T93" fmla="*/ 2147483647 h 1662"/>
              <a:gd name="T94" fmla="*/ 0 w 2485"/>
              <a:gd name="T95" fmla="*/ 2147483647 h 16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85"/>
              <a:gd name="T145" fmla="*/ 0 h 1662"/>
              <a:gd name="T146" fmla="*/ 2485 w 2485"/>
              <a:gd name="T147" fmla="*/ 1662 h 166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85" h="1662">
                <a:moveTo>
                  <a:pt x="873" y="780"/>
                </a:moveTo>
                <a:lnTo>
                  <a:pt x="883" y="718"/>
                </a:lnTo>
                <a:lnTo>
                  <a:pt x="914" y="657"/>
                </a:lnTo>
                <a:lnTo>
                  <a:pt x="955" y="606"/>
                </a:lnTo>
                <a:lnTo>
                  <a:pt x="1017" y="554"/>
                </a:lnTo>
                <a:lnTo>
                  <a:pt x="1171" y="482"/>
                </a:lnTo>
                <a:lnTo>
                  <a:pt x="1263" y="462"/>
                </a:lnTo>
                <a:lnTo>
                  <a:pt x="1366" y="462"/>
                </a:lnTo>
                <a:lnTo>
                  <a:pt x="1540" y="482"/>
                </a:lnTo>
                <a:lnTo>
                  <a:pt x="1695" y="554"/>
                </a:lnTo>
                <a:lnTo>
                  <a:pt x="1756" y="606"/>
                </a:lnTo>
                <a:lnTo>
                  <a:pt x="1797" y="657"/>
                </a:lnTo>
                <a:lnTo>
                  <a:pt x="1828" y="718"/>
                </a:lnTo>
                <a:lnTo>
                  <a:pt x="1838" y="780"/>
                </a:lnTo>
                <a:lnTo>
                  <a:pt x="1828" y="862"/>
                </a:lnTo>
                <a:lnTo>
                  <a:pt x="1787" y="944"/>
                </a:lnTo>
                <a:lnTo>
                  <a:pt x="1725" y="1016"/>
                </a:lnTo>
                <a:lnTo>
                  <a:pt x="1643" y="1077"/>
                </a:lnTo>
                <a:lnTo>
                  <a:pt x="1551" y="1129"/>
                </a:lnTo>
                <a:lnTo>
                  <a:pt x="1438" y="1170"/>
                </a:lnTo>
                <a:lnTo>
                  <a:pt x="1202" y="1211"/>
                </a:lnTo>
                <a:lnTo>
                  <a:pt x="945" y="1170"/>
                </a:lnTo>
                <a:lnTo>
                  <a:pt x="832" y="1129"/>
                </a:lnTo>
                <a:lnTo>
                  <a:pt x="739" y="1077"/>
                </a:lnTo>
                <a:lnTo>
                  <a:pt x="657" y="1016"/>
                </a:lnTo>
                <a:lnTo>
                  <a:pt x="606" y="944"/>
                </a:lnTo>
                <a:lnTo>
                  <a:pt x="565" y="862"/>
                </a:lnTo>
                <a:lnTo>
                  <a:pt x="555" y="780"/>
                </a:lnTo>
                <a:lnTo>
                  <a:pt x="565" y="677"/>
                </a:lnTo>
                <a:lnTo>
                  <a:pt x="616" y="575"/>
                </a:lnTo>
                <a:lnTo>
                  <a:pt x="688" y="472"/>
                </a:lnTo>
                <a:lnTo>
                  <a:pt x="791" y="390"/>
                </a:lnTo>
                <a:lnTo>
                  <a:pt x="904" y="318"/>
                </a:lnTo>
                <a:lnTo>
                  <a:pt x="1047" y="267"/>
                </a:lnTo>
                <a:lnTo>
                  <a:pt x="1202" y="236"/>
                </a:lnTo>
                <a:lnTo>
                  <a:pt x="1366" y="226"/>
                </a:lnTo>
                <a:lnTo>
                  <a:pt x="1510" y="236"/>
                </a:lnTo>
                <a:lnTo>
                  <a:pt x="1664" y="267"/>
                </a:lnTo>
                <a:lnTo>
                  <a:pt x="1807" y="318"/>
                </a:lnTo>
                <a:lnTo>
                  <a:pt x="1920" y="390"/>
                </a:lnTo>
                <a:lnTo>
                  <a:pt x="2023" y="472"/>
                </a:lnTo>
                <a:lnTo>
                  <a:pt x="2095" y="575"/>
                </a:lnTo>
                <a:lnTo>
                  <a:pt x="2146" y="677"/>
                </a:lnTo>
                <a:lnTo>
                  <a:pt x="2157" y="780"/>
                </a:lnTo>
                <a:lnTo>
                  <a:pt x="2136" y="903"/>
                </a:lnTo>
                <a:lnTo>
                  <a:pt x="2085" y="1026"/>
                </a:lnTo>
                <a:lnTo>
                  <a:pt x="2044" y="1088"/>
                </a:lnTo>
                <a:lnTo>
                  <a:pt x="1992" y="1139"/>
                </a:lnTo>
                <a:lnTo>
                  <a:pt x="1879" y="1242"/>
                </a:lnTo>
                <a:lnTo>
                  <a:pt x="1736" y="1324"/>
                </a:lnTo>
                <a:lnTo>
                  <a:pt x="1571" y="1395"/>
                </a:lnTo>
                <a:lnTo>
                  <a:pt x="1386" y="1426"/>
                </a:lnTo>
                <a:lnTo>
                  <a:pt x="1202" y="1447"/>
                </a:lnTo>
                <a:lnTo>
                  <a:pt x="1006" y="1426"/>
                </a:lnTo>
                <a:lnTo>
                  <a:pt x="822" y="1395"/>
                </a:lnTo>
                <a:lnTo>
                  <a:pt x="657" y="1324"/>
                </a:lnTo>
                <a:lnTo>
                  <a:pt x="513" y="1242"/>
                </a:lnTo>
                <a:lnTo>
                  <a:pt x="390" y="1139"/>
                </a:lnTo>
                <a:lnTo>
                  <a:pt x="308" y="1026"/>
                </a:lnTo>
                <a:lnTo>
                  <a:pt x="246" y="903"/>
                </a:lnTo>
                <a:lnTo>
                  <a:pt x="226" y="780"/>
                </a:lnTo>
                <a:lnTo>
                  <a:pt x="246" y="626"/>
                </a:lnTo>
                <a:lnTo>
                  <a:pt x="318" y="482"/>
                </a:lnTo>
                <a:lnTo>
                  <a:pt x="421" y="349"/>
                </a:lnTo>
                <a:lnTo>
                  <a:pt x="555" y="236"/>
                </a:lnTo>
                <a:lnTo>
                  <a:pt x="637" y="185"/>
                </a:lnTo>
                <a:lnTo>
                  <a:pt x="729" y="144"/>
                </a:lnTo>
                <a:lnTo>
                  <a:pt x="924" y="62"/>
                </a:lnTo>
                <a:lnTo>
                  <a:pt x="1130" y="21"/>
                </a:lnTo>
                <a:lnTo>
                  <a:pt x="1366" y="0"/>
                </a:lnTo>
                <a:lnTo>
                  <a:pt x="1582" y="21"/>
                </a:lnTo>
                <a:lnTo>
                  <a:pt x="1787" y="62"/>
                </a:lnTo>
                <a:lnTo>
                  <a:pt x="1982" y="144"/>
                </a:lnTo>
                <a:lnTo>
                  <a:pt x="2157" y="236"/>
                </a:lnTo>
                <a:lnTo>
                  <a:pt x="2290" y="349"/>
                </a:lnTo>
                <a:lnTo>
                  <a:pt x="2393" y="482"/>
                </a:lnTo>
                <a:lnTo>
                  <a:pt x="2465" y="626"/>
                </a:lnTo>
                <a:lnTo>
                  <a:pt x="2485" y="780"/>
                </a:lnTo>
                <a:lnTo>
                  <a:pt x="2475" y="862"/>
                </a:lnTo>
                <a:lnTo>
                  <a:pt x="2454" y="954"/>
                </a:lnTo>
                <a:lnTo>
                  <a:pt x="2383" y="1118"/>
                </a:lnTo>
                <a:lnTo>
                  <a:pt x="2259" y="1262"/>
                </a:lnTo>
                <a:lnTo>
                  <a:pt x="2105" y="1395"/>
                </a:lnTo>
                <a:lnTo>
                  <a:pt x="1910" y="1508"/>
                </a:lnTo>
                <a:lnTo>
                  <a:pt x="1695" y="1590"/>
                </a:lnTo>
                <a:lnTo>
                  <a:pt x="1448" y="1642"/>
                </a:lnTo>
                <a:lnTo>
                  <a:pt x="1202" y="1662"/>
                </a:lnTo>
                <a:lnTo>
                  <a:pt x="945" y="1642"/>
                </a:lnTo>
                <a:lnTo>
                  <a:pt x="709" y="1590"/>
                </a:lnTo>
                <a:lnTo>
                  <a:pt x="503" y="1508"/>
                </a:lnTo>
                <a:lnTo>
                  <a:pt x="329" y="1406"/>
                </a:lnTo>
                <a:lnTo>
                  <a:pt x="195" y="1272"/>
                </a:lnTo>
                <a:lnTo>
                  <a:pt x="82" y="1118"/>
                </a:lnTo>
                <a:lnTo>
                  <a:pt x="51" y="1036"/>
                </a:lnTo>
                <a:lnTo>
                  <a:pt x="20" y="954"/>
                </a:lnTo>
                <a:lnTo>
                  <a:pt x="0" y="790"/>
                </a:lnTo>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US" sz="1200">
              <a:latin typeface="Verdana" pitchFamily="34" charset="0"/>
            </a:endParaRPr>
          </a:p>
        </p:txBody>
      </p:sp>
      <p:sp>
        <p:nvSpPr>
          <p:cNvPr id="44039" name="Text Box 6"/>
          <p:cNvSpPr txBox="1">
            <a:spLocks noChangeArrowheads="1"/>
          </p:cNvSpPr>
          <p:nvPr/>
        </p:nvSpPr>
        <p:spPr bwMode="auto">
          <a:xfrm>
            <a:off x="3657600" y="1524000"/>
            <a:ext cx="1885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200">
                <a:latin typeface="Verdana" pitchFamily="34" charset="0"/>
              </a:rPr>
              <a:t>Informal statement of</a:t>
            </a:r>
          </a:p>
          <a:p>
            <a:r>
              <a:rPr lang="en-US" sz="1200">
                <a:latin typeface="Verdana" pitchFamily="34" charset="0"/>
              </a:rPr>
              <a:t>requirements</a:t>
            </a:r>
          </a:p>
        </p:txBody>
      </p:sp>
      <p:sp>
        <p:nvSpPr>
          <p:cNvPr id="44040" name="Text Box 7"/>
          <p:cNvSpPr txBox="1">
            <a:spLocks noChangeArrowheads="1"/>
          </p:cNvSpPr>
          <p:nvPr/>
        </p:nvSpPr>
        <p:spPr bwMode="auto">
          <a:xfrm>
            <a:off x="3962400" y="5867400"/>
            <a:ext cx="165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200">
                <a:latin typeface="Verdana" pitchFamily="34" charset="0"/>
              </a:rPr>
              <a:t>Draft requirements</a:t>
            </a:r>
          </a:p>
          <a:p>
            <a:r>
              <a:rPr lang="en-US" sz="1200">
                <a:latin typeface="Verdana" pitchFamily="34" charset="0"/>
              </a:rPr>
              <a:t>document</a:t>
            </a:r>
          </a:p>
        </p:txBody>
      </p:sp>
      <p:sp>
        <p:nvSpPr>
          <p:cNvPr id="44041" name="Text Box 8"/>
          <p:cNvSpPr txBox="1">
            <a:spLocks noChangeArrowheads="1"/>
          </p:cNvSpPr>
          <p:nvPr/>
        </p:nvSpPr>
        <p:spPr bwMode="auto">
          <a:xfrm>
            <a:off x="473075" y="3536950"/>
            <a:ext cx="1458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200">
                <a:latin typeface="Verdana" pitchFamily="34" charset="0"/>
              </a:rPr>
              <a:t>Requirements</a:t>
            </a:r>
          </a:p>
          <a:p>
            <a:r>
              <a:rPr lang="en-US" sz="1200">
                <a:latin typeface="Verdana" pitchFamily="34" charset="0"/>
              </a:rPr>
              <a:t>document and</a:t>
            </a:r>
          </a:p>
          <a:p>
            <a:r>
              <a:rPr lang="en-US" sz="1200">
                <a:latin typeface="Verdana" pitchFamily="34" charset="0"/>
              </a:rPr>
              <a:t>validation report</a:t>
            </a:r>
          </a:p>
        </p:txBody>
      </p:sp>
      <p:sp>
        <p:nvSpPr>
          <p:cNvPr id="44042" name="Text Box 9"/>
          <p:cNvSpPr txBox="1">
            <a:spLocks noChangeArrowheads="1"/>
          </p:cNvSpPr>
          <p:nvPr/>
        </p:nvSpPr>
        <p:spPr bwMode="auto">
          <a:xfrm>
            <a:off x="7616825" y="3657600"/>
            <a:ext cx="1214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200">
                <a:latin typeface="Verdana" pitchFamily="34" charset="0"/>
              </a:rPr>
              <a:t>Agreed</a:t>
            </a:r>
          </a:p>
          <a:p>
            <a:r>
              <a:rPr lang="en-US" sz="1200">
                <a:latin typeface="Verdana" pitchFamily="34" charset="0"/>
              </a:rPr>
              <a:t>requirements</a:t>
            </a:r>
          </a:p>
        </p:txBody>
      </p:sp>
      <p:sp>
        <p:nvSpPr>
          <p:cNvPr id="168970" name="Text Box 10"/>
          <p:cNvSpPr txBox="1">
            <a:spLocks noChangeArrowheads="1"/>
          </p:cNvSpPr>
          <p:nvPr/>
        </p:nvSpPr>
        <p:spPr bwMode="auto">
          <a:xfrm>
            <a:off x="4054475" y="3689350"/>
            <a:ext cx="647700" cy="261938"/>
          </a:xfrm>
          <a:prstGeom prst="rect">
            <a:avLst/>
          </a:prstGeom>
          <a:noFill/>
          <a:ln w="12700">
            <a:noFill/>
            <a:miter lim="800000"/>
            <a:headEnd/>
            <a:tailEnd/>
          </a:ln>
          <a:effectLst/>
        </p:spPr>
        <p:txBody>
          <a:bodyPr wrap="none">
            <a:spAutoFit/>
          </a:bodyPr>
          <a:lstStyle/>
          <a:p>
            <a:pPr eaLnBrk="0" hangingPunct="0">
              <a:defRPr/>
            </a:pPr>
            <a:r>
              <a:rPr lang="en-US" sz="1050">
                <a:latin typeface="Verdana" pitchFamily="34" charset="0"/>
                <a:cs typeface="+mn-cs"/>
              </a:rPr>
              <a:t>START</a:t>
            </a:r>
          </a:p>
        </p:txBody>
      </p:sp>
      <p:sp>
        <p:nvSpPr>
          <p:cNvPr id="44044" name="Text Box 11"/>
          <p:cNvSpPr txBox="1">
            <a:spLocks noChangeArrowheads="1"/>
          </p:cNvSpPr>
          <p:nvPr/>
        </p:nvSpPr>
        <p:spPr bwMode="auto">
          <a:xfrm>
            <a:off x="2362200" y="2514600"/>
            <a:ext cx="117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200">
                <a:latin typeface="Verdana" pitchFamily="34" charset="0"/>
              </a:rPr>
              <a:t>Requirement</a:t>
            </a:r>
          </a:p>
          <a:p>
            <a:r>
              <a:rPr lang="en-US" sz="1200">
                <a:latin typeface="Verdana" pitchFamily="34" charset="0"/>
              </a:rPr>
              <a:t>elicitation</a:t>
            </a:r>
          </a:p>
        </p:txBody>
      </p:sp>
      <p:sp>
        <p:nvSpPr>
          <p:cNvPr id="44045" name="Text Box 12"/>
          <p:cNvSpPr txBox="1">
            <a:spLocks noChangeArrowheads="1"/>
          </p:cNvSpPr>
          <p:nvPr/>
        </p:nvSpPr>
        <p:spPr bwMode="auto">
          <a:xfrm>
            <a:off x="5638800" y="2438400"/>
            <a:ext cx="1844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200">
                <a:latin typeface="Verdana" pitchFamily="34" charset="0"/>
              </a:rPr>
              <a:t>Requirement analysis</a:t>
            </a:r>
          </a:p>
          <a:p>
            <a:r>
              <a:rPr lang="en-US" sz="1200">
                <a:latin typeface="Verdana" pitchFamily="34" charset="0"/>
              </a:rPr>
              <a:t>and negotiation</a:t>
            </a:r>
          </a:p>
        </p:txBody>
      </p:sp>
      <p:sp>
        <p:nvSpPr>
          <p:cNvPr id="44046" name="Text Box 13"/>
          <p:cNvSpPr txBox="1">
            <a:spLocks noChangeArrowheads="1"/>
          </p:cNvSpPr>
          <p:nvPr/>
        </p:nvSpPr>
        <p:spPr bwMode="auto">
          <a:xfrm>
            <a:off x="2149475" y="5029200"/>
            <a:ext cx="117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200">
                <a:latin typeface="Verdana" pitchFamily="34" charset="0"/>
              </a:rPr>
              <a:t>Requirement</a:t>
            </a:r>
          </a:p>
          <a:p>
            <a:r>
              <a:rPr lang="en-US" sz="1200">
                <a:latin typeface="Verdana" pitchFamily="34" charset="0"/>
              </a:rPr>
              <a:t>validation</a:t>
            </a:r>
          </a:p>
        </p:txBody>
      </p:sp>
      <p:sp>
        <p:nvSpPr>
          <p:cNvPr id="44047" name="Text Box 14"/>
          <p:cNvSpPr txBox="1">
            <a:spLocks noChangeArrowheads="1"/>
          </p:cNvSpPr>
          <p:nvPr/>
        </p:nvSpPr>
        <p:spPr bwMode="auto">
          <a:xfrm>
            <a:off x="5943600" y="5029200"/>
            <a:ext cx="1336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200">
                <a:latin typeface="Verdana" pitchFamily="34" charset="0"/>
              </a:rPr>
              <a:t>Requirement</a:t>
            </a:r>
          </a:p>
          <a:p>
            <a:r>
              <a:rPr lang="en-US" sz="1200">
                <a:latin typeface="Verdana" pitchFamily="34" charset="0"/>
              </a:rPr>
              <a:t>documentation</a:t>
            </a:r>
          </a:p>
        </p:txBody>
      </p:sp>
    </p:spTree>
    <p:extLst>
      <p:ext uri="{BB962C8B-B14F-4D97-AF65-F5344CB8AC3E}">
        <p14:creationId xmlns:p14="http://schemas.microsoft.com/office/powerpoint/2010/main" val="2335352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6000" dirty="0" smtClean="0"/>
              <a:t>Tools use in Requirement Analysis</a:t>
            </a:r>
            <a:endParaRPr lang="en-US" sz="6000" dirty="0"/>
          </a:p>
        </p:txBody>
      </p:sp>
    </p:spTree>
    <p:extLst>
      <p:ext uri="{BB962C8B-B14F-4D97-AF65-F5344CB8AC3E}">
        <p14:creationId xmlns:p14="http://schemas.microsoft.com/office/powerpoint/2010/main" val="245777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 </a:t>
            </a:r>
            <a:r>
              <a:rPr lang="en-US" dirty="0" smtClean="0"/>
              <a:t>in Requirement Analysis </a:t>
            </a:r>
            <a:endParaRPr lang="en-US" dirty="0"/>
          </a:p>
        </p:txBody>
      </p:sp>
      <p:sp>
        <p:nvSpPr>
          <p:cNvPr id="3" name="Content Placeholder 2"/>
          <p:cNvSpPr>
            <a:spLocks noGrp="1"/>
          </p:cNvSpPr>
          <p:nvPr>
            <p:ph idx="1"/>
          </p:nvPr>
        </p:nvSpPr>
        <p:spPr/>
        <p:txBody>
          <a:bodyPr/>
          <a:lstStyle/>
          <a:p>
            <a:r>
              <a:rPr lang="en-US" dirty="0" smtClean="0">
                <a:solidFill>
                  <a:schemeClr val="tx1"/>
                </a:solidFill>
              </a:rPr>
              <a:t>Story board</a:t>
            </a:r>
          </a:p>
          <a:p>
            <a:r>
              <a:rPr lang="en-US" dirty="0" smtClean="0">
                <a:solidFill>
                  <a:schemeClr val="tx1"/>
                </a:solidFill>
              </a:rPr>
              <a:t>Context diagram</a:t>
            </a:r>
          </a:p>
          <a:p>
            <a:r>
              <a:rPr lang="en-US" dirty="0" smtClean="0">
                <a:solidFill>
                  <a:schemeClr val="tx1"/>
                </a:solidFill>
              </a:rPr>
              <a:t>Functional Decomposition</a:t>
            </a:r>
          </a:p>
          <a:p>
            <a:r>
              <a:rPr lang="en-US" dirty="0" smtClean="0">
                <a:solidFill>
                  <a:schemeClr val="tx1"/>
                </a:solidFill>
              </a:rPr>
              <a:t>Use Case Diagram</a:t>
            </a:r>
          </a:p>
          <a:p>
            <a:r>
              <a:rPr lang="en-US" dirty="0" smtClean="0">
                <a:solidFill>
                  <a:schemeClr val="tx1"/>
                </a:solidFill>
              </a:rPr>
              <a:t>Sequence Diagram</a:t>
            </a:r>
          </a:p>
        </p:txBody>
      </p:sp>
    </p:spTree>
    <p:extLst>
      <p:ext uri="{BB962C8B-B14F-4D97-AF65-F5344CB8AC3E}">
        <p14:creationId xmlns:p14="http://schemas.microsoft.com/office/powerpoint/2010/main" val="417150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nchor="b"/>
          <a:lstStyle/>
          <a:p>
            <a:pPr eaLnBrk="1" hangingPunct="1"/>
            <a:r>
              <a:rPr lang="pl-PL" smtClean="0">
                <a:cs typeface="Times New Roman" pitchFamily="18" charset="0"/>
              </a:rPr>
              <a:t>Storyboard</a:t>
            </a:r>
            <a:endParaRPr lang="en-US" smtClean="0">
              <a:cs typeface="Times New Roman" pitchFamily="18" charset="0"/>
            </a:endParaRPr>
          </a:p>
        </p:txBody>
      </p:sp>
      <p:sp>
        <p:nvSpPr>
          <p:cNvPr id="76803" name="Rectangle 3"/>
          <p:cNvSpPr>
            <a:spLocks noGrp="1" noChangeArrowheads="1"/>
          </p:cNvSpPr>
          <p:nvPr>
            <p:ph type="body" idx="4294967295"/>
          </p:nvPr>
        </p:nvSpPr>
        <p:spPr/>
        <p:txBody>
          <a:bodyPr/>
          <a:lstStyle/>
          <a:p>
            <a:pPr marL="469900" indent="-469900" eaLnBrk="1" hangingPunct="1">
              <a:spcAft>
                <a:spcPct val="20000"/>
              </a:spcAft>
            </a:pPr>
            <a:r>
              <a:rPr lang="pl-PL" sz="1900" dirty="0" smtClean="0">
                <a:solidFill>
                  <a:schemeClr val="tx1"/>
                </a:solidFill>
                <a:cs typeface="Times New Roman" pitchFamily="18" charset="0"/>
              </a:rPr>
              <a:t>A </a:t>
            </a:r>
            <a:r>
              <a:rPr lang="pl-PL" sz="1900" b="1" dirty="0" smtClean="0">
                <a:solidFill>
                  <a:schemeClr val="tx1"/>
                </a:solidFill>
                <a:cs typeface="Times New Roman" pitchFamily="18" charset="0"/>
              </a:rPr>
              <a:t>Storyboard</a:t>
            </a:r>
            <a:r>
              <a:rPr lang="pl-PL" sz="1900" dirty="0" smtClean="0">
                <a:solidFill>
                  <a:schemeClr val="tx1"/>
                </a:solidFill>
                <a:cs typeface="Times New Roman" pitchFamily="18" charset="0"/>
              </a:rPr>
              <a:t> is a logical and conceptual description of system functionality for a specific scenario, including the interaction required between the system users and the system. </a:t>
            </a:r>
            <a:endParaRPr lang="en-US" sz="1900" dirty="0" smtClean="0">
              <a:solidFill>
                <a:schemeClr val="tx1"/>
              </a:solidFill>
              <a:cs typeface="Times New Roman" pitchFamily="18" charset="0"/>
            </a:endParaRPr>
          </a:p>
          <a:p>
            <a:pPr marL="469900" indent="-469900" eaLnBrk="1" hangingPunct="1">
              <a:spcAft>
                <a:spcPct val="20000"/>
              </a:spcAft>
            </a:pPr>
            <a:r>
              <a:rPr lang="pl-PL" sz="1900" dirty="0" smtClean="0">
                <a:solidFill>
                  <a:schemeClr val="tx1"/>
                </a:solidFill>
                <a:cs typeface="Times New Roman" pitchFamily="18" charset="0"/>
              </a:rPr>
              <a:t>A Storyboard "tells a specific story". </a:t>
            </a:r>
            <a:endParaRPr lang="en-US" sz="1900" dirty="0" smtClean="0">
              <a:solidFill>
                <a:schemeClr val="tx1"/>
              </a:solidFill>
              <a:cs typeface="Times New Roman" pitchFamily="18" charset="0"/>
            </a:endParaRPr>
          </a:p>
          <a:p>
            <a:pPr marL="469900" indent="-469900" eaLnBrk="1" hangingPunct="1">
              <a:spcAft>
                <a:spcPct val="20000"/>
              </a:spcAft>
            </a:pPr>
            <a:r>
              <a:rPr lang="en-US" sz="2200" dirty="0" smtClean="0">
                <a:solidFill>
                  <a:schemeClr val="tx1"/>
                </a:solidFill>
                <a:cs typeface="Times New Roman" pitchFamily="18" charset="0"/>
              </a:rPr>
              <a:t>A storyboard serves multiple purposes</a:t>
            </a:r>
          </a:p>
          <a:p>
            <a:pPr marL="908050" lvl="1" indent="-436563" eaLnBrk="1" hangingPunct="1">
              <a:spcAft>
                <a:spcPct val="20000"/>
              </a:spcAft>
              <a:buFontTx/>
              <a:buNone/>
            </a:pPr>
            <a:r>
              <a:rPr lang="en-US" sz="1700" dirty="0" smtClean="0">
                <a:cs typeface="Times New Roman" pitchFamily="18" charset="0"/>
              </a:rPr>
              <a:t>– helps understand how requirements impact implementation and test</a:t>
            </a:r>
          </a:p>
          <a:p>
            <a:pPr marL="908050" lvl="1" indent="-436563" eaLnBrk="1" hangingPunct="1">
              <a:spcAft>
                <a:spcPct val="20000"/>
              </a:spcAft>
              <a:buFontTx/>
              <a:buNone/>
            </a:pPr>
            <a:r>
              <a:rPr lang="en-US" sz="1700" dirty="0" smtClean="0">
                <a:cs typeface="Times New Roman" pitchFamily="18" charset="0"/>
              </a:rPr>
              <a:t>– describes how a system or part of a system is </a:t>
            </a:r>
            <a:r>
              <a:rPr lang="en-US" sz="1700" i="1" dirty="0" smtClean="0">
                <a:cs typeface="Times New Roman" pitchFamily="18" charset="0"/>
              </a:rPr>
              <a:t>intended </a:t>
            </a:r>
            <a:r>
              <a:rPr lang="en-US" sz="1700" dirty="0" smtClean="0">
                <a:cs typeface="Times New Roman" pitchFamily="18" charset="0"/>
              </a:rPr>
              <a:t>to work “before the fact”</a:t>
            </a:r>
          </a:p>
          <a:p>
            <a:pPr marL="908050" lvl="1" indent="-436563" eaLnBrk="1" hangingPunct="1">
              <a:spcAft>
                <a:spcPct val="20000"/>
              </a:spcAft>
              <a:buFontTx/>
              <a:buNone/>
            </a:pPr>
            <a:r>
              <a:rPr lang="en-US" sz="1700" dirty="0" smtClean="0">
                <a:cs typeface="Times New Roman" pitchFamily="18" charset="0"/>
              </a:rPr>
              <a:t>– documents system functionality</a:t>
            </a:r>
          </a:p>
          <a:p>
            <a:pPr marL="469900" indent="-469900" eaLnBrk="1" hangingPunct="1">
              <a:spcAft>
                <a:spcPct val="20000"/>
              </a:spcAft>
            </a:pPr>
            <a:r>
              <a:rPr lang="en-US" sz="2200" dirty="0" smtClean="0">
                <a:solidFill>
                  <a:schemeClr val="tx1"/>
                </a:solidFill>
                <a:cs typeface="Times New Roman" pitchFamily="18" charset="0"/>
              </a:rPr>
              <a:t>Communicate and verify functionality with relevant stakeholders</a:t>
            </a:r>
          </a:p>
          <a:p>
            <a:pPr marL="908050" lvl="1" indent="-436563" eaLnBrk="1" hangingPunct="1">
              <a:spcAft>
                <a:spcPct val="20000"/>
              </a:spcAft>
              <a:buFontTx/>
              <a:buNone/>
            </a:pPr>
            <a:r>
              <a:rPr lang="en-US" sz="1700" dirty="0" smtClean="0">
                <a:cs typeface="Times New Roman" pitchFamily="18" charset="0"/>
              </a:rPr>
              <a:t>– often not technical or programming savvy</a:t>
            </a:r>
          </a:p>
          <a:p>
            <a:pPr marL="469900" indent="-469900" eaLnBrk="1" hangingPunct="1">
              <a:spcAft>
                <a:spcPct val="20000"/>
              </a:spcAft>
            </a:pPr>
            <a:endParaRPr lang="en-US" sz="1900" dirty="0" smtClean="0">
              <a:solidFill>
                <a:schemeClr val="tx1"/>
              </a:solidFill>
              <a:cs typeface="Times New Roman" pitchFamily="18" charset="0"/>
            </a:endParaRPr>
          </a:p>
        </p:txBody>
      </p:sp>
    </p:spTree>
    <p:extLst>
      <p:ext uri="{BB962C8B-B14F-4D97-AF65-F5344CB8AC3E}">
        <p14:creationId xmlns:p14="http://schemas.microsoft.com/office/powerpoint/2010/main" val="1917498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E5A0D862-FA8F-4BBC-B78C-940B57694A26}" type="slidenum">
              <a:rPr lang="en-US" sz="1200">
                <a:latin typeface="Verdana" pitchFamily="34" charset="0"/>
              </a:rPr>
              <a:pPr algn="r" eaLnBrk="1" hangingPunct="1"/>
              <a:t>35</a:t>
            </a:fld>
            <a:endParaRPr lang="en-US" sz="1200">
              <a:latin typeface="Verdana" pitchFamily="34" charset="0"/>
            </a:endParaRPr>
          </a:p>
        </p:txBody>
      </p:sp>
      <p:pic>
        <p:nvPicPr>
          <p:cNvPr id="77827" name="Picture 2" descr="http://www.jonggyulee.com/images/magicmeal/sketch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
            <a:ext cx="73533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77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D48BA8B9-D3E8-4A39-8481-3689CC11C026}" type="slidenum">
              <a:rPr lang="en-US" sz="1200">
                <a:latin typeface="Verdana" pitchFamily="34" charset="0"/>
              </a:rPr>
              <a:pPr algn="r" eaLnBrk="1" hangingPunct="1"/>
              <a:t>36</a:t>
            </a:fld>
            <a:endParaRPr lang="en-US" sz="1200">
              <a:latin typeface="Verdana" pitchFamily="34" charset="0"/>
            </a:endParaRPr>
          </a:p>
        </p:txBody>
      </p:sp>
      <p:pic>
        <p:nvPicPr>
          <p:cNvPr id="78851" name="Picture 2" descr="http://www.jonggyulee.com/images/magicmeal/final_de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5257800" cy="634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7445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3F881F30-2117-4E36-BE30-3EED0D576F8B}" type="slidenum">
              <a:rPr lang="en-US" sz="1200">
                <a:latin typeface="Verdana" pitchFamily="34" charset="0"/>
              </a:rPr>
              <a:pPr algn="r" eaLnBrk="1" hangingPunct="1"/>
              <a:t>37</a:t>
            </a:fld>
            <a:endParaRPr lang="en-US" sz="1200">
              <a:latin typeface="Verdana" pitchFamily="34" charset="0"/>
            </a:endParaRPr>
          </a:p>
        </p:txBody>
      </p:sp>
      <p:pic>
        <p:nvPicPr>
          <p:cNvPr id="79875" name="Picture 2" descr="brainstormweek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40703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descr="brainstormweek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533400"/>
            <a:ext cx="42862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6" descr="brainstormweek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581400"/>
            <a:ext cx="41148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526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CF6C9175-08C1-4559-9CB3-7B625E71CE79}" type="slidenum">
              <a:rPr lang="en-US" sz="1200">
                <a:latin typeface="Verdana" pitchFamily="34" charset="0"/>
              </a:rPr>
              <a:pPr algn="r" eaLnBrk="1" hangingPunct="1"/>
              <a:t>38</a:t>
            </a:fld>
            <a:endParaRPr lang="en-US" sz="1200">
              <a:latin typeface="Verdana" pitchFamily="34" charset="0"/>
            </a:endParaRPr>
          </a:p>
        </p:txBody>
      </p:sp>
      <p:pic>
        <p:nvPicPr>
          <p:cNvPr id="80899" name="Picture 2" descr="brainstormweek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772400" cy="582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107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idx="4294967295"/>
          </p:nvPr>
        </p:nvSpPr>
        <p:spPr/>
        <p:txBody>
          <a:bodyPr anchor="b"/>
          <a:lstStyle/>
          <a:p>
            <a:pPr eaLnBrk="1" hangingPunct="1"/>
            <a:endParaRPr lang="en-US" smtClean="0"/>
          </a:p>
        </p:txBody>
      </p:sp>
      <p:sp>
        <p:nvSpPr>
          <p:cNvPr id="81923" name="Content Placeholder 2"/>
          <p:cNvSpPr>
            <a:spLocks noGrp="1"/>
          </p:cNvSpPr>
          <p:nvPr>
            <p:ph idx="4294967295"/>
          </p:nvPr>
        </p:nvSpPr>
        <p:spPr/>
        <p:txBody>
          <a:bodyPr/>
          <a:lstStyle/>
          <a:p>
            <a:pPr marL="469900" indent="-469900" eaLnBrk="1" hangingPunct="1"/>
            <a:endParaRPr lang="en-US" smtClean="0"/>
          </a:p>
        </p:txBody>
      </p:sp>
      <p:sp>
        <p:nvSpPr>
          <p:cNvPr id="81924"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A8F49098-620B-45F6-B6FD-037A7C4EC50B}" type="slidenum">
              <a:rPr lang="en-US" sz="1200">
                <a:latin typeface="Verdana" pitchFamily="34" charset="0"/>
              </a:rPr>
              <a:pPr algn="r" eaLnBrk="1" hangingPunct="1"/>
              <a:t>39</a:t>
            </a:fld>
            <a:endParaRPr lang="en-US" sz="1200">
              <a:latin typeface="Verdana" pitchFamily="34" charset="0"/>
            </a:endParaRPr>
          </a:p>
        </p:txBody>
      </p:sp>
      <p:pic>
        <p:nvPicPr>
          <p:cNvPr id="81925" name="Picture 2" descr="http://www.eriksmartt.com/blog/wp-content/uploads/2009/01/whiteboard_ses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1534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4456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71600"/>
            <a:ext cx="9067800" cy="5334000"/>
          </a:xfrm>
        </p:spPr>
        <p:txBody>
          <a:bodyPr/>
          <a:lstStyle/>
          <a:p>
            <a:pPr marL="338328" lvl="1" indent="0">
              <a:buNone/>
            </a:pPr>
            <a:r>
              <a:rPr lang="en-US" dirty="0"/>
              <a:t>If requirement analysis is not completed properly or in a wrong manner, there might be inconsistencies in the final product. </a:t>
            </a:r>
          </a:p>
          <a:p>
            <a:pPr marL="36576" indent="0">
              <a:buNone/>
            </a:pPr>
            <a:endParaRPr lang="en-US" sz="3200" dirty="0"/>
          </a:p>
          <a:p>
            <a:pPr marL="907542" lvl="2" indent="-285750"/>
            <a:r>
              <a:rPr lang="en-US" dirty="0"/>
              <a:t>During requirements gathering, the client is not able to provide more details or indicate what exactly he needs. </a:t>
            </a:r>
          </a:p>
          <a:p>
            <a:pPr marL="907542" lvl="2" indent="-285750"/>
            <a:endParaRPr lang="en-US" sz="1400" dirty="0"/>
          </a:p>
          <a:p>
            <a:pPr marL="907542" lvl="2" indent="-285750"/>
            <a:r>
              <a:rPr lang="en-US" dirty="0"/>
              <a:t>Irregular communication between the parties involved in the process. </a:t>
            </a:r>
          </a:p>
          <a:p>
            <a:pPr marL="907542" lvl="2" indent="-285750"/>
            <a:endParaRPr lang="en-US" sz="1400" dirty="0"/>
          </a:p>
          <a:p>
            <a:pPr marL="907542" lvl="2" indent="-285750"/>
            <a:r>
              <a:rPr lang="en-US" dirty="0"/>
              <a:t>Timelines might not be achievable if no requirements analysis is done. </a:t>
            </a:r>
          </a:p>
          <a:p>
            <a:pPr marL="907542" lvl="2" indent="-285750"/>
            <a:endParaRPr lang="en-US" sz="1400" dirty="0"/>
          </a:p>
          <a:p>
            <a:pPr marL="907542" lvl="2" indent="-285750"/>
            <a:r>
              <a:rPr lang="en-US" dirty="0"/>
              <a:t>If the requirements change on some stage later or at the end, the project team will be pushed too much behind the schedule if no prior requirement analysis is carried out. </a:t>
            </a:r>
          </a:p>
          <a:p>
            <a:pPr marL="907542" lvl="2" indent="-285750"/>
            <a:endParaRPr lang="en-US" sz="1400" dirty="0"/>
          </a:p>
          <a:p>
            <a:pPr marL="907542" lvl="2" indent="-285750"/>
            <a:r>
              <a:rPr lang="en-US" dirty="0"/>
              <a:t>Improper documentation. </a:t>
            </a:r>
          </a:p>
          <a:p>
            <a:pPr marL="36576" indent="0">
              <a:buNone/>
            </a:pPr>
            <a:endParaRPr lang="en-US" dirty="0"/>
          </a:p>
        </p:txBody>
      </p:sp>
      <p:sp>
        <p:nvSpPr>
          <p:cNvPr id="3" name="Title 2"/>
          <p:cNvSpPr>
            <a:spLocks noGrp="1"/>
          </p:cNvSpPr>
          <p:nvPr>
            <p:ph type="title"/>
          </p:nvPr>
        </p:nvSpPr>
        <p:spPr/>
        <p:txBody>
          <a:bodyPr/>
          <a:lstStyle/>
          <a:p>
            <a:r>
              <a:rPr lang="en-US" dirty="0"/>
              <a:t>Why do we need Requirement Analysis</a:t>
            </a:r>
          </a:p>
        </p:txBody>
      </p:sp>
    </p:spTree>
    <p:extLst>
      <p:ext uri="{BB962C8B-B14F-4D97-AF65-F5344CB8AC3E}">
        <p14:creationId xmlns:p14="http://schemas.microsoft.com/office/powerpoint/2010/main" val="386664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3C00B98B-8F67-4F46-BFAE-7083D2DECB74}" type="slidenum">
              <a:rPr lang="en-US" sz="1200">
                <a:latin typeface="Verdana" pitchFamily="34" charset="0"/>
              </a:rPr>
              <a:pPr algn="r" eaLnBrk="1" hangingPunct="1"/>
              <a:t>40</a:t>
            </a:fld>
            <a:endParaRPr lang="en-US" sz="1200">
              <a:latin typeface="Verdana" pitchFamily="34" charset="0"/>
            </a:endParaRPr>
          </a:p>
        </p:txBody>
      </p:sp>
      <p:pic>
        <p:nvPicPr>
          <p:cNvPr id="82947" name="Picture 2" descr="story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28687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7575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77241DBA-59FD-4751-BF79-49E0C5F7A4CB}" type="slidenum">
              <a:rPr lang="en-US" sz="1200">
                <a:latin typeface="Verdana" pitchFamily="34" charset="0"/>
              </a:rPr>
              <a:pPr algn="r" eaLnBrk="1" hangingPunct="1"/>
              <a:t>41</a:t>
            </a:fld>
            <a:endParaRPr lang="en-US" sz="1200">
              <a:latin typeface="Verdana" pitchFamily="34" charset="0"/>
            </a:endParaRPr>
          </a:p>
        </p:txBody>
      </p:sp>
      <p:pic>
        <p:nvPicPr>
          <p:cNvPr id="83971" name="Picture 2" descr="Storyboa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4935538" cy="638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641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 indent="0">
              <a:buNone/>
            </a:pPr>
            <a:r>
              <a:rPr lang="en-US" dirty="0" smtClean="0">
                <a:solidFill>
                  <a:schemeClr val="tx1"/>
                </a:solidFill>
              </a:rPr>
              <a:t> A system </a:t>
            </a:r>
            <a:r>
              <a:rPr lang="en-US" dirty="0">
                <a:solidFill>
                  <a:schemeClr val="tx1"/>
                </a:solidFill>
              </a:rPr>
              <a:t>context diagram defines the system’s boundary, its surrounding environment and all the interacting entities. The system is plotted in the middle of the diagram and identifies customers, external or internal systems, the organization’s end users and any vendors or suppliers providing third-party </a:t>
            </a:r>
            <a:r>
              <a:rPr lang="en-US" dirty="0" smtClean="0">
                <a:solidFill>
                  <a:schemeClr val="tx1"/>
                </a:solidFill>
              </a:rPr>
              <a:t>services.</a:t>
            </a:r>
          </a:p>
          <a:p>
            <a:pPr marL="36576" indent="0">
              <a:buNone/>
            </a:pPr>
            <a:endParaRPr lang="en-US" dirty="0">
              <a:solidFill>
                <a:schemeClr val="tx1"/>
              </a:solidFill>
            </a:endParaRPr>
          </a:p>
        </p:txBody>
      </p:sp>
      <p:sp>
        <p:nvSpPr>
          <p:cNvPr id="3" name="Title 2"/>
          <p:cNvSpPr>
            <a:spLocks noGrp="1"/>
          </p:cNvSpPr>
          <p:nvPr>
            <p:ph type="title"/>
          </p:nvPr>
        </p:nvSpPr>
        <p:spPr/>
        <p:txBody>
          <a:bodyPr>
            <a:normAutofit/>
          </a:bodyPr>
          <a:lstStyle/>
          <a:p>
            <a:r>
              <a:rPr lang="en-US" dirty="0"/>
              <a:t>Context </a:t>
            </a:r>
            <a:r>
              <a:rPr lang="en-US" dirty="0" smtClean="0"/>
              <a:t>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828800" y="2819400"/>
            <a:ext cx="4929187" cy="369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84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Diagram..2</a:t>
            </a:r>
            <a:endParaRPr lang="en-US" dirty="0"/>
          </a:p>
        </p:txBody>
      </p:sp>
      <p:sp>
        <p:nvSpPr>
          <p:cNvPr id="3" name="Content Placeholder 2"/>
          <p:cNvSpPr>
            <a:spLocks noGrp="1"/>
          </p:cNvSpPr>
          <p:nvPr>
            <p:ph idx="1"/>
          </p:nvPr>
        </p:nvSpPr>
        <p:spPr/>
        <p:txBody>
          <a:bodyPr>
            <a:normAutofit/>
          </a:bodyPr>
          <a:lstStyle/>
          <a:p>
            <a:pPr marL="36576" indent="0">
              <a:buNone/>
            </a:pPr>
            <a:r>
              <a:rPr lang="en-US" sz="2400" dirty="0">
                <a:solidFill>
                  <a:schemeClr val="tx1"/>
                </a:solidFill>
              </a:rPr>
              <a:t>By building a </a:t>
            </a:r>
            <a:r>
              <a:rPr lang="en-US" sz="2400" dirty="0" smtClean="0">
                <a:solidFill>
                  <a:schemeClr val="tx2"/>
                </a:solidFill>
              </a:rPr>
              <a:t>visual</a:t>
            </a:r>
            <a:r>
              <a:rPr lang="en-US" sz="2400" dirty="0" smtClean="0">
                <a:solidFill>
                  <a:schemeClr val="tx1"/>
                </a:solidFill>
              </a:rPr>
              <a:t> </a:t>
            </a:r>
            <a:r>
              <a:rPr lang="en-US" sz="2400" dirty="0">
                <a:solidFill>
                  <a:schemeClr val="tx1"/>
                </a:solidFill>
              </a:rPr>
              <a:t>model of the software solution, you have a better understanding of the major interactions and players in your system. It also helps to define the context where the system sits so the end user can agree to what is in scope and what is out of scope in the project.</a:t>
            </a:r>
          </a:p>
        </p:txBody>
      </p:sp>
    </p:spTree>
    <p:extLst>
      <p:ext uri="{BB962C8B-B14F-4D97-AF65-F5344CB8AC3E}">
        <p14:creationId xmlns:p14="http://schemas.microsoft.com/office/powerpoint/2010/main" val="1733724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Decomposition</a:t>
            </a:r>
            <a:endParaRPr lang="en-US" dirty="0"/>
          </a:p>
        </p:txBody>
      </p:sp>
      <p:sp>
        <p:nvSpPr>
          <p:cNvPr id="3" name="Content Placeholder 2"/>
          <p:cNvSpPr>
            <a:spLocks noGrp="1"/>
          </p:cNvSpPr>
          <p:nvPr>
            <p:ph idx="1"/>
          </p:nvPr>
        </p:nvSpPr>
        <p:spPr/>
        <p:txBody>
          <a:bodyPr>
            <a:normAutofit/>
          </a:bodyPr>
          <a:lstStyle/>
          <a:p>
            <a:pPr marL="36576" indent="0">
              <a:buNone/>
            </a:pPr>
            <a:r>
              <a:rPr lang="en-US" sz="3200" dirty="0">
                <a:solidFill>
                  <a:schemeClr val="tx1"/>
                </a:solidFill>
              </a:rPr>
              <a:t>A functional decomposition diagram provides a top-down view of the business process and/or the system’s major functions. When </a:t>
            </a:r>
            <a:r>
              <a:rPr lang="en-US" sz="3200" dirty="0" smtClean="0">
                <a:solidFill>
                  <a:schemeClr val="tx1"/>
                </a:solidFill>
              </a:rPr>
              <a:t>someone </a:t>
            </a:r>
            <a:r>
              <a:rPr lang="en-US" sz="3200" dirty="0">
                <a:solidFill>
                  <a:schemeClr val="tx1"/>
                </a:solidFill>
              </a:rPr>
              <a:t>think about what they system should do, </a:t>
            </a:r>
            <a:r>
              <a:rPr lang="en-US" sz="3200" dirty="0" smtClean="0">
                <a:solidFill>
                  <a:schemeClr val="tx1"/>
                </a:solidFill>
              </a:rPr>
              <a:t>he/she wi</a:t>
            </a:r>
            <a:r>
              <a:rPr lang="en-US" sz="3200" dirty="0" smtClean="0">
                <a:solidFill>
                  <a:schemeClr val="tx1"/>
                </a:solidFill>
              </a:rPr>
              <a:t>ll </a:t>
            </a:r>
            <a:r>
              <a:rPr lang="en-US" sz="3200" dirty="0">
                <a:solidFill>
                  <a:schemeClr val="tx1"/>
                </a:solidFill>
              </a:rPr>
              <a:t>use the functional decomposition diagram to break it down into major chunks. This view also helps validate all the functions the system should provide. It’s similar to an organization chart and your end user should be able to easily relate to this model.</a:t>
            </a:r>
          </a:p>
        </p:txBody>
      </p:sp>
    </p:spTree>
    <p:extLst>
      <p:ext uri="{BB962C8B-B14F-4D97-AF65-F5344CB8AC3E}">
        <p14:creationId xmlns:p14="http://schemas.microsoft.com/office/powerpoint/2010/main" val="27841845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Decomposition diagram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471612"/>
            <a:ext cx="4800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774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a:t>
            </a:r>
            <a:r>
              <a:rPr lang="en-US" dirty="0" smtClean="0"/>
              <a:t>diagram</a:t>
            </a:r>
            <a:endParaRPr lang="en-US" dirty="0"/>
          </a:p>
        </p:txBody>
      </p:sp>
      <p:sp>
        <p:nvSpPr>
          <p:cNvPr id="3" name="Content Placeholder 2"/>
          <p:cNvSpPr>
            <a:spLocks noGrp="1"/>
          </p:cNvSpPr>
          <p:nvPr>
            <p:ph idx="1"/>
          </p:nvPr>
        </p:nvSpPr>
        <p:spPr/>
        <p:txBody>
          <a:bodyPr/>
          <a:lstStyle/>
          <a:p>
            <a:pPr marL="36576" indent="0">
              <a:buNone/>
            </a:pPr>
            <a:r>
              <a:rPr lang="en-US" sz="3600" dirty="0" smtClean="0">
                <a:solidFill>
                  <a:schemeClr val="tx1"/>
                </a:solidFill>
              </a:rPr>
              <a:t>The </a:t>
            </a:r>
            <a:r>
              <a:rPr lang="en-US" sz="3600" dirty="0">
                <a:solidFill>
                  <a:schemeClr val="tx1"/>
                </a:solidFill>
              </a:rPr>
              <a:t>use case diagram helps depict the interaction between the system and its users. Each user role is called an “actor” and different processes or functions are represented in the diagram. Each of these interactions can be further broken down into steps including the “happy path” and alternative paths.</a:t>
            </a:r>
          </a:p>
          <a:p>
            <a:endParaRPr lang="en-US" dirty="0"/>
          </a:p>
        </p:txBody>
      </p:sp>
    </p:spTree>
    <p:extLst>
      <p:ext uri="{BB962C8B-B14F-4D97-AF65-F5344CB8AC3E}">
        <p14:creationId xmlns:p14="http://schemas.microsoft.com/office/powerpoint/2010/main" val="3058674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0662" y="1524000"/>
            <a:ext cx="60864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7595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pPr marL="36576" indent="0">
              <a:buNone/>
            </a:pPr>
            <a:r>
              <a:rPr lang="en-US" dirty="0">
                <a:solidFill>
                  <a:schemeClr val="tx1"/>
                </a:solidFill>
              </a:rPr>
              <a:t>Here’s how it breaks down:</a:t>
            </a:r>
          </a:p>
          <a:p>
            <a:pPr marL="36576" indent="0">
              <a:buNone/>
            </a:pPr>
            <a:r>
              <a:rPr lang="en-US" b="1" dirty="0">
                <a:solidFill>
                  <a:schemeClr val="tx1"/>
                </a:solidFill>
              </a:rPr>
              <a:t>Use case</a:t>
            </a:r>
            <a:r>
              <a:rPr lang="en-US" dirty="0">
                <a:solidFill>
                  <a:schemeClr val="tx1"/>
                </a:solidFill>
              </a:rPr>
              <a:t>: Submit Application</a:t>
            </a:r>
          </a:p>
          <a:p>
            <a:pPr marL="36576" indent="0">
              <a:buNone/>
            </a:pPr>
            <a:r>
              <a:rPr lang="en-US" b="1" dirty="0">
                <a:solidFill>
                  <a:schemeClr val="tx1"/>
                </a:solidFill>
              </a:rPr>
              <a:t>Actor</a:t>
            </a:r>
            <a:r>
              <a:rPr lang="en-US" dirty="0">
                <a:solidFill>
                  <a:schemeClr val="tx1"/>
                </a:solidFill>
              </a:rPr>
              <a:t>: Customer</a:t>
            </a:r>
          </a:p>
          <a:p>
            <a:pPr marL="36576" indent="0">
              <a:buNone/>
            </a:pPr>
            <a:r>
              <a:rPr lang="en-US" b="1" dirty="0">
                <a:solidFill>
                  <a:schemeClr val="tx1"/>
                </a:solidFill>
              </a:rPr>
              <a:t>Description</a:t>
            </a:r>
            <a:r>
              <a:rPr lang="en-US" dirty="0">
                <a:solidFill>
                  <a:schemeClr val="tx1"/>
                </a:solidFill>
              </a:rPr>
              <a:t>: Describes the Credit Card application submission process</a:t>
            </a:r>
          </a:p>
          <a:p>
            <a:pPr marL="36576" indent="0">
              <a:buNone/>
            </a:pPr>
            <a:r>
              <a:rPr lang="en-US" b="1" dirty="0">
                <a:solidFill>
                  <a:schemeClr val="tx1"/>
                </a:solidFill>
              </a:rPr>
              <a:t>Successful completion</a:t>
            </a:r>
            <a:r>
              <a:rPr lang="en-US" dirty="0">
                <a:solidFill>
                  <a:schemeClr val="tx1"/>
                </a:solidFill>
              </a:rPr>
              <a:t>:</a:t>
            </a:r>
          </a:p>
          <a:p>
            <a:pPr marL="36576" indent="0">
              <a:buNone/>
            </a:pPr>
            <a:r>
              <a:rPr lang="en-US" dirty="0">
                <a:solidFill>
                  <a:schemeClr val="tx1"/>
                </a:solidFill>
              </a:rPr>
              <a:t>User enters application information including social security number.</a:t>
            </a:r>
          </a:p>
          <a:p>
            <a:pPr marL="36576" indent="0">
              <a:buNone/>
            </a:pPr>
            <a:r>
              <a:rPr lang="en-US" dirty="0">
                <a:solidFill>
                  <a:schemeClr val="tx1"/>
                </a:solidFill>
              </a:rPr>
              <a:t>System validates input for data entry errors.</a:t>
            </a:r>
          </a:p>
          <a:p>
            <a:pPr marL="36576" indent="0">
              <a:buNone/>
            </a:pPr>
            <a:r>
              <a:rPr lang="en-US" dirty="0">
                <a:solidFill>
                  <a:schemeClr val="tx1"/>
                </a:solidFill>
              </a:rPr>
              <a:t>System submits application.</a:t>
            </a:r>
          </a:p>
          <a:p>
            <a:pPr marL="36576" indent="0">
              <a:buNone/>
            </a:pPr>
            <a:r>
              <a:rPr lang="en-US" b="1" dirty="0">
                <a:solidFill>
                  <a:schemeClr val="tx1"/>
                </a:solidFill>
              </a:rPr>
              <a:t>Alternative</a:t>
            </a:r>
            <a:r>
              <a:rPr lang="en-US" dirty="0">
                <a:solidFill>
                  <a:schemeClr val="tx1"/>
                </a:solidFill>
              </a:rPr>
              <a:t>: System rejects submission, citing form entry errors for social security number.</a:t>
            </a:r>
          </a:p>
          <a:p>
            <a:pPr marL="36576" indent="0">
              <a:buNone/>
            </a:pPr>
            <a:r>
              <a:rPr lang="en-US" b="1" dirty="0">
                <a:solidFill>
                  <a:schemeClr val="tx1"/>
                </a:solidFill>
              </a:rPr>
              <a:t>Pre-condition</a:t>
            </a:r>
            <a:r>
              <a:rPr lang="en-US" dirty="0">
                <a:solidFill>
                  <a:schemeClr val="tx1"/>
                </a:solidFill>
              </a:rPr>
              <a:t>: User has been routed to credit application from email campaign or website.</a:t>
            </a:r>
          </a:p>
          <a:p>
            <a:pPr marL="36576" indent="0">
              <a:buNone/>
            </a:pPr>
            <a:r>
              <a:rPr lang="en-US" b="1" dirty="0">
                <a:solidFill>
                  <a:schemeClr val="tx1"/>
                </a:solidFill>
              </a:rPr>
              <a:t>Post-condition</a:t>
            </a:r>
            <a:r>
              <a:rPr lang="en-US" dirty="0">
                <a:solidFill>
                  <a:schemeClr val="tx1"/>
                </a:solidFill>
              </a:rPr>
              <a:t>: User receive success message.</a:t>
            </a:r>
          </a:p>
          <a:p>
            <a:pPr marL="36576" indent="0">
              <a:buNone/>
            </a:pPr>
            <a:r>
              <a:rPr lang="en-US" b="1" dirty="0">
                <a:solidFill>
                  <a:schemeClr val="tx1"/>
                </a:solidFill>
              </a:rPr>
              <a:t>Assumptions</a:t>
            </a:r>
            <a:r>
              <a:rPr lang="en-US" dirty="0">
                <a:solidFill>
                  <a:schemeClr val="tx1"/>
                </a:solidFill>
              </a:rPr>
              <a:t>: None</a:t>
            </a:r>
          </a:p>
          <a:p>
            <a:endParaRPr lang="en-US" dirty="0"/>
          </a:p>
        </p:txBody>
      </p:sp>
    </p:spTree>
    <p:extLst>
      <p:ext uri="{BB962C8B-B14F-4D97-AF65-F5344CB8AC3E}">
        <p14:creationId xmlns:p14="http://schemas.microsoft.com/office/powerpoint/2010/main" val="7351683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a:t>
            </a:r>
            <a:endParaRPr lang="en-US" dirty="0"/>
          </a:p>
        </p:txBody>
      </p:sp>
      <p:sp>
        <p:nvSpPr>
          <p:cNvPr id="3" name="Content Placeholder 2"/>
          <p:cNvSpPr>
            <a:spLocks noGrp="1"/>
          </p:cNvSpPr>
          <p:nvPr>
            <p:ph idx="1"/>
          </p:nvPr>
        </p:nvSpPr>
        <p:spPr/>
        <p:txBody>
          <a:bodyPr>
            <a:normAutofit/>
          </a:bodyPr>
          <a:lstStyle/>
          <a:p>
            <a:pPr marL="36576" indent="0">
              <a:buNone/>
            </a:pPr>
            <a:r>
              <a:rPr lang="en-US" sz="3200" dirty="0">
                <a:solidFill>
                  <a:schemeClr val="tx1"/>
                </a:solidFill>
              </a:rPr>
              <a:t>A sequence diagram shows the interactions between objects over time. It provides a top-to-bottom view with messages being sent back and forth between the different objects. The objects can be actors, systems or sub-packages within a system</a:t>
            </a:r>
            <a:r>
              <a:rPr lang="en-US" sz="3200" dirty="0" smtClean="0">
                <a:solidFill>
                  <a:schemeClr val="tx1"/>
                </a:solidFill>
              </a:rPr>
              <a:t>.</a:t>
            </a:r>
          </a:p>
          <a:p>
            <a:pPr marL="36576" indent="0">
              <a:buNone/>
            </a:pPr>
            <a:r>
              <a:rPr lang="en-US" sz="3200" dirty="0">
                <a:solidFill>
                  <a:schemeClr val="tx1"/>
                </a:solidFill>
              </a:rPr>
              <a:t>In the example </a:t>
            </a:r>
            <a:r>
              <a:rPr lang="en-US" sz="3200" dirty="0" smtClean="0">
                <a:solidFill>
                  <a:schemeClr val="tx1"/>
                </a:solidFill>
              </a:rPr>
              <a:t>below, </a:t>
            </a:r>
            <a:r>
              <a:rPr lang="en-US" sz="3200" dirty="0">
                <a:solidFill>
                  <a:schemeClr val="tx1"/>
                </a:solidFill>
              </a:rPr>
              <a:t>the sequence diagram could be used to identify the different types of email notifications that need to be sent to the customer and the credit card company’s reviewer.</a:t>
            </a:r>
          </a:p>
        </p:txBody>
      </p:sp>
    </p:spTree>
    <p:extLst>
      <p:ext uri="{BB962C8B-B14F-4D97-AF65-F5344CB8AC3E}">
        <p14:creationId xmlns:p14="http://schemas.microsoft.com/office/powerpoint/2010/main" val="2607967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tx1"/>
                </a:solidFill>
                <a:cs typeface="Times New Roman" pitchFamily="18" charset="0"/>
              </a:rPr>
              <a:t>How much effort put towards analysis?</a:t>
            </a:r>
          </a:p>
          <a:p>
            <a:r>
              <a:rPr lang="en-US" dirty="0">
                <a:solidFill>
                  <a:schemeClr val="tx1"/>
                </a:solidFill>
                <a:cs typeface="Times New Roman" pitchFamily="18" charset="0"/>
              </a:rPr>
              <a:t>Who does the analysis?</a:t>
            </a:r>
          </a:p>
          <a:p>
            <a:r>
              <a:rPr lang="en-US" dirty="0">
                <a:solidFill>
                  <a:schemeClr val="tx1"/>
                </a:solidFill>
                <a:cs typeface="Times New Roman" pitchFamily="18" charset="0"/>
              </a:rPr>
              <a:t>Why is it so difficult?</a:t>
            </a:r>
          </a:p>
          <a:p>
            <a:r>
              <a:rPr lang="en-US" dirty="0">
                <a:solidFill>
                  <a:schemeClr val="tx1"/>
                </a:solidFill>
                <a:cs typeface="Times New Roman" pitchFamily="18" charset="0"/>
              </a:rPr>
              <a:t>Bottom line - who pays for it?</a:t>
            </a:r>
            <a:endParaRPr lang="en-US" dirty="0">
              <a:solidFill>
                <a:schemeClr val="tx1"/>
              </a:solidFill>
            </a:endParaRPr>
          </a:p>
          <a:p>
            <a:endParaRPr lang="en-US" dirty="0"/>
          </a:p>
        </p:txBody>
      </p:sp>
      <p:sp>
        <p:nvSpPr>
          <p:cNvPr id="3" name="Title 2"/>
          <p:cNvSpPr>
            <a:spLocks noGrp="1"/>
          </p:cNvSpPr>
          <p:nvPr>
            <p:ph type="title"/>
          </p:nvPr>
        </p:nvSpPr>
        <p:spPr/>
        <p:txBody>
          <a:bodyPr/>
          <a:lstStyle/>
          <a:p>
            <a:r>
              <a:rPr lang="en-US" dirty="0"/>
              <a:t>Management Questions</a:t>
            </a:r>
          </a:p>
        </p:txBody>
      </p:sp>
    </p:spTree>
    <p:extLst>
      <p:ext uri="{BB962C8B-B14F-4D97-AF65-F5344CB8AC3E}">
        <p14:creationId xmlns:p14="http://schemas.microsoft.com/office/powerpoint/2010/main" val="261620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762" y="1504950"/>
            <a:ext cx="75342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8230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sz="2400" dirty="0">
                <a:solidFill>
                  <a:schemeClr val="tx1"/>
                </a:solidFill>
                <a:cs typeface="Arial" charset="0"/>
              </a:rPr>
              <a:t>Information domain of problem must be presented &amp; understood.</a:t>
            </a:r>
            <a:endParaRPr lang="en-US" sz="2400" dirty="0">
              <a:solidFill>
                <a:schemeClr val="tx1"/>
              </a:solidFill>
              <a:cs typeface="Times New Roman" pitchFamily="18" charset="0"/>
            </a:endParaRPr>
          </a:p>
          <a:p>
            <a:pPr>
              <a:lnSpc>
                <a:spcPct val="90000"/>
              </a:lnSpc>
            </a:pPr>
            <a:r>
              <a:rPr lang="en-US" sz="2400" dirty="0">
                <a:solidFill>
                  <a:schemeClr val="tx1"/>
                </a:solidFill>
                <a:cs typeface="Arial" charset="0"/>
              </a:rPr>
              <a:t>Models depicting system information, functions, and behavior should be developed.</a:t>
            </a:r>
            <a:endParaRPr lang="en-US" sz="2400" dirty="0">
              <a:solidFill>
                <a:schemeClr val="tx1"/>
              </a:solidFill>
              <a:cs typeface="Times New Roman" pitchFamily="18" charset="0"/>
            </a:endParaRPr>
          </a:p>
          <a:p>
            <a:pPr>
              <a:lnSpc>
                <a:spcPct val="90000"/>
              </a:lnSpc>
            </a:pPr>
            <a:r>
              <a:rPr lang="en-US" sz="2400" dirty="0">
                <a:solidFill>
                  <a:schemeClr val="tx1"/>
                </a:solidFill>
                <a:cs typeface="Arial" charset="0"/>
              </a:rPr>
              <a:t>Models and problems must be partitioned in a manner that uncovers detail in layers.</a:t>
            </a:r>
            <a:endParaRPr lang="en-US" sz="2400" dirty="0">
              <a:solidFill>
                <a:schemeClr val="tx1"/>
              </a:solidFill>
              <a:cs typeface="Times New Roman" pitchFamily="18" charset="0"/>
            </a:endParaRPr>
          </a:p>
          <a:p>
            <a:pPr>
              <a:lnSpc>
                <a:spcPct val="90000"/>
              </a:lnSpc>
            </a:pPr>
            <a:r>
              <a:rPr lang="en-US" sz="2400" dirty="0">
                <a:solidFill>
                  <a:schemeClr val="tx1"/>
                </a:solidFill>
                <a:cs typeface="Arial" charset="0"/>
              </a:rPr>
              <a:t>Analysis proceeds from essential information toward implementation detail</a:t>
            </a:r>
          </a:p>
          <a:p>
            <a:pPr>
              <a:lnSpc>
                <a:spcPct val="90000"/>
              </a:lnSpc>
            </a:pPr>
            <a:r>
              <a:rPr lang="en-US" sz="2400" dirty="0">
                <a:solidFill>
                  <a:schemeClr val="tx1"/>
                </a:solidFill>
                <a:cs typeface="Arial" charset="0"/>
              </a:rPr>
              <a:t>Must be traceable.</a:t>
            </a:r>
            <a:endParaRPr lang="en-US" sz="2400" dirty="0">
              <a:solidFill>
                <a:schemeClr val="tx1"/>
              </a:solidFill>
            </a:endParaRPr>
          </a:p>
          <a:p>
            <a:pPr marL="36576" indent="0">
              <a:buNone/>
            </a:pPr>
            <a:endParaRPr lang="en-US" dirty="0"/>
          </a:p>
        </p:txBody>
      </p:sp>
      <p:sp>
        <p:nvSpPr>
          <p:cNvPr id="3" name="Title 2"/>
          <p:cNvSpPr>
            <a:spLocks noGrp="1"/>
          </p:cNvSpPr>
          <p:nvPr>
            <p:ph type="title"/>
          </p:nvPr>
        </p:nvSpPr>
        <p:spPr/>
        <p:txBody>
          <a:bodyPr/>
          <a:lstStyle/>
          <a:p>
            <a:r>
              <a:rPr lang="en-US" dirty="0"/>
              <a:t>Analysis Principles</a:t>
            </a:r>
          </a:p>
        </p:txBody>
      </p:sp>
    </p:spTree>
    <p:extLst>
      <p:ext uri="{BB962C8B-B14F-4D97-AF65-F5344CB8AC3E}">
        <p14:creationId xmlns:p14="http://schemas.microsoft.com/office/powerpoint/2010/main" val="243431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sz="2800" dirty="0">
                <a:solidFill>
                  <a:schemeClr val="tx1"/>
                </a:solidFill>
                <a:cs typeface="Times New Roman" pitchFamily="18" charset="0"/>
              </a:rPr>
              <a:t>Encompasses all data objects that contain numbers, text, images, audio, or video.</a:t>
            </a:r>
          </a:p>
          <a:p>
            <a:pPr>
              <a:lnSpc>
                <a:spcPct val="90000"/>
              </a:lnSpc>
            </a:pPr>
            <a:r>
              <a:rPr lang="en-US" sz="2800" dirty="0">
                <a:solidFill>
                  <a:schemeClr val="tx1"/>
                </a:solidFill>
                <a:cs typeface="Times New Roman" pitchFamily="18" charset="0"/>
              </a:rPr>
              <a:t>Information content or data model</a:t>
            </a:r>
          </a:p>
          <a:p>
            <a:pPr lvl="1">
              <a:lnSpc>
                <a:spcPct val="90000"/>
              </a:lnSpc>
            </a:pPr>
            <a:r>
              <a:rPr lang="en-US" sz="2400" dirty="0">
                <a:cs typeface="Times New Roman" pitchFamily="18" charset="0"/>
              </a:rPr>
              <a:t>shows the relationships among the data and control objects that make up the system</a:t>
            </a:r>
          </a:p>
          <a:p>
            <a:pPr>
              <a:lnSpc>
                <a:spcPct val="90000"/>
              </a:lnSpc>
            </a:pPr>
            <a:r>
              <a:rPr lang="en-US" sz="2800" dirty="0">
                <a:solidFill>
                  <a:schemeClr val="tx1"/>
                </a:solidFill>
                <a:cs typeface="Times New Roman" pitchFamily="18" charset="0"/>
              </a:rPr>
              <a:t>Information flow</a:t>
            </a:r>
          </a:p>
          <a:p>
            <a:pPr lvl="1">
              <a:lnSpc>
                <a:spcPct val="90000"/>
              </a:lnSpc>
            </a:pPr>
            <a:r>
              <a:rPr lang="en-US" sz="2400" dirty="0">
                <a:cs typeface="Times New Roman" pitchFamily="18" charset="0"/>
              </a:rPr>
              <a:t>represents manner in which data and control objects change as each moves through system</a:t>
            </a:r>
          </a:p>
          <a:p>
            <a:pPr>
              <a:lnSpc>
                <a:spcPct val="90000"/>
              </a:lnSpc>
            </a:pPr>
            <a:r>
              <a:rPr lang="en-US" sz="2800" dirty="0">
                <a:solidFill>
                  <a:schemeClr val="tx1"/>
                </a:solidFill>
                <a:cs typeface="Times New Roman" pitchFamily="18" charset="0"/>
              </a:rPr>
              <a:t>Information structure</a:t>
            </a:r>
          </a:p>
          <a:p>
            <a:pPr lvl="1">
              <a:lnSpc>
                <a:spcPct val="90000"/>
              </a:lnSpc>
            </a:pPr>
            <a:r>
              <a:rPr lang="en-US" sz="2400" dirty="0">
                <a:cs typeface="Times New Roman" pitchFamily="18" charset="0"/>
              </a:rPr>
              <a:t>representations of the internal organizations of various data and control items</a:t>
            </a:r>
            <a:endParaRPr lang="en-US" sz="2400" dirty="0"/>
          </a:p>
          <a:p>
            <a:endParaRPr lang="en-US" dirty="0">
              <a:solidFill>
                <a:schemeClr val="tx1"/>
              </a:solidFill>
            </a:endParaRPr>
          </a:p>
        </p:txBody>
      </p:sp>
      <p:sp>
        <p:nvSpPr>
          <p:cNvPr id="3" name="Title 2"/>
          <p:cNvSpPr>
            <a:spLocks noGrp="1"/>
          </p:cNvSpPr>
          <p:nvPr>
            <p:ph type="title"/>
          </p:nvPr>
        </p:nvSpPr>
        <p:spPr/>
        <p:txBody>
          <a:bodyPr/>
          <a:lstStyle/>
          <a:p>
            <a:r>
              <a:rPr lang="en-US" dirty="0"/>
              <a:t>Information Domain</a:t>
            </a:r>
          </a:p>
        </p:txBody>
      </p:sp>
    </p:spTree>
    <p:extLst>
      <p:ext uri="{BB962C8B-B14F-4D97-AF65-F5344CB8AC3E}">
        <p14:creationId xmlns:p14="http://schemas.microsoft.com/office/powerpoint/2010/main" val="9774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sz="2800" dirty="0">
                <a:solidFill>
                  <a:schemeClr val="tx1"/>
                </a:solidFill>
                <a:cs typeface="Times New Roman" pitchFamily="18" charset="0"/>
              </a:rPr>
              <a:t>Data model</a:t>
            </a:r>
          </a:p>
          <a:p>
            <a:pPr lvl="1">
              <a:lnSpc>
                <a:spcPct val="90000"/>
              </a:lnSpc>
            </a:pPr>
            <a:r>
              <a:rPr lang="en-US" sz="2800" dirty="0">
                <a:cs typeface="Times New Roman" pitchFamily="18" charset="0"/>
              </a:rPr>
              <a:t>shows relationships among system objects</a:t>
            </a:r>
          </a:p>
          <a:p>
            <a:pPr>
              <a:lnSpc>
                <a:spcPct val="90000"/>
              </a:lnSpc>
            </a:pPr>
            <a:r>
              <a:rPr lang="en-US" sz="2800" dirty="0">
                <a:solidFill>
                  <a:schemeClr val="tx1"/>
                </a:solidFill>
                <a:cs typeface="Times New Roman" pitchFamily="18" charset="0"/>
              </a:rPr>
              <a:t>Functional model</a:t>
            </a:r>
          </a:p>
          <a:p>
            <a:pPr lvl="1">
              <a:lnSpc>
                <a:spcPct val="90000"/>
              </a:lnSpc>
            </a:pPr>
            <a:r>
              <a:rPr lang="en-US" sz="2800" dirty="0">
                <a:cs typeface="Times New Roman" pitchFamily="18" charset="0"/>
              </a:rPr>
              <a:t>description of the functions that enable the transformations of system objects</a:t>
            </a:r>
          </a:p>
          <a:p>
            <a:pPr>
              <a:lnSpc>
                <a:spcPct val="90000"/>
              </a:lnSpc>
            </a:pPr>
            <a:r>
              <a:rPr lang="en-US" sz="2800" dirty="0">
                <a:solidFill>
                  <a:schemeClr val="tx1"/>
                </a:solidFill>
                <a:cs typeface="Times New Roman" pitchFamily="18" charset="0"/>
              </a:rPr>
              <a:t>Behavioral model</a:t>
            </a:r>
          </a:p>
          <a:p>
            <a:pPr lvl="1">
              <a:lnSpc>
                <a:spcPct val="90000"/>
              </a:lnSpc>
            </a:pPr>
            <a:r>
              <a:rPr lang="en-US" sz="2800" dirty="0">
                <a:cs typeface="Times New Roman" pitchFamily="18" charset="0"/>
              </a:rPr>
              <a:t>manner in which software responds to events from the outside world</a:t>
            </a:r>
            <a:endParaRPr lang="en-US" sz="2800" dirty="0"/>
          </a:p>
          <a:p>
            <a:endParaRPr lang="en-US" dirty="0">
              <a:solidFill>
                <a:schemeClr val="tx1"/>
              </a:solidFill>
            </a:endParaRPr>
          </a:p>
        </p:txBody>
      </p:sp>
      <p:sp>
        <p:nvSpPr>
          <p:cNvPr id="3" name="Title 2"/>
          <p:cNvSpPr>
            <a:spLocks noGrp="1"/>
          </p:cNvSpPr>
          <p:nvPr>
            <p:ph type="title"/>
          </p:nvPr>
        </p:nvSpPr>
        <p:spPr/>
        <p:txBody>
          <a:bodyPr/>
          <a:lstStyle/>
          <a:p>
            <a:r>
              <a:rPr lang="en-US" dirty="0" smtClean="0"/>
              <a:t>Modeling</a:t>
            </a:r>
            <a:endParaRPr lang="en-US" dirty="0"/>
          </a:p>
        </p:txBody>
      </p:sp>
    </p:spTree>
    <p:extLst>
      <p:ext uri="{BB962C8B-B14F-4D97-AF65-F5344CB8AC3E}">
        <p14:creationId xmlns:p14="http://schemas.microsoft.com/office/powerpoint/2010/main" val="35508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solidFill>
                  <a:schemeClr val="tx1"/>
                </a:solidFill>
                <a:cs typeface="Times New Roman" pitchFamily="18" charset="0"/>
              </a:rPr>
              <a:t>Process that results in the elaboration of data, function, or behavior.</a:t>
            </a:r>
          </a:p>
          <a:p>
            <a:r>
              <a:rPr lang="en-US" sz="2800" dirty="0">
                <a:solidFill>
                  <a:schemeClr val="tx1"/>
                </a:solidFill>
                <a:cs typeface="Times New Roman" pitchFamily="18" charset="0"/>
              </a:rPr>
              <a:t>Horizontal partitioning</a:t>
            </a:r>
          </a:p>
          <a:p>
            <a:pPr lvl="1"/>
            <a:r>
              <a:rPr lang="en-US" sz="2400" dirty="0">
                <a:cs typeface="Times New Roman" pitchFamily="18" charset="0"/>
              </a:rPr>
              <a:t>breadth-first </a:t>
            </a:r>
            <a:r>
              <a:rPr lang="en-US" sz="2400" i="1" dirty="0">
                <a:cs typeface="Times New Roman" pitchFamily="18" charset="0"/>
              </a:rPr>
              <a:t>decomposition</a:t>
            </a:r>
            <a:r>
              <a:rPr lang="en-US" sz="2400" dirty="0">
                <a:cs typeface="Times New Roman" pitchFamily="18" charset="0"/>
              </a:rPr>
              <a:t> of the system function, behavior, or information, one level at a time.</a:t>
            </a:r>
          </a:p>
          <a:p>
            <a:r>
              <a:rPr lang="en-US" sz="2800" dirty="0">
                <a:solidFill>
                  <a:schemeClr val="tx1"/>
                </a:solidFill>
                <a:cs typeface="Times New Roman" pitchFamily="18" charset="0"/>
              </a:rPr>
              <a:t>Vertical partitioning</a:t>
            </a:r>
          </a:p>
          <a:p>
            <a:pPr lvl="1"/>
            <a:r>
              <a:rPr lang="en-US" sz="2400" dirty="0">
                <a:cs typeface="Times New Roman" pitchFamily="18" charset="0"/>
              </a:rPr>
              <a:t>depth-first </a:t>
            </a:r>
            <a:r>
              <a:rPr lang="en-US" sz="2400" i="1" dirty="0">
                <a:cs typeface="Times New Roman" pitchFamily="18" charset="0"/>
              </a:rPr>
              <a:t>elaboration</a:t>
            </a:r>
            <a:r>
              <a:rPr lang="en-US" sz="2400" dirty="0">
                <a:cs typeface="Times New Roman" pitchFamily="18" charset="0"/>
              </a:rPr>
              <a:t> of the system function, behavior, or information, one subsystem at a time.</a:t>
            </a:r>
            <a:endParaRPr lang="en-US" sz="2400" dirty="0"/>
          </a:p>
          <a:p>
            <a:endParaRPr lang="en-US" dirty="0">
              <a:solidFill>
                <a:schemeClr val="tx1"/>
              </a:solidFill>
            </a:endParaRPr>
          </a:p>
        </p:txBody>
      </p:sp>
      <p:sp>
        <p:nvSpPr>
          <p:cNvPr id="3" name="Title 2"/>
          <p:cNvSpPr>
            <a:spLocks noGrp="1"/>
          </p:cNvSpPr>
          <p:nvPr>
            <p:ph type="title"/>
          </p:nvPr>
        </p:nvSpPr>
        <p:spPr/>
        <p:txBody>
          <a:bodyPr/>
          <a:lstStyle/>
          <a:p>
            <a:r>
              <a:rPr lang="en-US" dirty="0" smtClean="0"/>
              <a:t>Partitioning</a:t>
            </a:r>
            <a:endParaRPr lang="en-US" dirty="0"/>
          </a:p>
        </p:txBody>
      </p:sp>
    </p:spTree>
    <p:extLst>
      <p:ext uri="{BB962C8B-B14F-4D97-AF65-F5344CB8AC3E}">
        <p14:creationId xmlns:p14="http://schemas.microsoft.com/office/powerpoint/2010/main" val="190261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nic">
  <a:themeElements>
    <a:clrScheme name="Custom 1">
      <a:dk1>
        <a:sysClr val="windowText" lastClr="000000"/>
      </a:dk1>
      <a:lt1>
        <a:srgbClr val="F2F2F2"/>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1_Technic">
  <a:themeElements>
    <a:clrScheme name="Custom 1">
      <a:dk1>
        <a:sysClr val="windowText" lastClr="000000"/>
      </a:dk1>
      <a:lt1>
        <a:srgbClr val="F2F2F2"/>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4554</TotalTime>
  <Words>1911</Words>
  <Application>Microsoft Office PowerPoint</Application>
  <PresentationFormat>On-screen Show (4:3)</PresentationFormat>
  <Paragraphs>297</Paragraphs>
  <Slides>50</Slides>
  <Notes>0</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Technic</vt:lpstr>
      <vt:lpstr>1_Technic</vt:lpstr>
      <vt:lpstr>PowerPoint Presentation</vt:lpstr>
      <vt:lpstr>What is Requirement Analysis</vt:lpstr>
      <vt:lpstr>Requirement Analysis</vt:lpstr>
      <vt:lpstr>Why do we need Requirement Analysis</vt:lpstr>
      <vt:lpstr>Management Questions</vt:lpstr>
      <vt:lpstr>Analysis Principles</vt:lpstr>
      <vt:lpstr>Information Domain</vt:lpstr>
      <vt:lpstr>Modeling</vt:lpstr>
      <vt:lpstr>Partitioning</vt:lpstr>
      <vt:lpstr>Specification Principles - 1</vt:lpstr>
      <vt:lpstr>Specification Principles - 2</vt:lpstr>
      <vt:lpstr>Specification Representation</vt:lpstr>
      <vt:lpstr>Specification Review</vt:lpstr>
      <vt:lpstr>Requirements Review</vt:lpstr>
      <vt:lpstr>PowerPoint Presentation</vt:lpstr>
      <vt:lpstr> Functional and  Non-functional Requirements</vt:lpstr>
      <vt:lpstr>Non-Functional Requirements</vt:lpstr>
      <vt:lpstr>Non Functional Requirements</vt:lpstr>
      <vt:lpstr>Non-functional requirement types</vt:lpstr>
      <vt:lpstr>Domain requirements</vt:lpstr>
      <vt:lpstr>Inverse Requirements</vt:lpstr>
      <vt:lpstr>Software Requirements: 10 Traps to Avoid</vt:lpstr>
      <vt:lpstr>System Contract Requirements</vt:lpstr>
      <vt:lpstr>PowerPoint Presentation</vt:lpstr>
      <vt:lpstr>Two Main Tasks of Requirements Engineering</vt:lpstr>
      <vt:lpstr>Requirements Engineering Process</vt:lpstr>
      <vt:lpstr>Requirements Engineering Activities</vt:lpstr>
      <vt:lpstr>Requirements Engineering Process</vt:lpstr>
      <vt:lpstr>Requirements Engineering Tasks </vt:lpstr>
      <vt:lpstr>Requirements Engineering Tasks (cont’d)</vt:lpstr>
      <vt:lpstr>Spiral Model of Requirements Engineering Process</vt:lpstr>
      <vt:lpstr>PowerPoint Presentation</vt:lpstr>
      <vt:lpstr>Tools use in Requirement Analysis </vt:lpstr>
      <vt:lpstr>Storyboard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 Diagram</vt:lpstr>
      <vt:lpstr>Context Diagram..2</vt:lpstr>
      <vt:lpstr>Functional Decomposition</vt:lpstr>
      <vt:lpstr>Functional Decomposition diagram</vt:lpstr>
      <vt:lpstr>Use case diagram</vt:lpstr>
      <vt:lpstr>Use case Diagram</vt:lpstr>
      <vt:lpstr>Use Case Diagram</vt:lpstr>
      <vt:lpstr>Sequence Diagram </vt:lpstr>
      <vt:lpstr>Sequence Diagram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asif khan</cp:lastModifiedBy>
  <cp:revision>87</cp:revision>
  <dcterms:created xsi:type="dcterms:W3CDTF">2006-08-16T00:00:00Z</dcterms:created>
  <dcterms:modified xsi:type="dcterms:W3CDTF">2016-09-21T17:16:42Z</dcterms:modified>
</cp:coreProperties>
</file>