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58" r:id="rId4"/>
    <p:sldId id="259" r:id="rId5"/>
    <p:sldId id="265" r:id="rId6"/>
    <p:sldId id="268" r:id="rId7"/>
    <p:sldId id="269" r:id="rId8"/>
    <p:sldId id="266" r:id="rId9"/>
    <p:sldId id="272" r:id="rId10"/>
    <p:sldId id="271" r:id="rId11"/>
    <p:sldId id="273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E8F"/>
    <a:srgbClr val="9F948E"/>
    <a:srgbClr val="33416C"/>
    <a:srgbClr val="99737E"/>
    <a:srgbClr val="6B9DCD"/>
    <a:srgbClr val="F4B183"/>
    <a:srgbClr val="A8A6A6"/>
    <a:srgbClr val="B09C9F"/>
    <a:srgbClr val="59627F"/>
    <a:srgbClr val="A2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83"/>
        <p:guide pos="3840"/>
        <p:guide pos="415"/>
        <p:guide pos="7265"/>
        <p:guide orient="horz" pos="436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42CA-E773-42CD-AA49-A77A8229518C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77941" y="866772"/>
            <a:ext cx="3036119" cy="30361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8444" y="1784667"/>
            <a:ext cx="331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2016</a:t>
            </a:r>
            <a:endParaRPr lang="zh-CN" altLang="en-US" sz="72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9660" y="4287005"/>
            <a:ext cx="632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Software Engineering</a:t>
            </a:r>
            <a:endParaRPr lang="zh-CN" altLang="en-US" sz="4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17918" y="4287005"/>
            <a:ext cx="5888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67107" y="5377804"/>
            <a:ext cx="1057785" cy="3274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7925" y="5418399"/>
            <a:ext cx="293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speaker</a:t>
            </a:r>
            <a:r>
              <a:rPr lang="zh-CN" altLang="en-US" sz="1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：</a:t>
            </a:r>
            <a:r>
              <a:rPr lang="en-US" altLang="zh-CN" sz="1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Tony</a:t>
            </a:r>
            <a:endParaRPr lang="zh-CN" altLang="en-US" sz="1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89955" y="5029987"/>
            <a:ext cx="58163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9643" y="3044279"/>
            <a:ext cx="48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Tool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14643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13284" y="565772"/>
            <a:ext cx="3543300" cy="495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Software requirement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 analysis tool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619248" y="2190750"/>
            <a:ext cx="2" cy="762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/>
        </p:nvSpPr>
        <p:spPr>
          <a:xfrm flipH="1">
            <a:off x="1490195" y="1733943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endCxn id="6" idx="0"/>
          </p:cNvCxnSpPr>
          <p:nvPr/>
        </p:nvCxnSpPr>
        <p:spPr>
          <a:xfrm flipH="1">
            <a:off x="2664278" y="4666510"/>
            <a:ext cx="177092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619249" y="2739913"/>
            <a:ext cx="2090058" cy="1926597"/>
          </a:xfrm>
          <a:prstGeom prst="arc">
            <a:avLst>
              <a:gd name="adj1" fmla="val 16200000"/>
              <a:gd name="adj2" fmla="val 2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8433228" y="4666513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23286" y="5629811"/>
            <a:ext cx="0" cy="214258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84703" y="4666510"/>
            <a:ext cx="3007273" cy="22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6" idx="2"/>
          </p:cNvCxnSpPr>
          <p:nvPr/>
        </p:nvCxnSpPr>
        <p:spPr>
          <a:xfrm>
            <a:off x="1619248" y="3602463"/>
            <a:ext cx="1" cy="10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85529" y="531055"/>
            <a:ext cx="3198810" cy="777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72" y="2991690"/>
            <a:ext cx="556150" cy="5561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015266" y="3035263"/>
            <a:ext cx="2141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Axure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 RP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79" y="4290262"/>
            <a:ext cx="561089" cy="74542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874552" y="5091732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Photoshop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17" y="4112360"/>
            <a:ext cx="1101229" cy="110122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30572" y="5099290"/>
            <a:ext cx="316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Microsoft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visio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</a:rPr>
              <a:t> Rose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9655">
            <a:off x="8550935" y="4011121"/>
            <a:ext cx="1182409" cy="11824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162854" y="3661644"/>
            <a:ext cx="173177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Star UML</a:t>
            </a:r>
          </a:p>
        </p:txBody>
      </p:sp>
    </p:spTree>
    <p:extLst>
      <p:ext uri="{BB962C8B-B14F-4D97-AF65-F5344CB8AC3E}">
        <p14:creationId xmlns:p14="http://schemas.microsoft.com/office/powerpoint/2010/main" val="72630896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513858" y="-438149"/>
            <a:ext cx="0" cy="276165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rot="5400000">
            <a:off x="8505535" y="133394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endCxn id="9" idx="6"/>
          </p:cNvCxnSpPr>
          <p:nvPr/>
        </p:nvCxnSpPr>
        <p:spPr>
          <a:xfrm flipH="1">
            <a:off x="7647561" y="3342268"/>
            <a:ext cx="2048894" cy="28365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6" idx="0"/>
          </p:cNvCxnSpPr>
          <p:nvPr/>
        </p:nvCxnSpPr>
        <p:spPr>
          <a:xfrm flipH="1" flipV="1">
            <a:off x="2526297" y="3335680"/>
            <a:ext cx="4662180" cy="7492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10800000" flipV="1">
            <a:off x="1481268" y="333568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479760" y="4298979"/>
            <a:ext cx="0" cy="255902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58" y="265936"/>
            <a:ext cx="676742" cy="6767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88923" y="342697"/>
            <a:ext cx="2780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Microsoft Office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32" y="3131855"/>
            <a:ext cx="730997" cy="5574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83477" y="3728560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X Mind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4" y="3083779"/>
            <a:ext cx="817054" cy="65364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88590" y="2381596"/>
            <a:ext cx="298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Borland Caliber Rm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06" y="3083779"/>
            <a:ext cx="713053" cy="78718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664507" y="377276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Power Designer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" y="5054130"/>
            <a:ext cx="2010641" cy="41629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750459" y="5694455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</a:rPr>
              <a:t>Rational Requisite Pro</a:t>
            </a:r>
          </a:p>
        </p:txBody>
      </p:sp>
    </p:spTree>
    <p:extLst>
      <p:ext uri="{BB962C8B-B14F-4D97-AF65-F5344CB8AC3E}">
        <p14:creationId xmlns:p14="http://schemas.microsoft.com/office/powerpoint/2010/main" val="31554743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63260" y="1780160"/>
            <a:ext cx="4065479" cy="3180945"/>
            <a:chOff x="4063260" y="1780160"/>
            <a:chExt cx="4065479" cy="3180945"/>
          </a:xfrm>
        </p:grpSpPr>
        <p:sp>
          <p:nvSpPr>
            <p:cNvPr id="4" name="文本框 3"/>
            <p:cNvSpPr txBox="1"/>
            <p:nvPr/>
          </p:nvSpPr>
          <p:spPr>
            <a:xfrm>
              <a:off x="4063260" y="2406393"/>
              <a:ext cx="4065479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THANK</a:t>
              </a:r>
              <a:r>
                <a:rPr lang="en-US" altLang="zh-CN" sz="48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YOU</a:t>
              </a:r>
              <a:endParaRPr lang="zh-CN" altLang="en-US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66616" y="1780160"/>
              <a:ext cx="3180945" cy="318094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4342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24834" y="859181"/>
            <a:ext cx="3172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CONTENTS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38932" y="2976356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13062" y="2976359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261401" y="2976356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5021" y="3343776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40326" y="3343777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66314" y="3343776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24803" y="4736844"/>
            <a:ext cx="242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Requirement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40604" y="476283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Principle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81138" y="476283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Tool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8" idx="6"/>
            <a:endCxn id="9" idx="2"/>
          </p:cNvCxnSpPr>
          <p:nvPr/>
        </p:nvCxnSpPr>
        <p:spPr>
          <a:xfrm>
            <a:off x="3035434" y="3574607"/>
            <a:ext cx="2377628" cy="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 flipV="1">
            <a:off x="6609564" y="3574607"/>
            <a:ext cx="2651837" cy="3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4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 1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Requirement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3290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3368957" y="3908833"/>
            <a:ext cx="2244994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800000">
            <a:off x="5343050" y="2771741"/>
            <a:ext cx="2244995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 rot="8990440">
            <a:off x="5343007" y="5048551"/>
            <a:ext cx="2244995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8564" y="611118"/>
            <a:ext cx="394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Requirement content 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516574" y="3973314"/>
            <a:ext cx="3516176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Requirement analysis  play a decision-making, directional role in the software process.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 rot="1848855">
            <a:off x="5354835" y="3109770"/>
            <a:ext cx="94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What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01793" y="4879862"/>
            <a:ext cx="1196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Why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 rot="19904440">
            <a:off x="6178862" y="5086533"/>
            <a:ext cx="109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How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7150384" y="2489837"/>
            <a:ext cx="351133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Definition of requirements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• The descriptions of what the proposed system must do,</a:t>
            </a:r>
            <a:endParaRPr lang="zh-CN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•The constraints on the system’s development.</a:t>
            </a:r>
            <a:endParaRPr lang="zh-CN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7798632" y="4710567"/>
            <a:ext cx="388712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Key: Understand </a:t>
            </a:r>
            <a:r>
              <a:rPr lang="zh-CN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Interview Prototype  </a:t>
            </a:r>
            <a:endParaRPr lang="zh-CN" altLang="en-US" sz="12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1215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10379" y="920206"/>
            <a:ext cx="10994012" cy="5352983"/>
            <a:chOff x="761211" y="1108742"/>
            <a:chExt cx="10994012" cy="5352983"/>
          </a:xfrm>
        </p:grpSpPr>
        <p:sp>
          <p:nvSpPr>
            <p:cNvPr id="3" name="文本框 2"/>
            <p:cNvSpPr txBox="1"/>
            <p:nvPr/>
          </p:nvSpPr>
          <p:spPr>
            <a:xfrm>
              <a:off x="883761" y="2214408"/>
              <a:ext cx="1087146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1.A condition or capability needed by a user to solve a problem or achieve  an objective.</a:t>
              </a:r>
            </a:p>
            <a:p>
              <a:endParaRPr lang="zh-CN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r>
                <a:rPr lang="en-US" altLang="zh-CN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2.A condition or capability that must be met or possessed by a system or system component to satisfy a contract, standard, specification, or other formally imposed document.</a:t>
              </a:r>
            </a:p>
            <a:p>
              <a:endParaRPr lang="zh-CN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r>
                <a:rPr lang="en-US" altLang="zh-CN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3.A documented representation of a condition or capability as in 1 or 2.</a:t>
              </a:r>
              <a:endParaRPr lang="zh-CN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endParaRPr lang="zh-CN" altLang="en-US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61211" y="1108742"/>
              <a:ext cx="1743954" cy="983720"/>
              <a:chOff x="761211" y="1108742"/>
              <a:chExt cx="1743954" cy="983720"/>
            </a:xfrm>
          </p:grpSpPr>
          <p:sp>
            <p:nvSpPr>
              <p:cNvPr id="2" name="圆角矩形 62"/>
              <p:cNvSpPr/>
              <p:nvPr/>
            </p:nvSpPr>
            <p:spPr>
              <a:xfrm>
                <a:off x="761211" y="1108742"/>
                <a:ext cx="1529502" cy="786046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940316" y="1230688"/>
                <a:ext cx="156484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What</a:t>
                </a:r>
                <a:endParaRPr lang="zh-CN" altLang="zh-CN" sz="3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endParaRPr lang="zh-CN" altLang="en-US" dirty="0">
                  <a:latin typeface="Arial Rounded MT Bold" panose="020F0704030504030204" pitchFamily="34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610379" y="1165303"/>
            <a:ext cx="111165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requirements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define the business problems to be solved or the business opportunities to be addressed by the software product. They define why the software product is being developed. </a:t>
            </a:r>
          </a:p>
          <a:p>
            <a:endParaRPr lang="en-US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User requirements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look at the functionality of the software product from the perspectives of the</a:t>
            </a:r>
            <a:b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various users of that product. They define what the software has to do in order for the users to </a:t>
            </a:r>
            <a:r>
              <a:rPr lang="en-US" altLang="zh-CN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accomplishtheir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objectives. 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</a:t>
            </a:r>
            <a:r>
              <a:rPr lang="en-US" altLang="zh-CN" sz="2400" b="1">
                <a:solidFill>
                  <a:schemeClr val="bg1"/>
                </a:solidFill>
                <a:latin typeface="Arial Rounded MT Bold" panose="020F0704030504030204" pitchFamily="34" charset="0"/>
              </a:rPr>
              <a:t>unctional </a:t>
            </a:r>
            <a:r>
              <a:rPr lang="en-US" altLang="zh-C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requirements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specify the software functionality that the developers must build into the product to enable users to accomplish their </a:t>
            </a:r>
            <a:r>
              <a:rPr lang="en-US" altLang="zh-CN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tasks.They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define how to design specific solutions to achieve these requirements.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7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053916" y="4771860"/>
            <a:ext cx="603315" cy="603315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笑脸 2"/>
          <p:cNvSpPr/>
          <p:nvPr/>
        </p:nvSpPr>
        <p:spPr>
          <a:xfrm>
            <a:off x="1053916" y="1856663"/>
            <a:ext cx="603315" cy="60331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9566" y="1414022"/>
            <a:ext cx="8710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Arial Rounded MT Bold" panose="020F0704030504030204" pitchFamily="34" charset="0"/>
              </a:rPr>
              <a:t>If we misunderstand the direction in the beginning</a:t>
            </a:r>
            <a:r>
              <a:rPr lang="zh-CN" altLang="en-US" sz="2800" dirty="0">
                <a:latin typeface="Arial Rounded MT Bold" panose="020F0704030504030204" pitchFamily="34" charset="0"/>
              </a:rPr>
              <a:t>，</a:t>
            </a:r>
            <a:r>
              <a:rPr lang="en-US" altLang="zh-CN" sz="2800" dirty="0">
                <a:latin typeface="Arial Rounded MT Bold" panose="020F0704030504030204" pitchFamily="34" charset="0"/>
              </a:rPr>
              <a:t>all the process behind requirement analysis will be messed up. 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9566" y="3734690"/>
            <a:ext cx="8710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Requirement analysis demands negotiation of user and analysis. They balance costs and anticipated benefits of the proposed solutions  and make a direction to make sure choice can be accepted by both sides, which can  improve efficiency greatly. Requirement analysis  also helps user and analysts refine and clear functions of software</a:t>
            </a:r>
            <a:r>
              <a:rPr lang="zh-CN" alt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figure out limitations in design.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圆角矩形 62"/>
          <p:cNvSpPr/>
          <p:nvPr/>
        </p:nvSpPr>
        <p:spPr>
          <a:xfrm>
            <a:off x="590822" y="677239"/>
            <a:ext cx="1529502" cy="78604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238" y="777875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141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37680" y="1637047"/>
            <a:ext cx="6353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First of all, Understanding of all user types and the types of potential customers.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Then, We can interview and investigate to the user. Means of communication can be conference, phone, e-mail, group discussion, simulation demonstration different forms.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addition, it includes another method, called the prototyping. Prototype is one of the widely used tools in software development. 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102696" y="1771236"/>
            <a:ext cx="0" cy="34249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76225" y="2216805"/>
            <a:ext cx="3983226" cy="2533802"/>
          </a:xfrm>
          <a:prstGeom prst="rect">
            <a:avLst/>
          </a:prstGeom>
        </p:spPr>
      </p:pic>
      <p:sp>
        <p:nvSpPr>
          <p:cNvPr id="9" name="圆角矩形 62"/>
          <p:cNvSpPr/>
          <p:nvPr/>
        </p:nvSpPr>
        <p:spPr>
          <a:xfrm>
            <a:off x="590822" y="677239"/>
            <a:ext cx="1529502" cy="78604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38" y="777875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309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 2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Principle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10395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4208667" y="1291472"/>
            <a:ext cx="0" cy="405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0121" y="1597470"/>
            <a:ext cx="2931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Necessity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Simplicity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Correct and Workable</a:t>
            </a:r>
          </a:p>
          <a:p>
            <a:endParaRPr lang="en-US" altLang="zh-C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zh-CN" altLang="zh-C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zh-CN" altLang="zh-C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1396" y="5998675"/>
            <a:ext cx="307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requirement analysis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7712" y="1210409"/>
            <a:ext cx="72217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first principle: never appear to be more intelligent than the customer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second principle: Respect the customer's realistic choice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third principles: the third party is also our customers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fourth principles: customers and users should be treated differently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fifth principle: recording requirements with the most simple text tool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sixth principle: there is no free lunch</a:t>
            </a:r>
            <a:endParaRPr lang="zh-CN" altLang="zh-C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7554" y="5998675"/>
            <a:ext cx="279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capture requirement</a:t>
            </a:r>
            <a:endParaRPr lang="zh-CN" altLang="zh-CN" sz="20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5035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 panose="020F0302020204030204"/>
        <a:ea typeface="方正兰亭超细黑简体"/>
        <a:cs typeface=""/>
      </a:majorFont>
      <a:minorFont>
        <a:latin typeface="方正兰亭超细黑简体" panose="020F0502020204030204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436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方正兰亭超细黑简体</vt:lpstr>
      <vt:lpstr>微软雅黑</vt:lpstr>
      <vt:lpstr>微软雅黑 Light</vt:lpstr>
      <vt:lpstr>Arial</vt:lpstr>
      <vt:lpstr>Arial Rounded MT Bold</vt:lpstr>
      <vt:lpstr>Calibri</vt:lpstr>
      <vt:lpstr>Segoe UI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陈雪彬</dc:creator>
  <cp:lastModifiedBy>Yan</cp:lastModifiedBy>
  <cp:revision>92</cp:revision>
  <dcterms:created xsi:type="dcterms:W3CDTF">2016-06-02T12:43:26Z</dcterms:created>
  <dcterms:modified xsi:type="dcterms:W3CDTF">2016-09-20T13:10:17Z</dcterms:modified>
</cp:coreProperties>
</file>