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57" r:id="rId3"/>
    <p:sldId id="258" r:id="rId4"/>
    <p:sldId id="335" r:id="rId5"/>
    <p:sldId id="360" r:id="rId6"/>
    <p:sldId id="361" r:id="rId7"/>
    <p:sldId id="362" r:id="rId8"/>
    <p:sldId id="36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68" r:id="rId21"/>
    <p:sldId id="359" r:id="rId22"/>
    <p:sldId id="259" r:id="rId23"/>
    <p:sldId id="341" r:id="rId24"/>
    <p:sldId id="367" r:id="rId25"/>
    <p:sldId id="342" r:id="rId26"/>
    <p:sldId id="343" r:id="rId27"/>
    <p:sldId id="344" r:id="rId28"/>
    <p:sldId id="346" r:id="rId29"/>
    <p:sldId id="31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436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8E8F"/>
    <a:srgbClr val="9F948E"/>
    <a:srgbClr val="33416C"/>
    <a:srgbClr val="99737E"/>
    <a:srgbClr val="6B9DCD"/>
    <a:srgbClr val="F4B183"/>
    <a:srgbClr val="A8A6A6"/>
    <a:srgbClr val="B09C9F"/>
    <a:srgbClr val="59627F"/>
    <a:srgbClr val="A2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1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83"/>
        <p:guide pos="3840"/>
        <p:guide pos="415"/>
        <p:guide pos="7265"/>
        <p:guide orient="horz" pos="436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2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89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18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6981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4088295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371600"/>
            <a:ext cx="12192000" cy="5486400"/>
          </a:xfrm>
          <a:prstGeom prst="rect">
            <a:avLst/>
          </a:prstGeom>
          <a:gradFill>
            <a:gsLst>
              <a:gs pos="0">
                <a:srgbClr val="7030A0"/>
              </a:gs>
              <a:gs pos="31000">
                <a:srgbClr val="7030A0"/>
              </a:gs>
              <a:gs pos="81000">
                <a:srgbClr val="B41CA2"/>
              </a:gs>
              <a:gs pos="100000">
                <a:srgbClr val="DC22C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47700" y="971550"/>
            <a:ext cx="32194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647700" y="342900"/>
            <a:ext cx="20002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426422"/>
            <a:ext cx="354330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138618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5697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275073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2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42CA-E773-42CD-AA49-A77A8229518C}" type="datetimeFigureOut">
              <a:rPr lang="zh-CN" altLang="en-US" smtClean="0"/>
              <a:t>2016/10/27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7DE-C095-425E-A3C3-1E989280C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9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577941" y="866772"/>
            <a:ext cx="3036119" cy="3036119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8444" y="1784667"/>
            <a:ext cx="331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2016</a:t>
            </a:r>
            <a:endParaRPr lang="zh-CN" altLang="en-US" sz="72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09660" y="4287005"/>
            <a:ext cx="6323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Design Document</a:t>
            </a:r>
            <a:endParaRPr lang="zh-CN" altLang="en-US" sz="4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217918" y="4287005"/>
            <a:ext cx="5888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9955" y="5029987"/>
            <a:ext cx="58163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0659" y="2198222"/>
            <a:ext cx="6162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This function is for sellers to view the information about points of users transferred between our platform and seller’s points system. </a:t>
            </a:r>
            <a:endParaRPr lang="en-US" altLang="zh-CN" sz="2400" b="1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information include total income (transfer into) points and outcome (transfer out) points, latest transfer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records, user’s transfer records.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6901" y="601208"/>
            <a:ext cx="4574750" cy="94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Transfer Points</a:t>
            </a:r>
            <a:endParaRPr lang="zh-CN" altLang="en-US" sz="32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7" y="2310027"/>
            <a:ext cx="5068710" cy="28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929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790" y="138683"/>
            <a:ext cx="4574750" cy="94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Transfer Points</a:t>
            </a:r>
            <a:endParaRPr lang="zh-CN" altLang="en-US" sz="32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39" y="1229671"/>
            <a:ext cx="7728717" cy="53100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9401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9680" y="2315125"/>
            <a:ext cx="1041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Default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time range,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search time range, search points range, 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transfer type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username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Income points, outcome points, latest transfer records, user’s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transfer records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Constraints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The input of time range must be time format and the end time must later than start time.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9680" y="1677946"/>
            <a:ext cx="2728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 and 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endParaRPr lang="zh-CN" altLang="zh-CN" sz="2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601" y="354999"/>
            <a:ext cx="4574750" cy="94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Transfer Points</a:t>
            </a:r>
            <a:endParaRPr lang="zh-CN" altLang="en-US" sz="32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198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2005" y="511777"/>
            <a:ext cx="4265270" cy="824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Exchange Points</a:t>
            </a:r>
            <a:endParaRPr lang="zh-CN" altLang="zh-CN" sz="32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380" y="2067006"/>
            <a:ext cx="6268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This function is to show the exchange information about the seller, the information include total points, latest exchange records, user’s exchange records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 show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total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exchange points, not income points and outcome points, because 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income points and outcome points for exchange </a:t>
            </a:r>
            <a:r>
              <a:rPr lang="en-US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are same. 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7" y="1908390"/>
            <a:ext cx="5125155" cy="260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8595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6085" y="48996"/>
            <a:ext cx="4265270" cy="824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Exchange Points</a:t>
            </a:r>
            <a:endParaRPr lang="zh-CN" altLang="zh-CN" sz="32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24" y="1075599"/>
            <a:ext cx="7174976" cy="5305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27955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8103" y="2456353"/>
            <a:ext cx="9895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Default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time range,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search time range, search points range, username.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Total exchange points, latest exchange records, user’s exchange records.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Constraints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The input of time range must be time format and the end time must later than start time.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103" y="1765247"/>
            <a:ext cx="5605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 and 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705" y="393531"/>
            <a:ext cx="4265270" cy="824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Exchange Points</a:t>
            </a:r>
            <a:endParaRPr lang="zh-CN" altLang="zh-CN" sz="32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40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3968" y="323173"/>
            <a:ext cx="3809184" cy="824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exchange rate</a:t>
            </a:r>
            <a:endParaRPr lang="zh-CN" altLang="zh-CN" sz="32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8778" y="1814185"/>
            <a:ext cx="44647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Seller can input a time range to search the trend of exchange rate with another seller in a period time. The exchange rate will showed by a line chart</a:t>
            </a:r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25" y="1921607"/>
            <a:ext cx="6616176" cy="366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648136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4565" y="2261830"/>
            <a:ext cx="10251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search time range, seller name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line chart(exchange rate)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Constraints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The input of time range must be time format and the end time must later than start time.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4565" y="1587986"/>
            <a:ext cx="4482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 and output description</a:t>
            </a:r>
            <a:endParaRPr lang="zh-CN" altLang="zh-CN" sz="2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2585" y="256627"/>
            <a:ext cx="3809184" cy="8246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 exchange rate</a:t>
            </a:r>
            <a:endParaRPr lang="zh-CN" altLang="zh-CN" sz="32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32003"/>
      </p:ext>
    </p:extLst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22" y="1530866"/>
            <a:ext cx="9433878" cy="445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1718" y="182880"/>
            <a:ext cx="4982646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3200" b="1" kern="2200" dirty="0">
                <a:solidFill>
                  <a:schemeClr val="bg1"/>
                </a:solidFill>
                <a:latin typeface="Calibri" panose="020F0502020204030204" pitchFamily="34" charset="0"/>
              </a:rPr>
              <a:t>Intelligence analysis module</a:t>
            </a:r>
            <a:endParaRPr lang="zh-CN" altLang="zh-CN" sz="3200" b="1" kern="2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43838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2079" y="341114"/>
            <a:ext cx="167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</a:t>
            </a:r>
            <a:endParaRPr lang="zh-CN" altLang="zh-CN" sz="28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50" y="1134920"/>
            <a:ext cx="9136931" cy="4911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33920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24834" y="859181"/>
            <a:ext cx="3172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Content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126755" y="2976356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13061" y="2976356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94938" y="2987008"/>
            <a:ext cx="1196502" cy="119650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42843" y="3343774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45238" y="3343774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27115" y="3354426"/>
            <a:ext cx="116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76553" y="4745708"/>
            <a:ext cx="277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Interface Design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10204" y="4745709"/>
            <a:ext cx="270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Specific Design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7453" y="4771109"/>
            <a:ext cx="325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Database Design</a:t>
            </a:r>
            <a:endParaRPr lang="zh-CN" altLang="en-US" sz="24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cxnSp>
        <p:nvCxnSpPr>
          <p:cNvPr id="29" name="直接连接符 28"/>
          <p:cNvCxnSpPr>
            <a:stCxn id="8" idx="6"/>
            <a:endCxn id="9" idx="2"/>
          </p:cNvCxnSpPr>
          <p:nvPr/>
        </p:nvCxnSpPr>
        <p:spPr>
          <a:xfrm>
            <a:off x="2323257" y="3574607"/>
            <a:ext cx="3089804" cy="0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6"/>
            <a:endCxn id="10" idx="2"/>
          </p:cNvCxnSpPr>
          <p:nvPr/>
        </p:nvCxnSpPr>
        <p:spPr>
          <a:xfrm>
            <a:off x="6609563" y="3574607"/>
            <a:ext cx="3185375" cy="10652"/>
          </a:xfrm>
          <a:prstGeom prst="line">
            <a:avLst/>
          </a:prstGeom>
          <a:ln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44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5680" y="2333500"/>
            <a:ext cx="991616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Default time range,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search time range, trade data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type(trade times or trade points)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Rank in same industry, top 5 sellers histograms, 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industry ratios diagram, time sequence diagram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Constraints</a:t>
            </a: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The input of time range must be time format and the end time must later than start time.</a:t>
            </a:r>
            <a:endParaRPr lang="zh-CN" altLang="zh-CN" sz="20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5680" y="1682644"/>
            <a:ext cx="2728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Input and </a:t>
            </a:r>
            <a:r>
              <a:rPr lang="en-US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endParaRPr lang="zh-CN" altLang="zh-CN" sz="28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718" y="0"/>
            <a:ext cx="4982646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en-US" altLang="zh-CN" sz="3200" b="1" kern="2200" dirty="0">
                <a:solidFill>
                  <a:schemeClr val="bg1"/>
                </a:solidFill>
                <a:latin typeface="Calibri" panose="020F0502020204030204" pitchFamily="34" charset="0"/>
              </a:rPr>
              <a:t>Intelligence analysis module</a:t>
            </a:r>
            <a:endParaRPr lang="zh-CN" altLang="zh-CN" sz="3200" b="1" kern="2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0811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 </a:t>
            </a:r>
            <a:r>
              <a:rPr lang="en-US" altLang="zh-CN" sz="3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21176" y="3138532"/>
            <a:ext cx="482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Interface Design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329003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226" y="270057"/>
            <a:ext cx="3653330" cy="837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we provide</a:t>
            </a:r>
            <a:endParaRPr lang="zh-CN" altLang="zh-CN" sz="28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5075" y="1517857"/>
            <a:ext cx="24337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USER FUNCTION: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1107" y="2327974"/>
            <a:ext cx="25092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Transfer Point 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Transfer Points Out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10670"/>
              </p:ext>
            </p:extLst>
          </p:nvPr>
        </p:nvGraphicFramePr>
        <p:xfrm>
          <a:off x="4534292" y="688953"/>
          <a:ext cx="7396666" cy="596524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657997">
                  <a:extLst>
                    <a:ext uri="{9D8B030D-6E8A-4147-A177-3AD203B41FA5}">
                      <a16:colId xmlns:a16="http://schemas.microsoft.com/office/drawing/2014/main" xmlns="" val="1110591209"/>
                    </a:ext>
                  </a:extLst>
                </a:gridCol>
                <a:gridCol w="5738669">
                  <a:extLst>
                    <a:ext uri="{9D8B030D-6E8A-4147-A177-3AD203B41FA5}">
                      <a16:colId xmlns:a16="http://schemas.microsoft.com/office/drawing/2014/main" xmlns="" val="4056917531"/>
                    </a:ext>
                  </a:extLst>
                </a:gridCol>
              </a:tblGrid>
              <a:tr h="293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name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TransferIn()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484840"/>
                  </a:ext>
                </a:extLst>
              </a:tr>
              <a:tr h="4714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Transfer points from Seller’s Points System to our Exchange Platform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48573088"/>
                  </a:ext>
                </a:extLst>
              </a:tr>
              <a:tr h="293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Requester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 Function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68909877"/>
                  </a:ext>
                </a:extLst>
              </a:tr>
              <a:tr h="293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Requested para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 id, seller id, username, password, points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31887054"/>
                  </a:ext>
                </a:extLst>
              </a:tr>
              <a:tr h="2935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Responder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Function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7525965"/>
                  </a:ext>
                </a:extLst>
              </a:tr>
              <a:tr h="1761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Responded data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Status: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 Transfer success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 Invalid username or password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2: Points are not enough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3: Client error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4: Server error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78362982"/>
                  </a:ext>
                </a:extLst>
              </a:tr>
              <a:tr h="1761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Specific process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 Function invoke 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TransferIn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method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Send a transmission request to Seller’s Points System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response for transmission 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Parse content of response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 transmission record to DB in our system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the status to User Function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03034593"/>
                  </a:ext>
                </a:extLst>
              </a:tr>
              <a:tr h="587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Example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transferIn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sellerId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userName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sz="16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passWord</a:t>
                      </a: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double points)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634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7696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226" y="270057"/>
            <a:ext cx="3653330" cy="837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we provide</a:t>
            </a:r>
            <a:endParaRPr lang="zh-CN" altLang="zh-CN" sz="28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518" y="1079009"/>
            <a:ext cx="2433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UI:</a:t>
            </a:r>
            <a:endParaRPr lang="zh-CN" altLang="zh-CN" sz="24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170" y="1676221"/>
            <a:ext cx="292791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Seller List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kern="1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Industry Type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kern="100" dirty="0" smtClean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Advertisement content</a:t>
            </a:r>
            <a:endParaRPr lang="en-US" altLang="zh-CN" sz="2000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0125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2195" y="42901"/>
            <a:ext cx="2506648" cy="7330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8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we need</a:t>
            </a:r>
            <a:endParaRPr lang="zh-CN" altLang="zh-CN" sz="2800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4748" y="941316"/>
            <a:ext cx="3199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FROM BLOCKCHAIN FUNCTION:</a:t>
            </a:r>
            <a:endParaRPr lang="zh-CN" altLang="zh-CN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0739" y="1484945"/>
            <a:ext cx="2979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 Total Exchange Points</a:t>
            </a:r>
            <a:endParaRPr lang="zh-CN" altLang="zh-CN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38752"/>
              </p:ext>
            </p:extLst>
          </p:nvPr>
        </p:nvGraphicFramePr>
        <p:xfrm>
          <a:off x="1366727" y="1980826"/>
          <a:ext cx="9759145" cy="205460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187558">
                  <a:extLst>
                    <a:ext uri="{9D8B030D-6E8A-4147-A177-3AD203B41FA5}">
                      <a16:colId xmlns:a16="http://schemas.microsoft.com/office/drawing/2014/main" xmlns="" val="3133808775"/>
                    </a:ext>
                  </a:extLst>
                </a:gridCol>
                <a:gridCol w="7571587">
                  <a:extLst>
                    <a:ext uri="{9D8B030D-6E8A-4147-A177-3AD203B41FA5}">
                      <a16:colId xmlns:a16="http://schemas.microsoft.com/office/drawing/2014/main" xmlns="" val="4023463409"/>
                    </a:ext>
                  </a:extLst>
                </a:gridCol>
              </a:tblGrid>
              <a:tr h="256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name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GetToExPo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09192244"/>
                  </a:ext>
                </a:extLst>
              </a:tr>
              <a:tr h="513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total exchange points about the seller in a period time from Block Chain Function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19748710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Function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69363929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Requested para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id, start time, end time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7037553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 Chain Function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05763773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Responded data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 exchange points about the seller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15956732"/>
                  </a:ext>
                </a:extLst>
              </a:tr>
              <a:tr h="256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Example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double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getToExPo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sellerId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startTime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endTime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9045663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77058"/>
              </p:ext>
            </p:extLst>
          </p:nvPr>
        </p:nvGraphicFramePr>
        <p:xfrm>
          <a:off x="1366727" y="4680405"/>
          <a:ext cx="9822890" cy="188976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201847">
                  <a:extLst>
                    <a:ext uri="{9D8B030D-6E8A-4147-A177-3AD203B41FA5}">
                      <a16:colId xmlns:a16="http://schemas.microsoft.com/office/drawing/2014/main" xmlns="" val="3295113390"/>
                    </a:ext>
                  </a:extLst>
                </a:gridCol>
                <a:gridCol w="7621043">
                  <a:extLst>
                    <a:ext uri="{9D8B030D-6E8A-4147-A177-3AD203B41FA5}">
                      <a16:colId xmlns:a16="http://schemas.microsoft.com/office/drawing/2014/main" xmlns="" val="1471186647"/>
                    </a:ext>
                  </a:extLst>
                </a:gridCol>
              </a:tblGrid>
              <a:tr h="204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name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GetLatExRec()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27283215"/>
                  </a:ext>
                </a:extLst>
              </a:tr>
              <a:tr h="204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latest exchange records about the seller from Block Chain Function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1079731"/>
                  </a:ext>
                </a:extLst>
              </a:tr>
              <a:tr h="204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Requester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Function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8906634"/>
                  </a:ext>
                </a:extLst>
              </a:tr>
              <a:tr h="204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Requested para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id, record number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6178768"/>
                  </a:ext>
                </a:extLst>
              </a:tr>
              <a:tr h="204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 Chain Function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91323518"/>
                  </a:ext>
                </a:extLst>
              </a:tr>
              <a:tr h="409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Responded data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list of exchange records, each record include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userA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sellerA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pointsA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userB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sellerB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pointsB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exchange timestamp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90711464"/>
                  </a:ext>
                </a:extLst>
              </a:tr>
              <a:tr h="2045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Example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List&lt;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ExRec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getLatExRec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sellerId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recordNum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9493908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300739" y="4161975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 latest Exchange Records</a:t>
            </a:r>
            <a:endParaRPr lang="zh-CN" altLang="zh-CN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06469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3936" y="3692284"/>
            <a:ext cx="6589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14350" algn="l"/>
              </a:tabLst>
            </a:pPr>
            <a:r>
              <a:rPr lang="en-US" altLang="zh-CN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 Particular Exchange Records For Intelligent Analysis</a:t>
            </a:r>
            <a:endParaRPr lang="zh-CN" altLang="zh-CN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3936" y="138578"/>
            <a:ext cx="359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514350" algn="l"/>
              </a:tabLst>
            </a:pPr>
            <a:r>
              <a:rPr lang="en-US" altLang="zh-CN" b="1" kern="10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Get Particular Exchange Records</a:t>
            </a:r>
            <a:endParaRPr lang="zh-CN" altLang="zh-CN" b="1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854046"/>
              </p:ext>
            </p:extLst>
          </p:nvPr>
        </p:nvGraphicFramePr>
        <p:xfrm>
          <a:off x="780022" y="615832"/>
          <a:ext cx="10588704" cy="296853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373508">
                  <a:extLst>
                    <a:ext uri="{9D8B030D-6E8A-4147-A177-3AD203B41FA5}">
                      <a16:colId xmlns:a16="http://schemas.microsoft.com/office/drawing/2014/main" xmlns="" val="3225953725"/>
                    </a:ext>
                  </a:extLst>
                </a:gridCol>
                <a:gridCol w="8215196">
                  <a:extLst>
                    <a:ext uri="{9D8B030D-6E8A-4147-A177-3AD203B41FA5}">
                      <a16:colId xmlns:a16="http://schemas.microsoft.com/office/drawing/2014/main" xmlns="" val="1568870332"/>
                    </a:ext>
                  </a:extLst>
                </a:gridCol>
              </a:tblGrid>
              <a:tr h="269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name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GetParExRec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22890984"/>
                  </a:ext>
                </a:extLst>
              </a:tr>
              <a:tr h="539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particular exchange records about the seller from Block Chain Function by input search criteria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09030059"/>
                  </a:ext>
                </a:extLst>
              </a:tr>
              <a:tr h="269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Function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22874547"/>
                  </a:ext>
                </a:extLst>
              </a:tr>
              <a:tr h="539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Requested para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id, lower bound of points, upper bound of points, start time, end time, user id(all para can be empty except seller id)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80035595"/>
                  </a:ext>
                </a:extLst>
              </a:tr>
              <a:tr h="2698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 Chain Function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50327997"/>
                  </a:ext>
                </a:extLst>
              </a:tr>
              <a:tr h="539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Responded data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list of exchange records, each record include userA id, sellerA id, pointsA, userB id, sellerB id, pointsB, exchange timestamp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25846099"/>
                  </a:ext>
                </a:extLst>
              </a:tr>
              <a:tr h="5397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Example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List&lt;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ExRec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getLatExRec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sellerId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userId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double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lowPoints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double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upPoints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startTime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endTime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5527155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23845"/>
              </p:ext>
            </p:extLst>
          </p:nvPr>
        </p:nvGraphicFramePr>
        <p:xfrm>
          <a:off x="780022" y="4200316"/>
          <a:ext cx="10588704" cy="241435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373508">
                  <a:extLst>
                    <a:ext uri="{9D8B030D-6E8A-4147-A177-3AD203B41FA5}">
                      <a16:colId xmlns:a16="http://schemas.microsoft.com/office/drawing/2014/main" xmlns="" val="1797663533"/>
                    </a:ext>
                  </a:extLst>
                </a:gridCol>
                <a:gridCol w="8215196">
                  <a:extLst>
                    <a:ext uri="{9D8B030D-6E8A-4147-A177-3AD203B41FA5}">
                      <a16:colId xmlns:a16="http://schemas.microsoft.com/office/drawing/2014/main" xmlns="" val="4249527291"/>
                    </a:ext>
                  </a:extLst>
                </a:gridCol>
              </a:tblGrid>
              <a:tr h="23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name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GetParExRec()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69077449"/>
                  </a:ext>
                </a:extLst>
              </a:tr>
              <a:tr h="4796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Description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particular exchange records about the seller from Block Chain Function by input search criteria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076434"/>
                  </a:ext>
                </a:extLst>
              </a:tr>
              <a:tr h="23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Requester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Function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07676688"/>
                  </a:ext>
                </a:extLst>
              </a:tr>
              <a:tr h="23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Requested para</a:t>
                      </a:r>
                      <a:endParaRPr lang="zh-CN" sz="16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id, start time, end time 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6486586"/>
                  </a:ext>
                </a:extLst>
              </a:tr>
              <a:tr h="2398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 Chain Function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324935"/>
                  </a:ext>
                </a:extLst>
              </a:tr>
              <a:tr h="4796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Responded data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list of exchange records, each record include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userA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sellerA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pointsA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userB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sellerB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id,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pointsB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exchange timestamp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10021650"/>
                  </a:ext>
                </a:extLst>
              </a:tr>
              <a:tr h="4796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Example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 List&lt;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ExRec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getLatExRec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sellerId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startTime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endTime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5257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4045"/>
      </p:ext>
    </p:extLst>
  </p:cSld>
  <p:clrMapOvr>
    <a:masterClrMapping/>
  </p:clrMapOvr>
  <p:transition spd="slow">
    <p:push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053" y="183199"/>
            <a:ext cx="3929281" cy="944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Seller</a:t>
            </a:r>
            <a:r>
              <a:rPr lang="en-US" altLang="zh-CN" sz="2400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Points System’s</a:t>
            </a:r>
            <a:r>
              <a:rPr lang="en-US" altLang="zh-CN" b="1" kern="100" dirty="0">
                <a:solidFill>
                  <a:schemeClr val="bg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API</a:t>
            </a:r>
            <a:endParaRPr lang="zh-CN" altLang="zh-CN" b="1" kern="100" dirty="0">
              <a:solidFill>
                <a:schemeClr val="bg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810" y="1204363"/>
            <a:ext cx="44170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Basic URL and basic response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0850" y="1851140"/>
            <a:ext cx="44086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=139.129.9.194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=v1.0.0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BaseUrl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=http://{IP}/seller/{Version}/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Base response format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status:0,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msg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:"OK",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data:null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Status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means status of response 0 means everything is Ok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Msg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means alert information when having a error 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if get data list from seller points system.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94338" y="1712194"/>
            <a:ext cx="42954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request URL shows like</a:t>
            </a:r>
            <a:r>
              <a:rPr lang="zh-CN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 {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BaseUrl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}/points/{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trade_type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}/{</a:t>
            </a:r>
            <a:r>
              <a:rPr lang="en-US" altLang="zh-CN" b="1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seller_id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81863" y="1204363"/>
            <a:ext cx="2430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interfaces’ format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6322" y="4090810"/>
            <a:ext cx="4253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default</a:t>
            </a:r>
            <a:r>
              <a:rPr lang="zh-CN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status</a:t>
            </a:r>
            <a:r>
              <a:rPr lang="zh-CN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0: Transfer success</a:t>
            </a:r>
            <a:b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1: Invalid username or password</a:t>
            </a:r>
            <a:b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2: Points are not enough</a:t>
            </a:r>
            <a:b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3: Client error</a:t>
            </a:r>
            <a:b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4: Server error </a:t>
            </a:r>
            <a:endParaRPr lang="zh-CN" altLang="zh-CN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76798" y="3546377"/>
            <a:ext cx="24407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kern="1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status Information</a:t>
            </a:r>
            <a:endParaRPr lang="zh-CN" altLang="zh-CN" sz="2000" kern="100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057655"/>
      </p:ext>
    </p:extLst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26046"/>
              </p:ext>
            </p:extLst>
          </p:nvPr>
        </p:nvGraphicFramePr>
        <p:xfrm>
          <a:off x="395925" y="114833"/>
          <a:ext cx="10871515" cy="279102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57911">
                  <a:extLst>
                    <a:ext uri="{9D8B030D-6E8A-4147-A177-3AD203B41FA5}">
                      <a16:colId xmlns:a16="http://schemas.microsoft.com/office/drawing/2014/main" xmlns="" val="527750734"/>
                    </a:ext>
                  </a:extLst>
                </a:gridCol>
                <a:gridCol w="8613604">
                  <a:extLst>
                    <a:ext uri="{9D8B030D-6E8A-4147-A177-3AD203B41FA5}">
                      <a16:colId xmlns:a16="http://schemas.microsoft.com/office/drawing/2014/main" xmlns="" val="1190864328"/>
                    </a:ext>
                  </a:extLst>
                </a:gridCol>
              </a:tblGrid>
              <a:tr h="2411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/points/{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trade_type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}/{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seller_id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2499398623"/>
                  </a:ext>
                </a:extLst>
              </a:tr>
              <a:tr h="3605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 points from seller system and transfer point from our system to seller system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2340842905"/>
                  </a:ext>
                </a:extLst>
              </a:tr>
              <a:tr h="721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 &amp; parameters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Method: POST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trade_type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transfer type, </a:t>
                      </a:r>
                      <a:endParaRPr lang="en-US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1:transfer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 into seller own system </a:t>
                      </a:r>
                      <a:endParaRPr lang="en-US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0:transfer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 into our system    </a:t>
                      </a:r>
                      <a:endParaRPr lang="en-US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seller_id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40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 unique target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3105952167"/>
                  </a:ext>
                </a:extLst>
              </a:tr>
              <a:tr h="5408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Body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name     </a:t>
                      </a: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(String)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log-in name     </a:t>
                      </a:r>
                      <a:endParaRPr lang="en-US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password </a:t>
                      </a: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(String)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log-in password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endParaRPr lang="en-US" sz="140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en-US" sz="14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points   </a:t>
                      </a:r>
                      <a:r>
                        <a:rPr lang="en-US" sz="140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(String) 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 wanted to transfer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1293450255"/>
                  </a:ext>
                </a:extLst>
              </a:tr>
              <a:tr h="4823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Response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Format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    status:0,    </a:t>
                      </a:r>
                      <a:r>
                        <a:rPr lang="en-US" sz="140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:"OK",    }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2841928559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96493"/>
              </p:ext>
            </p:extLst>
          </p:nvPr>
        </p:nvGraphicFramePr>
        <p:xfrm>
          <a:off x="5831682" y="3081171"/>
          <a:ext cx="5445760" cy="34747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131032">
                  <a:extLst>
                    <a:ext uri="{9D8B030D-6E8A-4147-A177-3AD203B41FA5}">
                      <a16:colId xmlns:a16="http://schemas.microsoft.com/office/drawing/2014/main" xmlns="" val="1673497240"/>
                    </a:ext>
                  </a:extLst>
                </a:gridCol>
                <a:gridCol w="4314728">
                  <a:extLst>
                    <a:ext uri="{9D8B030D-6E8A-4147-A177-3AD203B41FA5}">
                      <a16:colId xmlns:a16="http://schemas.microsoft.com/office/drawing/2014/main" xmlns="" val="986670924"/>
                    </a:ext>
                  </a:extLst>
                </a:gridCol>
              </a:tblGrid>
              <a:tr h="3291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Example 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 /points/1/1007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transfer points from our system to seller's 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system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body: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name:ken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password:4342423,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points:200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response: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status:0,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:"OK"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status:1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:"error invalid name and password"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5355581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31781"/>
              </p:ext>
            </p:extLst>
          </p:nvPr>
        </p:nvGraphicFramePr>
        <p:xfrm>
          <a:off x="395925" y="3081171"/>
          <a:ext cx="5334000" cy="347472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107822">
                  <a:extLst>
                    <a:ext uri="{9D8B030D-6E8A-4147-A177-3AD203B41FA5}">
                      <a16:colId xmlns:a16="http://schemas.microsoft.com/office/drawing/2014/main" xmlns="" val="345891012"/>
                    </a:ext>
                  </a:extLst>
                </a:gridCol>
                <a:gridCol w="4226178">
                  <a:extLst>
                    <a:ext uri="{9D8B030D-6E8A-4147-A177-3AD203B41FA5}">
                      <a16:colId xmlns:a16="http://schemas.microsoft.com/office/drawing/2014/main" xmlns="" val="2953177694"/>
                    </a:ext>
                  </a:extLst>
                </a:gridCol>
              </a:tblGrid>
              <a:tr h="3474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Example 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 /points/0/1001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transfer points from seller own system to our system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 body: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name:ken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password:4342423,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points:300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response: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status:0,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:"OK"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status:1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msg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:"error invalid name and password"</a:t>
                      </a:r>
                      <a:b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2637" marR="52637" marT="0" marB="0"/>
                </a:tc>
                <a:extLst>
                  <a:ext uri="{0D108BD9-81ED-4DB2-BD59-A6C34878D82A}">
                    <a16:rowId xmlns:a16="http://schemas.microsoft.com/office/drawing/2014/main" xmlns="" val="1663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71867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63260" y="1780160"/>
            <a:ext cx="4065479" cy="3180945"/>
            <a:chOff x="4063260" y="1780160"/>
            <a:chExt cx="4065479" cy="3180945"/>
          </a:xfrm>
        </p:grpSpPr>
        <p:sp>
          <p:nvSpPr>
            <p:cNvPr id="4" name="文本框 3"/>
            <p:cNvSpPr txBox="1"/>
            <p:nvPr/>
          </p:nvSpPr>
          <p:spPr>
            <a:xfrm>
              <a:off x="4063260" y="2406393"/>
              <a:ext cx="4065479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+mn-ea"/>
                  <a:sym typeface="+mn-lt"/>
                </a:rPr>
                <a:t>THANK</a:t>
              </a:r>
              <a:r>
                <a:rPr lang="en-US" altLang="zh-CN" sz="4800" dirty="0">
                  <a:solidFill>
                    <a:prstClr val="white"/>
                  </a:solidFill>
                  <a:cs typeface="+mn-ea"/>
                  <a:sym typeface="+mn-lt"/>
                </a:rPr>
                <a:t>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latin typeface="Arial Rounded MT Bold" panose="020F0704030504030204" pitchFamily="34" charset="0"/>
                  <a:cs typeface="+mn-ea"/>
                  <a:sym typeface="+mn-lt"/>
                </a:rPr>
                <a:t>YOU</a:t>
              </a:r>
              <a:endParaRPr lang="zh-CN" altLang="en-US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466616" y="1780160"/>
              <a:ext cx="3180945" cy="3180945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30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 1</a:t>
            </a:r>
            <a:endParaRPr lang="zh-CN" altLang="en-US" sz="36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9395" y="3044279"/>
            <a:ext cx="482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Database Design</a:t>
            </a:r>
            <a:endParaRPr lang="zh-CN" altLang="en-US" sz="36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68674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Documents\Tencent Files\394739657\Image\C2C\{CA001073-A8A9-F4FB-404C-5598FC682645}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04" y="0"/>
            <a:ext cx="9363075" cy="6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58011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042" y="463427"/>
            <a:ext cx="3245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ordia New"/>
              </a:rPr>
              <a:t>Table of Seller Function:</a:t>
            </a:r>
            <a:endParaRPr lang="zh-CN" altLang="zh-C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ordia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43355" y="1358804"/>
          <a:ext cx="10788100" cy="2411395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993559">
                  <a:extLst>
                    <a:ext uri="{9D8B030D-6E8A-4147-A177-3AD203B41FA5}">
                      <a16:colId xmlns:a16="http://schemas.microsoft.com/office/drawing/2014/main" xmlns="" val="4153228277"/>
                    </a:ext>
                  </a:extLst>
                </a:gridCol>
                <a:gridCol w="3629128">
                  <a:extLst>
                    <a:ext uri="{9D8B030D-6E8A-4147-A177-3AD203B41FA5}">
                      <a16:colId xmlns:a16="http://schemas.microsoft.com/office/drawing/2014/main" xmlns="" val="849758768"/>
                    </a:ext>
                  </a:extLst>
                </a:gridCol>
                <a:gridCol w="3165413">
                  <a:extLst>
                    <a:ext uri="{9D8B030D-6E8A-4147-A177-3AD203B41FA5}">
                      <a16:colId xmlns:a16="http://schemas.microsoft.com/office/drawing/2014/main" xmlns="" val="1054143019"/>
                    </a:ext>
                  </a:extLst>
                </a:gridCol>
              </a:tblGrid>
              <a:tr h="2112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 name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Type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1077475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Seller_ID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19690729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Seller_Name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67978528"/>
                  </a:ext>
                </a:extLst>
              </a:tr>
              <a:tr h="2231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Seller_Address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5859901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Seller_Telephone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04310697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Seller_Email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31089384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358900" algn="l"/>
                        </a:tabLs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Seller_Username</a:t>
                      </a: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17142124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Seller_Password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91742897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Seller_Status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17375010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rdia New"/>
                        </a:rPr>
                        <a:t>IndustryType_ID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altLang="zh-CN" sz="12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rdia New"/>
                        </a:rPr>
                        <a:t>FK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Seller_Logo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 path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88438679"/>
                  </a:ext>
                </a:extLst>
              </a:tr>
              <a:tr h="1977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Seller_Description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34275447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3042" y="89756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ordia New"/>
              </a:rPr>
              <a:t>Seller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Cordia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3042" y="3685902"/>
            <a:ext cx="1646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ordia New"/>
              </a:rPr>
              <a:t>Industry Type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Cordia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042" y="5348183"/>
            <a:ext cx="1610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ordia New"/>
              </a:rPr>
              <a:t>ActivationCode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Cordia New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43355" y="4142783"/>
          <a:ext cx="10788100" cy="1130067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959686">
                  <a:extLst>
                    <a:ext uri="{9D8B030D-6E8A-4147-A177-3AD203B41FA5}">
                      <a16:colId xmlns:a16="http://schemas.microsoft.com/office/drawing/2014/main" xmlns="" val="2722058164"/>
                    </a:ext>
                  </a:extLst>
                </a:gridCol>
                <a:gridCol w="3644313">
                  <a:extLst>
                    <a:ext uri="{9D8B030D-6E8A-4147-A177-3AD203B41FA5}">
                      <a16:colId xmlns:a16="http://schemas.microsoft.com/office/drawing/2014/main" xmlns="" val="1113270600"/>
                    </a:ext>
                  </a:extLst>
                </a:gridCol>
                <a:gridCol w="3184101">
                  <a:extLst>
                    <a:ext uri="{9D8B030D-6E8A-4147-A177-3AD203B41FA5}">
                      <a16:colId xmlns:a16="http://schemas.microsoft.com/office/drawing/2014/main" xmlns="" val="603082820"/>
                    </a:ext>
                  </a:extLst>
                </a:gridCol>
              </a:tblGrid>
              <a:tr h="290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 name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Type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65354447"/>
                  </a:ext>
                </a:extLst>
              </a:tr>
              <a:tr h="2576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IndustryType_ID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40990881"/>
                  </a:ext>
                </a:extLst>
              </a:tr>
              <a:tr h="290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557655" algn="l"/>
                        </a:tabLs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IndustryType _Name	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64377002"/>
                  </a:ext>
                </a:extLst>
              </a:tr>
              <a:tr h="2907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557655" algn="l"/>
                        </a:tabLs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IndustryType_Logo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 path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2675133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43356" y="5792848"/>
          <a:ext cx="10788099" cy="699057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036777">
                  <a:extLst>
                    <a:ext uri="{9D8B030D-6E8A-4147-A177-3AD203B41FA5}">
                      <a16:colId xmlns:a16="http://schemas.microsoft.com/office/drawing/2014/main" xmlns="" val="3010257187"/>
                    </a:ext>
                  </a:extLst>
                </a:gridCol>
                <a:gridCol w="3610439">
                  <a:extLst>
                    <a:ext uri="{9D8B030D-6E8A-4147-A177-3AD203B41FA5}">
                      <a16:colId xmlns:a16="http://schemas.microsoft.com/office/drawing/2014/main" xmlns="" val="204678415"/>
                    </a:ext>
                  </a:extLst>
                </a:gridCol>
                <a:gridCol w="3140883">
                  <a:extLst>
                    <a:ext uri="{9D8B030D-6E8A-4147-A177-3AD203B41FA5}">
                      <a16:colId xmlns:a16="http://schemas.microsoft.com/office/drawing/2014/main" xmlns="" val="804087577"/>
                    </a:ext>
                  </a:extLst>
                </a:gridCol>
              </a:tblGrid>
              <a:tr h="2496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361440" algn="ctr"/>
                        </a:tabLs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 name	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Type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80047266"/>
                  </a:ext>
                </a:extLst>
              </a:tr>
              <a:tr h="2212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ActivationCode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</a:t>
                      </a:r>
                      <a:endParaRPr lang="zh-CN" sz="12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16517646"/>
                  </a:ext>
                </a:extLst>
              </a:tr>
              <a:tr h="2281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Seller_Seller_ID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rdia New"/>
                        </a:rPr>
                        <a:t>INT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FK</a:t>
                      </a:r>
                      <a:endParaRPr lang="zh-CN" sz="12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1144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3240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3042" y="463427"/>
            <a:ext cx="3245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ordia New"/>
              </a:rPr>
              <a:t>Table of Seller Function:</a:t>
            </a:r>
            <a:endParaRPr lang="zh-CN" altLang="zh-C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Cordia New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03042" y="1704935"/>
          <a:ext cx="10715133" cy="235607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452650">
                  <a:extLst>
                    <a:ext uri="{9D8B030D-6E8A-4147-A177-3AD203B41FA5}">
                      <a16:colId xmlns:a16="http://schemas.microsoft.com/office/drawing/2014/main" xmlns="" val="2610346705"/>
                    </a:ext>
                  </a:extLst>
                </a:gridCol>
                <a:gridCol w="3391115">
                  <a:extLst>
                    <a:ext uri="{9D8B030D-6E8A-4147-A177-3AD203B41FA5}">
                      <a16:colId xmlns:a16="http://schemas.microsoft.com/office/drawing/2014/main" xmlns="" val="1104060159"/>
                    </a:ext>
                  </a:extLst>
                </a:gridCol>
                <a:gridCol w="2871368">
                  <a:extLst>
                    <a:ext uri="{9D8B030D-6E8A-4147-A177-3AD203B41FA5}">
                      <a16:colId xmlns:a16="http://schemas.microsoft.com/office/drawing/2014/main" xmlns="" val="3604780545"/>
                    </a:ext>
                  </a:extLst>
                </a:gridCol>
              </a:tblGrid>
              <a:tr h="3663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361440" algn="ctr"/>
                        </a:tabLs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 name	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Type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74294633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68500" algn="l"/>
                        </a:tabLs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PointTransfer _ID	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88606588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PointTransfer _Time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DATETIME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54448769"/>
                  </a:ext>
                </a:extLst>
              </a:tr>
              <a:tr h="3663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PointTransfer _Point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485140" algn="l"/>
                        </a:tabLs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	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1171337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PointTransfer _Type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59712661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User_U_id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44602768"/>
                  </a:ext>
                </a:extLst>
              </a:tr>
              <a:tr h="324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358900" algn="l"/>
                        </a:tabLs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SellerPointSystem_Username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FK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5206311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03042" y="1211642"/>
            <a:ext cx="1423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tabLst>
                <a:tab pos="3657600" algn="l"/>
              </a:tabLst>
            </a:pP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ordia New"/>
              </a:rPr>
              <a:t>PointTransfer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Cordia New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99374"/>
              </p:ext>
            </p:extLst>
          </p:nvPr>
        </p:nvGraphicFramePr>
        <p:xfrm>
          <a:off x="503042" y="4305241"/>
          <a:ext cx="9820106" cy="2055045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989285">
                  <a:extLst>
                    <a:ext uri="{9D8B030D-6E8A-4147-A177-3AD203B41FA5}">
                      <a16:colId xmlns:a16="http://schemas.microsoft.com/office/drawing/2014/main" xmlns="" val="710432759"/>
                    </a:ext>
                  </a:extLst>
                </a:gridCol>
                <a:gridCol w="3167399">
                  <a:extLst>
                    <a:ext uri="{9D8B030D-6E8A-4147-A177-3AD203B41FA5}">
                      <a16:colId xmlns:a16="http://schemas.microsoft.com/office/drawing/2014/main" xmlns="" val="3825325509"/>
                    </a:ext>
                  </a:extLst>
                </a:gridCol>
                <a:gridCol w="2663422">
                  <a:extLst>
                    <a:ext uri="{9D8B030D-6E8A-4147-A177-3AD203B41FA5}">
                      <a16:colId xmlns:a16="http://schemas.microsoft.com/office/drawing/2014/main" xmlns="" val="1226875459"/>
                    </a:ext>
                  </a:extLst>
                </a:gridCol>
              </a:tblGrid>
              <a:tr h="4043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361440" algn="ctr"/>
                        </a:tabLs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 name	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Type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3182417804"/>
                  </a:ext>
                </a:extLst>
              </a:tr>
              <a:tr h="412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68500" algn="l"/>
                        </a:tabLst>
                      </a:pP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Advertisement_ID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95713768"/>
                  </a:ext>
                </a:extLst>
              </a:tr>
              <a:tr h="412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Seller_Seller_ID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FK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05055148"/>
                  </a:ext>
                </a:extLst>
              </a:tr>
              <a:tr h="412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6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rdia New"/>
                        </a:rPr>
                        <a:t>Advertisement_Picture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 path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73733258"/>
                  </a:ext>
                </a:extLst>
              </a:tr>
              <a:tr h="4126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Advertisement_Content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917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78255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3592" y="53399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ordia New"/>
              </a:rPr>
              <a:t>Table of Seller Points System:</a:t>
            </a:r>
            <a:endParaRPr lang="zh-CN" altLang="zh-CN" sz="2400" b="1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Cordia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3592" y="1190805"/>
            <a:ext cx="1911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ordia New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ordia New"/>
              </a:rPr>
              <a:t>SellerPointSystem</a:t>
            </a:r>
            <a:endParaRPr lang="zh-CN" altLang="zh-CN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  <a:cs typeface="Cordia New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13848" y="1740635"/>
          <a:ext cx="10620866" cy="148937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413478">
                  <a:extLst>
                    <a:ext uri="{9D8B030D-6E8A-4147-A177-3AD203B41FA5}">
                      <a16:colId xmlns:a16="http://schemas.microsoft.com/office/drawing/2014/main" xmlns="" val="1241131712"/>
                    </a:ext>
                  </a:extLst>
                </a:gridCol>
                <a:gridCol w="3361281">
                  <a:extLst>
                    <a:ext uri="{9D8B030D-6E8A-4147-A177-3AD203B41FA5}">
                      <a16:colId xmlns:a16="http://schemas.microsoft.com/office/drawing/2014/main" xmlns="" val="519273352"/>
                    </a:ext>
                  </a:extLst>
                </a:gridCol>
                <a:gridCol w="2846107">
                  <a:extLst>
                    <a:ext uri="{9D8B030D-6E8A-4147-A177-3AD203B41FA5}">
                      <a16:colId xmlns:a16="http://schemas.microsoft.com/office/drawing/2014/main" xmlns="" val="1848065761"/>
                    </a:ext>
                  </a:extLst>
                </a:gridCol>
              </a:tblGrid>
              <a:tr h="3948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361440" algn="ctr"/>
                        </a:tabLs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Attribute name	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Type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04965262"/>
                  </a:ext>
                </a:extLst>
              </a:tr>
              <a:tr h="349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968500" algn="l"/>
                        </a:tabLst>
                      </a:pPr>
                      <a:r>
                        <a:rPr lang="en-US" sz="16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SellerPointSystem_Username</a:t>
                      </a: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PK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97676030"/>
                  </a:ext>
                </a:extLst>
              </a:tr>
              <a:tr h="349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727200" algn="l"/>
                        </a:tabLs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SellerPointSystem_Password	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00108716"/>
                  </a:ext>
                </a:extLst>
              </a:tr>
              <a:tr h="3948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SellerPointSystem_Point</a:t>
                      </a:r>
                      <a:endParaRPr lang="zh-CN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rdia New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1823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339286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63690" y="2504873"/>
            <a:ext cx="1848255" cy="1848255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351237" y="0"/>
            <a:ext cx="726598" cy="2446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506377" y="223735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21076" y="483949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577812" y="4366721"/>
            <a:ext cx="744054" cy="2504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750408" y="4590456"/>
            <a:ext cx="611136" cy="20574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665107" y="4850670"/>
            <a:ext cx="400200" cy="13472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51012" y="3105835"/>
            <a:ext cx="269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Part </a:t>
            </a:r>
            <a:r>
              <a:rPr lang="en-US" altLang="zh-CN" sz="36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9395" y="3044280"/>
            <a:ext cx="4824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Specific Design</a:t>
            </a:r>
          </a:p>
        </p:txBody>
      </p:sp>
    </p:spTree>
    <p:extLst>
      <p:ext uri="{BB962C8B-B14F-4D97-AF65-F5344CB8AC3E}">
        <p14:creationId xmlns:p14="http://schemas.microsoft.com/office/powerpoint/2010/main" val="31803964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1068" y="2023069"/>
            <a:ext cx="512430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 Transfer Points</a:t>
            </a:r>
          </a:p>
          <a:p>
            <a:pPr marL="457200" indent="-4572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 Exchange Points</a:t>
            </a:r>
          </a:p>
          <a:p>
            <a:pPr marL="457200" indent="-457200"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View exchange rate</a:t>
            </a:r>
          </a:p>
        </p:txBody>
      </p:sp>
      <p:sp>
        <p:nvSpPr>
          <p:cNvPr id="3" name="矩形 2"/>
          <p:cNvSpPr/>
          <p:nvPr/>
        </p:nvSpPr>
        <p:spPr>
          <a:xfrm>
            <a:off x="733936" y="1291779"/>
            <a:ext cx="6173613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Income 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outcome points </a:t>
            </a: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module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7362" y="4430965"/>
            <a:ext cx="4937827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24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Intelligence </a:t>
            </a:r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analysis module</a:t>
            </a:r>
            <a:endParaRPr lang="zh-CN" altLang="zh-CN" sz="24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3361" y="555171"/>
            <a:ext cx="1963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3804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方正兰亭超细黑简体"/>
        <a:ea typeface="方正兰亭超细黑简体"/>
        <a:cs typeface=""/>
      </a:majorFont>
      <a:minorFont>
        <a:latin typeface="方正兰亭超细黑简体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C0AE0"/>
      </a:accent1>
      <a:accent2>
        <a:srgbClr val="EC32A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1255</Words>
  <Application>Microsoft Office PowerPoint</Application>
  <PresentationFormat>宽屏</PresentationFormat>
  <Paragraphs>322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Cordia New</vt:lpstr>
      <vt:lpstr>方正兰亭超细黑简体</vt:lpstr>
      <vt:lpstr>宋体</vt:lpstr>
      <vt:lpstr>微软雅黑</vt:lpstr>
      <vt:lpstr>微软雅黑 Light</vt:lpstr>
      <vt:lpstr>Arial</vt:lpstr>
      <vt:lpstr>Arial Rounded MT Bold</vt:lpstr>
      <vt:lpstr>Calibri</vt:lpstr>
      <vt:lpstr>Cambria</vt:lpstr>
      <vt:lpstr>Segoe UI Light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陈雪彬</dc:creator>
  <cp:lastModifiedBy>JW F</cp:lastModifiedBy>
  <cp:revision>265</cp:revision>
  <dcterms:created xsi:type="dcterms:W3CDTF">2016-06-02T12:43:26Z</dcterms:created>
  <dcterms:modified xsi:type="dcterms:W3CDTF">2016-10-27T01:06:30Z</dcterms:modified>
</cp:coreProperties>
</file>