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89" r:id="rId2"/>
    <p:sldId id="301" r:id="rId3"/>
    <p:sldId id="302" r:id="rId4"/>
    <p:sldId id="303" r:id="rId5"/>
    <p:sldId id="304" r:id="rId6"/>
    <p:sldId id="305" r:id="rId7"/>
    <p:sldId id="299" r:id="rId8"/>
    <p:sldId id="269"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300" r:id="rId22"/>
    <p:sldId id="256" r:id="rId23"/>
    <p:sldId id="285" r:id="rId24"/>
    <p:sldId id="270" r:id="rId25"/>
    <p:sldId id="271" r:id="rId26"/>
    <p:sldId id="275" r:id="rId27"/>
    <p:sldId id="286" r:id="rId28"/>
    <p:sldId id="280" r:id="rId29"/>
    <p:sldId id="281" r:id="rId30"/>
    <p:sldId id="282" r:id="rId31"/>
    <p:sldId id="283" r:id="rId32"/>
    <p:sldId id="284" r:id="rId33"/>
    <p:sldId id="288" r:id="rId34"/>
    <p:sldId id="287"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0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3" autoAdjust="0"/>
    <p:restoredTop sz="94660"/>
  </p:normalViewPr>
  <p:slideViewPr>
    <p:cSldViewPr>
      <p:cViewPr varScale="1">
        <p:scale>
          <a:sx n="34" d="100"/>
          <a:sy n="34" d="100"/>
        </p:scale>
        <p:origin x="66" y="8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10/13/2016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10/13/2016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895600"/>
            <a:ext cx="8785995" cy="923330"/>
          </a:xfrm>
          <a:prstGeom prst="rect">
            <a:avLst/>
          </a:prstGeom>
        </p:spPr>
        <p:txBody>
          <a:bodyPr wrap="none">
            <a:spAutoFit/>
          </a:bodyPr>
          <a:lstStyle/>
          <a:p>
            <a:r>
              <a:rPr lang="en-US" sz="5400" b="1" dirty="0" smtClean="0"/>
              <a:t>ARCHITECTURE DESIGN</a:t>
            </a:r>
            <a:endParaRPr lang="en-US" sz="5400" b="1" dirty="0"/>
          </a:p>
        </p:txBody>
      </p:sp>
    </p:spTree>
    <p:extLst>
      <p:ext uri="{BB962C8B-B14F-4D97-AF65-F5344CB8AC3E}">
        <p14:creationId xmlns:p14="http://schemas.microsoft.com/office/powerpoint/2010/main" val="214453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900" dirty="0"/>
              <a:t/>
            </a:r>
            <a:br>
              <a:rPr lang="en-US" altLang="zh-CN" sz="4900" dirty="0"/>
            </a:br>
            <a:r>
              <a:rPr lang="en-US" altLang="zh-CN" sz="4900" dirty="0"/>
              <a:t>State diagram</a:t>
            </a:r>
            <a:r>
              <a:rPr lang="zh-CN" altLang="zh-CN" dirty="0"/>
              <a:t/>
            </a:r>
            <a:br>
              <a:rPr lang="zh-CN" altLang="zh-CN" dirty="0"/>
            </a:br>
            <a:endParaRPr lang="zh-CN" altLang="en-US" dirty="0"/>
          </a:p>
        </p:txBody>
      </p:sp>
      <p:sp>
        <p:nvSpPr>
          <p:cNvPr id="3" name="内容占位符 2"/>
          <p:cNvSpPr>
            <a:spLocks noGrp="1"/>
          </p:cNvSpPr>
          <p:nvPr>
            <p:ph idx="1"/>
          </p:nvPr>
        </p:nvSpPr>
        <p:spPr>
          <a:xfrm>
            <a:off x="1295401" y="2994990"/>
            <a:ext cx="9601196" cy="2880877"/>
          </a:xfrm>
        </p:spPr>
        <p:txBody>
          <a:bodyPr/>
          <a:lstStyle/>
          <a:p>
            <a:r>
              <a:rPr lang="zh-CN" altLang="zh-CN" sz="3200" dirty="0"/>
              <a:t>A </a:t>
            </a:r>
            <a:r>
              <a:rPr lang="zh-CN" altLang="zh-CN" sz="3200" b="1" dirty="0"/>
              <a:t>state diagram</a:t>
            </a:r>
            <a:r>
              <a:rPr lang="zh-CN" altLang="zh-CN" sz="3200" dirty="0"/>
              <a:t> is a type of diagram used in computer science and related fields to describe the behavior of systems. State diagrams require that the system described is composed of a finite number of state. </a:t>
            </a:r>
          </a:p>
          <a:p>
            <a:pPr marL="0" indent="0">
              <a:buNone/>
            </a:pPr>
            <a:endParaRPr lang="zh-CN" altLang="en-US" dirty="0"/>
          </a:p>
        </p:txBody>
      </p:sp>
    </p:spTree>
    <p:extLst>
      <p:ext uri="{BB962C8B-B14F-4D97-AF65-F5344CB8AC3E}">
        <p14:creationId xmlns:p14="http://schemas.microsoft.com/office/powerpoint/2010/main" val="416694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diagram</a:t>
            </a:r>
            <a:endParaRPr lang="zh-CN" altLang="en-US" dirty="0"/>
          </a:p>
        </p:txBody>
      </p:sp>
      <p:sp>
        <p:nvSpPr>
          <p:cNvPr id="3" name="内容占位符 2"/>
          <p:cNvSpPr>
            <a:spLocks noGrp="1"/>
          </p:cNvSpPr>
          <p:nvPr>
            <p:ph idx="1"/>
          </p:nvPr>
        </p:nvSpPr>
        <p:spPr/>
        <p:txBody>
          <a:bodyPr/>
          <a:lstStyle/>
          <a:p>
            <a:pPr marL="0" indent="0">
              <a:buNone/>
            </a:pPr>
            <a:r>
              <a:rPr lang="zh-CN" altLang="zh-CN" dirty="0"/>
              <a:t>the basic elements:</a:t>
            </a:r>
          </a:p>
          <a:p>
            <a:pPr lvl="0"/>
            <a:r>
              <a:rPr lang="zh-CN" altLang="zh-CN" dirty="0"/>
              <a:t>Filled circle, representing to the initial state</a:t>
            </a:r>
          </a:p>
          <a:p>
            <a:pPr lvl="0"/>
            <a:r>
              <a:rPr lang="zh-CN" altLang="zh-CN" dirty="0"/>
              <a:t>Hollow circle containing a smaller filled circle, indicating the final state (if any)</a:t>
            </a:r>
          </a:p>
          <a:p>
            <a:pPr lvl="0"/>
            <a:r>
              <a:rPr lang="zh-CN" altLang="zh-CN" dirty="0"/>
              <a:t>Rounded rectangle, denoting a state.</a:t>
            </a:r>
          </a:p>
          <a:p>
            <a:pPr lvl="0"/>
            <a:r>
              <a:rPr lang="zh-CN" altLang="zh-CN" dirty="0"/>
              <a:t>Arrow, denoting transition.</a:t>
            </a:r>
          </a:p>
          <a:p>
            <a:endParaRPr lang="zh-CN" altLang="en-US" dirty="0"/>
          </a:p>
        </p:txBody>
      </p:sp>
    </p:spTree>
    <p:extLst>
      <p:ext uri="{BB962C8B-B14F-4D97-AF65-F5344CB8AC3E}">
        <p14:creationId xmlns:p14="http://schemas.microsoft.com/office/powerpoint/2010/main" val="172848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diagram</a:t>
            </a:r>
            <a:endParaRPr lang="zh-CN" altLang="en-US" dirty="0"/>
          </a:p>
        </p:txBody>
      </p:sp>
      <p:pic>
        <p:nvPicPr>
          <p:cNvPr id="4" name="内容占位符 3"/>
          <p:cNvPicPr>
            <a:picLocks noGrp="1"/>
          </p:cNvPicPr>
          <p:nvPr>
            <p:ph idx="1"/>
          </p:nvPr>
        </p:nvPicPr>
        <p:blipFill>
          <a:blip r:embed="rId2"/>
          <a:stretch>
            <a:fillRect/>
          </a:stretch>
        </p:blipFill>
        <p:spPr>
          <a:xfrm>
            <a:off x="2047460" y="2676940"/>
            <a:ext cx="8097079" cy="2875721"/>
          </a:xfrm>
          <a:prstGeom prst="rect">
            <a:avLst/>
          </a:prstGeom>
        </p:spPr>
      </p:pic>
    </p:spTree>
    <p:extLst>
      <p:ext uri="{BB962C8B-B14F-4D97-AF65-F5344CB8AC3E}">
        <p14:creationId xmlns:p14="http://schemas.microsoft.com/office/powerpoint/2010/main" val="1924179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class diagram</a:t>
            </a:r>
            <a:endParaRPr lang="zh-CN" altLang="en-US" dirty="0"/>
          </a:p>
        </p:txBody>
      </p:sp>
      <p:sp>
        <p:nvSpPr>
          <p:cNvPr id="3" name="内容占位符 2"/>
          <p:cNvSpPr>
            <a:spLocks noGrp="1"/>
          </p:cNvSpPr>
          <p:nvPr>
            <p:ph idx="1"/>
          </p:nvPr>
        </p:nvSpPr>
        <p:spPr/>
        <p:txBody>
          <a:bodyPr/>
          <a:lstStyle/>
          <a:p>
            <a:r>
              <a:rPr lang="en-US" altLang="zh-CN" sz="2800" b="1" dirty="0"/>
              <a:t>A class diagram in the Unified Modeling Language (UML) is a type of static structure diagram .a class diagram describes the structure of a system by showing the system's classes, their attributes, operations (or methods), and the relationships among objects.</a:t>
            </a:r>
            <a:endParaRPr lang="zh-CN" altLang="zh-CN" sz="2800" b="1" dirty="0"/>
          </a:p>
          <a:p>
            <a:endParaRPr lang="zh-CN" altLang="en-US" dirty="0"/>
          </a:p>
        </p:txBody>
      </p:sp>
    </p:spTree>
    <p:extLst>
      <p:ext uri="{BB962C8B-B14F-4D97-AF65-F5344CB8AC3E}">
        <p14:creationId xmlns:p14="http://schemas.microsoft.com/office/powerpoint/2010/main" val="2286300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class diagram</a:t>
            </a:r>
            <a:endParaRPr lang="zh-CN" altLang="en-US" dirty="0"/>
          </a:p>
        </p:txBody>
      </p:sp>
      <p:sp>
        <p:nvSpPr>
          <p:cNvPr id="3" name="内容占位符 2"/>
          <p:cNvSpPr>
            <a:spLocks noGrp="1"/>
          </p:cNvSpPr>
          <p:nvPr>
            <p:ph idx="1"/>
          </p:nvPr>
        </p:nvSpPr>
        <p:spPr/>
        <p:txBody>
          <a:bodyPr/>
          <a:lstStyle/>
          <a:p>
            <a:pPr lvl="0"/>
            <a:r>
              <a:rPr lang="en-US" altLang="zh-CN" b="1" dirty="0"/>
              <a:t>In a class diagram, </a:t>
            </a:r>
            <a:r>
              <a:rPr lang="en-US" altLang="zh-CN" dirty="0"/>
              <a:t>classes are represented with boxes that contain three compartments : The top compartment contains the name of the class . The middle compartment contains the attributes of the class . The bottom compartment contains the operations the class can execute.</a:t>
            </a:r>
            <a:endParaRPr lang="zh-CN" altLang="zh-CN" dirty="0"/>
          </a:p>
          <a:p>
            <a:pPr lvl="0"/>
            <a:r>
              <a:rPr lang="en-US" altLang="zh-CN" dirty="0"/>
              <a:t>I</a:t>
            </a:r>
            <a:r>
              <a:rPr lang="en-US" altLang="zh-CN" b="1" dirty="0"/>
              <a:t>n a class diagram </a:t>
            </a:r>
            <a:r>
              <a:rPr lang="en-US" altLang="zh-CN" dirty="0"/>
              <a:t>, UML defines the following relationships : Inheritance</a:t>
            </a:r>
            <a:r>
              <a:rPr lang="zh-CN" altLang="zh-CN" dirty="0"/>
              <a:t>（</a:t>
            </a:r>
            <a:r>
              <a:rPr lang="en-US" altLang="zh-CN" dirty="0"/>
              <a:t>is a</a:t>
            </a:r>
            <a:r>
              <a:rPr lang="zh-CN" altLang="zh-CN" dirty="0"/>
              <a:t>）、</a:t>
            </a:r>
            <a:r>
              <a:rPr lang="en-US" altLang="zh-CN" dirty="0"/>
              <a:t>Association(has a)</a:t>
            </a:r>
            <a:r>
              <a:rPr lang="zh-CN" altLang="zh-CN" dirty="0"/>
              <a:t>、</a:t>
            </a:r>
            <a:r>
              <a:rPr lang="en-US" altLang="zh-CN" dirty="0"/>
              <a:t>Aggregation</a:t>
            </a:r>
            <a:r>
              <a:rPr lang="zh-CN" altLang="zh-CN" dirty="0"/>
              <a:t>、</a:t>
            </a:r>
            <a:r>
              <a:rPr lang="en-US" altLang="zh-CN" dirty="0"/>
              <a:t>Composition</a:t>
            </a:r>
            <a:r>
              <a:rPr lang="zh-CN" altLang="zh-CN" dirty="0"/>
              <a:t>、</a:t>
            </a:r>
            <a:r>
              <a:rPr lang="en-US" altLang="zh-CN" dirty="0"/>
              <a:t>Dependency(use a)</a:t>
            </a:r>
            <a:endParaRPr lang="zh-CN" altLang="zh-CN" b="1" dirty="0"/>
          </a:p>
          <a:p>
            <a:endParaRPr lang="zh-CN" altLang="en-US" dirty="0"/>
          </a:p>
        </p:txBody>
      </p:sp>
    </p:spTree>
    <p:extLst>
      <p:ext uri="{BB962C8B-B14F-4D97-AF65-F5344CB8AC3E}">
        <p14:creationId xmlns:p14="http://schemas.microsoft.com/office/powerpoint/2010/main" val="3028234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class diagram</a:t>
            </a:r>
            <a:endParaRPr lang="zh-CN" altLang="en-US" dirty="0"/>
          </a:p>
        </p:txBody>
      </p:sp>
      <p:pic>
        <p:nvPicPr>
          <p:cNvPr id="4" name="内容占位符 3"/>
          <p:cNvPicPr>
            <a:picLocks noGrp="1"/>
          </p:cNvPicPr>
          <p:nvPr>
            <p:ph idx="1"/>
          </p:nvPr>
        </p:nvPicPr>
        <p:blipFill>
          <a:blip r:embed="rId2"/>
          <a:stretch>
            <a:fillRect/>
          </a:stretch>
        </p:blipFill>
        <p:spPr>
          <a:xfrm>
            <a:off x="2597315" y="2557463"/>
            <a:ext cx="6997370" cy="3317875"/>
          </a:xfrm>
          <a:prstGeom prst="rect">
            <a:avLst/>
          </a:prstGeom>
          <a:noFill/>
          <a:ln w="9525">
            <a:noFill/>
          </a:ln>
        </p:spPr>
      </p:pic>
    </p:spTree>
    <p:extLst>
      <p:ext uri="{BB962C8B-B14F-4D97-AF65-F5344CB8AC3E}">
        <p14:creationId xmlns:p14="http://schemas.microsoft.com/office/powerpoint/2010/main" val="776170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Sequence diagram</a:t>
            </a:r>
            <a:endParaRPr lang="zh-CN" altLang="en-US" dirty="0"/>
          </a:p>
        </p:txBody>
      </p:sp>
      <p:sp>
        <p:nvSpPr>
          <p:cNvPr id="3" name="内容占位符 2"/>
          <p:cNvSpPr>
            <a:spLocks noGrp="1"/>
          </p:cNvSpPr>
          <p:nvPr>
            <p:ph idx="1"/>
          </p:nvPr>
        </p:nvSpPr>
        <p:spPr/>
        <p:txBody>
          <a:bodyPr/>
          <a:lstStyle/>
          <a:p>
            <a:pPr lvl="0"/>
            <a:r>
              <a:rPr lang="en-US" altLang="zh-CN" dirty="0"/>
              <a:t>A Sequence diagram is an interaction diagram that shows how objects operate with one another and in what order. It is a construct of a message sequence chart . A sequence diagram shows object interactions arranged in time sequence.</a:t>
            </a:r>
            <a:endParaRPr lang="zh-CN" altLang="zh-CN" dirty="0"/>
          </a:p>
          <a:p>
            <a:pPr lvl="0"/>
            <a:r>
              <a:rPr lang="en-US" altLang="zh-CN" dirty="0"/>
              <a:t>A sequence diagram shows, as parallel vertical lines (lifelines), different processes or objects that live simultaneously, and, as horizontal arrows, the messages exchanged between them, in the order in which they occur. This allows the specification of simple runtime scenarios in a graphical manner.</a:t>
            </a:r>
            <a:endParaRPr lang="zh-CN" altLang="zh-CN" dirty="0"/>
          </a:p>
          <a:p>
            <a:endParaRPr lang="zh-CN" altLang="en-US" dirty="0"/>
          </a:p>
        </p:txBody>
      </p:sp>
    </p:spTree>
    <p:extLst>
      <p:ext uri="{BB962C8B-B14F-4D97-AF65-F5344CB8AC3E}">
        <p14:creationId xmlns:p14="http://schemas.microsoft.com/office/powerpoint/2010/main" val="2224210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Sequence diagram</a:t>
            </a:r>
            <a:endParaRPr lang="zh-CN" altLang="en-US" dirty="0"/>
          </a:p>
        </p:txBody>
      </p:sp>
      <p:pic>
        <p:nvPicPr>
          <p:cNvPr id="4" name="内容占位符 3"/>
          <p:cNvPicPr>
            <a:picLocks noGrp="1"/>
          </p:cNvPicPr>
          <p:nvPr>
            <p:ph idx="1"/>
          </p:nvPr>
        </p:nvPicPr>
        <p:blipFill>
          <a:blip r:embed="rId2"/>
          <a:stretch>
            <a:fillRect/>
          </a:stretch>
        </p:blipFill>
        <p:spPr>
          <a:xfrm>
            <a:off x="3703508" y="2478157"/>
            <a:ext cx="4393571" cy="3750364"/>
          </a:xfrm>
          <a:prstGeom prst="rect">
            <a:avLst/>
          </a:prstGeom>
          <a:noFill/>
          <a:ln w="9525">
            <a:noFill/>
          </a:ln>
        </p:spPr>
      </p:pic>
    </p:spTree>
    <p:extLst>
      <p:ext uri="{BB962C8B-B14F-4D97-AF65-F5344CB8AC3E}">
        <p14:creationId xmlns:p14="http://schemas.microsoft.com/office/powerpoint/2010/main" val="1639488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 diagram</a:t>
            </a:r>
            <a:endParaRPr lang="zh-CN" altLang="en-US" dirty="0"/>
          </a:p>
        </p:txBody>
      </p:sp>
      <p:sp>
        <p:nvSpPr>
          <p:cNvPr id="3" name="内容占位符 2"/>
          <p:cNvSpPr>
            <a:spLocks noGrp="1"/>
          </p:cNvSpPr>
          <p:nvPr>
            <p:ph idx="1"/>
          </p:nvPr>
        </p:nvSpPr>
        <p:spPr/>
        <p:txBody>
          <a:bodyPr/>
          <a:lstStyle/>
          <a:p>
            <a:r>
              <a:rPr lang="zh-CN" altLang="zh-CN" dirty="0"/>
              <a:t>A </a:t>
            </a:r>
            <a:r>
              <a:rPr lang="zh-CN" altLang="zh-CN" b="1" dirty="0"/>
              <a:t>deployment diagram</a:t>
            </a:r>
            <a:r>
              <a:rPr lang="zh-CN" altLang="zh-CN" dirty="0"/>
              <a:t> in the UML models is the physical deployment of artifacts on nodes. To describe a web site, for example, a deployment diagram would show what hardware components ("nodes") exist (e.g., a web server, an application server, and a database server), what software components ("artifacts") run on each node, and how the different pieces are connected. The nodes appear as boxes, and the artifacts allocated to each node appear as rectangles within the boxes. Nodes may have subnodes, which appear as nested boxes</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1230192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 diagram</a:t>
            </a:r>
            <a:endParaRPr lang="zh-CN" altLang="en-US" dirty="0"/>
          </a:p>
        </p:txBody>
      </p:sp>
      <p:sp>
        <p:nvSpPr>
          <p:cNvPr id="3" name="内容占位符 2"/>
          <p:cNvSpPr>
            <a:spLocks noGrp="1"/>
          </p:cNvSpPr>
          <p:nvPr>
            <p:ph idx="1"/>
          </p:nvPr>
        </p:nvSpPr>
        <p:spPr>
          <a:xfrm>
            <a:off x="1295401" y="2531166"/>
            <a:ext cx="9601196" cy="3344702"/>
          </a:xfrm>
        </p:spPr>
        <p:txBody>
          <a:bodyPr>
            <a:normAutofit fontScale="92500" lnSpcReduction="20000"/>
          </a:bodyPr>
          <a:lstStyle/>
          <a:p>
            <a:r>
              <a:rPr lang="en-US" altLang="zh-CN" dirty="0"/>
              <a:t>Deployment Diagram Elements:</a:t>
            </a:r>
          </a:p>
          <a:p>
            <a:r>
              <a:rPr lang="en-US" altLang="zh-CN" dirty="0"/>
              <a:t>1</a:t>
            </a:r>
            <a:r>
              <a:rPr lang="zh-CN" altLang="en-US" dirty="0"/>
              <a:t>、</a:t>
            </a:r>
            <a:r>
              <a:rPr lang="en-US" altLang="zh-CN" dirty="0"/>
              <a:t>Node</a:t>
            </a:r>
            <a:r>
              <a:rPr lang="zh-CN" altLang="en-US" dirty="0"/>
              <a:t>：</a:t>
            </a:r>
            <a:r>
              <a:rPr lang="en-US" altLang="zh-CN" dirty="0"/>
              <a:t>A node is either a hardware or software element. It is shown as a three-dimensional box shape.</a:t>
            </a:r>
          </a:p>
          <a:p>
            <a:r>
              <a:rPr lang="en-US" altLang="zh-CN" dirty="0"/>
              <a:t>2</a:t>
            </a:r>
            <a:r>
              <a:rPr lang="zh-CN" altLang="en-US" dirty="0"/>
              <a:t>、</a:t>
            </a:r>
            <a:r>
              <a:rPr lang="en-US" altLang="zh-CN" dirty="0"/>
              <a:t>Node Instance: An instance can be distinguished from a node by the fact that its name is underlined and has a colon before its base node type.</a:t>
            </a:r>
          </a:p>
          <a:p>
            <a:r>
              <a:rPr lang="en-US" altLang="zh-CN" dirty="0"/>
              <a:t>3</a:t>
            </a:r>
            <a:r>
              <a:rPr lang="zh-CN" altLang="en-US" dirty="0"/>
              <a:t>、</a:t>
            </a:r>
            <a:r>
              <a:rPr lang="en-US" altLang="zh-CN" dirty="0"/>
              <a:t>Artifact: This is a product of the software development process. That may include process models, source files, design documents, test reports, etc.</a:t>
            </a:r>
          </a:p>
          <a:p>
            <a:r>
              <a:rPr lang="en-US" altLang="zh-CN" dirty="0"/>
              <a:t>4</a:t>
            </a:r>
            <a:r>
              <a:rPr lang="zh-CN" altLang="en-US" dirty="0"/>
              <a:t>、</a:t>
            </a:r>
            <a:r>
              <a:rPr lang="en-US" altLang="zh-CN" dirty="0"/>
              <a:t>Association: In the context of a deployment diagram, an association represents a communication path between nodes.</a:t>
            </a:r>
          </a:p>
        </p:txBody>
      </p:sp>
    </p:spTree>
    <p:extLst>
      <p:ext uri="{BB962C8B-B14F-4D97-AF65-F5344CB8AC3E}">
        <p14:creationId xmlns:p14="http://schemas.microsoft.com/office/powerpoint/2010/main" val="3755125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and design?</a:t>
            </a:r>
          </a:p>
        </p:txBody>
      </p:sp>
      <p:sp>
        <p:nvSpPr>
          <p:cNvPr id="3" name="Content Placeholder 2"/>
          <p:cNvSpPr>
            <a:spLocks noGrp="1"/>
          </p:cNvSpPr>
          <p:nvPr>
            <p:ph idx="1"/>
          </p:nvPr>
        </p:nvSpPr>
        <p:spPr>
          <a:xfrm>
            <a:off x="1295401" y="2556932"/>
            <a:ext cx="5638799" cy="3318936"/>
          </a:xfrm>
        </p:spPr>
        <p:txBody>
          <a:bodyPr>
            <a:noAutofit/>
          </a:bodyPr>
          <a:lstStyle/>
          <a:p>
            <a:pPr algn="just"/>
            <a:r>
              <a:rPr lang="en-US" dirty="0"/>
              <a:t>Software application architecture is the process of defining a structured solution that meets all of the technical and operational requirements, while optimizing common quality attributes such as performance, security, and manageability. </a:t>
            </a:r>
          </a:p>
          <a:p>
            <a:pPr algn="just"/>
            <a:r>
              <a:rPr lang="en-US" dirty="0"/>
              <a:t>it is the part of Software (System) developing life cycle. </a:t>
            </a:r>
          </a:p>
          <a:p>
            <a:pPr algn="just"/>
            <a:r>
              <a:rPr lang="en-US" dirty="0"/>
              <a:t>It is second step of software developing </a:t>
            </a:r>
          </a:p>
          <a:p>
            <a:pPr algn="just"/>
            <a:endParaRPr lang="en-US" dirty="0"/>
          </a:p>
          <a:p>
            <a:pPr algn="just"/>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2556932"/>
            <a:ext cx="3581400" cy="3597753"/>
          </a:xfrm>
          <a:prstGeom prst="rect">
            <a:avLst/>
          </a:prstGeom>
        </p:spPr>
      </p:pic>
    </p:spTree>
    <p:extLst>
      <p:ext uri="{BB962C8B-B14F-4D97-AF65-F5344CB8AC3E}">
        <p14:creationId xmlns:p14="http://schemas.microsoft.com/office/powerpoint/2010/main" val="174740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 diagram</a:t>
            </a:r>
            <a:endParaRPr lang="zh-CN" altLang="en-US" dirty="0"/>
          </a:p>
        </p:txBody>
      </p:sp>
      <p:pic>
        <p:nvPicPr>
          <p:cNvPr id="4" name="内容占位符 3"/>
          <p:cNvPicPr>
            <a:picLocks noGrp="1"/>
          </p:cNvPicPr>
          <p:nvPr>
            <p:ph idx="1"/>
          </p:nvPr>
        </p:nvPicPr>
        <p:blipFill>
          <a:blip r:embed="rId2"/>
          <a:stretch>
            <a:fillRect/>
          </a:stretch>
        </p:blipFill>
        <p:spPr>
          <a:xfrm>
            <a:off x="2710806" y="2477951"/>
            <a:ext cx="6565716" cy="3684310"/>
          </a:xfrm>
          <a:prstGeom prst="rect">
            <a:avLst/>
          </a:prstGeom>
        </p:spPr>
      </p:pic>
    </p:spTree>
    <p:extLst>
      <p:ext uri="{BB962C8B-B14F-4D97-AF65-F5344CB8AC3E}">
        <p14:creationId xmlns:p14="http://schemas.microsoft.com/office/powerpoint/2010/main" val="1418395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2895600"/>
            <a:ext cx="7871065" cy="923330"/>
          </a:xfrm>
          <a:prstGeom prst="rect">
            <a:avLst/>
          </a:prstGeom>
        </p:spPr>
        <p:txBody>
          <a:bodyPr wrap="none">
            <a:spAutoFit/>
          </a:bodyPr>
          <a:lstStyle/>
          <a:p>
            <a:r>
              <a:rPr lang="en-US" sz="5400" b="1" dirty="0" smtClean="0"/>
              <a:t>COMPONENT DESIGN</a:t>
            </a:r>
            <a:endParaRPr lang="en-US" sz="5400" b="1" dirty="0"/>
          </a:p>
        </p:txBody>
      </p:sp>
    </p:spTree>
    <p:extLst>
      <p:ext uri="{BB962C8B-B14F-4D97-AF65-F5344CB8AC3E}">
        <p14:creationId xmlns:p14="http://schemas.microsoft.com/office/powerpoint/2010/main" val="2870646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t>Component Design</a:t>
            </a:r>
            <a:endParaRPr lang="zh-CN" altLang="en-US" sz="6000" b="1" dirty="0"/>
          </a:p>
        </p:txBody>
      </p:sp>
      <p:sp>
        <p:nvSpPr>
          <p:cNvPr id="4" name="Content Placeholder 3"/>
          <p:cNvSpPr>
            <a:spLocks noGrp="1"/>
          </p:cNvSpPr>
          <p:nvPr>
            <p:ph idx="1"/>
          </p:nvPr>
        </p:nvSpPr>
        <p:spPr/>
        <p:txBody>
          <a:bodyPr/>
          <a:lstStyle/>
          <a:p>
            <a:pPr algn="just"/>
            <a:r>
              <a:rPr lang="en-US" altLang="zh-CN" dirty="0"/>
              <a:t>Component is a modular, deployable, replaceable part of a system that encapsulates implementation and exposes </a:t>
            </a:r>
            <a:r>
              <a:rPr lang="en-US" altLang="zh-CN" dirty="0" smtClean="0"/>
              <a:t>a </a:t>
            </a:r>
            <a:r>
              <a:rPr lang="en-US" altLang="zh-CN" dirty="0"/>
              <a:t>set of interfaces. </a:t>
            </a:r>
          </a:p>
          <a:p>
            <a:pPr algn="just"/>
            <a:r>
              <a:rPr lang="en-US" altLang="zh-CN" dirty="0"/>
              <a:t>All System processes are placed into separate components.</a:t>
            </a:r>
            <a:endParaRPr lang="zh-CN" altLang="en-US" dirty="0"/>
          </a:p>
          <a:p>
            <a:pPr algn="just"/>
            <a:r>
              <a:rPr lang="en-US" altLang="zh-CN" dirty="0"/>
              <a:t>Component-level design establishes the algorithmic detail required to manipulate data structures, effect communication between software components via their interfaces, and implement the processing algorithms allocated to each component.</a:t>
            </a:r>
            <a:endParaRPr lang="zh-CN" altLang="en-US" dirty="0"/>
          </a:p>
          <a:p>
            <a:endParaRPr lang="en-US" dirty="0"/>
          </a:p>
        </p:txBody>
      </p:sp>
    </p:spTree>
    <p:extLst>
      <p:ext uri="{BB962C8B-B14F-4D97-AF65-F5344CB8AC3E}">
        <p14:creationId xmlns:p14="http://schemas.microsoft.com/office/powerpoint/2010/main" val="3971737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415976" y="804530"/>
            <a:ext cx="2867025" cy="4924425"/>
          </a:xfrm>
          <a:prstGeom prst="rect">
            <a:avLst/>
          </a:prstGeom>
          <a:noFill/>
        </p:spPr>
        <p:txBody>
          <a:bodyPr wrap="square" rtlCol="0">
            <a:spAutoFit/>
          </a:bodyPr>
          <a:lstStyle/>
          <a:p>
            <a:pPr algn="just"/>
            <a:r>
              <a:rPr lang="en-US" sz="2400" b="1" dirty="0" smtClean="0">
                <a:solidFill>
                  <a:schemeClr val="bg1">
                    <a:lumMod val="50000"/>
                  </a:schemeClr>
                </a:solidFill>
              </a:rPr>
              <a:t>Required</a:t>
            </a:r>
          </a:p>
          <a:p>
            <a:pPr marL="285750" indent="-285750" algn="just">
              <a:buFont typeface="Arial" panose="020B0604020202020204" pitchFamily="34" charset="0"/>
              <a:buChar char="•"/>
            </a:pPr>
            <a:r>
              <a:rPr lang="en-US" sz="2000" dirty="0" smtClean="0">
                <a:solidFill>
                  <a:schemeClr val="bg1">
                    <a:lumMod val="50000"/>
                  </a:schemeClr>
                </a:solidFill>
              </a:rPr>
              <a:t>A component can be reused only if required interface is satisfied</a:t>
            </a:r>
          </a:p>
          <a:p>
            <a:pPr marL="285750" indent="-285750" algn="just">
              <a:buFont typeface="Arial" panose="020B0604020202020204" pitchFamily="34" charset="0"/>
              <a:buChar char="•"/>
            </a:pPr>
            <a:r>
              <a:rPr lang="en-US" sz="2000" dirty="0" smtClean="0">
                <a:solidFill>
                  <a:schemeClr val="bg1">
                    <a:lumMod val="50000"/>
                  </a:schemeClr>
                </a:solidFill>
              </a:rPr>
              <a:t>The platform in compatible:</a:t>
            </a:r>
          </a:p>
          <a:p>
            <a:pPr algn="just"/>
            <a:r>
              <a:rPr lang="en-US" sz="2000" dirty="0" smtClean="0">
                <a:solidFill>
                  <a:schemeClr val="bg1">
                    <a:lumMod val="50000"/>
                  </a:schemeClr>
                </a:solidFill>
              </a:rPr>
              <a:t>     - Runtime Libraries</a:t>
            </a:r>
          </a:p>
          <a:p>
            <a:pPr algn="just"/>
            <a:r>
              <a:rPr lang="en-US" sz="2000" dirty="0">
                <a:solidFill>
                  <a:schemeClr val="bg1">
                    <a:lumMod val="50000"/>
                  </a:schemeClr>
                </a:solidFill>
              </a:rPr>
              <a:t> </a:t>
            </a:r>
            <a:r>
              <a:rPr lang="en-US" sz="2000" dirty="0" smtClean="0">
                <a:solidFill>
                  <a:schemeClr val="bg1">
                    <a:lumMod val="50000"/>
                  </a:schemeClr>
                </a:solidFill>
              </a:rPr>
              <a:t>    - OS / Device Drivers</a:t>
            </a:r>
          </a:p>
          <a:p>
            <a:pPr algn="just"/>
            <a:r>
              <a:rPr lang="en-US" sz="2000" dirty="0">
                <a:solidFill>
                  <a:schemeClr val="bg1">
                    <a:lumMod val="50000"/>
                  </a:schemeClr>
                </a:solidFill>
              </a:rPr>
              <a:t> </a:t>
            </a:r>
            <a:r>
              <a:rPr lang="en-US" sz="2000" dirty="0" smtClean="0">
                <a:solidFill>
                  <a:schemeClr val="bg1">
                    <a:lumMod val="50000"/>
                  </a:schemeClr>
                </a:solidFill>
              </a:rPr>
              <a:t>    - Hardware</a:t>
            </a:r>
          </a:p>
          <a:p>
            <a:pPr marL="285750" indent="-285750" algn="just">
              <a:buFont typeface="Arial" panose="020B0604020202020204" pitchFamily="34" charset="0"/>
              <a:buChar char="•"/>
            </a:pPr>
            <a:r>
              <a:rPr lang="en-US" sz="2000" dirty="0" smtClean="0">
                <a:solidFill>
                  <a:schemeClr val="bg1">
                    <a:lumMod val="50000"/>
                  </a:schemeClr>
                </a:solidFill>
              </a:rPr>
              <a:t>The Environment is setup correctly:</a:t>
            </a:r>
          </a:p>
          <a:p>
            <a:pPr algn="just"/>
            <a:r>
              <a:rPr lang="en-US" sz="2000" dirty="0" smtClean="0">
                <a:solidFill>
                  <a:schemeClr val="bg1">
                    <a:lumMod val="50000"/>
                  </a:schemeClr>
                </a:solidFill>
              </a:rPr>
              <a:t>     - Databases</a:t>
            </a:r>
            <a:endParaRPr lang="en-US" dirty="0" smtClean="0">
              <a:solidFill>
                <a:schemeClr val="bg1">
                  <a:lumMod val="50000"/>
                </a:schemeClr>
              </a:solidFill>
            </a:endParaRPr>
          </a:p>
          <a:p>
            <a:pPr algn="just"/>
            <a:r>
              <a:rPr lang="en-US" dirty="0">
                <a:solidFill>
                  <a:schemeClr val="bg1">
                    <a:lumMod val="50000"/>
                  </a:schemeClr>
                </a:solidFill>
              </a:rPr>
              <a:t> </a:t>
            </a:r>
            <a:r>
              <a:rPr lang="en-US" dirty="0" smtClean="0">
                <a:solidFill>
                  <a:schemeClr val="bg1">
                    <a:lumMod val="50000"/>
                  </a:schemeClr>
                </a:solidFill>
              </a:rPr>
              <a:t>    - Configuration files</a:t>
            </a:r>
          </a:p>
          <a:p>
            <a:pPr algn="just"/>
            <a:r>
              <a:rPr lang="en-US" dirty="0">
                <a:solidFill>
                  <a:schemeClr val="bg1">
                    <a:lumMod val="50000"/>
                  </a:schemeClr>
                </a:solidFill>
              </a:rPr>
              <a:t> </a:t>
            </a:r>
            <a:r>
              <a:rPr lang="en-US" dirty="0" smtClean="0">
                <a:solidFill>
                  <a:schemeClr val="bg1">
                    <a:lumMod val="50000"/>
                  </a:schemeClr>
                </a:solidFill>
              </a:rPr>
              <a:t>    - File system directories</a:t>
            </a:r>
          </a:p>
          <a:p>
            <a:pPr algn="just"/>
            <a:endParaRPr lang="en-US" dirty="0">
              <a:solidFill>
                <a:schemeClr val="bg1">
                  <a:lumMod val="50000"/>
                </a:schemeClr>
              </a:solidFill>
            </a:endParaRPr>
          </a:p>
          <a:p>
            <a:pPr algn="just"/>
            <a:endParaRPr lang="en-US" dirty="0">
              <a:solidFill>
                <a:schemeClr val="bg1">
                  <a:lumMod val="50000"/>
                </a:schemeClr>
              </a:solidFill>
            </a:endParaRPr>
          </a:p>
        </p:txBody>
      </p:sp>
      <p:sp>
        <p:nvSpPr>
          <p:cNvPr id="9" name="TextBox 8"/>
          <p:cNvSpPr txBox="1"/>
          <p:nvPr/>
        </p:nvSpPr>
        <p:spPr>
          <a:xfrm>
            <a:off x="839719" y="794591"/>
            <a:ext cx="2867025" cy="5078313"/>
          </a:xfrm>
          <a:prstGeom prst="rect">
            <a:avLst/>
          </a:prstGeom>
          <a:noFill/>
        </p:spPr>
        <p:txBody>
          <a:bodyPr wrap="square" rtlCol="0">
            <a:spAutoFit/>
          </a:bodyPr>
          <a:lstStyle/>
          <a:p>
            <a:pPr algn="just"/>
            <a:r>
              <a:rPr lang="en-US" sz="2400" b="1" dirty="0" smtClean="0">
                <a:solidFill>
                  <a:schemeClr val="bg1">
                    <a:lumMod val="50000"/>
                  </a:schemeClr>
                </a:solidFill>
              </a:rPr>
              <a:t>Provided</a:t>
            </a:r>
          </a:p>
          <a:p>
            <a:pPr marL="285750" indent="-285750" algn="just">
              <a:buFont typeface="Arial" panose="020B0604020202020204" pitchFamily="34" charset="0"/>
              <a:buChar char="•"/>
            </a:pPr>
            <a:r>
              <a:rPr lang="en-US" sz="2000" dirty="0" smtClean="0">
                <a:solidFill>
                  <a:schemeClr val="bg1">
                    <a:lumMod val="50000"/>
                  </a:schemeClr>
                </a:solidFill>
              </a:rPr>
              <a:t>Specify and Document the externally visible features (on the public API) offered by the Component</a:t>
            </a:r>
          </a:p>
          <a:p>
            <a:pPr marL="285750" indent="-285750" algn="just">
              <a:buFont typeface="Arial" panose="020B0604020202020204" pitchFamily="34" charset="0"/>
              <a:buChar char="•"/>
            </a:pPr>
            <a:r>
              <a:rPr lang="en-US" sz="2000" dirty="0" smtClean="0">
                <a:solidFill>
                  <a:schemeClr val="bg1">
                    <a:lumMod val="50000"/>
                  </a:schemeClr>
                </a:solidFill>
              </a:rPr>
              <a:t>Data Types (Define the component data model)</a:t>
            </a:r>
          </a:p>
          <a:p>
            <a:pPr marL="285750" indent="-285750" algn="just">
              <a:buFont typeface="Arial" panose="020B0604020202020204" pitchFamily="34" charset="0"/>
              <a:buChar char="•"/>
            </a:pPr>
            <a:r>
              <a:rPr lang="en-US" sz="2000" dirty="0" smtClean="0">
                <a:solidFill>
                  <a:schemeClr val="bg1">
                    <a:lumMod val="50000"/>
                  </a:schemeClr>
                </a:solidFill>
              </a:rPr>
              <a:t>Operations (Call functionally, Modify State)</a:t>
            </a:r>
          </a:p>
          <a:p>
            <a:pPr marL="285750" indent="-285750" algn="just">
              <a:buFont typeface="Arial" panose="020B0604020202020204" pitchFamily="34" charset="0"/>
              <a:buChar char="•"/>
            </a:pPr>
            <a:r>
              <a:rPr lang="en-US" sz="2000" dirty="0" smtClean="0">
                <a:solidFill>
                  <a:schemeClr val="bg1">
                    <a:lumMod val="50000"/>
                  </a:schemeClr>
                </a:solidFill>
              </a:rPr>
              <a:t>Properties (Read Visible state Attributes)</a:t>
            </a:r>
          </a:p>
          <a:p>
            <a:pPr marL="285750" indent="-285750" algn="just">
              <a:buFont typeface="Arial" panose="020B0604020202020204" pitchFamily="34" charset="0"/>
              <a:buChar char="•"/>
            </a:pPr>
            <a:r>
              <a:rPr lang="en-US" sz="2000" dirty="0" smtClean="0">
                <a:solidFill>
                  <a:schemeClr val="bg1">
                    <a:lumMod val="50000"/>
                  </a:schemeClr>
                </a:solidFill>
              </a:rPr>
              <a:t>Events (Call-Back, notify about state changes)</a:t>
            </a:r>
            <a:endParaRPr lang="en-US" sz="2000" dirty="0">
              <a:solidFill>
                <a:schemeClr val="bg1">
                  <a:lumMod val="50000"/>
                </a:schemeClr>
              </a:solidFill>
            </a:endParaRPr>
          </a:p>
        </p:txBody>
      </p:sp>
      <p:pic>
        <p:nvPicPr>
          <p:cNvPr id="3" name="Picture 2"/>
          <p:cNvPicPr>
            <a:picLocks noChangeAspect="1"/>
          </p:cNvPicPr>
          <p:nvPr/>
        </p:nvPicPr>
        <p:blipFill>
          <a:blip r:embed="rId2"/>
          <a:stretch>
            <a:fillRect/>
          </a:stretch>
        </p:blipFill>
        <p:spPr>
          <a:xfrm>
            <a:off x="4457700" y="2147887"/>
            <a:ext cx="3276600" cy="2638425"/>
          </a:xfrm>
          <a:prstGeom prst="rect">
            <a:avLst/>
          </a:prstGeom>
        </p:spPr>
      </p:pic>
      <p:sp>
        <p:nvSpPr>
          <p:cNvPr id="4" name="Oval 3"/>
          <p:cNvSpPr/>
          <p:nvPr/>
        </p:nvSpPr>
        <p:spPr>
          <a:xfrm>
            <a:off x="3670301" y="3057523"/>
            <a:ext cx="552450" cy="552450"/>
          </a:xfrm>
          <a:prstGeom prst="ellipse">
            <a:avLst/>
          </a:prstGeom>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Moon 4"/>
          <p:cNvSpPr/>
          <p:nvPr/>
        </p:nvSpPr>
        <p:spPr>
          <a:xfrm>
            <a:off x="7848252" y="2971798"/>
            <a:ext cx="453772" cy="723900"/>
          </a:xfrm>
          <a:prstGeom prst="mo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p:cNvCxnSpPr>
            <a:stCxn id="4" idx="6"/>
          </p:cNvCxnSpPr>
          <p:nvPr/>
        </p:nvCxnSpPr>
        <p:spPr>
          <a:xfrm>
            <a:off x="4222751" y="3333748"/>
            <a:ext cx="34924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5" idx="3"/>
          </p:cNvCxnSpPr>
          <p:nvPr/>
        </p:nvCxnSpPr>
        <p:spPr>
          <a:xfrm>
            <a:off x="7562850" y="3333748"/>
            <a:ext cx="51228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0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5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fade">
                                      <p:cBhvr>
                                        <p:cTn id="34" dur="500"/>
                                        <p:tgtEl>
                                          <p:spTgt spid="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fade">
                                      <p:cBhvr>
                                        <p:cTn id="39" dur="500"/>
                                        <p:tgtEl>
                                          <p:spTgt spid="9">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Effect transition="in" filter="fade">
                                      <p:cBhvr>
                                        <p:cTn id="49" dur="500"/>
                                        <p:tgtEl>
                                          <p:spTgt spid="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xEl>
                                              <p:pRg st="5" end="5"/>
                                            </p:txEl>
                                          </p:spTgt>
                                        </p:tgtEl>
                                        <p:attrNameLst>
                                          <p:attrName>style.visibility</p:attrName>
                                        </p:attrNameLst>
                                      </p:cBhvr>
                                      <p:to>
                                        <p:strVal val="visible"/>
                                      </p:to>
                                    </p:set>
                                    <p:animEffect transition="in" filter="fade">
                                      <p:cBhvr>
                                        <p:cTn id="54" dur="500"/>
                                        <p:tgtEl>
                                          <p:spTgt spid="9">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
                                            <p:txEl>
                                              <p:pRg st="1" end="1"/>
                                            </p:txEl>
                                          </p:spTgt>
                                        </p:tgtEl>
                                        <p:attrNameLst>
                                          <p:attrName>style.visibility</p:attrName>
                                        </p:attrNameLst>
                                      </p:cBhvr>
                                      <p:to>
                                        <p:strVal val="visible"/>
                                      </p:to>
                                    </p:set>
                                    <p:animEffect transition="in" filter="fade">
                                      <p:cBhvr>
                                        <p:cTn id="59" dur="500"/>
                                        <p:tgtEl>
                                          <p:spTgt spid="10">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0">
                                            <p:txEl>
                                              <p:pRg st="2" end="2"/>
                                            </p:txEl>
                                          </p:spTgt>
                                        </p:tgtEl>
                                        <p:attrNameLst>
                                          <p:attrName>style.visibility</p:attrName>
                                        </p:attrNameLst>
                                      </p:cBhvr>
                                      <p:to>
                                        <p:strVal val="visible"/>
                                      </p:to>
                                    </p:set>
                                    <p:animEffect transition="in" filter="fade">
                                      <p:cBhvr>
                                        <p:cTn id="64" dur="500"/>
                                        <p:tgtEl>
                                          <p:spTgt spid="10">
                                            <p:txEl>
                                              <p:pRg st="2" end="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0">
                                            <p:txEl>
                                              <p:pRg st="3" end="3"/>
                                            </p:txEl>
                                          </p:spTgt>
                                        </p:tgtEl>
                                        <p:attrNameLst>
                                          <p:attrName>style.visibility</p:attrName>
                                        </p:attrNameLst>
                                      </p:cBhvr>
                                      <p:to>
                                        <p:strVal val="visible"/>
                                      </p:to>
                                    </p:set>
                                    <p:animEffect transition="in" filter="fade">
                                      <p:cBhvr>
                                        <p:cTn id="67" dur="500"/>
                                        <p:tgtEl>
                                          <p:spTgt spid="10">
                                            <p:txEl>
                                              <p:pRg st="3" end="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0">
                                            <p:txEl>
                                              <p:pRg st="4" end="4"/>
                                            </p:txEl>
                                          </p:spTgt>
                                        </p:tgtEl>
                                        <p:attrNameLst>
                                          <p:attrName>style.visibility</p:attrName>
                                        </p:attrNameLst>
                                      </p:cBhvr>
                                      <p:to>
                                        <p:strVal val="visible"/>
                                      </p:to>
                                    </p:set>
                                    <p:animEffect transition="in" filter="fade">
                                      <p:cBhvr>
                                        <p:cTn id="70" dur="500"/>
                                        <p:tgtEl>
                                          <p:spTgt spid="10">
                                            <p:txEl>
                                              <p:pRg st="4" end="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10">
                                            <p:txEl>
                                              <p:pRg st="5" end="5"/>
                                            </p:txEl>
                                          </p:spTgt>
                                        </p:tgtEl>
                                        <p:attrNameLst>
                                          <p:attrName>style.visibility</p:attrName>
                                        </p:attrNameLst>
                                      </p:cBhvr>
                                      <p:to>
                                        <p:strVal val="visible"/>
                                      </p:to>
                                    </p:set>
                                    <p:animEffect transition="in" filter="fade">
                                      <p:cBhvr>
                                        <p:cTn id="73" dur="500"/>
                                        <p:tgtEl>
                                          <p:spTgt spid="10">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0">
                                            <p:txEl>
                                              <p:pRg st="6" end="6"/>
                                            </p:txEl>
                                          </p:spTgt>
                                        </p:tgtEl>
                                        <p:attrNameLst>
                                          <p:attrName>style.visibility</p:attrName>
                                        </p:attrNameLst>
                                      </p:cBhvr>
                                      <p:to>
                                        <p:strVal val="visible"/>
                                      </p:to>
                                    </p:set>
                                    <p:animEffect transition="in" filter="fade">
                                      <p:cBhvr>
                                        <p:cTn id="78" dur="500"/>
                                        <p:tgtEl>
                                          <p:spTgt spid="10">
                                            <p:txEl>
                                              <p:pRg st="6" end="6"/>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10">
                                            <p:txEl>
                                              <p:pRg st="7" end="7"/>
                                            </p:txEl>
                                          </p:spTgt>
                                        </p:tgtEl>
                                        <p:attrNameLst>
                                          <p:attrName>style.visibility</p:attrName>
                                        </p:attrNameLst>
                                      </p:cBhvr>
                                      <p:to>
                                        <p:strVal val="visible"/>
                                      </p:to>
                                    </p:set>
                                    <p:animEffect transition="in" filter="fade">
                                      <p:cBhvr>
                                        <p:cTn id="81" dur="500"/>
                                        <p:tgtEl>
                                          <p:spTgt spid="10">
                                            <p:txEl>
                                              <p:pRg st="7" end="7"/>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10">
                                            <p:txEl>
                                              <p:pRg st="8" end="8"/>
                                            </p:txEl>
                                          </p:spTgt>
                                        </p:tgtEl>
                                        <p:attrNameLst>
                                          <p:attrName>style.visibility</p:attrName>
                                        </p:attrNameLst>
                                      </p:cBhvr>
                                      <p:to>
                                        <p:strVal val="visible"/>
                                      </p:to>
                                    </p:set>
                                    <p:animEffect transition="in" filter="fade">
                                      <p:cBhvr>
                                        <p:cTn id="84" dur="500"/>
                                        <p:tgtEl>
                                          <p:spTgt spid="10">
                                            <p:txEl>
                                              <p:pRg st="8" end="8"/>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10">
                                            <p:txEl>
                                              <p:pRg st="9" end="9"/>
                                            </p:txEl>
                                          </p:spTgt>
                                        </p:tgtEl>
                                        <p:attrNameLst>
                                          <p:attrName>style.visibility</p:attrName>
                                        </p:attrNameLst>
                                      </p:cBhvr>
                                      <p:to>
                                        <p:strVal val="visible"/>
                                      </p:to>
                                    </p:set>
                                    <p:animEffect transition="in" filter="fade">
                                      <p:cBhvr>
                                        <p:cTn id="87"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b="1" dirty="0"/>
              <a:t>General Principles of Component </a:t>
            </a:r>
            <a:r>
              <a:rPr lang="en-US" altLang="zh-CN" b="1" dirty="0" smtClean="0"/>
              <a:t>Design (I)</a:t>
            </a:r>
            <a:endParaRPr lang="zh-CN" altLang="en-US" dirty="0"/>
          </a:p>
        </p:txBody>
      </p:sp>
      <p:sp>
        <p:nvSpPr>
          <p:cNvPr id="4" name="Content Placeholder 3"/>
          <p:cNvSpPr>
            <a:spLocks noGrp="1"/>
          </p:cNvSpPr>
          <p:nvPr>
            <p:ph idx="1"/>
          </p:nvPr>
        </p:nvSpPr>
        <p:spPr>
          <a:xfrm>
            <a:off x="1295403" y="2556932"/>
            <a:ext cx="9448798" cy="3318936"/>
          </a:xfrm>
        </p:spPr>
        <p:txBody>
          <a:bodyPr>
            <a:noAutofit/>
          </a:bodyPr>
          <a:lstStyle/>
          <a:p>
            <a:pPr algn="just">
              <a:buFont typeface="Wingdings" pitchFamily="2" charset="2"/>
              <a:buChar char="l"/>
            </a:pPr>
            <a:r>
              <a:rPr lang="en-US" altLang="zh-CN" dirty="0" smtClean="0"/>
              <a:t>Determine </a:t>
            </a:r>
            <a:r>
              <a:rPr lang="en-US" altLang="zh-CN" dirty="0"/>
              <a:t>the features your component will provide.</a:t>
            </a:r>
          </a:p>
          <a:p>
            <a:pPr algn="just">
              <a:buFont typeface="Wingdings" pitchFamily="2" charset="2"/>
              <a:buChar char="l"/>
            </a:pPr>
            <a:r>
              <a:rPr lang="en-US" altLang="zh-CN" dirty="0"/>
              <a:t>Determine what objects are required to divide the functionality of the component in a logical fashion.</a:t>
            </a:r>
          </a:p>
          <a:p>
            <a:pPr algn="just">
              <a:buFont typeface="Wingdings" pitchFamily="2" charset="2"/>
              <a:buChar char="l"/>
            </a:pPr>
            <a:r>
              <a:rPr lang="en-US" altLang="zh-CN" dirty="0"/>
              <a:t>Design any forms your component will display.</a:t>
            </a:r>
          </a:p>
          <a:p>
            <a:pPr algn="just">
              <a:buFont typeface="Wingdings" pitchFamily="2" charset="2"/>
              <a:buChar char="l"/>
            </a:pPr>
            <a:r>
              <a:rPr lang="en-US" altLang="zh-CN" dirty="0"/>
              <a:t>Design the interface – that is, the properties, methods, and events - for each class provided by your component.</a:t>
            </a:r>
          </a:p>
          <a:p>
            <a:pPr algn="just">
              <a:buFont typeface="Wingdings" pitchFamily="2" charset="2"/>
              <a:buChar char="l"/>
            </a:pPr>
            <a:r>
              <a:rPr lang="en-US" altLang="zh-CN" dirty="0"/>
              <a:t>Create the component project and test project</a:t>
            </a:r>
            <a:r>
              <a:rPr lang="en-US" altLang="zh-CN" dirty="0" smtClean="0"/>
              <a:t>.</a:t>
            </a:r>
            <a:endParaRPr lang="en-US" dirty="0"/>
          </a:p>
        </p:txBody>
      </p:sp>
    </p:spTree>
    <p:extLst>
      <p:ext uri="{BB962C8B-B14F-4D97-AF65-F5344CB8AC3E}">
        <p14:creationId xmlns:p14="http://schemas.microsoft.com/office/powerpoint/2010/main" val="690089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b="1" dirty="0"/>
              <a:t>General Principles of Component </a:t>
            </a:r>
            <a:r>
              <a:rPr lang="en-US" altLang="zh-CN" b="1" dirty="0" smtClean="0"/>
              <a:t>Design (II)</a:t>
            </a:r>
            <a:endParaRPr lang="zh-CN" altLang="en-US" dirty="0"/>
          </a:p>
        </p:txBody>
      </p:sp>
      <p:sp>
        <p:nvSpPr>
          <p:cNvPr id="4" name="Content Placeholder 3"/>
          <p:cNvSpPr>
            <a:spLocks noGrp="1"/>
          </p:cNvSpPr>
          <p:nvPr>
            <p:ph idx="1"/>
          </p:nvPr>
        </p:nvSpPr>
        <p:spPr/>
        <p:txBody>
          <a:bodyPr>
            <a:normAutofit/>
          </a:bodyPr>
          <a:lstStyle/>
          <a:p>
            <a:pPr algn="just">
              <a:buFont typeface="Wingdings" pitchFamily="2" charset="2"/>
              <a:buChar char="l"/>
            </a:pPr>
            <a:r>
              <a:rPr lang="en-US" altLang="zh-CN" dirty="0" smtClean="0"/>
              <a:t>Implement </a:t>
            </a:r>
            <a:r>
              <a:rPr lang="en-US" altLang="zh-CN" dirty="0"/>
              <a:t>the forms required by your component.</a:t>
            </a:r>
          </a:p>
          <a:p>
            <a:pPr algn="just">
              <a:buFont typeface="Wingdings" pitchFamily="2" charset="2"/>
              <a:buChar char="l"/>
            </a:pPr>
            <a:r>
              <a:rPr lang="en-US" altLang="zh-CN" dirty="0"/>
              <a:t>Implement the interface of each class, provide browser strings for interface members, and add links to Help topics.</a:t>
            </a:r>
          </a:p>
          <a:p>
            <a:pPr algn="just">
              <a:buFont typeface="Wingdings" pitchFamily="2" charset="2"/>
              <a:buChar char="l"/>
            </a:pPr>
            <a:r>
              <a:rPr lang="en-US" altLang="zh-CN" dirty="0"/>
              <a:t>As you add each interface element or feature, add code to your test project to exercise the new functionality.</a:t>
            </a:r>
          </a:p>
          <a:p>
            <a:pPr algn="just">
              <a:buFont typeface="Wingdings" pitchFamily="2" charset="2"/>
              <a:buChar char="l"/>
            </a:pPr>
            <a:r>
              <a:rPr lang="en-US" altLang="zh-CN" dirty="0"/>
              <a:t>Compile your component and test it with all potential target applications.</a:t>
            </a:r>
          </a:p>
          <a:p>
            <a:endParaRPr lang="en-US" dirty="0"/>
          </a:p>
        </p:txBody>
      </p:sp>
    </p:spTree>
    <p:extLst>
      <p:ext uri="{BB962C8B-B14F-4D97-AF65-F5344CB8AC3E}">
        <p14:creationId xmlns:p14="http://schemas.microsoft.com/office/powerpoint/2010/main" val="3018959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838200"/>
            <a:ext cx="84129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74942" y="5257800"/>
            <a:ext cx="4707058" cy="369332"/>
          </a:xfrm>
          <a:prstGeom prst="rect">
            <a:avLst/>
          </a:prstGeom>
        </p:spPr>
        <p:txBody>
          <a:bodyPr wrap="none">
            <a:spAutoFit/>
          </a:bodyPr>
          <a:lstStyle/>
          <a:p>
            <a:r>
              <a:rPr lang="en-US" altLang="zh-CN" dirty="0"/>
              <a:t>A simple example of several software components</a:t>
            </a:r>
            <a:endParaRPr lang="zh-CN" altLang="en-US" dirty="0"/>
          </a:p>
        </p:txBody>
      </p:sp>
    </p:spTree>
    <p:extLst>
      <p:ext uri="{BB962C8B-B14F-4D97-AF65-F5344CB8AC3E}">
        <p14:creationId xmlns:p14="http://schemas.microsoft.com/office/powerpoint/2010/main" val="21471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499426" y="1719943"/>
            <a:ext cx="3200400" cy="32004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 name="Rectangle 3"/>
          <p:cNvSpPr/>
          <p:nvPr/>
        </p:nvSpPr>
        <p:spPr>
          <a:xfrm>
            <a:off x="4034969" y="2895600"/>
            <a:ext cx="4158342"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lumMod val="50000"/>
                  </a:schemeClr>
                </a:solidFill>
              </a:rPr>
              <a:t>CHARACTERISTICS</a:t>
            </a:r>
          </a:p>
          <a:p>
            <a:pPr algn="ctr"/>
            <a:r>
              <a:rPr lang="en-US" sz="2400" b="1" dirty="0" smtClean="0">
                <a:solidFill>
                  <a:schemeClr val="bg1">
                    <a:lumMod val="50000"/>
                  </a:schemeClr>
                </a:solidFill>
              </a:rPr>
              <a:t>OF COMPONENT </a:t>
            </a:r>
            <a:endParaRPr lang="en-US" sz="2400" b="1" dirty="0">
              <a:solidFill>
                <a:schemeClr val="bg1">
                  <a:lumMod val="50000"/>
                </a:schemeClr>
              </a:solidFill>
            </a:endParaRPr>
          </a:p>
        </p:txBody>
      </p:sp>
      <p:sp>
        <p:nvSpPr>
          <p:cNvPr id="6" name="Rectangle 5"/>
          <p:cNvSpPr/>
          <p:nvPr/>
        </p:nvSpPr>
        <p:spPr>
          <a:xfrm>
            <a:off x="2381250" y="679669"/>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Replaceable</a:t>
            </a:r>
            <a:r>
              <a:rPr lang="en-US" sz="2800" dirty="0">
                <a:solidFill>
                  <a:schemeClr val="bg1">
                    <a:lumMod val="50000"/>
                  </a:schemeClr>
                </a:solidFill>
              </a:rPr>
              <a:t> </a:t>
            </a:r>
            <a:endParaRPr lang="en-US" sz="2800" b="1" dirty="0">
              <a:solidFill>
                <a:schemeClr val="bg1">
                  <a:lumMod val="50000"/>
                </a:schemeClr>
              </a:solidFill>
            </a:endParaRPr>
          </a:p>
        </p:txBody>
      </p:sp>
      <p:sp>
        <p:nvSpPr>
          <p:cNvPr id="7" name="Rectangle 6"/>
          <p:cNvSpPr/>
          <p:nvPr/>
        </p:nvSpPr>
        <p:spPr>
          <a:xfrm>
            <a:off x="1171575" y="283436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Reusability</a:t>
            </a:r>
            <a:r>
              <a:rPr lang="en-US" sz="2800" dirty="0">
                <a:solidFill>
                  <a:schemeClr val="bg1">
                    <a:lumMod val="50000"/>
                  </a:schemeClr>
                </a:solidFill>
              </a:rPr>
              <a:t> </a:t>
            </a:r>
            <a:endParaRPr lang="en-US" sz="2800" b="1" dirty="0">
              <a:solidFill>
                <a:schemeClr val="bg1">
                  <a:lumMod val="50000"/>
                </a:schemeClr>
              </a:solidFill>
            </a:endParaRPr>
          </a:p>
        </p:txBody>
      </p:sp>
      <p:sp>
        <p:nvSpPr>
          <p:cNvPr id="8" name="Rectangle 7"/>
          <p:cNvSpPr/>
          <p:nvPr/>
        </p:nvSpPr>
        <p:spPr>
          <a:xfrm>
            <a:off x="2381250" y="4958976"/>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Not context specific</a:t>
            </a:r>
          </a:p>
        </p:txBody>
      </p:sp>
      <p:sp>
        <p:nvSpPr>
          <p:cNvPr id="10" name="Rectangle 9"/>
          <p:cNvSpPr/>
          <p:nvPr/>
        </p:nvSpPr>
        <p:spPr>
          <a:xfrm>
            <a:off x="7315200" y="679669"/>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Extensible</a:t>
            </a:r>
            <a:r>
              <a:rPr lang="en-US" sz="2800" dirty="0">
                <a:solidFill>
                  <a:schemeClr val="bg1">
                    <a:lumMod val="50000"/>
                  </a:schemeClr>
                </a:solidFill>
              </a:rPr>
              <a:t>  </a:t>
            </a:r>
            <a:endParaRPr lang="en-US" sz="2800" b="1" dirty="0">
              <a:solidFill>
                <a:schemeClr val="bg1">
                  <a:lumMod val="50000"/>
                </a:schemeClr>
              </a:solidFill>
            </a:endParaRPr>
          </a:p>
        </p:txBody>
      </p:sp>
      <p:sp>
        <p:nvSpPr>
          <p:cNvPr id="11" name="Rectangle 10"/>
          <p:cNvSpPr/>
          <p:nvPr/>
        </p:nvSpPr>
        <p:spPr>
          <a:xfrm>
            <a:off x="8653670" y="283436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Encapsulated</a:t>
            </a:r>
            <a:r>
              <a:rPr lang="en-US" sz="2800" dirty="0">
                <a:solidFill>
                  <a:schemeClr val="bg1">
                    <a:lumMod val="50000"/>
                  </a:schemeClr>
                </a:solidFill>
              </a:rPr>
              <a:t> </a:t>
            </a:r>
            <a:endParaRPr lang="en-US" sz="2800" b="1" dirty="0">
              <a:solidFill>
                <a:schemeClr val="bg1">
                  <a:lumMod val="50000"/>
                </a:schemeClr>
              </a:solidFill>
            </a:endParaRPr>
          </a:p>
        </p:txBody>
      </p:sp>
      <p:sp>
        <p:nvSpPr>
          <p:cNvPr id="13" name="Rectangle 12"/>
          <p:cNvSpPr/>
          <p:nvPr/>
        </p:nvSpPr>
        <p:spPr>
          <a:xfrm>
            <a:off x="7315200" y="491507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Independent</a:t>
            </a:r>
            <a:r>
              <a:rPr lang="en-US" sz="2800" dirty="0">
                <a:solidFill>
                  <a:schemeClr val="bg1">
                    <a:lumMod val="50000"/>
                  </a:schemeClr>
                </a:solidFill>
              </a:rPr>
              <a:t> </a:t>
            </a:r>
            <a:endParaRPr lang="en-US" sz="2800" b="1" dirty="0">
              <a:solidFill>
                <a:schemeClr val="bg1">
                  <a:lumMod val="50000"/>
                </a:schemeClr>
              </a:solidFill>
            </a:endParaRPr>
          </a:p>
        </p:txBody>
      </p:sp>
    </p:spTree>
    <p:extLst>
      <p:ext uri="{BB962C8B-B14F-4D97-AF65-F5344CB8AC3E}">
        <p14:creationId xmlns:p14="http://schemas.microsoft.com/office/powerpoint/2010/main" val="280735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10"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2819400"/>
            <a:ext cx="7206396" cy="923330"/>
          </a:xfrm>
          <a:prstGeom prst="rect">
            <a:avLst/>
          </a:prstGeom>
        </p:spPr>
        <p:txBody>
          <a:bodyPr wrap="none">
            <a:spAutoFit/>
          </a:bodyPr>
          <a:lstStyle/>
          <a:p>
            <a:r>
              <a:rPr lang="en-US" sz="5400" b="1" dirty="0" smtClean="0"/>
              <a:t>INTERFACE DESIGN</a:t>
            </a:r>
            <a:endParaRPr lang="en-US" sz="5400" b="1" dirty="0"/>
          </a:p>
        </p:txBody>
      </p:sp>
    </p:spTree>
    <p:extLst>
      <p:ext uri="{BB962C8B-B14F-4D97-AF65-F5344CB8AC3E}">
        <p14:creationId xmlns:p14="http://schemas.microsoft.com/office/powerpoint/2010/main" val="4119406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6" t="51468" r="67383" b="11764"/>
          <a:stretch/>
        </p:blipFill>
        <p:spPr>
          <a:xfrm>
            <a:off x="838200" y="3746163"/>
            <a:ext cx="1131177" cy="1384717"/>
          </a:xfrm>
          <a:prstGeom prst="rect">
            <a:avLst/>
          </a:prstGeom>
        </p:spPr>
      </p:pic>
      <p:sp>
        <p:nvSpPr>
          <p:cNvPr id="10" name="Rectangle 9"/>
          <p:cNvSpPr/>
          <p:nvPr/>
        </p:nvSpPr>
        <p:spPr>
          <a:xfrm>
            <a:off x="1573968" y="3433743"/>
            <a:ext cx="413244" cy="36328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1678400" y="3426557"/>
            <a:ext cx="537412" cy="47244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5753" t="51779" r="1264" b="11453"/>
          <a:stretch/>
        </p:blipFill>
        <p:spPr>
          <a:xfrm>
            <a:off x="2613553" y="3796883"/>
            <a:ext cx="1131177" cy="1384717"/>
          </a:xfrm>
          <a:prstGeom prst="rect">
            <a:avLst/>
          </a:prstGeom>
        </p:spPr>
      </p:pic>
      <p:sp>
        <p:nvSpPr>
          <p:cNvPr id="7" name="Rectangle 6"/>
          <p:cNvSpPr/>
          <p:nvPr/>
        </p:nvSpPr>
        <p:spPr>
          <a:xfrm>
            <a:off x="2444412" y="3484463"/>
            <a:ext cx="413244" cy="36328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653" r="25589" b="45423"/>
          <a:stretch/>
        </p:blipFill>
        <p:spPr>
          <a:xfrm>
            <a:off x="1778460" y="3053457"/>
            <a:ext cx="1011743" cy="1218640"/>
          </a:xfrm>
          <a:prstGeom prst="rect">
            <a:avLst/>
          </a:prstGeom>
        </p:spPr>
      </p:pic>
      <p:sp>
        <p:nvSpPr>
          <p:cNvPr id="11" name="Cloud Callout 10"/>
          <p:cNvSpPr/>
          <p:nvPr/>
        </p:nvSpPr>
        <p:spPr>
          <a:xfrm>
            <a:off x="2552034" y="1778762"/>
            <a:ext cx="1917227" cy="1274695"/>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rPr>
              <a:t>???</a:t>
            </a:r>
            <a:endParaRPr lang="en-US" sz="4000" b="1" dirty="0">
              <a:solidFill>
                <a:schemeClr val="tx1"/>
              </a:solidFill>
            </a:endParaRPr>
          </a:p>
        </p:txBody>
      </p:sp>
      <p:sp>
        <p:nvSpPr>
          <p:cNvPr id="12" name="Striped Right Arrow 11"/>
          <p:cNvSpPr/>
          <p:nvPr/>
        </p:nvSpPr>
        <p:spPr>
          <a:xfrm>
            <a:off x="4305404" y="2730290"/>
            <a:ext cx="3510666" cy="2298910"/>
          </a:xfrm>
          <a:prstGeom prst="striped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24487" y="5219870"/>
            <a:ext cx="7332293" cy="1261884"/>
          </a:xfrm>
          <a:prstGeom prst="rect">
            <a:avLst/>
          </a:prstGeom>
        </p:spPr>
        <p:txBody>
          <a:bodyPr wrap="square">
            <a:spAutoFit/>
          </a:bodyPr>
          <a:lstStyle/>
          <a:p>
            <a:pPr algn="ctr" eaLnBrk="0" fontAlgn="base" hangingPunct="0">
              <a:spcBef>
                <a:spcPct val="0"/>
              </a:spcBef>
              <a:spcAft>
                <a:spcPct val="0"/>
              </a:spcAft>
            </a:pPr>
            <a:r>
              <a:rPr kumimoji="0" lang="en-US" altLang="en-US" sz="2000" b="0" i="0" u="none" strike="noStrike" cap="none" normalizeH="0" baseline="0" dirty="0" smtClean="0">
                <a:ln>
                  <a:noFill/>
                </a:ln>
                <a:solidFill>
                  <a:schemeClr val="bg1">
                    <a:lumMod val="50000"/>
                  </a:schemeClr>
                </a:solidFill>
                <a:effectLst/>
                <a:latin typeface="Arial" panose="020B0604020202020204" pitchFamily="34" charset="0"/>
              </a:rPr>
              <a:t>“Interface Design is the process of taking the way a machine works and translating it into the way a person thinks”</a:t>
            </a:r>
          </a:p>
          <a:p>
            <a:pPr algn="ctr" eaLnBrk="0" fontAlgn="base" hangingPunct="0">
              <a:spcBef>
                <a:spcPct val="0"/>
              </a:spcBef>
              <a:spcAft>
                <a:spcPct val="0"/>
              </a:spcAft>
            </a:pPr>
            <a:r>
              <a:rPr kumimoji="0" lang="en-US" altLang="en-US" sz="1600" b="0" i="1" u="none" strike="noStrike" cap="none" normalizeH="0" baseline="0" dirty="0" smtClean="0">
                <a:ln>
                  <a:noFill/>
                </a:ln>
                <a:solidFill>
                  <a:schemeClr val="bg1">
                    <a:lumMod val="50000"/>
                  </a:schemeClr>
                </a:solidFill>
                <a:effectLst/>
                <a:latin typeface="Arial" panose="020B0604020202020204" pitchFamily="34" charset="0"/>
              </a:rPr>
              <a:t>By: Michael Connors, User Experience Strategist at Fresh Tilled Soil</a:t>
            </a:r>
          </a:p>
          <a:p>
            <a:pPr lvl="0" algn="ctr" eaLnBrk="0" fontAlgn="base" hangingPunct="0">
              <a:spcBef>
                <a:spcPct val="0"/>
              </a:spcBef>
              <a:spcAft>
                <a:spcPct val="0"/>
              </a:spcAft>
            </a:pPr>
            <a:endParaRPr kumimoji="0" lang="en-US" altLang="en-US" sz="2000" b="0" i="0" u="none" strike="noStrike" cap="none" normalizeH="0" baseline="0" dirty="0" smtClean="0">
              <a:ln>
                <a:noFill/>
              </a:ln>
              <a:solidFill>
                <a:schemeClr val="bg1">
                  <a:lumMod val="50000"/>
                </a:schemeClr>
              </a:solidFill>
              <a:effectLst/>
              <a:latin typeface="Arial" panose="020B0604020202020204" pitchFamily="34" charset="0"/>
            </a:endParaRPr>
          </a:p>
        </p:txBody>
      </p:sp>
      <p:sp>
        <p:nvSpPr>
          <p:cNvPr id="14" name="Rectangle 13"/>
          <p:cNvSpPr/>
          <p:nvPr/>
        </p:nvSpPr>
        <p:spPr>
          <a:xfrm>
            <a:off x="4745765" y="3420070"/>
            <a:ext cx="2089739" cy="923330"/>
          </a:xfrm>
          <a:prstGeom prst="rect">
            <a:avLst/>
          </a:prstGeom>
        </p:spPr>
        <p:txBody>
          <a:bodyPr wrap="none">
            <a:spAutoFit/>
          </a:bodyPr>
          <a:lstStyle/>
          <a:p>
            <a:r>
              <a:rPr lang="en-US" b="1" dirty="0" smtClean="0"/>
              <a:t>User analysis</a:t>
            </a:r>
          </a:p>
          <a:p>
            <a:r>
              <a:rPr lang="en-US" b="1" dirty="0" smtClean="0"/>
              <a:t>System prototyping</a:t>
            </a:r>
          </a:p>
          <a:p>
            <a:r>
              <a:rPr lang="en-US" b="1" dirty="0" smtClean="0"/>
              <a:t>Interface Evaluation</a:t>
            </a:r>
            <a:endParaRPr lang="en-US" b="1" dirty="0"/>
          </a:p>
        </p:txBody>
      </p:sp>
      <p:sp>
        <p:nvSpPr>
          <p:cNvPr id="15" name="TextBox 14"/>
          <p:cNvSpPr txBox="1"/>
          <p:nvPr/>
        </p:nvSpPr>
        <p:spPr>
          <a:xfrm>
            <a:off x="3510647" y="741804"/>
            <a:ext cx="4211409" cy="707886"/>
          </a:xfrm>
          <a:prstGeom prst="rect">
            <a:avLst/>
          </a:prstGeom>
          <a:noFill/>
        </p:spPr>
        <p:txBody>
          <a:bodyPr wrap="none" rtlCol="0">
            <a:spAutoFit/>
          </a:bodyPr>
          <a:lstStyle/>
          <a:p>
            <a:r>
              <a:rPr lang="en-US" sz="4000" b="1" dirty="0" smtClean="0">
                <a:solidFill>
                  <a:schemeClr val="bg1">
                    <a:lumMod val="50000"/>
                  </a:schemeClr>
                </a:solidFill>
              </a:rPr>
              <a:t>INTERFACE DESIGN</a:t>
            </a:r>
            <a:endParaRPr lang="en-US" sz="4000" b="1" dirty="0">
              <a:solidFill>
                <a:schemeClr val="bg1">
                  <a:lumMod val="50000"/>
                </a:schemeClr>
              </a:solidFill>
            </a:endParaRPr>
          </a:p>
        </p:txBody>
      </p:sp>
      <p:pic>
        <p:nvPicPr>
          <p:cNvPr id="17" name="Picture 16"/>
          <p:cNvPicPr>
            <a:picLocks noChangeAspect="1"/>
          </p:cNvPicPr>
          <p:nvPr/>
        </p:nvPicPr>
        <p:blipFill>
          <a:blip r:embed="rId3"/>
          <a:stretch>
            <a:fillRect/>
          </a:stretch>
        </p:blipFill>
        <p:spPr>
          <a:xfrm>
            <a:off x="8001000" y="2730290"/>
            <a:ext cx="3357886" cy="2298910"/>
          </a:xfrm>
          <a:prstGeom prst="rect">
            <a:avLst/>
          </a:prstGeom>
        </p:spPr>
      </p:pic>
    </p:spTree>
    <p:extLst>
      <p:ext uri="{BB962C8B-B14F-4D97-AF65-F5344CB8AC3E}">
        <p14:creationId xmlns:p14="http://schemas.microsoft.com/office/powerpoint/2010/main" val="376489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difference between architecture and design.</a:t>
            </a:r>
          </a:p>
        </p:txBody>
      </p:sp>
      <p:sp>
        <p:nvSpPr>
          <p:cNvPr id="3" name="Content Placeholder 2"/>
          <p:cNvSpPr>
            <a:spLocks noGrp="1"/>
          </p:cNvSpPr>
          <p:nvPr>
            <p:ph idx="1"/>
          </p:nvPr>
        </p:nvSpPr>
        <p:spPr/>
        <p:txBody>
          <a:bodyPr>
            <a:normAutofit/>
          </a:bodyPr>
          <a:lstStyle/>
          <a:p>
            <a:pPr algn="just"/>
            <a:r>
              <a:rPr lang="en-US" sz="2700" dirty="0" smtClean="0"/>
              <a:t>Architecture </a:t>
            </a:r>
            <a:r>
              <a:rPr lang="en-US" sz="2700" dirty="0"/>
              <a:t>is the bigger picture: the choice of frameworks, languages, scope, goals, and high-level methodologies (Rational, waterfall, agile, etc.).</a:t>
            </a:r>
          </a:p>
          <a:p>
            <a:pPr algn="just"/>
            <a:r>
              <a:rPr lang="en-US" sz="2700" dirty="0" smtClean="0"/>
              <a:t>Design </a:t>
            </a:r>
            <a:r>
              <a:rPr lang="en-US" sz="2700" dirty="0"/>
              <a:t>is the smaller picture: the plan for how code will be organized; how the contracts between different parts of the system will look; the ongoing implementation of the project's methodologies and goals. Specification are written during this stage</a:t>
            </a:r>
            <a:r>
              <a:rPr lang="en-US" sz="2700" dirty="0" smtClean="0"/>
              <a:t>.</a:t>
            </a:r>
            <a:endParaRPr lang="en-US" sz="2700" dirty="0"/>
          </a:p>
          <a:p>
            <a:pPr algn="just"/>
            <a:endParaRPr lang="en-US" sz="2700" dirty="0"/>
          </a:p>
        </p:txBody>
      </p:sp>
    </p:spTree>
    <p:extLst>
      <p:ext uri="{BB962C8B-B14F-4D97-AF65-F5344CB8AC3E}">
        <p14:creationId xmlns:p14="http://schemas.microsoft.com/office/powerpoint/2010/main" val="3304201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499426" y="1828800"/>
            <a:ext cx="3200400" cy="32004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034969" y="2830286"/>
            <a:ext cx="4158342" cy="128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50000"/>
                  </a:schemeClr>
                </a:solidFill>
              </a:rPr>
              <a:t>PRINCIPLE</a:t>
            </a:r>
            <a:endParaRPr lang="en-US" sz="4800" b="1" dirty="0">
              <a:solidFill>
                <a:schemeClr val="bg1">
                  <a:lumMod val="50000"/>
                </a:schemeClr>
              </a:solidFill>
            </a:endParaRPr>
          </a:p>
        </p:txBody>
      </p:sp>
      <p:sp>
        <p:nvSpPr>
          <p:cNvPr id="6" name="Rectangle 5"/>
          <p:cNvSpPr/>
          <p:nvPr/>
        </p:nvSpPr>
        <p:spPr>
          <a:xfrm>
            <a:off x="1009650" y="1250044"/>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User Familiarity</a:t>
            </a:r>
            <a:endParaRPr lang="en-US" sz="2800" b="1" dirty="0">
              <a:solidFill>
                <a:schemeClr val="bg1">
                  <a:lumMod val="50000"/>
                </a:schemeClr>
              </a:solidFill>
            </a:endParaRPr>
          </a:p>
        </p:txBody>
      </p:sp>
      <p:sp>
        <p:nvSpPr>
          <p:cNvPr id="7" name="Rectangle 6"/>
          <p:cNvSpPr/>
          <p:nvPr/>
        </p:nvSpPr>
        <p:spPr>
          <a:xfrm>
            <a:off x="1009650" y="283436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Consistency</a:t>
            </a:r>
            <a:endParaRPr lang="en-US" sz="2800" b="1" dirty="0">
              <a:solidFill>
                <a:schemeClr val="bg1">
                  <a:lumMod val="50000"/>
                </a:schemeClr>
              </a:solidFill>
            </a:endParaRPr>
          </a:p>
        </p:txBody>
      </p:sp>
      <p:sp>
        <p:nvSpPr>
          <p:cNvPr id="8" name="Rectangle 7"/>
          <p:cNvSpPr/>
          <p:nvPr/>
        </p:nvSpPr>
        <p:spPr>
          <a:xfrm>
            <a:off x="1009650" y="4420961"/>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Memory Load</a:t>
            </a:r>
            <a:endParaRPr lang="en-US" sz="2800" b="1" dirty="0">
              <a:solidFill>
                <a:schemeClr val="bg1">
                  <a:lumMod val="50000"/>
                </a:schemeClr>
              </a:solidFill>
            </a:endParaRPr>
          </a:p>
        </p:txBody>
      </p:sp>
      <p:sp>
        <p:nvSpPr>
          <p:cNvPr id="9" name="Rectangle 8"/>
          <p:cNvSpPr/>
          <p:nvPr/>
        </p:nvSpPr>
        <p:spPr>
          <a:xfrm>
            <a:off x="4917619" y="685800"/>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Navigability</a:t>
            </a:r>
            <a:endParaRPr lang="en-US" sz="2800" b="1" dirty="0">
              <a:solidFill>
                <a:schemeClr val="bg1">
                  <a:lumMod val="50000"/>
                </a:schemeClr>
              </a:solidFill>
            </a:endParaRPr>
          </a:p>
        </p:txBody>
      </p:sp>
      <p:sp>
        <p:nvSpPr>
          <p:cNvPr id="10" name="Rectangle 9"/>
          <p:cNvSpPr/>
          <p:nvPr/>
        </p:nvSpPr>
        <p:spPr>
          <a:xfrm>
            <a:off x="8782050" y="1250044"/>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Clarity</a:t>
            </a:r>
            <a:endParaRPr lang="en-US" sz="2800" b="1" dirty="0">
              <a:solidFill>
                <a:schemeClr val="bg1">
                  <a:lumMod val="50000"/>
                </a:schemeClr>
              </a:solidFill>
            </a:endParaRPr>
          </a:p>
        </p:txBody>
      </p:sp>
      <p:sp>
        <p:nvSpPr>
          <p:cNvPr id="11" name="Rectangle 10"/>
          <p:cNvSpPr/>
          <p:nvPr/>
        </p:nvSpPr>
        <p:spPr>
          <a:xfrm>
            <a:off x="8782050" y="283436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Recoverability</a:t>
            </a:r>
            <a:endParaRPr lang="en-US" sz="2800" b="1" dirty="0">
              <a:solidFill>
                <a:schemeClr val="bg1">
                  <a:lumMod val="50000"/>
                </a:schemeClr>
              </a:solidFill>
            </a:endParaRPr>
          </a:p>
        </p:txBody>
      </p:sp>
      <p:sp>
        <p:nvSpPr>
          <p:cNvPr id="12" name="Rectangle 11"/>
          <p:cNvSpPr/>
          <p:nvPr/>
        </p:nvSpPr>
        <p:spPr>
          <a:xfrm>
            <a:off x="4917619" y="5200650"/>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Content Placement</a:t>
            </a:r>
            <a:endParaRPr lang="en-US" sz="2800" b="1" dirty="0">
              <a:solidFill>
                <a:schemeClr val="bg1">
                  <a:lumMod val="50000"/>
                </a:schemeClr>
              </a:solidFill>
            </a:endParaRPr>
          </a:p>
        </p:txBody>
      </p:sp>
      <p:sp>
        <p:nvSpPr>
          <p:cNvPr id="13" name="Rectangle 12"/>
          <p:cNvSpPr/>
          <p:nvPr/>
        </p:nvSpPr>
        <p:spPr>
          <a:xfrm>
            <a:off x="8782050" y="4420961"/>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Efficiency</a:t>
            </a:r>
            <a:endParaRPr lang="en-US" sz="2800" b="1" dirty="0">
              <a:solidFill>
                <a:schemeClr val="bg1">
                  <a:lumMod val="50000"/>
                </a:schemeClr>
              </a:solidFill>
            </a:endParaRPr>
          </a:p>
        </p:txBody>
      </p:sp>
    </p:spTree>
    <p:extLst>
      <p:ext uri="{BB962C8B-B14F-4D97-AF65-F5344CB8AC3E}">
        <p14:creationId xmlns:p14="http://schemas.microsoft.com/office/powerpoint/2010/main" val="166720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4118427" y="1382481"/>
            <a:ext cx="3846288" cy="3846288"/>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2677886"/>
            <a:ext cx="4158342" cy="128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50000"/>
                  </a:schemeClr>
                </a:solidFill>
              </a:rPr>
              <a:t>ELEMENTS</a:t>
            </a:r>
            <a:endParaRPr lang="en-US" sz="4800" b="1" dirty="0">
              <a:solidFill>
                <a:schemeClr val="bg1">
                  <a:lumMod val="50000"/>
                </a:schemeClr>
              </a:solidFill>
            </a:endParaRPr>
          </a:p>
        </p:txBody>
      </p:sp>
      <p:sp>
        <p:nvSpPr>
          <p:cNvPr id="8" name="Oval 7"/>
          <p:cNvSpPr/>
          <p:nvPr/>
        </p:nvSpPr>
        <p:spPr>
          <a:xfrm>
            <a:off x="1126156" y="844790"/>
            <a:ext cx="2527366" cy="2383971"/>
          </a:xfrm>
          <a:prstGeom prst="ellipse">
            <a:avLst/>
          </a:prstGeom>
          <a:solidFill>
            <a:schemeClr val="bg1"/>
          </a:solidFill>
          <a:ln w="28575">
            <a:solidFill>
              <a:srgbClr val="300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50000"/>
                </a:schemeClr>
              </a:solidFill>
            </a:endParaRPr>
          </a:p>
        </p:txBody>
      </p:sp>
      <p:sp>
        <p:nvSpPr>
          <p:cNvPr id="9" name="Oval 8"/>
          <p:cNvSpPr/>
          <p:nvPr/>
        </p:nvSpPr>
        <p:spPr>
          <a:xfrm>
            <a:off x="1202356" y="3609761"/>
            <a:ext cx="2527366" cy="2383971"/>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lumMod val="50000"/>
                </a:schemeClr>
              </a:solidFill>
            </a:endParaRPr>
          </a:p>
        </p:txBody>
      </p:sp>
      <p:sp>
        <p:nvSpPr>
          <p:cNvPr id="10" name="Oval 9"/>
          <p:cNvSpPr/>
          <p:nvPr/>
        </p:nvSpPr>
        <p:spPr>
          <a:xfrm>
            <a:off x="8440050" y="1026609"/>
            <a:ext cx="2527366" cy="2383971"/>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436737" y="3609761"/>
            <a:ext cx="2527366" cy="238397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97749" y="4143944"/>
            <a:ext cx="2355773" cy="584775"/>
          </a:xfrm>
          <a:prstGeom prst="rect">
            <a:avLst/>
          </a:prstGeom>
          <a:noFill/>
        </p:spPr>
        <p:txBody>
          <a:bodyPr wrap="none" rtlCol="0">
            <a:spAutoFit/>
          </a:bodyPr>
          <a:lstStyle/>
          <a:p>
            <a:r>
              <a:rPr lang="en-US" sz="3200" b="1" dirty="0" smtClean="0">
                <a:solidFill>
                  <a:schemeClr val="bg1">
                    <a:lumMod val="50000"/>
                  </a:schemeClr>
                </a:solidFill>
              </a:rPr>
              <a:t>Visualization</a:t>
            </a:r>
            <a:endParaRPr lang="en-US" sz="3200" b="1" dirty="0">
              <a:solidFill>
                <a:schemeClr val="bg1">
                  <a:lumMod val="50000"/>
                </a:schemeClr>
              </a:solidFill>
            </a:endParaRPr>
          </a:p>
        </p:txBody>
      </p:sp>
      <p:sp>
        <p:nvSpPr>
          <p:cNvPr id="13" name="TextBox 12"/>
          <p:cNvSpPr txBox="1"/>
          <p:nvPr/>
        </p:nvSpPr>
        <p:spPr>
          <a:xfrm>
            <a:off x="1455969" y="1215545"/>
            <a:ext cx="1677062" cy="584775"/>
          </a:xfrm>
          <a:prstGeom prst="rect">
            <a:avLst/>
          </a:prstGeom>
          <a:noFill/>
        </p:spPr>
        <p:txBody>
          <a:bodyPr wrap="none" rtlCol="0">
            <a:spAutoFit/>
          </a:bodyPr>
          <a:lstStyle/>
          <a:p>
            <a:r>
              <a:rPr lang="en-US" sz="3200" b="1" dirty="0" smtClean="0">
                <a:solidFill>
                  <a:schemeClr val="bg1">
                    <a:lumMod val="50000"/>
                  </a:schemeClr>
                </a:solidFill>
              </a:rPr>
              <a:t>Usability</a:t>
            </a:r>
            <a:endParaRPr lang="en-US" sz="3200" b="1" dirty="0">
              <a:solidFill>
                <a:schemeClr val="bg1">
                  <a:lumMod val="50000"/>
                </a:schemeClr>
              </a:solidFill>
            </a:endParaRPr>
          </a:p>
        </p:txBody>
      </p:sp>
      <p:sp>
        <p:nvSpPr>
          <p:cNvPr id="14" name="TextBox 13"/>
          <p:cNvSpPr txBox="1"/>
          <p:nvPr/>
        </p:nvSpPr>
        <p:spPr>
          <a:xfrm>
            <a:off x="8524768" y="1487299"/>
            <a:ext cx="2266967" cy="584775"/>
          </a:xfrm>
          <a:prstGeom prst="rect">
            <a:avLst/>
          </a:prstGeom>
          <a:noFill/>
        </p:spPr>
        <p:txBody>
          <a:bodyPr wrap="none" rtlCol="0">
            <a:spAutoFit/>
          </a:bodyPr>
          <a:lstStyle/>
          <a:p>
            <a:r>
              <a:rPr lang="en-US" sz="3200" b="1" dirty="0" smtClean="0">
                <a:solidFill>
                  <a:schemeClr val="bg1">
                    <a:lumMod val="50000"/>
                  </a:schemeClr>
                </a:solidFill>
              </a:rPr>
              <a:t>Functionally</a:t>
            </a:r>
            <a:endParaRPr lang="en-US" sz="3200" b="1" dirty="0">
              <a:solidFill>
                <a:schemeClr val="bg1">
                  <a:lumMod val="50000"/>
                </a:schemeClr>
              </a:solidFill>
            </a:endParaRPr>
          </a:p>
        </p:txBody>
      </p:sp>
      <p:sp>
        <p:nvSpPr>
          <p:cNvPr id="15" name="TextBox 14"/>
          <p:cNvSpPr txBox="1"/>
          <p:nvPr/>
        </p:nvSpPr>
        <p:spPr>
          <a:xfrm>
            <a:off x="8543225" y="4082217"/>
            <a:ext cx="2270173" cy="584775"/>
          </a:xfrm>
          <a:prstGeom prst="rect">
            <a:avLst/>
          </a:prstGeom>
          <a:noFill/>
        </p:spPr>
        <p:txBody>
          <a:bodyPr wrap="none" rtlCol="0">
            <a:spAutoFit/>
          </a:bodyPr>
          <a:lstStyle/>
          <a:p>
            <a:r>
              <a:rPr lang="en-US" sz="3200" b="1" dirty="0" smtClean="0">
                <a:solidFill>
                  <a:schemeClr val="bg1">
                    <a:lumMod val="50000"/>
                  </a:schemeClr>
                </a:solidFill>
              </a:rPr>
              <a:t>Accessibility</a:t>
            </a:r>
            <a:endParaRPr lang="en-US" sz="3200" b="1" dirty="0">
              <a:solidFill>
                <a:schemeClr val="bg1">
                  <a:lumMod val="50000"/>
                </a:schemeClr>
              </a:solidFill>
            </a:endParaRPr>
          </a:p>
        </p:txBody>
      </p:sp>
      <p:sp>
        <p:nvSpPr>
          <p:cNvPr id="16" name="Rectangle 15"/>
          <p:cNvSpPr/>
          <p:nvPr/>
        </p:nvSpPr>
        <p:spPr>
          <a:xfrm>
            <a:off x="990600" y="1847909"/>
            <a:ext cx="2821127" cy="646331"/>
          </a:xfrm>
          <a:prstGeom prst="rect">
            <a:avLst/>
          </a:prstGeom>
        </p:spPr>
        <p:txBody>
          <a:bodyPr wrap="square">
            <a:spAutoFit/>
          </a:bodyPr>
          <a:lstStyle/>
          <a:p>
            <a:pPr algn="ctr"/>
            <a:r>
              <a:rPr lang="en-US" dirty="0" smtClean="0">
                <a:solidFill>
                  <a:schemeClr val="bg1">
                    <a:lumMod val="65000"/>
                  </a:schemeClr>
                </a:solidFill>
                <a:latin typeface="inherit"/>
              </a:rPr>
              <a:t>How navigation works?</a:t>
            </a:r>
          </a:p>
          <a:p>
            <a:pPr algn="ctr"/>
            <a:r>
              <a:rPr lang="en-US" b="1" dirty="0" smtClean="0">
                <a:solidFill>
                  <a:schemeClr val="bg1">
                    <a:lumMod val="65000"/>
                  </a:schemeClr>
                </a:solidFill>
                <a:latin typeface="inherit"/>
              </a:rPr>
              <a:t>WYSIWYG</a:t>
            </a:r>
          </a:p>
        </p:txBody>
      </p:sp>
      <p:sp>
        <p:nvSpPr>
          <p:cNvPr id="17" name="Rectangle 16"/>
          <p:cNvSpPr/>
          <p:nvPr/>
        </p:nvSpPr>
        <p:spPr>
          <a:xfrm>
            <a:off x="1264441" y="4913201"/>
            <a:ext cx="2256058" cy="923330"/>
          </a:xfrm>
          <a:prstGeom prst="rect">
            <a:avLst/>
          </a:prstGeom>
        </p:spPr>
        <p:txBody>
          <a:bodyPr wrap="square">
            <a:spAutoFit/>
          </a:bodyPr>
          <a:lstStyle/>
          <a:p>
            <a:pPr algn="ctr" fontAlgn="base"/>
            <a:r>
              <a:rPr lang="en-US" dirty="0" smtClean="0">
                <a:solidFill>
                  <a:schemeClr val="bg1">
                    <a:lumMod val="65000"/>
                  </a:schemeClr>
                </a:solidFill>
                <a:latin typeface="inherit"/>
              </a:rPr>
              <a:t>Graphic / Icon</a:t>
            </a:r>
          </a:p>
          <a:p>
            <a:pPr algn="ctr" fontAlgn="base"/>
            <a:r>
              <a:rPr lang="en-US" b="0" i="0" dirty="0" smtClean="0">
                <a:solidFill>
                  <a:schemeClr val="bg1">
                    <a:lumMod val="65000"/>
                  </a:schemeClr>
                </a:solidFill>
                <a:effectLst/>
                <a:latin typeface="inherit"/>
              </a:rPr>
              <a:t>Typography / Text</a:t>
            </a:r>
          </a:p>
          <a:p>
            <a:pPr algn="ctr" fontAlgn="base"/>
            <a:r>
              <a:rPr lang="en-US" dirty="0" smtClean="0">
                <a:solidFill>
                  <a:schemeClr val="bg1">
                    <a:lumMod val="65000"/>
                  </a:schemeClr>
                </a:solidFill>
                <a:latin typeface="inherit"/>
              </a:rPr>
              <a:t>Color</a:t>
            </a:r>
            <a:endParaRPr lang="en-US" b="0" i="0" dirty="0" smtClean="0">
              <a:solidFill>
                <a:schemeClr val="bg1">
                  <a:lumMod val="65000"/>
                </a:schemeClr>
              </a:solidFill>
              <a:effectLst/>
              <a:latin typeface="inherit"/>
            </a:endParaRPr>
          </a:p>
        </p:txBody>
      </p:sp>
      <p:sp>
        <p:nvSpPr>
          <p:cNvPr id="18" name="Rectangle 17"/>
          <p:cNvSpPr/>
          <p:nvPr/>
        </p:nvSpPr>
        <p:spPr>
          <a:xfrm>
            <a:off x="8516107" y="2126694"/>
            <a:ext cx="2256058" cy="830997"/>
          </a:xfrm>
          <a:prstGeom prst="rect">
            <a:avLst/>
          </a:prstGeom>
        </p:spPr>
        <p:txBody>
          <a:bodyPr wrap="square">
            <a:spAutoFit/>
          </a:bodyPr>
          <a:lstStyle/>
          <a:p>
            <a:pPr algn="ctr" fontAlgn="base"/>
            <a:r>
              <a:rPr lang="en-US" sz="1600" b="0" i="0" dirty="0" smtClean="0">
                <a:solidFill>
                  <a:schemeClr val="bg1">
                    <a:lumMod val="65000"/>
                  </a:schemeClr>
                </a:solidFill>
                <a:effectLst/>
                <a:latin typeface="inherit"/>
              </a:rPr>
              <a:t>Search Function, Navigation Menu,</a:t>
            </a:r>
          </a:p>
          <a:p>
            <a:pPr algn="ctr" fontAlgn="base"/>
            <a:r>
              <a:rPr lang="en-US" sz="1600" dirty="0" smtClean="0">
                <a:solidFill>
                  <a:schemeClr val="bg1">
                    <a:lumMod val="65000"/>
                  </a:schemeClr>
                </a:solidFill>
                <a:latin typeface="inherit"/>
              </a:rPr>
              <a:t>Links</a:t>
            </a:r>
            <a:endParaRPr lang="en-US" sz="1600" b="0" i="0" dirty="0" smtClean="0">
              <a:solidFill>
                <a:schemeClr val="bg1">
                  <a:lumMod val="65000"/>
                </a:schemeClr>
              </a:solidFill>
              <a:effectLst/>
              <a:latin typeface="inherit"/>
            </a:endParaRPr>
          </a:p>
        </p:txBody>
      </p:sp>
      <p:sp>
        <p:nvSpPr>
          <p:cNvPr id="19" name="Rectangle 18"/>
          <p:cNvSpPr/>
          <p:nvPr/>
        </p:nvSpPr>
        <p:spPr>
          <a:xfrm>
            <a:off x="8526910" y="4913201"/>
            <a:ext cx="2256058" cy="1077218"/>
          </a:xfrm>
          <a:prstGeom prst="rect">
            <a:avLst/>
          </a:prstGeom>
        </p:spPr>
        <p:txBody>
          <a:bodyPr wrap="square">
            <a:spAutoFit/>
          </a:bodyPr>
          <a:lstStyle/>
          <a:p>
            <a:pPr algn="ctr" fontAlgn="base"/>
            <a:r>
              <a:rPr lang="en-US" sz="1600" b="0" i="1" dirty="0" smtClean="0">
                <a:solidFill>
                  <a:schemeClr val="bg1">
                    <a:lumMod val="65000"/>
                  </a:schemeClr>
                </a:solidFill>
                <a:effectLst/>
                <a:latin typeface="inherit"/>
              </a:rPr>
              <a:t>Memory Load,</a:t>
            </a:r>
          </a:p>
          <a:p>
            <a:pPr algn="ctr" fontAlgn="base"/>
            <a:r>
              <a:rPr lang="en-US" sz="1600" dirty="0" smtClean="0">
                <a:solidFill>
                  <a:schemeClr val="bg1">
                    <a:lumMod val="65000"/>
                  </a:schemeClr>
                </a:solidFill>
                <a:latin typeface="inherit"/>
              </a:rPr>
              <a:t>Ease of use, learning</a:t>
            </a:r>
          </a:p>
          <a:p>
            <a:pPr algn="ctr" fontAlgn="base"/>
            <a:endParaRPr lang="en-US" sz="1600" b="0" i="1" dirty="0" smtClean="0">
              <a:solidFill>
                <a:schemeClr val="bg1">
                  <a:lumMod val="65000"/>
                </a:schemeClr>
              </a:solidFill>
              <a:effectLst/>
              <a:latin typeface="inherit"/>
            </a:endParaRPr>
          </a:p>
          <a:p>
            <a:pPr algn="ctr" fontAlgn="base"/>
            <a:endParaRPr lang="en-US" sz="1600" b="0" i="1" dirty="0" smtClean="0">
              <a:solidFill>
                <a:schemeClr val="bg1">
                  <a:lumMod val="65000"/>
                </a:schemeClr>
              </a:solidFill>
              <a:effectLst/>
              <a:latin typeface="inherit"/>
            </a:endParaRPr>
          </a:p>
        </p:txBody>
      </p:sp>
    </p:spTree>
    <p:extLst>
      <p:ext uri="{BB962C8B-B14F-4D97-AF65-F5344CB8AC3E}">
        <p14:creationId xmlns:p14="http://schemas.microsoft.com/office/powerpoint/2010/main" val="189001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4495800" y="1534881"/>
            <a:ext cx="3418119" cy="341811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969" y="2677886"/>
            <a:ext cx="4158342" cy="128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50000"/>
                  </a:schemeClr>
                </a:solidFill>
              </a:rPr>
              <a:t>CONTENT</a:t>
            </a:r>
            <a:endParaRPr lang="en-US" sz="4800" b="1" dirty="0">
              <a:solidFill>
                <a:schemeClr val="bg1">
                  <a:lumMod val="50000"/>
                </a:schemeClr>
              </a:solidFill>
            </a:endParaRPr>
          </a:p>
        </p:txBody>
      </p:sp>
      <p:sp>
        <p:nvSpPr>
          <p:cNvPr id="8" name="Oval 7"/>
          <p:cNvSpPr/>
          <p:nvPr/>
        </p:nvSpPr>
        <p:spPr>
          <a:xfrm>
            <a:off x="1326794" y="762000"/>
            <a:ext cx="2508134" cy="2365830"/>
          </a:xfrm>
          <a:prstGeom prst="ellipse">
            <a:avLst/>
          </a:prstGeom>
          <a:solidFill>
            <a:schemeClr val="bg1"/>
          </a:solidFill>
          <a:ln w="28575">
            <a:solidFill>
              <a:srgbClr val="300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50000"/>
                </a:schemeClr>
              </a:solidFill>
            </a:endParaRPr>
          </a:p>
        </p:txBody>
      </p:sp>
      <p:sp>
        <p:nvSpPr>
          <p:cNvPr id="9" name="Oval 8"/>
          <p:cNvSpPr/>
          <p:nvPr/>
        </p:nvSpPr>
        <p:spPr>
          <a:xfrm>
            <a:off x="1326794" y="3540810"/>
            <a:ext cx="2508134" cy="2365830"/>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lumMod val="50000"/>
                </a:schemeClr>
              </a:solidFill>
            </a:endParaRPr>
          </a:p>
        </p:txBody>
      </p:sp>
      <p:sp>
        <p:nvSpPr>
          <p:cNvPr id="10" name="Oval 9"/>
          <p:cNvSpPr/>
          <p:nvPr/>
        </p:nvSpPr>
        <p:spPr>
          <a:xfrm>
            <a:off x="8447859" y="722627"/>
            <a:ext cx="2508134" cy="2365830"/>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447859" y="3686926"/>
            <a:ext cx="2508134" cy="2365830"/>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642322" y="3947730"/>
            <a:ext cx="1870769" cy="461665"/>
          </a:xfrm>
          <a:prstGeom prst="rect">
            <a:avLst/>
          </a:prstGeom>
          <a:noFill/>
        </p:spPr>
        <p:txBody>
          <a:bodyPr wrap="none" rtlCol="0">
            <a:spAutoFit/>
          </a:bodyPr>
          <a:lstStyle/>
          <a:p>
            <a:r>
              <a:rPr lang="en-US" sz="2400" b="1" dirty="0" smtClean="0">
                <a:solidFill>
                  <a:schemeClr val="bg1">
                    <a:lumMod val="50000"/>
                  </a:schemeClr>
                </a:solidFill>
              </a:rPr>
              <a:t>Navigational</a:t>
            </a:r>
            <a:endParaRPr lang="en-US" sz="2400" b="1" dirty="0">
              <a:solidFill>
                <a:schemeClr val="bg1">
                  <a:lumMod val="50000"/>
                </a:schemeClr>
              </a:solidFill>
            </a:endParaRPr>
          </a:p>
        </p:txBody>
      </p:sp>
      <p:sp>
        <p:nvSpPr>
          <p:cNvPr id="13" name="TextBox 12"/>
          <p:cNvSpPr txBox="1"/>
          <p:nvPr/>
        </p:nvSpPr>
        <p:spPr>
          <a:xfrm>
            <a:off x="1530028" y="1050315"/>
            <a:ext cx="2101666" cy="461665"/>
          </a:xfrm>
          <a:prstGeom prst="rect">
            <a:avLst/>
          </a:prstGeom>
          <a:noFill/>
        </p:spPr>
        <p:txBody>
          <a:bodyPr wrap="none" rtlCol="0">
            <a:spAutoFit/>
          </a:bodyPr>
          <a:lstStyle/>
          <a:p>
            <a:r>
              <a:rPr lang="en-US" sz="2400" b="1" dirty="0" smtClean="0">
                <a:solidFill>
                  <a:schemeClr val="bg1">
                    <a:lumMod val="50000"/>
                  </a:schemeClr>
                </a:solidFill>
              </a:rPr>
              <a:t>Input Controls</a:t>
            </a:r>
            <a:endParaRPr lang="en-US" sz="2400" b="1" dirty="0">
              <a:solidFill>
                <a:schemeClr val="bg1">
                  <a:lumMod val="50000"/>
                </a:schemeClr>
              </a:solidFill>
            </a:endParaRPr>
          </a:p>
        </p:txBody>
      </p:sp>
      <p:sp>
        <p:nvSpPr>
          <p:cNvPr id="14" name="TextBox 13"/>
          <p:cNvSpPr txBox="1"/>
          <p:nvPr/>
        </p:nvSpPr>
        <p:spPr>
          <a:xfrm>
            <a:off x="8702325" y="1025623"/>
            <a:ext cx="1999202" cy="461665"/>
          </a:xfrm>
          <a:prstGeom prst="rect">
            <a:avLst/>
          </a:prstGeom>
          <a:noFill/>
        </p:spPr>
        <p:txBody>
          <a:bodyPr wrap="none" rtlCol="0">
            <a:spAutoFit/>
          </a:bodyPr>
          <a:lstStyle/>
          <a:p>
            <a:r>
              <a:rPr lang="en-US" sz="2400" b="1" dirty="0" smtClean="0">
                <a:solidFill>
                  <a:schemeClr val="bg1">
                    <a:lumMod val="50000"/>
                  </a:schemeClr>
                </a:solidFill>
              </a:rPr>
              <a:t>Informational</a:t>
            </a:r>
            <a:endParaRPr lang="en-US" sz="2400" b="1" dirty="0">
              <a:solidFill>
                <a:schemeClr val="bg1">
                  <a:lumMod val="50000"/>
                </a:schemeClr>
              </a:solidFill>
            </a:endParaRPr>
          </a:p>
        </p:txBody>
      </p:sp>
      <p:sp>
        <p:nvSpPr>
          <p:cNvPr id="15" name="TextBox 14"/>
          <p:cNvSpPr txBox="1"/>
          <p:nvPr/>
        </p:nvSpPr>
        <p:spPr>
          <a:xfrm>
            <a:off x="8690332" y="4063859"/>
            <a:ext cx="2012089" cy="584775"/>
          </a:xfrm>
          <a:prstGeom prst="rect">
            <a:avLst/>
          </a:prstGeom>
          <a:noFill/>
        </p:spPr>
        <p:txBody>
          <a:bodyPr wrap="none" rtlCol="0">
            <a:spAutoFit/>
          </a:bodyPr>
          <a:lstStyle/>
          <a:p>
            <a:r>
              <a:rPr lang="en-US" sz="3200" b="1" dirty="0" smtClean="0">
                <a:solidFill>
                  <a:schemeClr val="bg1">
                    <a:lumMod val="50000"/>
                  </a:schemeClr>
                </a:solidFill>
              </a:rPr>
              <a:t>Containers</a:t>
            </a:r>
            <a:endParaRPr lang="en-US" sz="3200" b="1" dirty="0">
              <a:solidFill>
                <a:schemeClr val="bg1">
                  <a:lumMod val="50000"/>
                </a:schemeClr>
              </a:solidFill>
            </a:endParaRPr>
          </a:p>
        </p:txBody>
      </p:sp>
      <p:sp>
        <p:nvSpPr>
          <p:cNvPr id="16" name="Rectangle 15"/>
          <p:cNvSpPr/>
          <p:nvPr/>
        </p:nvSpPr>
        <p:spPr>
          <a:xfrm>
            <a:off x="1388336" y="1463295"/>
            <a:ext cx="2256058" cy="1323439"/>
          </a:xfrm>
          <a:prstGeom prst="rect">
            <a:avLst/>
          </a:prstGeom>
        </p:spPr>
        <p:txBody>
          <a:bodyPr wrap="square">
            <a:spAutoFit/>
          </a:bodyPr>
          <a:lstStyle/>
          <a:p>
            <a:pPr algn="ctr" fontAlgn="base"/>
            <a:r>
              <a:rPr lang="en-US" sz="1600" b="0" i="1" dirty="0" smtClean="0">
                <a:solidFill>
                  <a:schemeClr val="bg1">
                    <a:lumMod val="65000"/>
                  </a:schemeClr>
                </a:solidFill>
                <a:effectLst/>
                <a:latin typeface="inherit"/>
              </a:rPr>
              <a:t>buttons, text fields, checkboxes, radio buttons, dropdown lists, list boxes, toggles, date field</a:t>
            </a:r>
          </a:p>
        </p:txBody>
      </p:sp>
      <p:sp>
        <p:nvSpPr>
          <p:cNvPr id="17" name="Rectangle 16"/>
          <p:cNvSpPr/>
          <p:nvPr/>
        </p:nvSpPr>
        <p:spPr>
          <a:xfrm>
            <a:off x="1418710" y="4559117"/>
            <a:ext cx="2256058" cy="1077218"/>
          </a:xfrm>
          <a:prstGeom prst="rect">
            <a:avLst/>
          </a:prstGeom>
        </p:spPr>
        <p:txBody>
          <a:bodyPr wrap="square">
            <a:spAutoFit/>
          </a:bodyPr>
          <a:lstStyle/>
          <a:p>
            <a:pPr algn="ctr" fontAlgn="base"/>
            <a:r>
              <a:rPr lang="en-US" sz="1600" b="0" i="0" dirty="0" smtClean="0">
                <a:solidFill>
                  <a:schemeClr val="bg1">
                    <a:lumMod val="65000"/>
                  </a:schemeClr>
                </a:solidFill>
                <a:effectLst/>
                <a:latin typeface="inherit"/>
              </a:rPr>
              <a:t>breadcrumb, slider, search field, pagination, slider, tags, icons</a:t>
            </a:r>
          </a:p>
        </p:txBody>
      </p:sp>
      <p:sp>
        <p:nvSpPr>
          <p:cNvPr id="18" name="Rectangle 17"/>
          <p:cNvSpPr/>
          <p:nvPr/>
        </p:nvSpPr>
        <p:spPr>
          <a:xfrm>
            <a:off x="8573897" y="1512947"/>
            <a:ext cx="2256058" cy="1077218"/>
          </a:xfrm>
          <a:prstGeom prst="rect">
            <a:avLst/>
          </a:prstGeom>
        </p:spPr>
        <p:txBody>
          <a:bodyPr wrap="square">
            <a:spAutoFit/>
          </a:bodyPr>
          <a:lstStyle/>
          <a:p>
            <a:pPr algn="ctr" fontAlgn="base"/>
            <a:r>
              <a:rPr lang="en-US" sz="1600" b="0" i="0" dirty="0" smtClean="0">
                <a:solidFill>
                  <a:schemeClr val="bg1">
                    <a:lumMod val="65000"/>
                  </a:schemeClr>
                </a:solidFill>
                <a:effectLst/>
                <a:latin typeface="inherit"/>
              </a:rPr>
              <a:t>tooltips, icons, progress bar, notifications, message boxes, modal windows</a:t>
            </a:r>
          </a:p>
        </p:txBody>
      </p:sp>
      <p:sp>
        <p:nvSpPr>
          <p:cNvPr id="19" name="Rectangle 18"/>
          <p:cNvSpPr/>
          <p:nvPr/>
        </p:nvSpPr>
        <p:spPr>
          <a:xfrm>
            <a:off x="8627039" y="4683101"/>
            <a:ext cx="2256058" cy="338554"/>
          </a:xfrm>
          <a:prstGeom prst="rect">
            <a:avLst/>
          </a:prstGeom>
        </p:spPr>
        <p:txBody>
          <a:bodyPr wrap="square">
            <a:spAutoFit/>
          </a:bodyPr>
          <a:lstStyle/>
          <a:p>
            <a:pPr algn="ctr" fontAlgn="base"/>
            <a:r>
              <a:rPr lang="en-US" sz="1600" b="0" i="1" dirty="0" smtClean="0">
                <a:solidFill>
                  <a:schemeClr val="bg1">
                    <a:lumMod val="65000"/>
                  </a:schemeClr>
                </a:solidFill>
                <a:effectLst/>
                <a:latin typeface="inherit"/>
              </a:rPr>
              <a:t>Accordions</a:t>
            </a:r>
          </a:p>
        </p:txBody>
      </p:sp>
    </p:spTree>
    <p:extLst>
      <p:ext uri="{BB962C8B-B14F-4D97-AF65-F5344CB8AC3E}">
        <p14:creationId xmlns:p14="http://schemas.microsoft.com/office/powerpoint/2010/main" val="171247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2819400"/>
            <a:ext cx="6719596" cy="923330"/>
          </a:xfrm>
          <a:prstGeom prst="rect">
            <a:avLst/>
          </a:prstGeom>
        </p:spPr>
        <p:txBody>
          <a:bodyPr wrap="none">
            <a:spAutoFit/>
          </a:bodyPr>
          <a:lstStyle/>
          <a:p>
            <a:r>
              <a:rPr lang="en-US" sz="5400" b="1" dirty="0" smtClean="0"/>
              <a:t>DATABASE DESIGN</a:t>
            </a:r>
            <a:endParaRPr lang="en-US" sz="5400" b="1" dirty="0"/>
          </a:p>
        </p:txBody>
      </p:sp>
    </p:spTree>
    <p:extLst>
      <p:ext uri="{BB962C8B-B14F-4D97-AF65-F5344CB8AC3E}">
        <p14:creationId xmlns:p14="http://schemas.microsoft.com/office/powerpoint/2010/main" val="3609545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sp>
        <p:nvSpPr>
          <p:cNvPr id="3" name="Content Placeholder 2"/>
          <p:cNvSpPr>
            <a:spLocks noGrp="1"/>
          </p:cNvSpPr>
          <p:nvPr>
            <p:ph idx="1"/>
          </p:nvPr>
        </p:nvSpPr>
        <p:spPr/>
        <p:txBody>
          <a:bodyPr>
            <a:noAutofit/>
          </a:bodyPr>
          <a:lstStyle/>
          <a:p>
            <a:pPr marL="0" indent="0" algn="just">
              <a:buNone/>
            </a:pPr>
            <a:r>
              <a:rPr lang="en-US" sz="3200" dirty="0"/>
              <a:t>Database design is the process of producing a detailed data model of database. This data model contains all the needed logical and physical design choices and physical storage parameters needed to generate a design in a data definition language, which can then be used to create a database. A fully attributed data model contains detailed attributes for each entity.</a:t>
            </a:r>
          </a:p>
          <a:p>
            <a:pPr marL="0" indent="0" algn="just">
              <a:buNone/>
            </a:pPr>
            <a:endParaRPr lang="en-US" sz="3200" dirty="0"/>
          </a:p>
        </p:txBody>
      </p:sp>
    </p:spTree>
    <p:extLst>
      <p:ext uri="{BB962C8B-B14F-4D97-AF65-F5344CB8AC3E}">
        <p14:creationId xmlns:p14="http://schemas.microsoft.com/office/powerpoint/2010/main" val="3364970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20232"/>
            <a:ext cx="9601196" cy="1303867"/>
          </a:xfrm>
        </p:spPr>
        <p:txBody>
          <a:bodyPr>
            <a:normAutofit/>
          </a:bodyPr>
          <a:lstStyle/>
          <a:p>
            <a:r>
              <a:rPr lang="en-US" dirty="0">
                <a:solidFill>
                  <a:schemeClr val="tx2"/>
                </a:solidFill>
              </a:rPr>
              <a:t>Phases of Database </a:t>
            </a:r>
            <a:r>
              <a:rPr lang="en-US" dirty="0" smtClean="0">
                <a:solidFill>
                  <a:schemeClr val="tx2"/>
                </a:solidFill>
              </a:rPr>
              <a:t>Design</a:t>
            </a:r>
            <a:endParaRPr lang="en-US" dirty="0"/>
          </a:p>
        </p:txBody>
      </p:sp>
      <p:sp>
        <p:nvSpPr>
          <p:cNvPr id="3" name="Content Placeholder 2"/>
          <p:cNvSpPr>
            <a:spLocks noGrp="1"/>
          </p:cNvSpPr>
          <p:nvPr>
            <p:ph idx="1"/>
          </p:nvPr>
        </p:nvSpPr>
        <p:spPr>
          <a:xfrm>
            <a:off x="1295401" y="2556932"/>
            <a:ext cx="8000999" cy="3318936"/>
          </a:xfrm>
        </p:spPr>
        <p:txBody>
          <a:bodyPr>
            <a:normAutofit/>
          </a:bodyPr>
          <a:lstStyle/>
          <a:p>
            <a:pPr marL="342900" indent="-342900" algn="just">
              <a:buClr>
                <a:schemeClr val="accent2"/>
              </a:buClr>
              <a:buSzPct val="75000"/>
              <a:buFont typeface="Monotype Sorts" pitchFamily="2" charset="2"/>
              <a:buChar char="u"/>
            </a:pPr>
            <a:r>
              <a:rPr lang="en-US" dirty="0">
                <a:solidFill>
                  <a:schemeClr val="tx2"/>
                </a:solidFill>
              </a:rPr>
              <a:t>Conceptual design</a:t>
            </a:r>
            <a:r>
              <a:rPr lang="en-US" dirty="0"/>
              <a:t> begins with the collection of requirements and results needed from the database (ER Diag.)</a:t>
            </a:r>
          </a:p>
          <a:p>
            <a:pPr marL="342900" indent="-342900" algn="just">
              <a:buClr>
                <a:schemeClr val="accent2"/>
              </a:buClr>
              <a:buSzPct val="75000"/>
              <a:buFont typeface="Monotype Sorts" pitchFamily="2" charset="2"/>
              <a:buChar char="u"/>
            </a:pPr>
            <a:r>
              <a:rPr lang="en-US" dirty="0">
                <a:solidFill>
                  <a:schemeClr val="tx2"/>
                </a:solidFill>
              </a:rPr>
              <a:t>Logical schema</a:t>
            </a:r>
            <a:r>
              <a:rPr lang="en-US" dirty="0"/>
              <a:t> is a description of the structure of the database (Relational, Network, etc.)</a:t>
            </a:r>
          </a:p>
          <a:p>
            <a:pPr marL="342900" indent="-342900" algn="just">
              <a:buClr>
                <a:schemeClr val="accent2"/>
              </a:buClr>
              <a:buSzPct val="75000"/>
              <a:buFont typeface="Monotype Sorts" pitchFamily="2" charset="2"/>
              <a:buChar char="u"/>
            </a:pPr>
            <a:r>
              <a:rPr lang="en-US" dirty="0">
                <a:solidFill>
                  <a:schemeClr val="tx2"/>
                </a:solidFill>
              </a:rPr>
              <a:t>Physical schema</a:t>
            </a:r>
            <a:r>
              <a:rPr lang="en-US" dirty="0"/>
              <a:t> is a description of the implementation (programs, tables, dictionaries, catalogs</a:t>
            </a:r>
          </a:p>
        </p:txBody>
      </p:sp>
      <p:graphicFrame>
        <p:nvGraphicFramePr>
          <p:cNvPr id="4" name="Object 4"/>
          <p:cNvGraphicFramePr>
            <a:graphicFrameLocks/>
          </p:cNvGraphicFramePr>
          <p:nvPr>
            <p:extLst>
              <p:ext uri="{D42A27DB-BD31-4B8C-83A1-F6EECF244321}">
                <p14:modId xmlns:p14="http://schemas.microsoft.com/office/powerpoint/2010/main" val="3180680415"/>
              </p:ext>
            </p:extLst>
          </p:nvPr>
        </p:nvGraphicFramePr>
        <p:xfrm>
          <a:off x="9296400" y="1020232"/>
          <a:ext cx="2197100" cy="5280025"/>
        </p:xfrm>
        <a:graphic>
          <a:graphicData uri="http://schemas.openxmlformats.org/presentationml/2006/ole">
            <mc:AlternateContent xmlns:mc="http://schemas.openxmlformats.org/markup-compatibility/2006">
              <mc:Choice xmlns:v="urn:schemas-microsoft-com:vml" Requires="v">
                <p:oleObj spid="_x0000_s1134" name="VISIO" r:id="rId3" imgW="3128760" imgH="7502400" progId="Visio.Drawing.4">
                  <p:embed/>
                </p:oleObj>
              </mc:Choice>
              <mc:Fallback>
                <p:oleObj name="VISIO" r:id="rId3" imgW="3128760" imgH="7502400" progId="Visio.Drawing.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400" y="1020232"/>
                        <a:ext cx="2197100"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70833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sp>
        <p:nvSpPr>
          <p:cNvPr id="3" name="Content Placeholder 2"/>
          <p:cNvSpPr>
            <a:spLocks noGrp="1"/>
          </p:cNvSpPr>
          <p:nvPr>
            <p:ph idx="1"/>
          </p:nvPr>
        </p:nvSpPr>
        <p:spPr/>
        <p:txBody>
          <a:bodyPr>
            <a:noAutofit/>
          </a:bodyPr>
          <a:lstStyle/>
          <a:p>
            <a:pPr algn="just"/>
            <a:r>
              <a:rPr lang="en-US" sz="2800" dirty="0" smtClean="0"/>
              <a:t>A </a:t>
            </a:r>
            <a:r>
              <a:rPr lang="en-US" sz="2800" b="1" i="1" dirty="0" smtClean="0">
                <a:solidFill>
                  <a:schemeClr val="tx2"/>
                </a:solidFill>
              </a:rPr>
              <a:t>data model</a:t>
            </a:r>
            <a:r>
              <a:rPr lang="en-US" sz="2800" dirty="0" smtClean="0"/>
              <a:t> is a collection of objects that can be used to represent a set of </a:t>
            </a:r>
            <a:r>
              <a:rPr lang="en-US" sz="2800" i="1" dirty="0" smtClean="0"/>
              <a:t>data</a:t>
            </a:r>
            <a:r>
              <a:rPr lang="en-US" sz="2800" dirty="0" smtClean="0"/>
              <a:t> and </a:t>
            </a:r>
            <a:r>
              <a:rPr lang="en-US" sz="2800" i="1" dirty="0" smtClean="0"/>
              <a:t>operations</a:t>
            </a:r>
            <a:r>
              <a:rPr lang="en-US" sz="2800" dirty="0" smtClean="0"/>
              <a:t> to manipulate the data</a:t>
            </a:r>
          </a:p>
          <a:p>
            <a:pPr algn="just"/>
            <a:r>
              <a:rPr lang="en-US" sz="2800" i="1" dirty="0" smtClean="0">
                <a:solidFill>
                  <a:schemeClr val="tx2"/>
                </a:solidFill>
              </a:rPr>
              <a:t>Conceptual models</a:t>
            </a:r>
            <a:r>
              <a:rPr lang="en-US" sz="2800" dirty="0" smtClean="0"/>
              <a:t> are tools for representing reality at a very high-level of abstraction</a:t>
            </a:r>
          </a:p>
          <a:p>
            <a:pPr algn="just"/>
            <a:r>
              <a:rPr lang="en-US" sz="2800" i="1" dirty="0" smtClean="0">
                <a:solidFill>
                  <a:schemeClr val="tx2"/>
                </a:solidFill>
              </a:rPr>
              <a:t>Logical models</a:t>
            </a:r>
            <a:r>
              <a:rPr lang="en-US" sz="2800" dirty="0" smtClean="0"/>
              <a:t> are data descriptions that can be processed by computers</a:t>
            </a:r>
          </a:p>
          <a:p>
            <a:pPr algn="just"/>
            <a:endParaRPr lang="en-US" sz="2800" dirty="0"/>
          </a:p>
        </p:txBody>
      </p:sp>
    </p:spTree>
    <p:extLst>
      <p:ext uri="{BB962C8B-B14F-4D97-AF65-F5344CB8AC3E}">
        <p14:creationId xmlns:p14="http://schemas.microsoft.com/office/powerpoint/2010/main" val="23950596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Conceptual model: </a:t>
            </a:r>
            <a:br>
              <a:rPr lang="en-US" dirty="0"/>
            </a:br>
            <a:r>
              <a:rPr lang="en-US" dirty="0"/>
              <a:t>Entity-Relationship Diagrams</a:t>
            </a:r>
          </a:p>
        </p:txBody>
      </p:sp>
      <p:sp>
        <p:nvSpPr>
          <p:cNvPr id="3" name="Content Placeholder 2"/>
          <p:cNvSpPr>
            <a:spLocks noGrp="1"/>
          </p:cNvSpPr>
          <p:nvPr>
            <p:ph idx="1"/>
          </p:nvPr>
        </p:nvSpPr>
        <p:spPr/>
        <p:txBody>
          <a:bodyPr/>
          <a:lstStyle/>
          <a:p>
            <a:pPr algn="just"/>
            <a:r>
              <a:rPr lang="en-US" b="1" i="1" dirty="0">
                <a:solidFill>
                  <a:schemeClr val="tx2"/>
                </a:solidFill>
              </a:rPr>
              <a:t>Entities</a:t>
            </a:r>
            <a:r>
              <a:rPr lang="en-US" b="1" dirty="0"/>
              <a:t> </a:t>
            </a:r>
            <a:r>
              <a:rPr lang="en-US" dirty="0"/>
              <a:t>represent classes of</a:t>
            </a:r>
            <a:r>
              <a:rPr lang="en-US" i="1" dirty="0"/>
              <a:t> real-world</a:t>
            </a:r>
            <a:r>
              <a:rPr lang="en-US" dirty="0"/>
              <a:t> objects</a:t>
            </a:r>
            <a:r>
              <a:rPr lang="en-US" b="1" dirty="0"/>
              <a:t>. </a:t>
            </a:r>
            <a:r>
              <a:rPr lang="en-US" sz="1800" b="1" dirty="0">
                <a:latin typeface="Arial" charset="0"/>
              </a:rPr>
              <a:t>Person, Students, Projects, Courses </a:t>
            </a:r>
            <a:r>
              <a:rPr lang="en-US" dirty="0"/>
              <a:t>are entities of a University database</a:t>
            </a:r>
          </a:p>
          <a:p>
            <a:pPr algn="just"/>
            <a:r>
              <a:rPr lang="en-US" b="1" i="1" dirty="0">
                <a:solidFill>
                  <a:schemeClr val="tx2"/>
                </a:solidFill>
              </a:rPr>
              <a:t>Relationships</a:t>
            </a:r>
            <a:r>
              <a:rPr lang="en-US" dirty="0"/>
              <a:t> represent interactions between two or more </a:t>
            </a:r>
            <a:r>
              <a:rPr lang="en-US" dirty="0" smtClean="0"/>
              <a:t>entities</a:t>
            </a:r>
            <a:endParaRPr lang="en-US" dirty="0"/>
          </a:p>
        </p:txBody>
      </p:sp>
      <p:sp>
        <p:nvSpPr>
          <p:cNvPr id="5" name="Rectangle 4"/>
          <p:cNvSpPr/>
          <p:nvPr/>
        </p:nvSpPr>
        <p:spPr>
          <a:xfrm>
            <a:off x="4165597" y="4894580"/>
            <a:ext cx="1066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Person</a:t>
            </a:r>
            <a:endParaRPr lang="en-US" dirty="0">
              <a:solidFill>
                <a:schemeClr val="bg1">
                  <a:lumMod val="50000"/>
                </a:schemeClr>
              </a:solidFill>
            </a:endParaRPr>
          </a:p>
        </p:txBody>
      </p:sp>
      <p:sp>
        <p:nvSpPr>
          <p:cNvPr id="6" name="Rectangle 5"/>
          <p:cNvSpPr/>
          <p:nvPr/>
        </p:nvSpPr>
        <p:spPr>
          <a:xfrm>
            <a:off x="7264397" y="4838700"/>
            <a:ext cx="1066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City</a:t>
            </a:r>
            <a:endParaRPr lang="en-US" dirty="0">
              <a:solidFill>
                <a:schemeClr val="bg1">
                  <a:lumMod val="50000"/>
                </a:schemeClr>
              </a:solidFill>
            </a:endParaRPr>
          </a:p>
        </p:txBody>
      </p:sp>
      <p:sp>
        <p:nvSpPr>
          <p:cNvPr id="8" name="Diamond 7"/>
          <p:cNvSpPr/>
          <p:nvPr/>
        </p:nvSpPr>
        <p:spPr>
          <a:xfrm>
            <a:off x="5486396" y="5304371"/>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9" name="Rectangle 8"/>
          <p:cNvSpPr/>
          <p:nvPr/>
        </p:nvSpPr>
        <p:spPr>
          <a:xfrm>
            <a:off x="5704971" y="5519755"/>
            <a:ext cx="1239250" cy="369332"/>
          </a:xfrm>
          <a:prstGeom prst="rect">
            <a:avLst/>
          </a:prstGeom>
        </p:spPr>
        <p:txBody>
          <a:bodyPr wrap="none">
            <a:spAutoFit/>
          </a:bodyPr>
          <a:lstStyle/>
          <a:p>
            <a:pPr algn="ctr"/>
            <a:r>
              <a:rPr lang="en-US" dirty="0" err="1">
                <a:solidFill>
                  <a:schemeClr val="bg1">
                    <a:lumMod val="50000"/>
                  </a:schemeClr>
                </a:solidFill>
              </a:rPr>
              <a:t>Is_Born_In</a:t>
            </a:r>
            <a:endParaRPr lang="en-US" dirty="0">
              <a:solidFill>
                <a:schemeClr val="bg1">
                  <a:lumMod val="50000"/>
                </a:schemeClr>
              </a:solidFill>
            </a:endParaRPr>
          </a:p>
        </p:txBody>
      </p:sp>
      <p:sp>
        <p:nvSpPr>
          <p:cNvPr id="10" name="Diamond 9"/>
          <p:cNvSpPr/>
          <p:nvPr/>
        </p:nvSpPr>
        <p:spPr>
          <a:xfrm>
            <a:off x="5410200" y="4028026"/>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11" name="Rectangle 10"/>
          <p:cNvSpPr/>
          <p:nvPr/>
        </p:nvSpPr>
        <p:spPr>
          <a:xfrm>
            <a:off x="5715000" y="4243410"/>
            <a:ext cx="965905" cy="369332"/>
          </a:xfrm>
          <a:prstGeom prst="rect">
            <a:avLst/>
          </a:prstGeom>
        </p:spPr>
        <p:txBody>
          <a:bodyPr wrap="none">
            <a:spAutoFit/>
          </a:bodyPr>
          <a:lstStyle/>
          <a:p>
            <a:pPr algn="ctr"/>
            <a:r>
              <a:rPr lang="en-US" dirty="0" err="1" smtClean="0">
                <a:solidFill>
                  <a:schemeClr val="bg1">
                    <a:lumMod val="50000"/>
                  </a:schemeClr>
                </a:solidFill>
              </a:rPr>
              <a:t>Lives_In</a:t>
            </a:r>
            <a:endParaRPr lang="en-US" dirty="0">
              <a:solidFill>
                <a:schemeClr val="bg1">
                  <a:lumMod val="50000"/>
                </a:schemeClr>
              </a:solidFill>
            </a:endParaRPr>
          </a:p>
        </p:txBody>
      </p:sp>
      <p:cxnSp>
        <p:nvCxnSpPr>
          <p:cNvPr id="13" name="Elbow Connector 12"/>
          <p:cNvCxnSpPr>
            <a:stCxn id="5" idx="0"/>
            <a:endCxn id="10" idx="1"/>
          </p:cNvCxnSpPr>
          <p:nvPr/>
        </p:nvCxnSpPr>
        <p:spPr>
          <a:xfrm rot="5400000" flipH="1" flipV="1">
            <a:off x="4821346" y="4305727"/>
            <a:ext cx="466504" cy="71120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1"/>
            <a:endCxn id="5" idx="2"/>
          </p:cNvCxnSpPr>
          <p:nvPr/>
        </p:nvCxnSpPr>
        <p:spPr>
          <a:xfrm rot="10800000">
            <a:off x="4698998" y="5351781"/>
            <a:ext cx="787399" cy="35264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3"/>
            <a:endCxn id="6" idx="0"/>
          </p:cNvCxnSpPr>
          <p:nvPr/>
        </p:nvCxnSpPr>
        <p:spPr>
          <a:xfrm>
            <a:off x="7086600" y="4428076"/>
            <a:ext cx="711197" cy="410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3"/>
            <a:endCxn id="6" idx="2"/>
          </p:cNvCxnSpPr>
          <p:nvPr/>
        </p:nvCxnSpPr>
        <p:spPr>
          <a:xfrm flipV="1">
            <a:off x="7162796" y="5295900"/>
            <a:ext cx="635001" cy="4085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941854" y="4088374"/>
            <a:ext cx="301686" cy="369332"/>
          </a:xfrm>
          <a:prstGeom prst="rect">
            <a:avLst/>
          </a:prstGeom>
        </p:spPr>
        <p:txBody>
          <a:bodyPr wrap="none">
            <a:spAutoFit/>
          </a:bodyPr>
          <a:lstStyle/>
          <a:p>
            <a:pPr algn="ctr"/>
            <a:r>
              <a:rPr lang="en-US" dirty="0">
                <a:solidFill>
                  <a:schemeClr val="bg1">
                    <a:lumMod val="50000"/>
                  </a:schemeClr>
                </a:solidFill>
              </a:rPr>
              <a:t>n</a:t>
            </a:r>
          </a:p>
        </p:txBody>
      </p:sp>
      <p:sp>
        <p:nvSpPr>
          <p:cNvPr id="21" name="Rectangle 20"/>
          <p:cNvSpPr/>
          <p:nvPr/>
        </p:nvSpPr>
        <p:spPr>
          <a:xfrm>
            <a:off x="4924580" y="5611956"/>
            <a:ext cx="301686" cy="369332"/>
          </a:xfrm>
          <a:prstGeom prst="rect">
            <a:avLst/>
          </a:prstGeom>
        </p:spPr>
        <p:txBody>
          <a:bodyPr wrap="none">
            <a:spAutoFit/>
          </a:bodyPr>
          <a:lstStyle/>
          <a:p>
            <a:pPr algn="ctr"/>
            <a:r>
              <a:rPr lang="en-US" dirty="0">
                <a:solidFill>
                  <a:schemeClr val="bg1">
                    <a:lumMod val="50000"/>
                  </a:schemeClr>
                </a:solidFill>
              </a:rPr>
              <a:t>n</a:t>
            </a:r>
          </a:p>
        </p:txBody>
      </p:sp>
      <p:sp>
        <p:nvSpPr>
          <p:cNvPr id="22" name="Rectangle 21"/>
          <p:cNvSpPr/>
          <p:nvPr/>
        </p:nvSpPr>
        <p:spPr>
          <a:xfrm>
            <a:off x="7322444" y="4188441"/>
            <a:ext cx="269626" cy="307777"/>
          </a:xfrm>
          <a:prstGeom prst="rect">
            <a:avLst/>
          </a:prstGeom>
        </p:spPr>
        <p:txBody>
          <a:bodyPr wrap="none">
            <a:spAutoFit/>
          </a:bodyPr>
          <a:lstStyle/>
          <a:p>
            <a:pPr algn="ctr"/>
            <a:r>
              <a:rPr lang="en-US" sz="1400" dirty="0" smtClean="0">
                <a:solidFill>
                  <a:schemeClr val="bg1">
                    <a:lumMod val="50000"/>
                  </a:schemeClr>
                </a:solidFill>
              </a:rPr>
              <a:t>1</a:t>
            </a:r>
            <a:endParaRPr lang="en-US" sz="1400" dirty="0">
              <a:solidFill>
                <a:schemeClr val="bg1">
                  <a:lumMod val="50000"/>
                </a:schemeClr>
              </a:solidFill>
            </a:endParaRPr>
          </a:p>
        </p:txBody>
      </p:sp>
      <p:sp>
        <p:nvSpPr>
          <p:cNvPr id="23" name="Rectangle 22"/>
          <p:cNvSpPr/>
          <p:nvPr/>
        </p:nvSpPr>
        <p:spPr>
          <a:xfrm>
            <a:off x="7305169" y="5712023"/>
            <a:ext cx="269626" cy="307777"/>
          </a:xfrm>
          <a:prstGeom prst="rect">
            <a:avLst/>
          </a:prstGeom>
        </p:spPr>
        <p:txBody>
          <a:bodyPr wrap="none">
            <a:spAutoFit/>
          </a:bodyPr>
          <a:lstStyle/>
          <a:p>
            <a:pPr algn="ctr"/>
            <a:r>
              <a:rPr lang="en-US" sz="1400" dirty="0">
                <a:solidFill>
                  <a:schemeClr val="bg1">
                    <a:lumMod val="50000"/>
                  </a:schemeClr>
                </a:solidFill>
              </a:rPr>
              <a:t>1</a:t>
            </a:r>
          </a:p>
        </p:txBody>
      </p:sp>
    </p:spTree>
    <p:extLst>
      <p:ext uri="{BB962C8B-B14F-4D97-AF65-F5344CB8AC3E}">
        <p14:creationId xmlns:p14="http://schemas.microsoft.com/office/powerpoint/2010/main" val="38011874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Relationships</a:t>
            </a:r>
          </a:p>
        </p:txBody>
      </p:sp>
      <p:sp>
        <p:nvSpPr>
          <p:cNvPr id="3" name="Content Placeholder 2"/>
          <p:cNvSpPr>
            <a:spLocks noGrp="1"/>
          </p:cNvSpPr>
          <p:nvPr>
            <p:ph idx="1"/>
          </p:nvPr>
        </p:nvSpPr>
        <p:spPr/>
        <p:txBody>
          <a:bodyPr>
            <a:normAutofit/>
          </a:bodyPr>
          <a:lstStyle/>
          <a:p>
            <a:r>
              <a:rPr lang="en-US" sz="3600" dirty="0"/>
              <a:t>	A relationship may involve more than </a:t>
            </a:r>
            <a:r>
              <a:rPr lang="en-US" sz="3600" i="1" dirty="0"/>
              <a:t>two </a:t>
            </a:r>
            <a:r>
              <a:rPr lang="en-US" sz="3600" dirty="0" smtClean="0"/>
              <a:t>entities</a:t>
            </a:r>
            <a:endParaRPr lang="en-US" sz="3600" dirty="0"/>
          </a:p>
        </p:txBody>
      </p:sp>
      <p:sp>
        <p:nvSpPr>
          <p:cNvPr id="5" name="Rectangle 4"/>
          <p:cNvSpPr/>
          <p:nvPr/>
        </p:nvSpPr>
        <p:spPr>
          <a:xfrm>
            <a:off x="2717797" y="3705891"/>
            <a:ext cx="1600200" cy="710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Course</a:t>
            </a:r>
            <a:endParaRPr lang="en-US" sz="2400" dirty="0">
              <a:solidFill>
                <a:schemeClr val="bg1">
                  <a:lumMod val="50000"/>
                </a:schemeClr>
              </a:solidFill>
            </a:endParaRPr>
          </a:p>
        </p:txBody>
      </p:sp>
      <p:sp>
        <p:nvSpPr>
          <p:cNvPr id="6" name="Diamond 5"/>
          <p:cNvSpPr/>
          <p:nvPr/>
        </p:nvSpPr>
        <p:spPr>
          <a:xfrm>
            <a:off x="5055610" y="3657600"/>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7" name="Rectangle 6"/>
          <p:cNvSpPr/>
          <p:nvPr/>
        </p:nvSpPr>
        <p:spPr>
          <a:xfrm>
            <a:off x="5486400" y="3814748"/>
            <a:ext cx="899606" cy="461665"/>
          </a:xfrm>
          <a:prstGeom prst="rect">
            <a:avLst/>
          </a:prstGeom>
        </p:spPr>
        <p:txBody>
          <a:bodyPr wrap="none">
            <a:spAutoFit/>
          </a:bodyPr>
          <a:lstStyle/>
          <a:p>
            <a:pPr algn="ctr"/>
            <a:r>
              <a:rPr lang="en-US" sz="2400" dirty="0" smtClean="0">
                <a:solidFill>
                  <a:schemeClr val="bg1">
                    <a:lumMod val="50000"/>
                  </a:schemeClr>
                </a:solidFill>
              </a:rPr>
              <a:t>Meets</a:t>
            </a:r>
            <a:endParaRPr lang="en-US" sz="2400" dirty="0">
              <a:solidFill>
                <a:schemeClr val="bg1">
                  <a:lumMod val="50000"/>
                </a:schemeClr>
              </a:solidFill>
            </a:endParaRPr>
          </a:p>
        </p:txBody>
      </p:sp>
      <p:sp>
        <p:nvSpPr>
          <p:cNvPr id="8" name="Rectangle 7"/>
          <p:cNvSpPr/>
          <p:nvPr/>
        </p:nvSpPr>
        <p:spPr>
          <a:xfrm>
            <a:off x="5136449" y="4948768"/>
            <a:ext cx="1514722" cy="613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Day</a:t>
            </a:r>
            <a:endParaRPr lang="en-US" sz="2400" dirty="0">
              <a:solidFill>
                <a:schemeClr val="bg1">
                  <a:lumMod val="50000"/>
                </a:schemeClr>
              </a:solidFill>
            </a:endParaRPr>
          </a:p>
        </p:txBody>
      </p:sp>
      <p:sp>
        <p:nvSpPr>
          <p:cNvPr id="9" name="Rectangle 8"/>
          <p:cNvSpPr/>
          <p:nvPr/>
        </p:nvSpPr>
        <p:spPr>
          <a:xfrm>
            <a:off x="7438574" y="3677537"/>
            <a:ext cx="1498608" cy="739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Classroom</a:t>
            </a:r>
            <a:endParaRPr lang="en-US" sz="2400" dirty="0">
              <a:solidFill>
                <a:schemeClr val="bg1">
                  <a:lumMod val="50000"/>
                </a:schemeClr>
              </a:solidFill>
            </a:endParaRPr>
          </a:p>
        </p:txBody>
      </p:sp>
      <p:cxnSp>
        <p:nvCxnSpPr>
          <p:cNvPr id="11" name="Straight Connector 10"/>
          <p:cNvCxnSpPr>
            <a:stCxn id="5" idx="3"/>
          </p:cNvCxnSpPr>
          <p:nvPr/>
        </p:nvCxnSpPr>
        <p:spPr>
          <a:xfrm>
            <a:off x="4317997" y="4061233"/>
            <a:ext cx="737613" cy="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1"/>
          </p:cNvCxnSpPr>
          <p:nvPr/>
        </p:nvCxnSpPr>
        <p:spPr>
          <a:xfrm flipV="1">
            <a:off x="6732010" y="4047056"/>
            <a:ext cx="706564" cy="15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0"/>
          </p:cNvCxnSpPr>
          <p:nvPr/>
        </p:nvCxnSpPr>
        <p:spPr>
          <a:xfrm>
            <a:off x="5893810" y="4462451"/>
            <a:ext cx="0" cy="4863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729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relationships</a:t>
            </a:r>
          </a:p>
        </p:txBody>
      </p:sp>
      <p:sp>
        <p:nvSpPr>
          <p:cNvPr id="3" name="Content Placeholder 2"/>
          <p:cNvSpPr>
            <a:spLocks noGrp="1"/>
          </p:cNvSpPr>
          <p:nvPr>
            <p:ph idx="1"/>
          </p:nvPr>
        </p:nvSpPr>
        <p:spPr/>
        <p:txBody>
          <a:bodyPr>
            <a:normAutofit/>
          </a:bodyPr>
          <a:lstStyle/>
          <a:p>
            <a:r>
              <a:rPr lang="en-US" sz="3200" dirty="0"/>
              <a:t>	Relationships could be mapped from one entity to </a:t>
            </a:r>
            <a:r>
              <a:rPr lang="en-US" sz="3200" dirty="0" smtClean="0"/>
              <a:t>itself</a:t>
            </a:r>
            <a:endParaRPr lang="en-US" sz="3200" dirty="0"/>
          </a:p>
        </p:txBody>
      </p:sp>
      <p:sp>
        <p:nvSpPr>
          <p:cNvPr id="4" name="Rectangle 3"/>
          <p:cNvSpPr/>
          <p:nvPr/>
        </p:nvSpPr>
        <p:spPr>
          <a:xfrm>
            <a:off x="3453387" y="4086891"/>
            <a:ext cx="1600200" cy="710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Employee</a:t>
            </a:r>
            <a:endParaRPr lang="en-US" sz="2400" dirty="0">
              <a:solidFill>
                <a:schemeClr val="bg1">
                  <a:lumMod val="50000"/>
                </a:schemeClr>
              </a:solidFill>
            </a:endParaRPr>
          </a:p>
        </p:txBody>
      </p:sp>
      <p:sp>
        <p:nvSpPr>
          <p:cNvPr id="5" name="Diamond 4"/>
          <p:cNvSpPr/>
          <p:nvPr/>
        </p:nvSpPr>
        <p:spPr>
          <a:xfrm>
            <a:off x="6593055" y="4076005"/>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6" name="Rectangle 5"/>
          <p:cNvSpPr/>
          <p:nvPr/>
        </p:nvSpPr>
        <p:spPr>
          <a:xfrm>
            <a:off x="6858000" y="4233153"/>
            <a:ext cx="1231299" cy="461665"/>
          </a:xfrm>
          <a:prstGeom prst="rect">
            <a:avLst/>
          </a:prstGeom>
        </p:spPr>
        <p:txBody>
          <a:bodyPr wrap="none">
            <a:spAutoFit/>
          </a:bodyPr>
          <a:lstStyle/>
          <a:p>
            <a:pPr algn="ctr"/>
            <a:r>
              <a:rPr lang="en-US" sz="2400" dirty="0" smtClean="0">
                <a:solidFill>
                  <a:schemeClr val="bg1">
                    <a:lumMod val="50000"/>
                  </a:schemeClr>
                </a:solidFill>
              </a:rPr>
              <a:t>Manages</a:t>
            </a:r>
            <a:endParaRPr lang="en-US" sz="2400" dirty="0">
              <a:solidFill>
                <a:schemeClr val="bg1">
                  <a:lumMod val="50000"/>
                </a:schemeClr>
              </a:solidFill>
            </a:endParaRPr>
          </a:p>
        </p:txBody>
      </p:sp>
      <p:cxnSp>
        <p:nvCxnSpPr>
          <p:cNvPr id="8" name="Elbow Connector 7"/>
          <p:cNvCxnSpPr>
            <a:stCxn id="4" idx="0"/>
            <a:endCxn id="5" idx="0"/>
          </p:cNvCxnSpPr>
          <p:nvPr/>
        </p:nvCxnSpPr>
        <p:spPr>
          <a:xfrm rot="5400000" flipH="1" flipV="1">
            <a:off x="5836928" y="2492564"/>
            <a:ext cx="10886" cy="3177768"/>
          </a:xfrm>
          <a:prstGeom prst="bentConnector3">
            <a:avLst>
              <a:gd name="adj1" fmla="val 2199945"/>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2"/>
            <a:endCxn id="5" idx="2"/>
          </p:cNvCxnSpPr>
          <p:nvPr/>
        </p:nvCxnSpPr>
        <p:spPr>
          <a:xfrm rot="16200000" flipH="1">
            <a:off x="5803106" y="3247956"/>
            <a:ext cx="78530" cy="3177768"/>
          </a:xfrm>
          <a:prstGeom prst="bentConnector3">
            <a:avLst>
              <a:gd name="adj1" fmla="val 391099"/>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104477" y="3429000"/>
            <a:ext cx="1475789" cy="707886"/>
          </a:xfrm>
          <a:prstGeom prst="rect">
            <a:avLst/>
          </a:prstGeom>
        </p:spPr>
        <p:txBody>
          <a:bodyPr wrap="none">
            <a:spAutoFit/>
          </a:bodyPr>
          <a:lstStyle/>
          <a:p>
            <a:pPr algn="ctr"/>
            <a:r>
              <a:rPr lang="en-US" sz="2000" dirty="0" err="1" smtClean="0">
                <a:solidFill>
                  <a:schemeClr val="bg1">
                    <a:lumMod val="50000"/>
                  </a:schemeClr>
                </a:solidFill>
              </a:rPr>
              <a:t>Manager_off</a:t>
            </a:r>
            <a:endParaRPr lang="en-US" sz="2000" dirty="0" smtClean="0">
              <a:solidFill>
                <a:schemeClr val="bg1">
                  <a:lumMod val="50000"/>
                </a:schemeClr>
              </a:solidFill>
            </a:endParaRPr>
          </a:p>
          <a:p>
            <a:pPr algn="ctr"/>
            <a:r>
              <a:rPr lang="en-US" sz="2000" dirty="0">
                <a:solidFill>
                  <a:schemeClr val="bg1">
                    <a:lumMod val="50000"/>
                  </a:schemeClr>
                </a:solidFill>
              </a:rPr>
              <a:t>1</a:t>
            </a:r>
          </a:p>
        </p:txBody>
      </p:sp>
      <p:sp>
        <p:nvSpPr>
          <p:cNvPr id="12" name="Rectangle 11"/>
          <p:cNvSpPr/>
          <p:nvPr/>
        </p:nvSpPr>
        <p:spPr>
          <a:xfrm>
            <a:off x="5027109" y="4778514"/>
            <a:ext cx="1784398" cy="707886"/>
          </a:xfrm>
          <a:prstGeom prst="rect">
            <a:avLst/>
          </a:prstGeom>
        </p:spPr>
        <p:txBody>
          <a:bodyPr wrap="none">
            <a:spAutoFit/>
          </a:bodyPr>
          <a:lstStyle/>
          <a:p>
            <a:pPr algn="ctr"/>
            <a:r>
              <a:rPr lang="en-US" sz="2000" dirty="0">
                <a:solidFill>
                  <a:schemeClr val="bg1">
                    <a:lumMod val="50000"/>
                  </a:schemeClr>
                </a:solidFill>
              </a:rPr>
              <a:t>n</a:t>
            </a:r>
            <a:endParaRPr lang="en-US" sz="2000" dirty="0" smtClean="0">
              <a:solidFill>
                <a:schemeClr val="bg1">
                  <a:lumMod val="50000"/>
                </a:schemeClr>
              </a:solidFill>
            </a:endParaRPr>
          </a:p>
          <a:p>
            <a:pPr algn="ctr"/>
            <a:r>
              <a:rPr lang="en-US" sz="2000" dirty="0" err="1" smtClean="0">
                <a:solidFill>
                  <a:schemeClr val="bg1">
                    <a:lumMod val="50000"/>
                  </a:schemeClr>
                </a:solidFill>
              </a:rPr>
              <a:t>Subordinate_To</a:t>
            </a:r>
            <a:endParaRPr lang="en-US" sz="2000" dirty="0">
              <a:solidFill>
                <a:schemeClr val="bg1">
                  <a:lumMod val="50000"/>
                </a:schemeClr>
              </a:solidFill>
            </a:endParaRPr>
          </a:p>
        </p:txBody>
      </p:sp>
    </p:spTree>
    <p:extLst>
      <p:ext uri="{BB962C8B-B14F-4D97-AF65-F5344CB8AC3E}">
        <p14:creationId xmlns:p14="http://schemas.microsoft.com/office/powerpoint/2010/main" val="3432673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should be. </a:t>
            </a:r>
          </a:p>
        </p:txBody>
      </p:sp>
      <p:sp>
        <p:nvSpPr>
          <p:cNvPr id="3" name="Content Placeholder 2"/>
          <p:cNvSpPr>
            <a:spLocks noGrp="1"/>
          </p:cNvSpPr>
          <p:nvPr>
            <p:ph idx="1"/>
          </p:nvPr>
        </p:nvSpPr>
        <p:spPr>
          <a:xfrm>
            <a:off x="838200" y="2438400"/>
            <a:ext cx="10591800" cy="3318936"/>
          </a:xfrm>
        </p:spPr>
        <p:txBody>
          <a:bodyPr>
            <a:noAutofit/>
          </a:bodyPr>
          <a:lstStyle/>
          <a:p>
            <a:pPr algn="just"/>
            <a:r>
              <a:rPr lang="en-US" sz="1500" b="1" dirty="0"/>
              <a:t>User empowerment</a:t>
            </a:r>
            <a:r>
              <a:rPr lang="en-US" sz="1500" dirty="0"/>
              <a:t>. A design that supports user empowerment is flexible, configurable, and focused on the user experience. Design your application with appropriate levels of user personalization and options in mind. Allow the user to define how they interact with your application instead of dictating to them, but do not overload them with unnecessary options and settings that can lead to confusion. Understand the key scenarios and make them as simple as possible; make it easy to find information and use the application. </a:t>
            </a:r>
          </a:p>
          <a:p>
            <a:pPr algn="just"/>
            <a:r>
              <a:rPr lang="en-US" sz="1500" b="1" dirty="0"/>
              <a:t>Market maturity</a:t>
            </a:r>
            <a:r>
              <a:rPr lang="en-US" sz="1500" dirty="0"/>
              <a:t>. Take advantage of market maturity by taking advantage of existing platform and technology options. Build on higher level application frameworks where it makes sense, so that you can focus on what is uniquely valuable in your application rather than recreating something that already exists and can be reused. Use patterns that provide rich sources of proven solutions for common problems.</a:t>
            </a:r>
          </a:p>
          <a:p>
            <a:pPr algn="just"/>
            <a:r>
              <a:rPr lang="en-US" sz="1500" b="1" dirty="0"/>
              <a:t>Flexible design</a:t>
            </a:r>
            <a:r>
              <a:rPr lang="en-US" sz="1500" dirty="0"/>
              <a:t>. Increasingly, flexible designs take advantage of loose coupling to allow reuse and to improve maintainability. Pluggable designs allow you to provide post-deployment extensibility. You can also take advantage of service orientation techniques such as SOA to provide interoperability with other systems.</a:t>
            </a:r>
          </a:p>
          <a:p>
            <a:pPr algn="just"/>
            <a:r>
              <a:rPr lang="en-US" sz="1500" b="1" dirty="0"/>
              <a:t>Future trends</a:t>
            </a:r>
            <a:r>
              <a:rPr lang="en-US" sz="1500" dirty="0"/>
              <a:t>. When building your architecture, understand the future trends that might affect your design after deployment. For example, consider trends in rich UI and media, composition models such as mash ups, increasing network bandwidth and availability, increasing use of mobile devices, continued improvement in hardware performance, interest in community and personal publishing models, the rise of cloud-based computing, and remote operation</a:t>
            </a:r>
            <a:r>
              <a:rPr lang="en-US" sz="1500" dirty="0" smtClean="0"/>
              <a:t>.</a:t>
            </a:r>
            <a:endParaRPr lang="en-US" sz="1500" dirty="0"/>
          </a:p>
        </p:txBody>
      </p:sp>
    </p:spTree>
    <p:extLst>
      <p:ext uri="{BB962C8B-B14F-4D97-AF65-F5344CB8AC3E}">
        <p14:creationId xmlns:p14="http://schemas.microsoft.com/office/powerpoint/2010/main" val="764310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iamond 16"/>
          <p:cNvSpPr/>
          <p:nvPr/>
        </p:nvSpPr>
        <p:spPr>
          <a:xfrm>
            <a:off x="5050570" y="3505200"/>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a:xfrm>
            <a:off x="1295401" y="2556932"/>
            <a:ext cx="9601196" cy="1265230"/>
          </a:xfrm>
        </p:spPr>
        <p:txBody>
          <a:bodyPr>
            <a:normAutofit lnSpcReduction="10000"/>
          </a:bodyPr>
          <a:lstStyle/>
          <a:p>
            <a:pPr algn="just"/>
            <a:r>
              <a:rPr lang="en-US" sz="2800" i="1" dirty="0">
                <a:solidFill>
                  <a:schemeClr val="tx2"/>
                </a:solidFill>
              </a:rPr>
              <a:t>	Attributes </a:t>
            </a:r>
            <a:r>
              <a:rPr lang="en-US" sz="2800" dirty="0"/>
              <a:t>represent elementary properties of the entities or relationships. The stored data will be kept as values of the </a:t>
            </a:r>
            <a:r>
              <a:rPr lang="en-US" sz="2800" dirty="0" smtClean="0"/>
              <a:t>attributes</a:t>
            </a:r>
            <a:endParaRPr lang="en-US" sz="2800" dirty="0"/>
          </a:p>
        </p:txBody>
      </p:sp>
      <p:sp>
        <p:nvSpPr>
          <p:cNvPr id="4" name="Rectangle 3"/>
          <p:cNvSpPr/>
          <p:nvPr/>
        </p:nvSpPr>
        <p:spPr>
          <a:xfrm>
            <a:off x="3505199" y="4181622"/>
            <a:ext cx="1443769" cy="1304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Person</a:t>
            </a:r>
          </a:p>
          <a:p>
            <a:pPr algn="ctr"/>
            <a:r>
              <a:rPr lang="en-US" sz="1400" dirty="0" err="1" smtClean="0">
                <a:solidFill>
                  <a:schemeClr val="bg1">
                    <a:lumMod val="50000"/>
                  </a:schemeClr>
                </a:solidFill>
              </a:rPr>
              <a:t>Ssn</a:t>
            </a:r>
            <a:endParaRPr lang="en-US" sz="1400" dirty="0" smtClean="0">
              <a:solidFill>
                <a:schemeClr val="bg1">
                  <a:lumMod val="50000"/>
                </a:schemeClr>
              </a:solidFill>
            </a:endParaRPr>
          </a:p>
          <a:p>
            <a:pPr algn="ctr"/>
            <a:r>
              <a:rPr lang="en-US" sz="1400" dirty="0" smtClean="0">
                <a:solidFill>
                  <a:schemeClr val="bg1">
                    <a:lumMod val="50000"/>
                  </a:schemeClr>
                </a:solidFill>
              </a:rPr>
              <a:t>Name</a:t>
            </a:r>
          </a:p>
          <a:p>
            <a:pPr algn="ctr"/>
            <a:r>
              <a:rPr lang="en-US" sz="1400" dirty="0" smtClean="0">
                <a:solidFill>
                  <a:schemeClr val="bg1">
                    <a:lumMod val="50000"/>
                  </a:schemeClr>
                </a:solidFill>
              </a:rPr>
              <a:t>Profession</a:t>
            </a:r>
            <a:endParaRPr lang="en-US" sz="1400" dirty="0">
              <a:solidFill>
                <a:schemeClr val="bg1">
                  <a:lumMod val="50000"/>
                </a:schemeClr>
              </a:solidFill>
            </a:endParaRPr>
          </a:p>
        </p:txBody>
      </p:sp>
      <p:sp>
        <p:nvSpPr>
          <p:cNvPr id="5" name="Rectangle 4"/>
          <p:cNvSpPr/>
          <p:nvPr/>
        </p:nvSpPr>
        <p:spPr>
          <a:xfrm>
            <a:off x="6858000" y="4181622"/>
            <a:ext cx="1447800" cy="1304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City</a:t>
            </a:r>
          </a:p>
          <a:p>
            <a:pPr algn="ctr"/>
            <a:r>
              <a:rPr lang="en-US" sz="1400" dirty="0" smtClean="0">
                <a:solidFill>
                  <a:schemeClr val="bg1">
                    <a:lumMod val="50000"/>
                  </a:schemeClr>
                </a:solidFill>
              </a:rPr>
              <a:t>Name</a:t>
            </a:r>
          </a:p>
          <a:p>
            <a:pPr algn="ctr"/>
            <a:r>
              <a:rPr lang="en-US" sz="1400" dirty="0" smtClean="0">
                <a:solidFill>
                  <a:schemeClr val="bg1">
                    <a:lumMod val="50000"/>
                  </a:schemeClr>
                </a:solidFill>
              </a:rPr>
              <a:t>Country</a:t>
            </a:r>
          </a:p>
          <a:p>
            <a:pPr algn="ctr"/>
            <a:r>
              <a:rPr lang="en-US" sz="1400" dirty="0" smtClean="0">
                <a:solidFill>
                  <a:schemeClr val="bg1">
                    <a:lumMod val="50000"/>
                  </a:schemeClr>
                </a:solidFill>
              </a:rPr>
              <a:t>Elevation</a:t>
            </a:r>
          </a:p>
          <a:p>
            <a:pPr algn="ctr"/>
            <a:r>
              <a:rPr lang="en-US" sz="1400" dirty="0" smtClean="0">
                <a:solidFill>
                  <a:schemeClr val="bg1">
                    <a:lumMod val="50000"/>
                  </a:schemeClr>
                </a:solidFill>
              </a:rPr>
              <a:t>Population</a:t>
            </a:r>
            <a:endParaRPr lang="en-US" sz="1400" dirty="0">
              <a:solidFill>
                <a:schemeClr val="bg1">
                  <a:lumMod val="50000"/>
                </a:schemeClr>
              </a:solidFill>
            </a:endParaRPr>
          </a:p>
        </p:txBody>
      </p:sp>
      <p:sp>
        <p:nvSpPr>
          <p:cNvPr id="6" name="Diamond 5"/>
          <p:cNvSpPr/>
          <p:nvPr/>
        </p:nvSpPr>
        <p:spPr>
          <a:xfrm>
            <a:off x="5130799" y="5410200"/>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7" name="Rectangle 6"/>
          <p:cNvSpPr/>
          <p:nvPr/>
        </p:nvSpPr>
        <p:spPr>
          <a:xfrm>
            <a:off x="5349374" y="5625584"/>
            <a:ext cx="1239250" cy="369332"/>
          </a:xfrm>
          <a:prstGeom prst="rect">
            <a:avLst/>
          </a:prstGeom>
        </p:spPr>
        <p:txBody>
          <a:bodyPr wrap="none">
            <a:spAutoFit/>
          </a:bodyPr>
          <a:lstStyle/>
          <a:p>
            <a:pPr algn="ctr"/>
            <a:r>
              <a:rPr lang="en-US" dirty="0" err="1">
                <a:solidFill>
                  <a:schemeClr val="bg1">
                    <a:lumMod val="50000"/>
                  </a:schemeClr>
                </a:solidFill>
              </a:rPr>
              <a:t>Is_Born_In</a:t>
            </a:r>
            <a:endParaRPr lang="en-US" dirty="0">
              <a:solidFill>
                <a:schemeClr val="bg1">
                  <a:lumMod val="50000"/>
                </a:schemeClr>
              </a:solidFill>
            </a:endParaRPr>
          </a:p>
        </p:txBody>
      </p:sp>
      <p:sp>
        <p:nvSpPr>
          <p:cNvPr id="8" name="Rectangle 7"/>
          <p:cNvSpPr/>
          <p:nvPr/>
        </p:nvSpPr>
        <p:spPr>
          <a:xfrm>
            <a:off x="5359403" y="3711064"/>
            <a:ext cx="965905" cy="369332"/>
          </a:xfrm>
          <a:prstGeom prst="rect">
            <a:avLst/>
          </a:prstGeom>
        </p:spPr>
        <p:txBody>
          <a:bodyPr wrap="none">
            <a:spAutoFit/>
          </a:bodyPr>
          <a:lstStyle/>
          <a:p>
            <a:pPr algn="ctr"/>
            <a:r>
              <a:rPr lang="en-US" dirty="0" err="1" smtClean="0">
                <a:solidFill>
                  <a:schemeClr val="bg1">
                    <a:lumMod val="50000"/>
                  </a:schemeClr>
                </a:solidFill>
              </a:rPr>
              <a:t>Lives_In</a:t>
            </a:r>
            <a:endParaRPr lang="en-US" dirty="0">
              <a:solidFill>
                <a:schemeClr val="bg1">
                  <a:lumMod val="50000"/>
                </a:schemeClr>
              </a:solidFill>
            </a:endParaRPr>
          </a:p>
        </p:txBody>
      </p:sp>
      <p:cxnSp>
        <p:nvCxnSpPr>
          <p:cNvPr id="9" name="Elbow Connector 8"/>
          <p:cNvCxnSpPr>
            <a:stCxn id="4" idx="0"/>
          </p:cNvCxnSpPr>
          <p:nvPr/>
        </p:nvCxnSpPr>
        <p:spPr>
          <a:xfrm rot="5400000" flipH="1" flipV="1">
            <a:off x="4497901" y="3624921"/>
            <a:ext cx="285884" cy="8275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1"/>
            <a:endCxn id="4" idx="2"/>
          </p:cNvCxnSpPr>
          <p:nvPr/>
        </p:nvCxnSpPr>
        <p:spPr>
          <a:xfrm rot="10800000">
            <a:off x="4227085" y="5486400"/>
            <a:ext cx="903715" cy="3238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7" idx="3"/>
            <a:endCxn id="5" idx="0"/>
          </p:cNvCxnSpPr>
          <p:nvPr/>
        </p:nvCxnSpPr>
        <p:spPr>
          <a:xfrm>
            <a:off x="6726970" y="3905250"/>
            <a:ext cx="854930" cy="27637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3"/>
            <a:endCxn id="5" idx="2"/>
          </p:cNvCxnSpPr>
          <p:nvPr/>
        </p:nvCxnSpPr>
        <p:spPr>
          <a:xfrm flipV="1">
            <a:off x="6807199" y="5486400"/>
            <a:ext cx="774701" cy="3238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86257" y="3556028"/>
            <a:ext cx="301686" cy="369332"/>
          </a:xfrm>
          <a:prstGeom prst="rect">
            <a:avLst/>
          </a:prstGeom>
        </p:spPr>
        <p:txBody>
          <a:bodyPr wrap="none">
            <a:spAutoFit/>
          </a:bodyPr>
          <a:lstStyle/>
          <a:p>
            <a:pPr algn="ctr"/>
            <a:r>
              <a:rPr lang="en-US" dirty="0">
                <a:solidFill>
                  <a:schemeClr val="bg1">
                    <a:lumMod val="50000"/>
                  </a:schemeClr>
                </a:solidFill>
              </a:rPr>
              <a:t>n</a:t>
            </a:r>
          </a:p>
        </p:txBody>
      </p:sp>
      <p:sp>
        <p:nvSpPr>
          <p:cNvPr id="14" name="Rectangle 13"/>
          <p:cNvSpPr/>
          <p:nvPr/>
        </p:nvSpPr>
        <p:spPr>
          <a:xfrm>
            <a:off x="4568983" y="5717785"/>
            <a:ext cx="301686" cy="369332"/>
          </a:xfrm>
          <a:prstGeom prst="rect">
            <a:avLst/>
          </a:prstGeom>
        </p:spPr>
        <p:txBody>
          <a:bodyPr wrap="none">
            <a:spAutoFit/>
          </a:bodyPr>
          <a:lstStyle/>
          <a:p>
            <a:pPr algn="ctr"/>
            <a:r>
              <a:rPr lang="en-US" dirty="0">
                <a:solidFill>
                  <a:schemeClr val="bg1">
                    <a:lumMod val="50000"/>
                  </a:schemeClr>
                </a:solidFill>
              </a:rPr>
              <a:t>n</a:t>
            </a:r>
          </a:p>
        </p:txBody>
      </p:sp>
      <p:sp>
        <p:nvSpPr>
          <p:cNvPr id="15" name="Rectangle 14"/>
          <p:cNvSpPr/>
          <p:nvPr/>
        </p:nvSpPr>
        <p:spPr>
          <a:xfrm>
            <a:off x="6966847" y="3656095"/>
            <a:ext cx="269626" cy="307777"/>
          </a:xfrm>
          <a:prstGeom prst="rect">
            <a:avLst/>
          </a:prstGeom>
        </p:spPr>
        <p:txBody>
          <a:bodyPr wrap="none">
            <a:spAutoFit/>
          </a:bodyPr>
          <a:lstStyle/>
          <a:p>
            <a:pPr algn="ctr"/>
            <a:r>
              <a:rPr lang="en-US" sz="1400" dirty="0" smtClean="0">
                <a:solidFill>
                  <a:schemeClr val="bg1">
                    <a:lumMod val="50000"/>
                  </a:schemeClr>
                </a:solidFill>
              </a:rPr>
              <a:t>1</a:t>
            </a:r>
            <a:endParaRPr lang="en-US" sz="1400" dirty="0">
              <a:solidFill>
                <a:schemeClr val="bg1">
                  <a:lumMod val="50000"/>
                </a:schemeClr>
              </a:solidFill>
            </a:endParaRPr>
          </a:p>
        </p:txBody>
      </p:sp>
      <p:sp>
        <p:nvSpPr>
          <p:cNvPr id="16" name="Rectangle 15"/>
          <p:cNvSpPr/>
          <p:nvPr/>
        </p:nvSpPr>
        <p:spPr>
          <a:xfrm>
            <a:off x="6949572" y="5817852"/>
            <a:ext cx="269626" cy="307777"/>
          </a:xfrm>
          <a:prstGeom prst="rect">
            <a:avLst/>
          </a:prstGeom>
        </p:spPr>
        <p:txBody>
          <a:bodyPr wrap="none">
            <a:spAutoFit/>
          </a:bodyPr>
          <a:lstStyle/>
          <a:p>
            <a:pPr algn="ctr"/>
            <a:r>
              <a:rPr lang="en-US" sz="1400" dirty="0">
                <a:solidFill>
                  <a:schemeClr val="bg1">
                    <a:lumMod val="50000"/>
                  </a:schemeClr>
                </a:solidFill>
              </a:rPr>
              <a:t>1</a:t>
            </a:r>
          </a:p>
        </p:txBody>
      </p:sp>
      <p:cxnSp>
        <p:nvCxnSpPr>
          <p:cNvPr id="37" name="Straight Connector 36"/>
          <p:cNvCxnSpPr>
            <a:stCxn id="17" idx="2"/>
          </p:cNvCxnSpPr>
          <p:nvPr/>
        </p:nvCxnSpPr>
        <p:spPr>
          <a:xfrm>
            <a:off x="5888770" y="4305300"/>
            <a:ext cx="9374" cy="39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959625" y="5001419"/>
            <a:ext cx="9374" cy="39528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349374" y="4418232"/>
            <a:ext cx="1141659" cy="338554"/>
          </a:xfrm>
          <a:prstGeom prst="rect">
            <a:avLst/>
          </a:prstGeom>
        </p:spPr>
        <p:txBody>
          <a:bodyPr wrap="none">
            <a:spAutoFit/>
          </a:bodyPr>
          <a:lstStyle/>
          <a:p>
            <a:pPr algn="ctr"/>
            <a:r>
              <a:rPr lang="en-US" sz="1600" i="1" dirty="0" err="1" smtClean="0">
                <a:solidFill>
                  <a:schemeClr val="bg1">
                    <a:lumMod val="50000"/>
                  </a:schemeClr>
                </a:solidFill>
              </a:rPr>
              <a:t>Moving_Date</a:t>
            </a:r>
            <a:endParaRPr lang="en-US" sz="1600" i="1" dirty="0">
              <a:solidFill>
                <a:schemeClr val="bg1">
                  <a:lumMod val="50000"/>
                </a:schemeClr>
              </a:solidFill>
            </a:endParaRPr>
          </a:p>
        </p:txBody>
      </p:sp>
      <p:sp>
        <p:nvSpPr>
          <p:cNvPr id="41" name="Rectangle 40"/>
          <p:cNvSpPr/>
          <p:nvPr/>
        </p:nvSpPr>
        <p:spPr>
          <a:xfrm>
            <a:off x="5369352" y="4869718"/>
            <a:ext cx="993477" cy="338554"/>
          </a:xfrm>
          <a:prstGeom prst="rect">
            <a:avLst/>
          </a:prstGeom>
        </p:spPr>
        <p:txBody>
          <a:bodyPr wrap="none">
            <a:spAutoFit/>
          </a:bodyPr>
          <a:lstStyle/>
          <a:p>
            <a:pPr algn="ctr"/>
            <a:r>
              <a:rPr lang="en-US" sz="1600" i="1" dirty="0" err="1" smtClean="0">
                <a:solidFill>
                  <a:schemeClr val="bg1">
                    <a:lumMod val="50000"/>
                  </a:schemeClr>
                </a:solidFill>
              </a:rPr>
              <a:t>Birth_Date</a:t>
            </a:r>
            <a:endParaRPr lang="en-US" sz="1600" i="1" dirty="0">
              <a:solidFill>
                <a:schemeClr val="bg1">
                  <a:lumMod val="50000"/>
                </a:schemeClr>
              </a:solidFill>
            </a:endParaRPr>
          </a:p>
        </p:txBody>
      </p:sp>
    </p:spTree>
    <p:extLst>
      <p:ext uri="{BB962C8B-B14F-4D97-AF65-F5344CB8AC3E}">
        <p14:creationId xmlns:p14="http://schemas.microsoft.com/office/powerpoint/2010/main" val="22062419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Generalizations (I)</a:t>
            </a:r>
            <a:endParaRPr lang="en-US" dirty="0"/>
          </a:p>
        </p:txBody>
      </p:sp>
      <p:sp>
        <p:nvSpPr>
          <p:cNvPr id="3" name="Content Placeholder 2"/>
          <p:cNvSpPr>
            <a:spLocks noGrp="1"/>
          </p:cNvSpPr>
          <p:nvPr>
            <p:ph idx="1"/>
          </p:nvPr>
        </p:nvSpPr>
        <p:spPr>
          <a:xfrm>
            <a:off x="1295401" y="2556932"/>
            <a:ext cx="4648199" cy="3318936"/>
          </a:xfrm>
        </p:spPr>
        <p:txBody>
          <a:bodyPr>
            <a:normAutofit/>
          </a:bodyPr>
          <a:lstStyle/>
          <a:p>
            <a:pPr algn="just">
              <a:spcBef>
                <a:spcPct val="50000"/>
              </a:spcBef>
              <a:buFontTx/>
              <a:buChar char="•"/>
            </a:pPr>
            <a:r>
              <a:rPr lang="en-US" dirty="0"/>
              <a:t> An entity could be </a:t>
            </a:r>
            <a:r>
              <a:rPr lang="en-US" i="1" dirty="0"/>
              <a:t>seen </a:t>
            </a:r>
            <a:r>
              <a:rPr lang="en-US" dirty="0"/>
              <a:t>from many different viewpoints</a:t>
            </a:r>
          </a:p>
          <a:p>
            <a:pPr algn="just">
              <a:spcBef>
                <a:spcPct val="50000"/>
              </a:spcBef>
              <a:buFontTx/>
              <a:buChar char="•"/>
            </a:pPr>
            <a:r>
              <a:rPr lang="en-US" dirty="0"/>
              <a:t> Each viewpoint defines a</a:t>
            </a:r>
            <a:r>
              <a:rPr lang="en-US" i="1" dirty="0"/>
              <a:t> </a:t>
            </a:r>
            <a:r>
              <a:rPr lang="en-US" dirty="0"/>
              <a:t>set of</a:t>
            </a:r>
            <a:r>
              <a:rPr lang="en-US" i="1" dirty="0"/>
              <a:t> roles</a:t>
            </a:r>
            <a:r>
              <a:rPr lang="en-US" dirty="0"/>
              <a:t> in a generalization</a:t>
            </a:r>
          </a:p>
          <a:p>
            <a:pPr algn="just">
              <a:spcBef>
                <a:spcPct val="50000"/>
              </a:spcBef>
              <a:buFontTx/>
              <a:buChar char="•"/>
            </a:pPr>
            <a:r>
              <a:rPr lang="en-US" i="1" dirty="0"/>
              <a:t> </a:t>
            </a:r>
            <a:r>
              <a:rPr lang="en-US" dirty="0"/>
              <a:t>Example below uses </a:t>
            </a:r>
            <a:r>
              <a:rPr lang="en-US" i="1" dirty="0"/>
              <a:t>SEX</a:t>
            </a:r>
            <a:r>
              <a:rPr lang="en-US" dirty="0"/>
              <a:t> to classify the object “Person”</a:t>
            </a:r>
          </a:p>
          <a:p>
            <a:pPr algn="just"/>
            <a:endParaRPr lang="en-US" dirty="0"/>
          </a:p>
        </p:txBody>
      </p:sp>
      <p:sp>
        <p:nvSpPr>
          <p:cNvPr id="5" name="Rectangle 4"/>
          <p:cNvSpPr/>
          <p:nvPr/>
        </p:nvSpPr>
        <p:spPr>
          <a:xfrm>
            <a:off x="6400800" y="4876800"/>
            <a:ext cx="20574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MAN</a:t>
            </a:r>
          </a:p>
          <a:p>
            <a:pPr algn="ctr"/>
            <a:r>
              <a:rPr lang="en-US" sz="2400" dirty="0" err="1" smtClean="0">
                <a:solidFill>
                  <a:schemeClr val="bg1">
                    <a:lumMod val="50000"/>
                  </a:schemeClr>
                </a:solidFill>
              </a:rPr>
              <a:t>Draft_Status</a:t>
            </a:r>
            <a:endParaRPr lang="en-US" sz="2400" dirty="0">
              <a:solidFill>
                <a:schemeClr val="bg1">
                  <a:lumMod val="50000"/>
                </a:schemeClr>
              </a:solidFill>
            </a:endParaRPr>
          </a:p>
        </p:txBody>
      </p:sp>
      <p:sp>
        <p:nvSpPr>
          <p:cNvPr id="8" name="Rectangle 7"/>
          <p:cNvSpPr/>
          <p:nvPr/>
        </p:nvSpPr>
        <p:spPr>
          <a:xfrm>
            <a:off x="9220200" y="4876800"/>
            <a:ext cx="20574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FEMALE</a:t>
            </a:r>
          </a:p>
          <a:p>
            <a:pPr algn="ctr"/>
            <a:r>
              <a:rPr lang="en-US" sz="2400" dirty="0" err="1" smtClean="0">
                <a:solidFill>
                  <a:schemeClr val="bg1">
                    <a:lumMod val="50000"/>
                  </a:schemeClr>
                </a:solidFill>
              </a:rPr>
              <a:t>Maiden_Name</a:t>
            </a:r>
            <a:endParaRPr lang="en-US" sz="2400" dirty="0">
              <a:solidFill>
                <a:schemeClr val="bg1">
                  <a:lumMod val="50000"/>
                </a:schemeClr>
              </a:solidFill>
            </a:endParaRPr>
          </a:p>
        </p:txBody>
      </p:sp>
      <p:sp>
        <p:nvSpPr>
          <p:cNvPr id="9" name="Rectangle 8"/>
          <p:cNvSpPr/>
          <p:nvPr/>
        </p:nvSpPr>
        <p:spPr>
          <a:xfrm>
            <a:off x="7543800" y="2518832"/>
            <a:ext cx="2362200" cy="1443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PERSON</a:t>
            </a:r>
          </a:p>
          <a:p>
            <a:pPr algn="ctr"/>
            <a:r>
              <a:rPr lang="en-US" dirty="0" err="1" smtClean="0">
                <a:solidFill>
                  <a:schemeClr val="bg1">
                    <a:lumMod val="50000"/>
                  </a:schemeClr>
                </a:solidFill>
              </a:rPr>
              <a:t>Ssn</a:t>
            </a:r>
            <a:endParaRPr lang="en-US" dirty="0" smtClean="0">
              <a:solidFill>
                <a:schemeClr val="bg1">
                  <a:lumMod val="50000"/>
                </a:schemeClr>
              </a:solidFill>
            </a:endParaRPr>
          </a:p>
          <a:p>
            <a:pPr algn="ctr"/>
            <a:r>
              <a:rPr lang="en-US" dirty="0" smtClean="0">
                <a:solidFill>
                  <a:schemeClr val="bg1">
                    <a:lumMod val="50000"/>
                  </a:schemeClr>
                </a:solidFill>
              </a:rPr>
              <a:t>Name</a:t>
            </a:r>
          </a:p>
          <a:p>
            <a:pPr algn="ctr"/>
            <a:r>
              <a:rPr lang="en-US" dirty="0" smtClean="0">
                <a:solidFill>
                  <a:schemeClr val="bg1">
                    <a:lumMod val="50000"/>
                  </a:schemeClr>
                </a:solidFill>
              </a:rPr>
              <a:t>Address</a:t>
            </a:r>
            <a:endParaRPr lang="en-US" dirty="0">
              <a:solidFill>
                <a:schemeClr val="bg1">
                  <a:lumMod val="50000"/>
                </a:schemeClr>
              </a:solidFill>
            </a:endParaRPr>
          </a:p>
        </p:txBody>
      </p:sp>
      <p:cxnSp>
        <p:nvCxnSpPr>
          <p:cNvPr id="11" name="Elbow Connector 10"/>
          <p:cNvCxnSpPr>
            <a:stCxn id="5" idx="0"/>
            <a:endCxn id="8" idx="0"/>
          </p:cNvCxnSpPr>
          <p:nvPr/>
        </p:nvCxnSpPr>
        <p:spPr>
          <a:xfrm rot="5400000" flipH="1" flipV="1">
            <a:off x="8839200" y="3467100"/>
            <a:ext cx="12700" cy="2819400"/>
          </a:xfrm>
          <a:prstGeom prst="bentConnector3">
            <a:avLst>
              <a:gd name="adj1" fmla="val 1800000"/>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763000" y="3962400"/>
            <a:ext cx="0" cy="685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962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Generalizations (II)</a:t>
            </a:r>
            <a:endParaRPr lang="en-US" dirty="0"/>
          </a:p>
        </p:txBody>
      </p:sp>
      <p:sp>
        <p:nvSpPr>
          <p:cNvPr id="3" name="Content Placeholder 2"/>
          <p:cNvSpPr>
            <a:spLocks noGrp="1"/>
          </p:cNvSpPr>
          <p:nvPr>
            <p:ph idx="1"/>
          </p:nvPr>
        </p:nvSpPr>
        <p:spPr>
          <a:xfrm>
            <a:off x="1295401" y="2556932"/>
            <a:ext cx="4114799" cy="3318936"/>
          </a:xfrm>
        </p:spPr>
        <p:txBody>
          <a:bodyPr>
            <a:normAutofit/>
          </a:bodyPr>
          <a:lstStyle/>
          <a:p>
            <a:pPr algn="just"/>
            <a:r>
              <a:rPr lang="en-US" sz="3200" dirty="0"/>
              <a:t>A classification could be </a:t>
            </a:r>
            <a:r>
              <a:rPr lang="en-US" sz="3200" i="1" dirty="0"/>
              <a:t>disjoint</a:t>
            </a:r>
            <a:r>
              <a:rPr lang="en-US" sz="3200" dirty="0"/>
              <a:t> or </a:t>
            </a:r>
            <a:r>
              <a:rPr lang="en-US" sz="3200" i="1" dirty="0"/>
              <a:t>overlapping</a:t>
            </a:r>
          </a:p>
          <a:p>
            <a:pPr algn="just"/>
            <a:r>
              <a:rPr lang="en-US" sz="3200" dirty="0"/>
              <a:t>An entity could have more than one classification</a:t>
            </a:r>
          </a:p>
          <a:p>
            <a:pPr algn="just"/>
            <a:endParaRPr lang="en-US" sz="3200" dirty="0"/>
          </a:p>
        </p:txBody>
      </p:sp>
      <p:sp>
        <p:nvSpPr>
          <p:cNvPr id="5" name="Rectangle 4"/>
          <p:cNvSpPr/>
          <p:nvPr/>
        </p:nvSpPr>
        <p:spPr>
          <a:xfrm>
            <a:off x="5181600" y="5257800"/>
            <a:ext cx="1295400" cy="671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50000"/>
                  </a:schemeClr>
                </a:solidFill>
              </a:rPr>
              <a:t>MAN</a:t>
            </a:r>
          </a:p>
          <a:p>
            <a:pPr algn="ctr"/>
            <a:r>
              <a:rPr lang="en-US" sz="1600" dirty="0" err="1" smtClean="0">
                <a:solidFill>
                  <a:schemeClr val="bg1">
                    <a:lumMod val="50000"/>
                  </a:schemeClr>
                </a:solidFill>
              </a:rPr>
              <a:t>Draft_Status</a:t>
            </a:r>
            <a:endParaRPr lang="en-US" sz="1600" dirty="0">
              <a:solidFill>
                <a:schemeClr val="bg1">
                  <a:lumMod val="50000"/>
                </a:schemeClr>
              </a:solidFill>
            </a:endParaRPr>
          </a:p>
        </p:txBody>
      </p:sp>
      <p:sp>
        <p:nvSpPr>
          <p:cNvPr id="6" name="Rectangle 5"/>
          <p:cNvSpPr/>
          <p:nvPr/>
        </p:nvSpPr>
        <p:spPr>
          <a:xfrm>
            <a:off x="6705601" y="5257800"/>
            <a:ext cx="1371600" cy="671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50000"/>
                  </a:schemeClr>
                </a:solidFill>
              </a:rPr>
              <a:t>FEMALE</a:t>
            </a:r>
          </a:p>
          <a:p>
            <a:pPr algn="ctr"/>
            <a:r>
              <a:rPr lang="en-US" sz="1600" dirty="0" err="1" smtClean="0">
                <a:solidFill>
                  <a:schemeClr val="bg1">
                    <a:lumMod val="50000"/>
                  </a:schemeClr>
                </a:solidFill>
              </a:rPr>
              <a:t>Maiden_Name</a:t>
            </a:r>
            <a:endParaRPr lang="en-US" sz="1600" dirty="0">
              <a:solidFill>
                <a:schemeClr val="bg1">
                  <a:lumMod val="50000"/>
                </a:schemeClr>
              </a:solidFill>
            </a:endParaRPr>
          </a:p>
        </p:txBody>
      </p:sp>
      <p:sp>
        <p:nvSpPr>
          <p:cNvPr id="7" name="Rectangle 6"/>
          <p:cNvSpPr/>
          <p:nvPr/>
        </p:nvSpPr>
        <p:spPr>
          <a:xfrm>
            <a:off x="7391400" y="2743200"/>
            <a:ext cx="1447800" cy="884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50000"/>
                  </a:schemeClr>
                </a:solidFill>
              </a:rPr>
              <a:t>PERSON</a:t>
            </a:r>
          </a:p>
          <a:p>
            <a:pPr algn="ctr"/>
            <a:r>
              <a:rPr lang="en-US" sz="1200" dirty="0" err="1" smtClean="0">
                <a:solidFill>
                  <a:schemeClr val="bg1">
                    <a:lumMod val="50000"/>
                  </a:schemeClr>
                </a:solidFill>
              </a:rPr>
              <a:t>Ssn</a:t>
            </a:r>
            <a:endParaRPr lang="en-US" sz="1200" dirty="0" smtClean="0">
              <a:solidFill>
                <a:schemeClr val="bg1">
                  <a:lumMod val="50000"/>
                </a:schemeClr>
              </a:solidFill>
            </a:endParaRPr>
          </a:p>
          <a:p>
            <a:pPr algn="ctr"/>
            <a:r>
              <a:rPr lang="en-US" sz="1200" dirty="0" smtClean="0">
                <a:solidFill>
                  <a:schemeClr val="bg1">
                    <a:lumMod val="50000"/>
                  </a:schemeClr>
                </a:solidFill>
              </a:rPr>
              <a:t>Name</a:t>
            </a:r>
          </a:p>
          <a:p>
            <a:pPr algn="ctr"/>
            <a:r>
              <a:rPr lang="en-US" sz="1200" dirty="0" smtClean="0">
                <a:solidFill>
                  <a:schemeClr val="bg1">
                    <a:lumMod val="50000"/>
                  </a:schemeClr>
                </a:solidFill>
              </a:rPr>
              <a:t>Address</a:t>
            </a:r>
            <a:endParaRPr lang="en-US" sz="1200" dirty="0">
              <a:solidFill>
                <a:schemeClr val="bg1">
                  <a:lumMod val="50000"/>
                </a:schemeClr>
              </a:solidFill>
            </a:endParaRPr>
          </a:p>
        </p:txBody>
      </p:sp>
      <p:sp>
        <p:nvSpPr>
          <p:cNvPr id="8" name="Rectangle 7"/>
          <p:cNvSpPr/>
          <p:nvPr/>
        </p:nvSpPr>
        <p:spPr>
          <a:xfrm>
            <a:off x="8305800" y="5257800"/>
            <a:ext cx="1371601"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lumMod val="50000"/>
                  </a:schemeClr>
                </a:solidFill>
              </a:rPr>
              <a:t>Full_Time</a:t>
            </a:r>
            <a:endParaRPr lang="en-US" sz="1600" b="1" dirty="0" smtClean="0">
              <a:solidFill>
                <a:schemeClr val="bg1">
                  <a:lumMod val="50000"/>
                </a:schemeClr>
              </a:solidFill>
            </a:endParaRPr>
          </a:p>
          <a:p>
            <a:pPr algn="ctr"/>
            <a:r>
              <a:rPr lang="en-US" sz="1600" dirty="0" err="1" smtClean="0">
                <a:solidFill>
                  <a:schemeClr val="bg1">
                    <a:lumMod val="50000"/>
                  </a:schemeClr>
                </a:solidFill>
              </a:rPr>
              <a:t>Annual_salary</a:t>
            </a:r>
            <a:endParaRPr lang="en-US" sz="1600" dirty="0" smtClean="0">
              <a:solidFill>
                <a:schemeClr val="bg1">
                  <a:lumMod val="50000"/>
                </a:schemeClr>
              </a:solidFill>
            </a:endParaRPr>
          </a:p>
          <a:p>
            <a:pPr algn="ctr"/>
            <a:r>
              <a:rPr lang="en-US" sz="1600" dirty="0" smtClean="0">
                <a:solidFill>
                  <a:schemeClr val="bg1">
                    <a:lumMod val="50000"/>
                  </a:schemeClr>
                </a:solidFill>
              </a:rPr>
              <a:t>Department</a:t>
            </a:r>
            <a:endParaRPr lang="en-US" sz="1600" dirty="0">
              <a:solidFill>
                <a:schemeClr val="bg1">
                  <a:lumMod val="50000"/>
                </a:schemeClr>
              </a:solidFill>
            </a:endParaRPr>
          </a:p>
        </p:txBody>
      </p:sp>
      <p:sp>
        <p:nvSpPr>
          <p:cNvPr id="9" name="Rectangle 8"/>
          <p:cNvSpPr/>
          <p:nvPr/>
        </p:nvSpPr>
        <p:spPr>
          <a:xfrm>
            <a:off x="9982200" y="5257800"/>
            <a:ext cx="13716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lumMod val="50000"/>
                  </a:schemeClr>
                </a:solidFill>
              </a:rPr>
              <a:t>Part_Time</a:t>
            </a:r>
            <a:endParaRPr lang="en-US" sz="1600" b="1" dirty="0" smtClean="0">
              <a:solidFill>
                <a:schemeClr val="bg1">
                  <a:lumMod val="50000"/>
                </a:schemeClr>
              </a:solidFill>
            </a:endParaRPr>
          </a:p>
          <a:p>
            <a:pPr algn="ctr"/>
            <a:r>
              <a:rPr lang="en-US" sz="1600" dirty="0" err="1" smtClean="0">
                <a:solidFill>
                  <a:schemeClr val="bg1">
                    <a:lumMod val="50000"/>
                  </a:schemeClr>
                </a:solidFill>
              </a:rPr>
              <a:t>Hour_Rate</a:t>
            </a:r>
            <a:endParaRPr lang="en-US" sz="1600" dirty="0" smtClean="0">
              <a:solidFill>
                <a:schemeClr val="bg1">
                  <a:lumMod val="50000"/>
                </a:schemeClr>
              </a:solidFill>
            </a:endParaRPr>
          </a:p>
          <a:p>
            <a:pPr algn="ctr"/>
            <a:r>
              <a:rPr lang="en-US" sz="1600" dirty="0" err="1" smtClean="0">
                <a:solidFill>
                  <a:schemeClr val="bg1">
                    <a:lumMod val="50000"/>
                  </a:schemeClr>
                </a:solidFill>
              </a:rPr>
              <a:t>Weekly_Hours</a:t>
            </a:r>
            <a:endParaRPr lang="en-US" sz="1600" dirty="0">
              <a:solidFill>
                <a:schemeClr val="bg1">
                  <a:lumMod val="50000"/>
                </a:schemeClr>
              </a:solidFill>
            </a:endParaRPr>
          </a:p>
        </p:txBody>
      </p:sp>
      <p:sp>
        <p:nvSpPr>
          <p:cNvPr id="10" name="Oval 9"/>
          <p:cNvSpPr/>
          <p:nvPr/>
        </p:nvSpPr>
        <p:spPr>
          <a:xfrm>
            <a:off x="6172199" y="4061884"/>
            <a:ext cx="762000" cy="76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50000"/>
                  </a:schemeClr>
                </a:solidFill>
              </a:rPr>
              <a:t>SEX</a:t>
            </a:r>
          </a:p>
        </p:txBody>
      </p:sp>
      <p:sp>
        <p:nvSpPr>
          <p:cNvPr id="11" name="Oval 10"/>
          <p:cNvSpPr/>
          <p:nvPr/>
        </p:nvSpPr>
        <p:spPr>
          <a:xfrm>
            <a:off x="9448799" y="3975099"/>
            <a:ext cx="762000" cy="76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JOB</a:t>
            </a:r>
            <a:endParaRPr lang="en-US" sz="1400" b="1" dirty="0">
              <a:solidFill>
                <a:schemeClr val="bg1">
                  <a:lumMod val="50000"/>
                </a:schemeClr>
              </a:solidFill>
            </a:endParaRPr>
          </a:p>
        </p:txBody>
      </p:sp>
      <p:cxnSp>
        <p:nvCxnSpPr>
          <p:cNvPr id="13" name="Elbow Connector 12"/>
          <p:cNvCxnSpPr>
            <a:stCxn id="5" idx="0"/>
            <a:endCxn id="10" idx="2"/>
          </p:cNvCxnSpPr>
          <p:nvPr/>
        </p:nvCxnSpPr>
        <p:spPr>
          <a:xfrm rot="5400000" flipH="1" flipV="1">
            <a:off x="5593291" y="4678893"/>
            <a:ext cx="814916" cy="3428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0"/>
            <a:endCxn id="10" idx="6"/>
          </p:cNvCxnSpPr>
          <p:nvPr/>
        </p:nvCxnSpPr>
        <p:spPr>
          <a:xfrm rot="16200000" flipV="1">
            <a:off x="6755342" y="4621741"/>
            <a:ext cx="814916" cy="45720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0"/>
            <a:endCxn id="11" idx="2"/>
          </p:cNvCxnSpPr>
          <p:nvPr/>
        </p:nvCxnSpPr>
        <p:spPr>
          <a:xfrm rot="5400000" flipH="1" flipV="1">
            <a:off x="8769350" y="4578351"/>
            <a:ext cx="901701" cy="45719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0"/>
            <a:endCxn id="11" idx="6"/>
          </p:cNvCxnSpPr>
          <p:nvPr/>
        </p:nvCxnSpPr>
        <p:spPr>
          <a:xfrm rot="16200000" flipV="1">
            <a:off x="9988550" y="4578349"/>
            <a:ext cx="901701" cy="4572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0"/>
            <a:endCxn id="7" idx="2"/>
          </p:cNvCxnSpPr>
          <p:nvPr/>
        </p:nvCxnSpPr>
        <p:spPr>
          <a:xfrm rot="5400000" flipH="1" flipV="1">
            <a:off x="7117291" y="3063876"/>
            <a:ext cx="433917" cy="15621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0"/>
            <a:endCxn id="7" idx="2"/>
          </p:cNvCxnSpPr>
          <p:nvPr/>
        </p:nvCxnSpPr>
        <p:spPr>
          <a:xfrm rot="16200000" flipV="1">
            <a:off x="8798984" y="2944283"/>
            <a:ext cx="347132" cy="1714499"/>
          </a:xfrm>
          <a:prstGeom prst="bentConnector3">
            <a:avLst>
              <a:gd name="adj1" fmla="val 3682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282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a:t>Research Project Database</a:t>
            </a:r>
          </a:p>
        </p:txBody>
      </p:sp>
      <p:sp>
        <p:nvSpPr>
          <p:cNvPr id="3" name="Content Placeholder 2"/>
          <p:cNvSpPr>
            <a:spLocks noGrp="1"/>
          </p:cNvSpPr>
          <p:nvPr>
            <p:ph idx="1"/>
          </p:nvPr>
        </p:nvSpPr>
        <p:spPr/>
        <p:txBody>
          <a:bodyPr>
            <a:normAutofit lnSpcReduction="10000"/>
          </a:bodyPr>
          <a:lstStyle/>
          <a:p>
            <a:r>
              <a:rPr lang="en-US" dirty="0"/>
              <a:t>Some employees are researchers</a:t>
            </a:r>
          </a:p>
          <a:p>
            <a:r>
              <a:rPr lang="en-US" dirty="0"/>
              <a:t>Every project has a leader investigator</a:t>
            </a:r>
          </a:p>
          <a:p>
            <a:r>
              <a:rPr lang="en-US" dirty="0"/>
              <a:t>Every project must be funded by an agency</a:t>
            </a:r>
          </a:p>
          <a:p>
            <a:r>
              <a:rPr lang="en-US" dirty="0"/>
              <a:t>A project may include several topics</a:t>
            </a:r>
          </a:p>
          <a:p>
            <a:r>
              <a:rPr lang="en-US" dirty="0"/>
              <a:t>A topic could appear in several projects</a:t>
            </a:r>
          </a:p>
          <a:p>
            <a:r>
              <a:rPr lang="en-US" dirty="0"/>
              <a:t>Researchers must produce report(s)</a:t>
            </a:r>
          </a:p>
          <a:p>
            <a:r>
              <a:rPr lang="en-US" dirty="0"/>
              <a:t>Each employee must have a supervisor</a:t>
            </a:r>
          </a:p>
        </p:txBody>
      </p:sp>
      <p:graphicFrame>
        <p:nvGraphicFramePr>
          <p:cNvPr id="4" name="Object 4"/>
          <p:cNvGraphicFramePr>
            <a:graphicFrameLocks/>
          </p:cNvGraphicFramePr>
          <p:nvPr>
            <p:extLst>
              <p:ext uri="{D42A27DB-BD31-4B8C-83A1-F6EECF244321}">
                <p14:modId xmlns:p14="http://schemas.microsoft.com/office/powerpoint/2010/main" val="2498859445"/>
              </p:ext>
            </p:extLst>
          </p:nvPr>
        </p:nvGraphicFramePr>
        <p:xfrm>
          <a:off x="6934200" y="2556932"/>
          <a:ext cx="4335463" cy="3429000"/>
        </p:xfrm>
        <a:graphic>
          <a:graphicData uri="http://schemas.openxmlformats.org/presentationml/2006/ole">
            <mc:AlternateContent xmlns:mc="http://schemas.openxmlformats.org/markup-compatibility/2006">
              <mc:Choice xmlns:v="urn:schemas-microsoft-com:vml" Requires="v">
                <p:oleObj spid="_x0000_s3118" name="VISIO" r:id="rId3" imgW="7785000" imgH="5317920" progId="Visio.Drawing.4">
                  <p:embed/>
                </p:oleObj>
              </mc:Choice>
              <mc:Fallback>
                <p:oleObj name="VISIO" r:id="rId3" imgW="7785000" imgH="5317920" progId="Visio.Drawing.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556932"/>
                        <a:ext cx="4335463" cy="34290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46442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Architecture and design </a:t>
            </a:r>
          </a:p>
        </p:txBody>
      </p:sp>
      <p:sp>
        <p:nvSpPr>
          <p:cNvPr id="3" name="Content Placeholder 2"/>
          <p:cNvSpPr>
            <a:spLocks noGrp="1"/>
          </p:cNvSpPr>
          <p:nvPr>
            <p:ph idx="1"/>
          </p:nvPr>
        </p:nvSpPr>
        <p:spPr>
          <a:xfrm>
            <a:off x="1295401" y="2556932"/>
            <a:ext cx="5029200" cy="3318936"/>
          </a:xfrm>
        </p:spPr>
        <p:txBody>
          <a:bodyPr>
            <a:noAutofit/>
          </a:bodyPr>
          <a:lstStyle/>
          <a:p>
            <a:r>
              <a:rPr lang="en-US" sz="1500" b="1" dirty="0"/>
              <a:t>Inputs, Outputs, and Design Steps</a:t>
            </a:r>
          </a:p>
          <a:p>
            <a:r>
              <a:rPr lang="en-US" sz="1500" b="1" dirty="0"/>
              <a:t>Identify Architecture Objectives</a:t>
            </a:r>
          </a:p>
          <a:p>
            <a:r>
              <a:rPr lang="en-US" sz="1500" b="1" dirty="0"/>
              <a:t>Scope and Time</a:t>
            </a:r>
          </a:p>
          <a:p>
            <a:r>
              <a:rPr lang="en-US" sz="1500" b="1" dirty="0"/>
              <a:t>Key Scenarios</a:t>
            </a:r>
          </a:p>
          <a:p>
            <a:r>
              <a:rPr lang="en-US" sz="1500" b="1" dirty="0"/>
              <a:t>Architecturally Significant Use Cases</a:t>
            </a:r>
          </a:p>
          <a:p>
            <a:r>
              <a:rPr lang="en-US" sz="1500" b="1" dirty="0"/>
              <a:t>Application Overview</a:t>
            </a:r>
          </a:p>
          <a:p>
            <a:r>
              <a:rPr lang="en-US" sz="1500" b="1" dirty="0"/>
              <a:t>Relevant Technologies</a:t>
            </a:r>
          </a:p>
          <a:p>
            <a:r>
              <a:rPr lang="en-US" sz="1500" b="1" dirty="0"/>
              <a:t>Whiteboard Your Architecture</a:t>
            </a:r>
          </a:p>
          <a:p>
            <a:r>
              <a:rPr lang="en-US" sz="1500" b="1" dirty="0"/>
              <a:t>Key Issues</a:t>
            </a:r>
          </a:p>
          <a:p>
            <a:r>
              <a:rPr lang="en-US" sz="1500" b="1" dirty="0"/>
              <a:t>Quality Attributes </a:t>
            </a:r>
            <a:endParaRPr lang="en-US" sz="1500" b="1" dirty="0" smtClean="0"/>
          </a:p>
        </p:txBody>
      </p:sp>
      <p:sp>
        <p:nvSpPr>
          <p:cNvPr id="4" name="Content Placeholder 2"/>
          <p:cNvSpPr txBox="1">
            <a:spLocks/>
          </p:cNvSpPr>
          <p:nvPr/>
        </p:nvSpPr>
        <p:spPr>
          <a:xfrm>
            <a:off x="6477000" y="2556932"/>
            <a:ext cx="5029200"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500" b="1" dirty="0" smtClean="0"/>
              <a:t>Designing </a:t>
            </a:r>
            <a:r>
              <a:rPr lang="en-US" sz="1500" b="1" dirty="0"/>
              <a:t>for Issue </a:t>
            </a:r>
            <a:r>
              <a:rPr lang="en-US" sz="1500" b="1" dirty="0" smtClean="0"/>
              <a:t>Mitigation</a:t>
            </a:r>
          </a:p>
          <a:p>
            <a:r>
              <a:rPr lang="en-US" sz="1500" b="1" dirty="0"/>
              <a:t>Crosscutting </a:t>
            </a:r>
            <a:r>
              <a:rPr lang="en-US" sz="1500" b="1" dirty="0" smtClean="0"/>
              <a:t>Concerns</a:t>
            </a:r>
            <a:endParaRPr lang="en-US" sz="1500" b="1" dirty="0"/>
          </a:p>
          <a:p>
            <a:r>
              <a:rPr lang="en-US" sz="1500" b="1" dirty="0"/>
              <a:t>Candidate Solutions</a:t>
            </a:r>
          </a:p>
          <a:p>
            <a:r>
              <a:rPr lang="en-US" sz="1500" b="1" dirty="0"/>
              <a:t>Baseline and Candidate Architectures</a:t>
            </a:r>
          </a:p>
          <a:p>
            <a:r>
              <a:rPr lang="en-US" sz="1500" b="1" dirty="0"/>
              <a:t>Architectural Spikes</a:t>
            </a:r>
          </a:p>
          <a:p>
            <a:r>
              <a:rPr lang="en-US" sz="1500" b="1" dirty="0"/>
              <a:t>Reviewing Your Architecture</a:t>
            </a:r>
          </a:p>
          <a:p>
            <a:r>
              <a:rPr lang="en-US" sz="1500" b="1" dirty="0"/>
              <a:t>Reviewing Your Architecture</a:t>
            </a:r>
          </a:p>
          <a:p>
            <a:r>
              <a:rPr lang="en-US" sz="1500" b="1" dirty="0"/>
              <a:t>Scenario-Based Evaluations</a:t>
            </a:r>
          </a:p>
          <a:p>
            <a:r>
              <a:rPr lang="en-US" sz="1500" b="1" dirty="0"/>
              <a:t>Representing and Communicating Your Architecture Design</a:t>
            </a:r>
          </a:p>
        </p:txBody>
      </p:sp>
    </p:spTree>
    <p:extLst>
      <p:ext uri="{BB962C8B-B14F-4D97-AF65-F5344CB8AC3E}">
        <p14:creationId xmlns:p14="http://schemas.microsoft.com/office/powerpoint/2010/main" val="1745025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Inputs, Outputs, and Design </a:t>
            </a:r>
            <a:r>
              <a:rPr lang="en-US" b="1" dirty="0" smtClean="0"/>
              <a:t>Steps</a:t>
            </a:r>
            <a:endParaRPr lang="en-US" dirty="0"/>
          </a:p>
        </p:txBody>
      </p:sp>
      <p:sp>
        <p:nvSpPr>
          <p:cNvPr id="3" name="Content Placeholder 2"/>
          <p:cNvSpPr>
            <a:spLocks noGrp="1"/>
          </p:cNvSpPr>
          <p:nvPr>
            <p:ph idx="1"/>
          </p:nvPr>
        </p:nvSpPr>
        <p:spPr>
          <a:xfrm>
            <a:off x="914400" y="2472264"/>
            <a:ext cx="8077200" cy="3318936"/>
          </a:xfrm>
        </p:spPr>
        <p:txBody>
          <a:bodyPr>
            <a:noAutofit/>
          </a:bodyPr>
          <a:lstStyle/>
          <a:p>
            <a:pPr algn="just"/>
            <a:r>
              <a:rPr lang="en-US" sz="1600" b="1" dirty="0"/>
              <a:t>Identify Architecture Objectives</a:t>
            </a:r>
            <a:r>
              <a:rPr lang="en-US" sz="1600" dirty="0"/>
              <a:t>. Clear objectives help you to focus on your architecture and on solving the right problems in your design. Precise objectives help you to determine when you have completed the current phase, and when you are ready to move to the next phase.</a:t>
            </a:r>
          </a:p>
          <a:p>
            <a:pPr algn="just"/>
            <a:r>
              <a:rPr lang="en-US" sz="1600" b="1" dirty="0"/>
              <a:t>Key Scenarios</a:t>
            </a:r>
            <a:r>
              <a:rPr lang="en-US" sz="1600" dirty="0"/>
              <a:t>. Use key scenarios to focus your design on what matters most, and to evaluate your candidate architectures when they are ready.</a:t>
            </a:r>
          </a:p>
          <a:p>
            <a:pPr algn="just"/>
            <a:r>
              <a:rPr lang="en-US" sz="1600" b="1" dirty="0"/>
              <a:t>Application Overview</a:t>
            </a:r>
            <a:r>
              <a:rPr lang="en-US" sz="1600" dirty="0"/>
              <a:t>. Identify your application type, deployment architecture, architecture styles, and technologies in order to connect your design to the real world in which the application will operate.</a:t>
            </a:r>
          </a:p>
          <a:p>
            <a:pPr algn="just"/>
            <a:r>
              <a:rPr lang="en-US" sz="1600" b="1" dirty="0"/>
              <a:t>Key Issues</a:t>
            </a:r>
            <a:r>
              <a:rPr lang="en-US" sz="1600" dirty="0"/>
              <a:t>. Identify key issues based on quality attributes and crosscutting concerns. These are the areas where mistakes are most often made when designing an application.</a:t>
            </a:r>
          </a:p>
          <a:p>
            <a:pPr algn="just"/>
            <a:r>
              <a:rPr lang="en-US" sz="1600" b="1" dirty="0"/>
              <a:t>Candidate Solutions</a:t>
            </a:r>
            <a:r>
              <a:rPr lang="en-US" sz="1600" dirty="0"/>
              <a:t>. Create an architecture spike or prototype that evolves and improves the solution and evaluate it against your key scenarios, issues, and deployment constraints before beginning the next iteration of your architecture</a:t>
            </a:r>
            <a:r>
              <a:rPr lang="en-US" sz="1600" dirty="0" smtClean="0"/>
              <a:t>.</a:t>
            </a:r>
            <a:endParaRPr lang="en-US" sz="1600"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600" y="2590800"/>
            <a:ext cx="2280213" cy="3413653"/>
          </a:xfrm>
          <a:prstGeom prst="rect">
            <a:avLst/>
          </a:prstGeom>
        </p:spPr>
      </p:pic>
    </p:spTree>
    <p:extLst>
      <p:ext uri="{BB962C8B-B14F-4D97-AF65-F5344CB8AC3E}">
        <p14:creationId xmlns:p14="http://schemas.microsoft.com/office/powerpoint/2010/main" val="885815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6800" y="2895600"/>
            <a:ext cx="1828800" cy="923330"/>
          </a:xfrm>
          <a:prstGeom prst="rect">
            <a:avLst/>
          </a:prstGeom>
        </p:spPr>
        <p:txBody>
          <a:bodyPr wrap="square">
            <a:spAutoFit/>
          </a:bodyPr>
          <a:lstStyle/>
          <a:p>
            <a:r>
              <a:rPr lang="en-US" sz="5400" b="1" dirty="0" smtClean="0"/>
              <a:t>UML</a:t>
            </a:r>
            <a:endParaRPr lang="en-US" sz="5400" b="1" dirty="0"/>
          </a:p>
        </p:txBody>
      </p:sp>
    </p:spTree>
    <p:extLst>
      <p:ext uri="{BB962C8B-B14F-4D97-AF65-F5344CB8AC3E}">
        <p14:creationId xmlns:p14="http://schemas.microsoft.com/office/powerpoint/2010/main" val="3996112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Activity diagram</a:t>
            </a:r>
            <a:endParaRPr lang="zh-CN" altLang="en-US" dirty="0"/>
          </a:p>
        </p:txBody>
      </p:sp>
      <p:sp>
        <p:nvSpPr>
          <p:cNvPr id="3" name="内容占位符 2"/>
          <p:cNvSpPr>
            <a:spLocks noGrp="1"/>
          </p:cNvSpPr>
          <p:nvPr>
            <p:ph idx="1"/>
          </p:nvPr>
        </p:nvSpPr>
        <p:spPr/>
        <p:txBody>
          <a:bodyPr/>
          <a:lstStyle/>
          <a:p>
            <a:pPr marL="0" indent="0">
              <a:buNone/>
            </a:pPr>
            <a:r>
              <a:rPr lang="en-US" altLang="zh-CN" dirty="0"/>
              <a:t>An activity diagram shows the flow from activity to activity. </a:t>
            </a:r>
            <a:endParaRPr lang="zh-CN" altLang="zh-CN" dirty="0"/>
          </a:p>
          <a:p>
            <a:pPr lvl="0"/>
            <a:endParaRPr lang="en-US" altLang="zh-CN" dirty="0"/>
          </a:p>
          <a:p>
            <a:pPr lvl="0"/>
            <a:r>
              <a:rPr lang="en-US" altLang="zh-CN" dirty="0"/>
              <a:t>Activity diagram is just like a flowcharts. </a:t>
            </a:r>
            <a:endParaRPr lang="zh-CN" altLang="zh-CN" dirty="0"/>
          </a:p>
          <a:p>
            <a:pPr lvl="0"/>
            <a:r>
              <a:rPr lang="en-US" altLang="zh-CN" dirty="0"/>
              <a:t>It’s used to describe dynamic aspects of the system.</a:t>
            </a:r>
            <a:endParaRPr lang="zh-CN" altLang="zh-CN" dirty="0"/>
          </a:p>
          <a:p>
            <a:pPr lvl="0"/>
            <a:r>
              <a:rPr lang="en-US" altLang="zh-CN" dirty="0"/>
              <a:t>It’s useful for showing what happens in a business process or an operation.</a:t>
            </a:r>
            <a:endParaRPr lang="zh-CN" altLang="zh-CN" dirty="0"/>
          </a:p>
          <a:p>
            <a:endParaRPr lang="zh-CN" altLang="en-US" dirty="0"/>
          </a:p>
        </p:txBody>
      </p:sp>
    </p:spTree>
    <p:extLst>
      <p:ext uri="{BB962C8B-B14F-4D97-AF65-F5344CB8AC3E}">
        <p14:creationId xmlns:p14="http://schemas.microsoft.com/office/powerpoint/2010/main" val="864041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Activity diagram</a:t>
            </a:r>
            <a:endParaRPr lang="zh-CN" altLang="en-US" dirty="0"/>
          </a:p>
        </p:txBody>
      </p:sp>
      <p:sp>
        <p:nvSpPr>
          <p:cNvPr id="3" name="内容占位符 2"/>
          <p:cNvSpPr>
            <a:spLocks noGrp="1"/>
          </p:cNvSpPr>
          <p:nvPr>
            <p:ph idx="1"/>
          </p:nvPr>
        </p:nvSpPr>
        <p:spPr>
          <a:xfrm>
            <a:off x="1295401" y="2556932"/>
            <a:ext cx="8066638" cy="3318936"/>
          </a:xfrm>
        </p:spPr>
        <p:txBody>
          <a:bodyPr>
            <a:normAutofit lnSpcReduction="10000"/>
          </a:bodyPr>
          <a:lstStyle/>
          <a:p>
            <a:pPr marL="0" indent="0">
              <a:buNone/>
            </a:pPr>
            <a:r>
              <a:rPr lang="en-US" altLang="zh-CN" b="1" dirty="0"/>
              <a:t> An activity diagram is designed to be a simplified look at what happens during an operation or a process.</a:t>
            </a:r>
            <a:endParaRPr lang="zh-CN" altLang="zh-CN" b="1" dirty="0"/>
          </a:p>
          <a:p>
            <a:r>
              <a:rPr lang="en-US" altLang="zh-CN" dirty="0"/>
              <a:t>Each activity is represented by a rounded rectangle.</a:t>
            </a:r>
            <a:endParaRPr lang="zh-CN" altLang="zh-CN" dirty="0"/>
          </a:p>
          <a:p>
            <a:pPr marL="0" lvl="0" indent="0">
              <a:buNone/>
            </a:pPr>
            <a:r>
              <a:rPr lang="en-US" altLang="zh-CN" dirty="0"/>
              <a:t>    The processing within an activity goes to completion and then an automatic transmission to the next activity occurs.</a:t>
            </a:r>
            <a:endParaRPr lang="zh-CN" altLang="zh-CN" dirty="0"/>
          </a:p>
          <a:p>
            <a:r>
              <a:rPr lang="en-US" altLang="zh-CN" dirty="0"/>
              <a:t>An arrow represents the transition from one activity to the next.</a:t>
            </a:r>
            <a:endParaRPr lang="zh-CN" altLang="zh-CN" dirty="0"/>
          </a:p>
          <a:p>
            <a:r>
              <a:rPr lang="en-US" altLang="zh-CN" dirty="0"/>
              <a:t>A starting point and an endpoint.</a:t>
            </a:r>
            <a:endParaRPr lang="zh-CN" altLang="zh-CN" dirty="0"/>
          </a:p>
          <a:p>
            <a:endParaRPr lang="zh-CN" altLang="en-US" dirty="0"/>
          </a:p>
        </p:txBody>
      </p:sp>
      <p:pic>
        <p:nvPicPr>
          <p:cNvPr id="4" name="图片 3"/>
          <p:cNvPicPr/>
          <p:nvPr/>
        </p:nvPicPr>
        <p:blipFill>
          <a:blip r:embed="rId2"/>
          <a:stretch>
            <a:fillRect/>
          </a:stretch>
        </p:blipFill>
        <p:spPr>
          <a:xfrm>
            <a:off x="9362039" y="2556932"/>
            <a:ext cx="1534559" cy="3318936"/>
          </a:xfrm>
          <a:prstGeom prst="rect">
            <a:avLst/>
          </a:prstGeom>
        </p:spPr>
      </p:pic>
    </p:spTree>
    <p:extLst>
      <p:ext uri="{BB962C8B-B14F-4D97-AF65-F5344CB8AC3E}">
        <p14:creationId xmlns:p14="http://schemas.microsoft.com/office/powerpoint/2010/main" val="39116708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187</TotalTime>
  <Words>2015</Words>
  <Application>Microsoft Office PowerPoint</Application>
  <PresentationFormat>Widescreen</PresentationFormat>
  <Paragraphs>255</Paragraphs>
  <Slides>43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方正舒体</vt:lpstr>
      <vt:lpstr>Garamond</vt:lpstr>
      <vt:lpstr>inherit</vt:lpstr>
      <vt:lpstr>Monotype Sorts</vt:lpstr>
      <vt:lpstr>Wingdings</vt:lpstr>
      <vt:lpstr>环保</vt:lpstr>
      <vt:lpstr>VISIO</vt:lpstr>
      <vt:lpstr>PowerPoint Presentation</vt:lpstr>
      <vt:lpstr>What is Software architecture and design?</vt:lpstr>
      <vt:lpstr>The difference between architecture and design.</vt:lpstr>
      <vt:lpstr>Architecture should be. </vt:lpstr>
      <vt:lpstr>Techniques for Architecture and design </vt:lpstr>
      <vt:lpstr>Inputs, Outputs, and Design Steps</vt:lpstr>
      <vt:lpstr>PowerPoint Presentation</vt:lpstr>
      <vt:lpstr>Activity diagram</vt:lpstr>
      <vt:lpstr>Activity diagram</vt:lpstr>
      <vt:lpstr> State diagram </vt:lpstr>
      <vt:lpstr>State diagram</vt:lpstr>
      <vt:lpstr>State diagram</vt:lpstr>
      <vt:lpstr>class diagram</vt:lpstr>
      <vt:lpstr>class diagram</vt:lpstr>
      <vt:lpstr>class diagram</vt:lpstr>
      <vt:lpstr>Sequence diagram</vt:lpstr>
      <vt:lpstr>Sequence diagram</vt:lpstr>
      <vt:lpstr>Deployment diagram</vt:lpstr>
      <vt:lpstr>Deployment diagram</vt:lpstr>
      <vt:lpstr>Deployment diagram</vt:lpstr>
      <vt:lpstr>PowerPoint Presentation</vt:lpstr>
      <vt:lpstr>Component Design</vt:lpstr>
      <vt:lpstr>PowerPoint Presentation</vt:lpstr>
      <vt:lpstr>General Principles of Component Design (I)</vt:lpstr>
      <vt:lpstr>General Principles of Component Design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lpstr>Phases of Database Design</vt:lpstr>
      <vt:lpstr>Models</vt:lpstr>
      <vt:lpstr>Conceptual model:  Entity-Relationship Diagrams</vt:lpstr>
      <vt:lpstr>Higher-Order Relationships</vt:lpstr>
      <vt:lpstr>Recursive relationships</vt:lpstr>
      <vt:lpstr>Attributes</vt:lpstr>
      <vt:lpstr>Generalizations (I)</vt:lpstr>
      <vt:lpstr>Generalizations (II)</vt:lpstr>
      <vt:lpstr>Example : Research Project Database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Zendi Iklima</dc:creator>
  <cp:lastModifiedBy>Zendi Iklima</cp:lastModifiedBy>
  <cp:revision>143</cp:revision>
  <dcterms:modified xsi:type="dcterms:W3CDTF">2016-10-13T00:56:49Z</dcterms:modified>
</cp:coreProperties>
</file>