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283" r:id="rId5"/>
    <p:sldId id="284" r:id="rId6"/>
    <p:sldId id="259" r:id="rId7"/>
    <p:sldId id="260" r:id="rId8"/>
    <p:sldId id="262" r:id="rId9"/>
    <p:sldId id="261" r:id="rId10"/>
    <p:sldId id="263" r:id="rId11"/>
    <p:sldId id="264" r:id="rId12"/>
    <p:sldId id="280" r:id="rId13"/>
    <p:sldId id="267" r:id="rId14"/>
    <p:sldId id="274" r:id="rId15"/>
    <p:sldId id="275" r:id="rId16"/>
    <p:sldId id="276" r:id="rId17"/>
    <p:sldId id="277" r:id="rId18"/>
    <p:sldId id="278" r:id="rId19"/>
    <p:sldId id="281" r:id="rId20"/>
    <p:sldId id="273" r:id="rId21"/>
    <p:sldId id="285" r:id="rId22"/>
    <p:sldId id="286" r:id="rId23"/>
    <p:sldId id="279" r:id="rId24"/>
    <p:sldId id="287" r:id="rId25"/>
    <p:sldId id="288" r:id="rId26"/>
    <p:sldId id="268" r:id="rId27"/>
    <p:sldId id="26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3BDFA-146F-4905-A387-CEE723DD767D}"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1C266-4D54-4EC6-BCDF-29E96161E6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206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3BDFA-146F-4905-A387-CEE723DD767D}"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1C266-4D54-4EC6-BCDF-29E96161E6B3}" type="slidenum">
              <a:rPr lang="en-US" smtClean="0"/>
              <a:t>‹#›</a:t>
            </a:fld>
            <a:endParaRPr lang="en-US"/>
          </a:p>
        </p:txBody>
      </p:sp>
    </p:spTree>
    <p:extLst>
      <p:ext uri="{BB962C8B-B14F-4D97-AF65-F5344CB8AC3E}">
        <p14:creationId xmlns:p14="http://schemas.microsoft.com/office/powerpoint/2010/main" val="111039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3BDFA-146F-4905-A387-CEE723DD767D}"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1C266-4D54-4EC6-BCDF-29E96161E6B3}" type="slidenum">
              <a:rPr lang="en-US" smtClean="0"/>
              <a:t>‹#›</a:t>
            </a:fld>
            <a:endParaRPr lang="en-US"/>
          </a:p>
        </p:txBody>
      </p:sp>
    </p:spTree>
    <p:extLst>
      <p:ext uri="{BB962C8B-B14F-4D97-AF65-F5344CB8AC3E}">
        <p14:creationId xmlns:p14="http://schemas.microsoft.com/office/powerpoint/2010/main" val="467163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03BDFA-146F-4905-A387-CEE723DD767D}"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1C266-4D54-4EC6-BCDF-29E96161E6B3}" type="slidenum">
              <a:rPr lang="en-US" smtClean="0"/>
              <a:t>‹#›</a:t>
            </a:fld>
            <a:endParaRPr lang="en-US"/>
          </a:p>
        </p:txBody>
      </p:sp>
    </p:spTree>
    <p:extLst>
      <p:ext uri="{BB962C8B-B14F-4D97-AF65-F5344CB8AC3E}">
        <p14:creationId xmlns:p14="http://schemas.microsoft.com/office/powerpoint/2010/main" val="865757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3BDFA-146F-4905-A387-CEE723DD767D}" type="datetimeFigureOut">
              <a:rPr lang="en-US" smtClean="0"/>
              <a:t>7/11/2022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1C266-4D54-4EC6-BCDF-29E96161E6B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648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03BDFA-146F-4905-A387-CEE723DD767D}"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1C266-4D54-4EC6-BCDF-29E96161E6B3}" type="slidenum">
              <a:rPr lang="en-US" smtClean="0"/>
              <a:t>‹#›</a:t>
            </a:fld>
            <a:endParaRPr lang="en-US"/>
          </a:p>
        </p:txBody>
      </p:sp>
    </p:spTree>
    <p:extLst>
      <p:ext uri="{BB962C8B-B14F-4D97-AF65-F5344CB8AC3E}">
        <p14:creationId xmlns:p14="http://schemas.microsoft.com/office/powerpoint/2010/main" val="318677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03BDFA-146F-4905-A387-CEE723DD767D}" type="datetimeFigureOut">
              <a:rPr lang="en-US" smtClean="0"/>
              <a:t>7/11/2022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61C266-4D54-4EC6-BCDF-29E96161E6B3}" type="slidenum">
              <a:rPr lang="en-US" smtClean="0"/>
              <a:t>‹#›</a:t>
            </a:fld>
            <a:endParaRPr lang="en-US"/>
          </a:p>
        </p:txBody>
      </p:sp>
    </p:spTree>
    <p:extLst>
      <p:ext uri="{BB962C8B-B14F-4D97-AF65-F5344CB8AC3E}">
        <p14:creationId xmlns:p14="http://schemas.microsoft.com/office/powerpoint/2010/main" val="1487978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3BDFA-146F-4905-A387-CEE723DD767D}" type="datetimeFigureOut">
              <a:rPr lang="en-US" smtClean="0"/>
              <a:t>7/11/2022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61C266-4D54-4EC6-BCDF-29E96161E6B3}" type="slidenum">
              <a:rPr lang="en-US" smtClean="0"/>
              <a:t>‹#›</a:t>
            </a:fld>
            <a:endParaRPr lang="en-US"/>
          </a:p>
        </p:txBody>
      </p:sp>
    </p:spTree>
    <p:extLst>
      <p:ext uri="{BB962C8B-B14F-4D97-AF65-F5344CB8AC3E}">
        <p14:creationId xmlns:p14="http://schemas.microsoft.com/office/powerpoint/2010/main" val="387744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203BDFA-146F-4905-A387-CEE723DD767D}" type="datetimeFigureOut">
              <a:rPr lang="en-US" smtClean="0"/>
              <a:t>7/11/2022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161C266-4D54-4EC6-BCDF-29E96161E6B3}" type="slidenum">
              <a:rPr lang="en-US" smtClean="0"/>
              <a:t>‹#›</a:t>
            </a:fld>
            <a:endParaRPr lang="en-US"/>
          </a:p>
        </p:txBody>
      </p:sp>
    </p:spTree>
    <p:extLst>
      <p:ext uri="{BB962C8B-B14F-4D97-AF65-F5344CB8AC3E}">
        <p14:creationId xmlns:p14="http://schemas.microsoft.com/office/powerpoint/2010/main" val="443824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203BDFA-146F-4905-A387-CEE723DD767D}" type="datetimeFigureOut">
              <a:rPr lang="en-US" smtClean="0"/>
              <a:t>7/11/2022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61C266-4D54-4EC6-BCDF-29E96161E6B3}" type="slidenum">
              <a:rPr lang="en-US" smtClean="0"/>
              <a:t>‹#›</a:t>
            </a:fld>
            <a:endParaRPr lang="en-US"/>
          </a:p>
        </p:txBody>
      </p:sp>
    </p:spTree>
    <p:extLst>
      <p:ext uri="{BB962C8B-B14F-4D97-AF65-F5344CB8AC3E}">
        <p14:creationId xmlns:p14="http://schemas.microsoft.com/office/powerpoint/2010/main" val="2657950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03BDFA-146F-4905-A387-CEE723DD767D}" type="datetimeFigureOut">
              <a:rPr lang="en-US" smtClean="0"/>
              <a:t>7/11/2022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1C266-4D54-4EC6-BCDF-29E96161E6B3}" type="slidenum">
              <a:rPr lang="en-US" smtClean="0"/>
              <a:t>‹#›</a:t>
            </a:fld>
            <a:endParaRPr lang="en-US"/>
          </a:p>
        </p:txBody>
      </p:sp>
    </p:spTree>
    <p:extLst>
      <p:ext uri="{BB962C8B-B14F-4D97-AF65-F5344CB8AC3E}">
        <p14:creationId xmlns:p14="http://schemas.microsoft.com/office/powerpoint/2010/main" val="322313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203BDFA-146F-4905-A387-CEE723DD767D}" type="datetimeFigureOut">
              <a:rPr lang="en-US" smtClean="0"/>
              <a:t>7/11/2022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61C266-4D54-4EC6-BCDF-29E96161E6B3}"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986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20.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ymotter.org/galle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D7E8-148B-EC29-4DC5-D2BB3D9D824D}"/>
              </a:ext>
            </a:extLst>
          </p:cNvPr>
          <p:cNvSpPr>
            <a:spLocks noGrp="1"/>
          </p:cNvSpPr>
          <p:nvPr>
            <p:ph type="ctrTitle"/>
          </p:nvPr>
        </p:nvSpPr>
        <p:spPr/>
        <p:txBody>
          <a:bodyPr/>
          <a:lstStyle/>
          <a:p>
            <a:r>
              <a:rPr lang="en-US" dirty="0"/>
              <a:t>Group Theory and Symmetry</a:t>
            </a:r>
          </a:p>
        </p:txBody>
      </p:sp>
      <p:sp>
        <p:nvSpPr>
          <p:cNvPr id="3" name="Subtitle 2">
            <a:extLst>
              <a:ext uri="{FF2B5EF4-FFF2-40B4-BE49-F238E27FC236}">
                <a16:creationId xmlns:a16="http://schemas.microsoft.com/office/drawing/2014/main" id="{A15FC429-8751-27FA-39EC-B671C6D96373}"/>
              </a:ext>
            </a:extLst>
          </p:cNvPr>
          <p:cNvSpPr>
            <a:spLocks noGrp="1"/>
          </p:cNvSpPr>
          <p:nvPr>
            <p:ph type="subTitle" idx="1"/>
          </p:nvPr>
        </p:nvSpPr>
        <p:spPr/>
        <p:txBody>
          <a:bodyPr/>
          <a:lstStyle/>
          <a:p>
            <a:r>
              <a:rPr lang="en-US" dirty="0"/>
              <a:t>July 11, 2022</a:t>
            </a:r>
          </a:p>
          <a:p>
            <a:r>
              <a:rPr lang="en-US" dirty="0"/>
              <a:t>Ally Burke</a:t>
            </a:r>
          </a:p>
        </p:txBody>
      </p:sp>
    </p:spTree>
    <p:extLst>
      <p:ext uri="{BB962C8B-B14F-4D97-AF65-F5344CB8AC3E}">
        <p14:creationId xmlns:p14="http://schemas.microsoft.com/office/powerpoint/2010/main" val="2923253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DFE32C3-CF0A-BD9C-8308-A51B960CC76F}"/>
                  </a:ext>
                </a:extLst>
              </p:cNvPr>
              <p:cNvSpPr>
                <a:spLocks noGrp="1"/>
              </p:cNvSpPr>
              <p:nvPr>
                <p:ph type="title"/>
              </p:nvPr>
            </p:nvSpPr>
            <p:spPr/>
            <p:txBody>
              <a:bodyPr/>
              <a:lstStyle/>
              <a:p>
                <a:r>
                  <a:rPr lang="en-US" dirty="0"/>
                  <a:t>Inversion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oMath>
                </a14:m>
                <a:r>
                  <a:rPr lang="en-US" dirty="0"/>
                  <a:t>)</a:t>
                </a:r>
              </a:p>
            </p:txBody>
          </p:sp>
        </mc:Choice>
        <mc:Fallback xmlns="">
          <p:sp>
            <p:nvSpPr>
              <p:cNvPr id="2" name="Title 1">
                <a:extLst>
                  <a:ext uri="{FF2B5EF4-FFF2-40B4-BE49-F238E27FC236}">
                    <a16:creationId xmlns:a16="http://schemas.microsoft.com/office/drawing/2014/main" id="{DDFE32C3-CF0A-BD9C-8308-A51B960CC76F}"/>
                  </a:ext>
                </a:extLst>
              </p:cNvPr>
              <p:cNvSpPr>
                <a:spLocks noGrp="1" noRot="1" noChangeAspect="1" noMove="1" noResize="1" noEditPoints="1" noAdjustHandles="1" noChangeArrowheads="1" noChangeShapeType="1" noTextEdit="1"/>
              </p:cNvSpPr>
              <p:nvPr>
                <p:ph type="title"/>
              </p:nvPr>
            </p:nvSpPr>
            <p:spPr>
              <a:blipFill>
                <a:blip r:embed="rId2"/>
                <a:stretch>
                  <a:fillRect l="-2727" b="-226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AA5618-BD14-C990-F582-B9F01E11FC6F}"/>
                  </a:ext>
                </a:extLst>
              </p:cNvPr>
              <p:cNvSpPr>
                <a:spLocks noGrp="1"/>
              </p:cNvSpPr>
              <p:nvPr>
                <p:ph idx="1"/>
              </p:nvPr>
            </p:nvSpPr>
            <p:spPr/>
            <p:txBody>
              <a:bodyPr/>
              <a:lstStyle/>
              <a:p>
                <a:r>
                  <a:rPr lang="en-US" dirty="0"/>
                  <a:t>For every point:</a:t>
                </a:r>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𝑖</m:t>
                        </m:r>
                      </m:e>
                    </m:acc>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5AA5618-BD14-C990-F582-B9F01E11FC6F}"/>
                  </a:ext>
                </a:extLst>
              </p:cNvPr>
              <p:cNvSpPr>
                <a:spLocks noGrp="1" noRot="1" noChangeAspect="1" noMove="1" noResize="1" noEditPoints="1" noAdjustHandles="1" noChangeArrowheads="1" noChangeShapeType="1" noTextEdit="1"/>
              </p:cNvSpPr>
              <p:nvPr>
                <p:ph idx="1"/>
              </p:nvPr>
            </p:nvSpPr>
            <p:spPr>
              <a:blipFill>
                <a:blip r:embed="rId3"/>
                <a:stretch>
                  <a:fillRect l="-606" t="-1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5954F4C-8A15-F964-45C9-AA4FBCF9AFD4}"/>
              </a:ext>
            </a:extLst>
          </p:cNvPr>
          <p:cNvSpPr txBox="1"/>
          <p:nvPr/>
        </p:nvSpPr>
        <p:spPr>
          <a:xfrm>
            <a:off x="80683" y="6447315"/>
            <a:ext cx="9022976" cy="338554"/>
          </a:xfrm>
          <a:prstGeom prst="rect">
            <a:avLst/>
          </a:prstGeom>
          <a:noFill/>
        </p:spPr>
        <p:txBody>
          <a:bodyPr wrap="square" rtlCol="0">
            <a:spAutoFit/>
          </a:bodyPr>
          <a:lstStyle/>
          <a:p>
            <a:r>
              <a:rPr lang="en-US" sz="1600" dirty="0">
                <a:solidFill>
                  <a:schemeClr val="bg1"/>
                </a:solidFill>
              </a:rPr>
              <a:t>Cotton, F. Albert. (1963) </a:t>
            </a:r>
            <a:r>
              <a:rPr lang="en-US" sz="1600" i="1" dirty="0">
                <a:solidFill>
                  <a:schemeClr val="bg1"/>
                </a:solidFill>
              </a:rPr>
              <a:t>Chemical Applications of Group Theory.</a:t>
            </a:r>
            <a:r>
              <a:rPr lang="en-US" sz="1600" dirty="0">
                <a:solidFill>
                  <a:schemeClr val="bg1"/>
                </a:solidFill>
              </a:rPr>
              <a:t> </a:t>
            </a:r>
            <a:endParaRPr lang="en-US" sz="1600" i="1" dirty="0">
              <a:solidFill>
                <a:schemeClr val="bg1"/>
              </a:solidFill>
            </a:endParaRPr>
          </a:p>
        </p:txBody>
      </p:sp>
    </p:spTree>
    <p:extLst>
      <p:ext uri="{BB962C8B-B14F-4D97-AF65-F5344CB8AC3E}">
        <p14:creationId xmlns:p14="http://schemas.microsoft.com/office/powerpoint/2010/main" val="2284732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E6625E4-FF02-5A77-5AB1-4C39D1AE443E}"/>
                  </a:ext>
                </a:extLst>
              </p:cNvPr>
              <p:cNvSpPr>
                <a:spLocks noGrp="1"/>
              </p:cNvSpPr>
              <p:nvPr>
                <p:ph type="title"/>
              </p:nvPr>
            </p:nvSpPr>
            <p:spPr/>
            <p:txBody>
              <a:bodyPr/>
              <a:lstStyle/>
              <a:p>
                <a:r>
                  <a:rPr lang="en-US" dirty="0"/>
                  <a:t>Improper Rotation (</a:t>
                </a: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𝑆</m:t>
                        </m:r>
                      </m:e>
                    </m:acc>
                    <m:r>
                      <a:rPr lang="en-US" i="1" baseline="-25000" dirty="0">
                        <a:latin typeface="Cambria Math" panose="02040503050406030204" pitchFamily="18" charset="0"/>
                      </a:rPr>
                      <m:t>𝑛</m:t>
                    </m:r>
                  </m:oMath>
                </a14:m>
                <a:r>
                  <a:rPr lang="en-US" dirty="0"/>
                  <a:t>)</a:t>
                </a:r>
              </a:p>
            </p:txBody>
          </p:sp>
        </mc:Choice>
        <mc:Fallback xmlns="">
          <p:sp>
            <p:nvSpPr>
              <p:cNvPr id="2" name="Title 1">
                <a:extLst>
                  <a:ext uri="{FF2B5EF4-FFF2-40B4-BE49-F238E27FC236}">
                    <a16:creationId xmlns:a16="http://schemas.microsoft.com/office/drawing/2014/main" id="{5E6625E4-FF02-5A77-5AB1-4C39D1AE443E}"/>
                  </a:ext>
                </a:extLst>
              </p:cNvPr>
              <p:cNvSpPr>
                <a:spLocks noGrp="1" noRot="1" noChangeAspect="1" noMove="1" noResize="1" noEditPoints="1" noAdjustHandles="1" noChangeArrowheads="1" noChangeShapeType="1" noTextEdit="1"/>
              </p:cNvSpPr>
              <p:nvPr>
                <p:ph type="title"/>
              </p:nvPr>
            </p:nvSpPr>
            <p:spPr>
              <a:blipFill>
                <a:blip r:embed="rId2"/>
                <a:stretch>
                  <a:fillRect l="-2727" b="-231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E73153-E481-00CE-40DC-447AC0D5222A}"/>
                  </a:ext>
                </a:extLst>
              </p:cNvPr>
              <p:cNvSpPr>
                <a:spLocks noGrp="1"/>
              </p:cNvSpPr>
              <p:nvPr>
                <p:ph idx="1"/>
              </p:nvPr>
            </p:nvSpPr>
            <p:spPr/>
            <p:txBody>
              <a:bodyPr/>
              <a:lstStyle/>
              <a:p>
                <a:r>
                  <a:rPr lang="en-US" dirty="0"/>
                  <a:t>Rotation of the molecule by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radians followed by reflection through a plane perpendicular to the axis and through the center of the molecule</a:t>
                </a:r>
              </a:p>
              <a:p>
                <a:r>
                  <a:rPr lang="en-US" dirty="0"/>
                  <a:t>For the </a:t>
                </a:r>
                <a14:m>
                  <m:oMath xmlns:m="http://schemas.openxmlformats.org/officeDocument/2006/math">
                    <m:r>
                      <a:rPr lang="en-US" b="0" i="1" smtClean="0">
                        <a:latin typeface="Cambria Math" panose="02040503050406030204" pitchFamily="18" charset="0"/>
                      </a:rPr>
                      <m:t>𝑧</m:t>
                    </m:r>
                  </m:oMath>
                </a14:m>
                <a:r>
                  <a:rPr lang="en-US" dirty="0"/>
                  <a:t> axis:</a:t>
                </a:r>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e>
                      <m:sub>
                        <m:r>
                          <a:rPr lang="en-US" b="0" i="1" smtClean="0">
                            <a:latin typeface="Cambria Math" panose="02040503050406030204" pitchFamily="18" charset="0"/>
                          </a:rPr>
                          <m:t>𝑛</m:t>
                        </m:r>
                      </m:sub>
                    </m:sSub>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i="1">
                        <a:latin typeface="Cambria Math" panose="02040503050406030204" pitchFamily="18" charset="0"/>
                      </a:rPr>
                      <m:t>=[(</m:t>
                    </m:r>
                    <m:r>
                      <a:rPr lang="en-US" i="1">
                        <a:latin typeface="Cambria Math" panose="02040503050406030204" pitchFamily="18" charset="0"/>
                      </a:rPr>
                      <m:t>𝑥</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e>
                    </m:func>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r>
                      <a:rPr lang="en-US" i="1">
                        <a:latin typeface="Cambria Math" panose="02040503050406030204" pitchFamily="18" charset="0"/>
                      </a:rPr>
                      <m:t>, </m:t>
                    </m:r>
                    <m:r>
                      <a:rPr lang="en-US" i="1">
                        <a:latin typeface="Cambria Math" panose="02040503050406030204" pitchFamily="18" charset="0"/>
                      </a:rPr>
                      <m:t>𝑦</m:t>
                    </m:r>
                    <m:r>
                      <a:rPr lang="en-US" i="1">
                        <a:latin typeface="Cambria Math" panose="02040503050406030204" pitchFamily="18" charset="0"/>
                      </a:rPr>
                      <m:t> </m:t>
                    </m:r>
                    <m:r>
                      <a:rPr lang="en-US" i="1">
                        <a:latin typeface="Cambria Math" panose="02040503050406030204" pitchFamily="18" charset="0"/>
                      </a:rPr>
                      <m:t>𝑐𝑜𝑠</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𝑠𝑖𝑛</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r>
                      <a:rPr lang="en-US" i="1">
                        <a:latin typeface="Cambria Math" panose="02040503050406030204" pitchFamily="18" charset="0"/>
                      </a:rPr>
                      <m:t>, </m:t>
                    </m:r>
                    <m:r>
                      <a:rPr lang="en-US" b="0" i="1" smtClean="0">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oMath>
                </a14:m>
                <a:endParaRPr lang="en-US" dirty="0"/>
              </a:p>
              <a:p>
                <a14:m>
                  <m:oMath xmlns:m="http://schemas.openxmlformats.org/officeDocument/2006/math">
                    <m:sSubSup>
                      <m:sSubSupPr>
                        <m:ctrlPr>
                          <a:rPr lang="en-US" b="0" i="1" smtClean="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𝑆</m:t>
                            </m:r>
                          </m:e>
                        </m:acc>
                      </m:e>
                      <m:sub>
                        <m:r>
                          <a:rPr lang="en-US" b="0" i="1" smtClean="0">
                            <a:latin typeface="Cambria Math" panose="02040503050406030204" pitchFamily="18" charset="0"/>
                          </a:rPr>
                          <m:t>𝑛</m:t>
                        </m:r>
                      </m:sub>
                      <m:sup>
                        <m:r>
                          <a:rPr lang="en-US" b="0" i="1" smtClean="0">
                            <a:latin typeface="Cambria Math" panose="02040503050406030204" pitchFamily="18" charset="0"/>
                          </a:rPr>
                          <m:t>𝑚</m:t>
                        </m:r>
                      </m:sup>
                    </m:sSubSup>
                  </m:oMath>
                </a14:m>
                <a:r>
                  <a:rPr lang="en-US" dirty="0"/>
                  <a:t> represents a rotation by </a:t>
                </a: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oMath>
                </a14:m>
                <a:r>
                  <a:rPr lang="en-US" dirty="0"/>
                  <a:t> followed by reflection</a:t>
                </a:r>
              </a:p>
            </p:txBody>
          </p:sp>
        </mc:Choice>
        <mc:Fallback xmlns="">
          <p:sp>
            <p:nvSpPr>
              <p:cNvPr id="3" name="Content Placeholder 2">
                <a:extLst>
                  <a:ext uri="{FF2B5EF4-FFF2-40B4-BE49-F238E27FC236}">
                    <a16:creationId xmlns:a16="http://schemas.microsoft.com/office/drawing/2014/main" id="{A6E73153-E481-00CE-40DC-447AC0D5222A}"/>
                  </a:ext>
                </a:extLst>
              </p:cNvPr>
              <p:cNvSpPr>
                <a:spLocks noGrp="1" noRot="1" noChangeAspect="1" noMove="1" noResize="1" noEditPoints="1" noAdjustHandles="1" noChangeArrowheads="1" noChangeShapeType="1" noTextEdit="1"/>
              </p:cNvSpPr>
              <p:nvPr>
                <p:ph idx="1"/>
              </p:nvPr>
            </p:nvSpPr>
            <p:spPr>
              <a:blipFill>
                <a:blip r:embed="rId3"/>
                <a:stretch>
                  <a:fillRect l="-606" t="-1667" r="-42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FCC1183-1B48-8839-B4F9-D55674D31873}"/>
              </a:ext>
            </a:extLst>
          </p:cNvPr>
          <p:cNvSpPr txBox="1"/>
          <p:nvPr/>
        </p:nvSpPr>
        <p:spPr>
          <a:xfrm>
            <a:off x="80683" y="6447315"/>
            <a:ext cx="9022976" cy="338554"/>
          </a:xfrm>
          <a:prstGeom prst="rect">
            <a:avLst/>
          </a:prstGeom>
          <a:noFill/>
        </p:spPr>
        <p:txBody>
          <a:bodyPr wrap="square" rtlCol="0">
            <a:spAutoFit/>
          </a:bodyPr>
          <a:lstStyle/>
          <a:p>
            <a:r>
              <a:rPr lang="en-US" sz="1600" dirty="0">
                <a:solidFill>
                  <a:schemeClr val="bg1"/>
                </a:solidFill>
              </a:rPr>
              <a:t>Cotton, F. Albert. (1963) </a:t>
            </a:r>
            <a:r>
              <a:rPr lang="en-US" sz="1600" i="1" dirty="0">
                <a:solidFill>
                  <a:schemeClr val="bg1"/>
                </a:solidFill>
              </a:rPr>
              <a:t>Chemical Applications of Group Theory.</a:t>
            </a:r>
            <a:r>
              <a:rPr lang="en-US" sz="1600" dirty="0">
                <a:solidFill>
                  <a:schemeClr val="bg1"/>
                </a:solidFill>
              </a:rPr>
              <a:t> </a:t>
            </a:r>
            <a:endParaRPr lang="en-US" sz="1600" i="1" dirty="0">
              <a:solidFill>
                <a:schemeClr val="bg1"/>
              </a:solidFill>
            </a:endParaRPr>
          </a:p>
        </p:txBody>
      </p:sp>
    </p:spTree>
    <p:extLst>
      <p:ext uri="{BB962C8B-B14F-4D97-AF65-F5344CB8AC3E}">
        <p14:creationId xmlns:p14="http://schemas.microsoft.com/office/powerpoint/2010/main" val="860015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BCD2-92B4-9BC0-ABED-8E7EC0C38877}"/>
              </a:ext>
            </a:extLst>
          </p:cNvPr>
          <p:cNvSpPr>
            <a:spLocks noGrp="1"/>
          </p:cNvSpPr>
          <p:nvPr>
            <p:ph type="title"/>
          </p:nvPr>
        </p:nvSpPr>
        <p:spPr/>
        <p:txBody>
          <a:bodyPr/>
          <a:lstStyle/>
          <a:p>
            <a:r>
              <a:rPr lang="en-US" dirty="0"/>
              <a:t>Identifying the point group of a molecule</a:t>
            </a:r>
          </a:p>
        </p:txBody>
      </p:sp>
      <p:sp>
        <p:nvSpPr>
          <p:cNvPr id="3" name="Content Placeholder 2">
            <a:extLst>
              <a:ext uri="{FF2B5EF4-FFF2-40B4-BE49-F238E27FC236}">
                <a16:creationId xmlns:a16="http://schemas.microsoft.com/office/drawing/2014/main" id="{FAA8AA16-D4BB-5E2C-B2FB-222A727DA74B}"/>
              </a:ext>
            </a:extLst>
          </p:cNvPr>
          <p:cNvSpPr>
            <a:spLocks noGrp="1"/>
          </p:cNvSpPr>
          <p:nvPr>
            <p:ph idx="1"/>
          </p:nvPr>
        </p:nvSpPr>
        <p:spPr>
          <a:xfrm>
            <a:off x="1097280" y="1845734"/>
            <a:ext cx="4998720" cy="4023360"/>
          </a:xfrm>
        </p:spPr>
        <p:txBody>
          <a:bodyPr/>
          <a:lstStyle/>
          <a:p>
            <a:r>
              <a:rPr lang="en-US" u="sng" dirty="0"/>
              <a:t>Compile list of symmetry elements</a:t>
            </a:r>
          </a:p>
        </p:txBody>
      </p:sp>
      <p:pic>
        <p:nvPicPr>
          <p:cNvPr id="7" name="Picture 6" descr="A picture containing device, gauge&#10;&#10;Description automatically generated">
            <a:extLst>
              <a:ext uri="{FF2B5EF4-FFF2-40B4-BE49-F238E27FC236}">
                <a16:creationId xmlns:a16="http://schemas.microsoft.com/office/drawing/2014/main" id="{33D86ADB-442C-FA84-59DD-5EA9381D8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253" y="2075584"/>
            <a:ext cx="4496427" cy="4001058"/>
          </a:xfrm>
          <a:prstGeom prst="rect">
            <a:avLst/>
          </a:prstGeom>
        </p:spPr>
      </p:pic>
      <p:pic>
        <p:nvPicPr>
          <p:cNvPr id="9" name="Picture 8" descr="Table&#10;&#10;Description automatically generated">
            <a:extLst>
              <a:ext uri="{FF2B5EF4-FFF2-40B4-BE49-F238E27FC236}">
                <a16:creationId xmlns:a16="http://schemas.microsoft.com/office/drawing/2014/main" id="{E51E5A0B-8D21-1915-1DB4-78D369F34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23" y="4145443"/>
            <a:ext cx="6265047" cy="1969885"/>
          </a:xfrm>
          <a:prstGeom prst="rect">
            <a:avLst/>
          </a:prstGeom>
        </p:spPr>
      </p:pic>
    </p:spTree>
    <p:extLst>
      <p:ext uri="{BB962C8B-B14F-4D97-AF65-F5344CB8AC3E}">
        <p14:creationId xmlns:p14="http://schemas.microsoft.com/office/powerpoint/2010/main" val="413743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EC77-DA73-90DA-1807-A01D436F0842}"/>
              </a:ext>
            </a:extLst>
          </p:cNvPr>
          <p:cNvSpPr>
            <a:spLocks noGrp="1"/>
          </p:cNvSpPr>
          <p:nvPr>
            <p:ph type="title"/>
          </p:nvPr>
        </p:nvSpPr>
        <p:spPr/>
        <p:txBody>
          <a:bodyPr/>
          <a:lstStyle/>
          <a:p>
            <a:r>
              <a:rPr lang="en-US" dirty="0"/>
              <a:t>Character Tables</a:t>
            </a:r>
          </a:p>
        </p:txBody>
      </p:sp>
      <p:sp>
        <p:nvSpPr>
          <p:cNvPr id="3" name="TextBox 2">
            <a:extLst>
              <a:ext uri="{FF2B5EF4-FFF2-40B4-BE49-F238E27FC236}">
                <a16:creationId xmlns:a16="http://schemas.microsoft.com/office/drawing/2014/main" id="{67458C02-5B54-D71D-E280-E5ED35442490}"/>
              </a:ext>
            </a:extLst>
          </p:cNvPr>
          <p:cNvSpPr txBox="1"/>
          <p:nvPr/>
        </p:nvSpPr>
        <p:spPr>
          <a:xfrm>
            <a:off x="1168336" y="1916125"/>
            <a:ext cx="4304617" cy="1200329"/>
          </a:xfrm>
          <a:prstGeom prst="rect">
            <a:avLst/>
          </a:prstGeom>
          <a:noFill/>
        </p:spPr>
        <p:txBody>
          <a:bodyPr wrap="square" rtlCol="0">
            <a:spAutoFit/>
          </a:bodyPr>
          <a:lstStyle/>
          <a:p>
            <a:r>
              <a:rPr lang="en-US" dirty="0"/>
              <a:t>The elements of a point group are laid out in character tables</a:t>
            </a:r>
          </a:p>
          <a:p>
            <a:endParaRPr lang="en-US" dirty="0"/>
          </a:p>
          <a:p>
            <a:endParaRPr lang="en-US" dirty="0"/>
          </a:p>
        </p:txBody>
      </p:sp>
      <p:pic>
        <p:nvPicPr>
          <p:cNvPr id="7" name="Picture 6" descr="Table&#10;&#10;Description automatically generated">
            <a:extLst>
              <a:ext uri="{FF2B5EF4-FFF2-40B4-BE49-F238E27FC236}">
                <a16:creationId xmlns:a16="http://schemas.microsoft.com/office/drawing/2014/main" id="{49562F40-40E9-4C8D-41B0-F5655DE49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2953" y="2756604"/>
            <a:ext cx="6265047" cy="1969885"/>
          </a:xfrm>
          <a:prstGeom prst="rect">
            <a:avLst/>
          </a:prstGeom>
        </p:spPr>
      </p:pic>
    </p:spTree>
    <p:extLst>
      <p:ext uri="{BB962C8B-B14F-4D97-AF65-F5344CB8AC3E}">
        <p14:creationId xmlns:p14="http://schemas.microsoft.com/office/powerpoint/2010/main" val="582869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B2BA-991C-F46D-73AA-7946C72E9A33}"/>
              </a:ext>
            </a:extLst>
          </p:cNvPr>
          <p:cNvSpPr>
            <a:spLocks noGrp="1"/>
          </p:cNvSpPr>
          <p:nvPr>
            <p:ph type="title"/>
          </p:nvPr>
        </p:nvSpPr>
        <p:spPr/>
        <p:txBody>
          <a:bodyPr/>
          <a:lstStyle/>
          <a:p>
            <a:r>
              <a:rPr lang="en-US" dirty="0"/>
              <a:t>Prove a point group is a mathematical group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C1AE3-437A-E96A-4504-3ED7D52B2F66}"/>
                  </a:ext>
                </a:extLst>
              </p:cNvPr>
              <p:cNvSpPr>
                <a:spLocks noGrp="1"/>
              </p:cNvSpPr>
              <p:nvPr>
                <p:ph idx="1"/>
              </p:nvPr>
            </p:nvSpPr>
            <p:spPr>
              <a:xfrm>
                <a:off x="1097280" y="1845734"/>
                <a:ext cx="4900108" cy="4023360"/>
              </a:xfrm>
            </p:spPr>
            <p:txBody>
              <a:bodyPr/>
              <a:lstStyle/>
              <a:p>
                <a:r>
                  <a:rPr lang="en-US" dirty="0"/>
                  <a:t>1. Every product of symmetry operations is also in the set of symmetry operations</a:t>
                </a: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oMath>
                </a14:m>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oMath>
                </a14:m>
                <a:endParaRPr lang="en-US" dirty="0"/>
              </a:p>
              <a:p>
                <a:endParaRPr lang="en-US" dirty="0"/>
              </a:p>
              <a:p>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5CC1AE3-437A-E96A-4504-3ED7D52B2F66}"/>
                  </a:ext>
                </a:extLst>
              </p:cNvPr>
              <p:cNvSpPr>
                <a:spLocks noGrp="1" noRot="1" noChangeAspect="1" noMove="1" noResize="1" noEditPoints="1" noAdjustHandles="1" noChangeArrowheads="1" noChangeShapeType="1" noTextEdit="1"/>
              </p:cNvSpPr>
              <p:nvPr>
                <p:ph idx="1"/>
              </p:nvPr>
            </p:nvSpPr>
            <p:spPr>
              <a:xfrm>
                <a:off x="1097280" y="1845734"/>
                <a:ext cx="4900108" cy="4023360"/>
              </a:xfrm>
              <a:blipFill>
                <a:blip r:embed="rId2"/>
                <a:stretch>
                  <a:fillRect l="-1741" t="-1667"/>
                </a:stretch>
              </a:blipFill>
            </p:spPr>
            <p:txBody>
              <a:bodyPr/>
              <a:lstStyle/>
              <a:p>
                <a:r>
                  <a:rPr lang="en-US">
                    <a:noFill/>
                  </a:rPr>
                  <a:t> </a:t>
                </a:r>
              </a:p>
            </p:txBody>
          </p:sp>
        </mc:Fallback>
      </mc:AlternateContent>
      <p:pic>
        <p:nvPicPr>
          <p:cNvPr id="4" name="Content Placeholder 4" descr="Diagram&#10;&#10;Description automatically generated with low confidence">
            <a:extLst>
              <a:ext uri="{FF2B5EF4-FFF2-40B4-BE49-F238E27FC236}">
                <a16:creationId xmlns:a16="http://schemas.microsoft.com/office/drawing/2014/main" id="{9C8D21CB-FA26-C175-A578-82AF5273C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68" y="4175656"/>
            <a:ext cx="5486432" cy="1782394"/>
          </a:xfrm>
          <a:prstGeom prst="rect">
            <a:avLst/>
          </a:prstGeom>
        </p:spPr>
      </p:pic>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222DBFFA-AE72-0F13-A4A6-FEEA62C56B14}"/>
                  </a:ext>
                </a:extLst>
              </p:cNvPr>
              <p:cNvGraphicFramePr>
                <a:graphicFrameLocks noGrp="1"/>
              </p:cNvGraphicFramePr>
              <p:nvPr>
                <p:extLst>
                  <p:ext uri="{D42A27DB-BD31-4B8C-83A1-F6EECF244321}">
                    <p14:modId xmlns:p14="http://schemas.microsoft.com/office/powerpoint/2010/main" val="405882647"/>
                  </p:ext>
                </p:extLst>
              </p:nvPr>
            </p:nvGraphicFramePr>
            <p:xfrm>
              <a:off x="1645324" y="3005598"/>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r>
                                      <a:rPr lang="en-US" b="0" i="1" smtClean="0">
                                        <a:latin typeface="Cambria Math" panose="02040503050406030204" pitchFamily="18" charset="0"/>
                                      </a:rPr>
                                      <m:t>𝑣</m:t>
                                    </m:r>
                                  </m:sub>
                                </m:sSub>
                              </m:oMath>
                            </m:oMathPara>
                          </a14:m>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29258"/>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591964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4480148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2559597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extLst>
                      <a:ext uri="{0D108BD9-81ED-4DB2-BD59-A6C34878D82A}">
                        <a16:rowId xmlns:a16="http://schemas.microsoft.com/office/drawing/2014/main" val="78551600"/>
                      </a:ext>
                    </a:extLst>
                  </a:tr>
                </a:tbl>
              </a:graphicData>
            </a:graphic>
          </p:graphicFrame>
        </mc:Choice>
        <mc:Fallback xmlns="">
          <p:graphicFrame>
            <p:nvGraphicFramePr>
              <p:cNvPr id="5" name="Table 5">
                <a:extLst>
                  <a:ext uri="{FF2B5EF4-FFF2-40B4-BE49-F238E27FC236}">
                    <a16:creationId xmlns:a16="http://schemas.microsoft.com/office/drawing/2014/main" id="{222DBFFA-AE72-0F13-A4A6-FEEA62C56B14}"/>
                  </a:ext>
                </a:extLst>
              </p:cNvPr>
              <p:cNvGraphicFramePr>
                <a:graphicFrameLocks noGrp="1"/>
              </p:cNvGraphicFramePr>
              <p:nvPr>
                <p:extLst>
                  <p:ext uri="{D42A27DB-BD31-4B8C-83A1-F6EECF244321}">
                    <p14:modId xmlns:p14="http://schemas.microsoft.com/office/powerpoint/2010/main" val="405882647"/>
                  </p:ext>
                </p:extLst>
              </p:nvPr>
            </p:nvGraphicFramePr>
            <p:xfrm>
              <a:off x="1645324" y="3005598"/>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5095">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4"/>
                          <a:stretch>
                            <a:fillRect t="-8065" r="-400699" b="-408065"/>
                          </a:stretch>
                        </a:blipFill>
                      </a:tcPr>
                    </a:tc>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4"/>
                          <a:stretch>
                            <a:fillRect l="-100000" t="-8065" r="-3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4"/>
                          <a:stretch>
                            <a:fillRect l="-200000" t="-8065" r="-2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4"/>
                          <a:stretch>
                            <a:fillRect l="-300000" t="-8065" r="-1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4"/>
                          <a:stretch>
                            <a:fillRect l="-400000" t="-8065" r="-699" b="-408065"/>
                          </a:stretch>
                        </a:blipFill>
                      </a:tcPr>
                    </a:tc>
                    <a:extLst>
                      <a:ext uri="{0D108BD9-81ED-4DB2-BD59-A6C34878D82A}">
                        <a16:rowId xmlns:a16="http://schemas.microsoft.com/office/drawing/2014/main" val="420729258"/>
                      </a:ext>
                    </a:extLst>
                  </a:tr>
                  <a:tr h="375095">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4"/>
                          <a:stretch>
                            <a:fillRect t="-109836" r="-400699" b="-314754"/>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4"/>
                          <a:stretch>
                            <a:fillRect l="-100000" t="-109836" r="-3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4"/>
                          <a:stretch>
                            <a:fillRect l="-200000" t="-109836" r="-2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4"/>
                          <a:stretch>
                            <a:fillRect l="-300000" t="-109836" r="-1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4"/>
                          <a:stretch>
                            <a:fillRect l="-400000" t="-109836" r="-699" b="-314754"/>
                          </a:stretch>
                        </a:blipFill>
                      </a:tcPr>
                    </a:tc>
                    <a:extLst>
                      <a:ext uri="{0D108BD9-81ED-4DB2-BD59-A6C34878D82A}">
                        <a16:rowId xmlns:a16="http://schemas.microsoft.com/office/drawing/2014/main" val="1775919643"/>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4"/>
                          <a:stretch>
                            <a:fillRect t="-206452" r="-400699" b="-209677"/>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4"/>
                          <a:stretch>
                            <a:fillRect l="-100000" t="-206452" r="-300699" b="-209677"/>
                          </a:stretch>
                        </a:blipFill>
                      </a:tcPr>
                    </a:tc>
                    <a:tc>
                      <a:txBody>
                        <a:bodyPr/>
                        <a:lstStyle/>
                        <a:p>
                          <a:endParaRPr lang="en-US"/>
                        </a:p>
                      </a:txBody>
                      <a:tcPr>
                        <a:blipFill>
                          <a:blip r:embed="rId4"/>
                          <a:stretch>
                            <a:fillRect l="-200000" t="-206452" r="-200699" b="-209677"/>
                          </a:stretch>
                        </a:blipFill>
                      </a:tcPr>
                    </a:tc>
                    <a:tc>
                      <a:txBody>
                        <a:bodyPr/>
                        <a:lstStyle/>
                        <a:p>
                          <a:endParaRPr lang="en-US"/>
                        </a:p>
                      </a:txBody>
                      <a:tcPr>
                        <a:blipFill>
                          <a:blip r:embed="rId4"/>
                          <a:stretch>
                            <a:fillRect l="-300000" t="-206452" r="-100699" b="-209677"/>
                          </a:stretch>
                        </a:blipFill>
                      </a:tcPr>
                    </a:tc>
                    <a:tc>
                      <a:txBody>
                        <a:bodyPr/>
                        <a:lstStyle/>
                        <a:p>
                          <a:endParaRPr lang="en-US"/>
                        </a:p>
                      </a:txBody>
                      <a:tcPr>
                        <a:blipFill>
                          <a:blip r:embed="rId4"/>
                          <a:stretch>
                            <a:fillRect l="-400000" t="-206452" r="-699" b="-209677"/>
                          </a:stretch>
                        </a:blipFill>
                      </a:tcPr>
                    </a:tc>
                    <a:extLst>
                      <a:ext uri="{0D108BD9-81ED-4DB2-BD59-A6C34878D82A}">
                        <a16:rowId xmlns:a16="http://schemas.microsoft.com/office/drawing/2014/main" val="2448014822"/>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4"/>
                          <a:stretch>
                            <a:fillRect t="-311475" r="-400699" b="-113115"/>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4"/>
                          <a:stretch>
                            <a:fillRect l="-100000" t="-311475" r="-300699" b="-113115"/>
                          </a:stretch>
                        </a:blipFill>
                      </a:tcPr>
                    </a:tc>
                    <a:tc>
                      <a:txBody>
                        <a:bodyPr/>
                        <a:lstStyle/>
                        <a:p>
                          <a:endParaRPr lang="en-US"/>
                        </a:p>
                      </a:txBody>
                      <a:tcPr>
                        <a:blipFill>
                          <a:blip r:embed="rId4"/>
                          <a:stretch>
                            <a:fillRect l="-200000" t="-311475" r="-200699" b="-113115"/>
                          </a:stretch>
                        </a:blipFill>
                      </a:tcPr>
                    </a:tc>
                    <a:tc>
                      <a:txBody>
                        <a:bodyPr/>
                        <a:lstStyle/>
                        <a:p>
                          <a:endParaRPr lang="en-US"/>
                        </a:p>
                      </a:txBody>
                      <a:tcPr>
                        <a:blipFill>
                          <a:blip r:embed="rId4"/>
                          <a:stretch>
                            <a:fillRect l="-300000" t="-311475" r="-100699" b="-113115"/>
                          </a:stretch>
                        </a:blipFill>
                      </a:tcPr>
                    </a:tc>
                    <a:tc>
                      <a:txBody>
                        <a:bodyPr/>
                        <a:lstStyle/>
                        <a:p>
                          <a:endParaRPr lang="en-US"/>
                        </a:p>
                      </a:txBody>
                      <a:tcPr>
                        <a:blipFill>
                          <a:blip r:embed="rId4"/>
                          <a:stretch>
                            <a:fillRect l="-400000" t="-311475" r="-699" b="-113115"/>
                          </a:stretch>
                        </a:blipFill>
                      </a:tcPr>
                    </a:tc>
                    <a:extLst>
                      <a:ext uri="{0D108BD9-81ED-4DB2-BD59-A6C34878D82A}">
                        <a16:rowId xmlns:a16="http://schemas.microsoft.com/office/drawing/2014/main" val="1825595975"/>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4"/>
                          <a:stretch>
                            <a:fillRect t="-404839" r="-400699" b="-11290"/>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4"/>
                          <a:stretch>
                            <a:fillRect l="-100000" t="-404839" r="-300699" b="-11290"/>
                          </a:stretch>
                        </a:blipFill>
                      </a:tcPr>
                    </a:tc>
                    <a:tc>
                      <a:txBody>
                        <a:bodyPr/>
                        <a:lstStyle/>
                        <a:p>
                          <a:endParaRPr lang="en-US"/>
                        </a:p>
                      </a:txBody>
                      <a:tcPr>
                        <a:blipFill>
                          <a:blip r:embed="rId4"/>
                          <a:stretch>
                            <a:fillRect l="-200000" t="-404839" r="-200699" b="-11290"/>
                          </a:stretch>
                        </a:blipFill>
                      </a:tcPr>
                    </a:tc>
                    <a:tc>
                      <a:txBody>
                        <a:bodyPr/>
                        <a:lstStyle/>
                        <a:p>
                          <a:endParaRPr lang="en-US"/>
                        </a:p>
                      </a:txBody>
                      <a:tcPr>
                        <a:blipFill>
                          <a:blip r:embed="rId4"/>
                          <a:stretch>
                            <a:fillRect l="-300000" t="-404839" r="-100699" b="-11290"/>
                          </a:stretch>
                        </a:blipFill>
                      </a:tcPr>
                    </a:tc>
                    <a:tc>
                      <a:txBody>
                        <a:bodyPr/>
                        <a:lstStyle/>
                        <a:p>
                          <a:endParaRPr lang="en-US"/>
                        </a:p>
                      </a:txBody>
                      <a:tcPr>
                        <a:blipFill>
                          <a:blip r:embed="rId4"/>
                          <a:stretch>
                            <a:fillRect l="-400000" t="-404839" r="-699" b="-11290"/>
                          </a:stretch>
                        </a:blipFill>
                      </a:tcPr>
                    </a:tc>
                    <a:extLst>
                      <a:ext uri="{0D108BD9-81ED-4DB2-BD59-A6C34878D82A}">
                        <a16:rowId xmlns:a16="http://schemas.microsoft.com/office/drawing/2014/main" val="78551600"/>
                      </a:ext>
                    </a:extLst>
                  </a:tr>
                </a:tbl>
              </a:graphicData>
            </a:graphic>
          </p:graphicFrame>
        </mc:Fallback>
      </mc:AlternateContent>
      <p:pic>
        <p:nvPicPr>
          <p:cNvPr id="8" name="Picture 7" descr="A picture containing athletic game, sport&#10;&#10;Description automatically generated">
            <a:extLst>
              <a:ext uri="{FF2B5EF4-FFF2-40B4-BE49-F238E27FC236}">
                <a16:creationId xmlns:a16="http://schemas.microsoft.com/office/drawing/2014/main" id="{CA6EE61B-26BB-CBF8-7259-EAF89BD7C1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4035" y="2713602"/>
            <a:ext cx="1947757" cy="1121619"/>
          </a:xfrm>
          <a:prstGeom prst="rect">
            <a:avLst/>
          </a:prstGeom>
        </p:spPr>
      </p:pic>
      <p:sp>
        <p:nvSpPr>
          <p:cNvPr id="11" name="TextBox 10">
            <a:extLst>
              <a:ext uri="{FF2B5EF4-FFF2-40B4-BE49-F238E27FC236}">
                <a16:creationId xmlns:a16="http://schemas.microsoft.com/office/drawing/2014/main" id="{0FC971E1-4DC1-3FB3-7EDB-0AE9FE40057C}"/>
              </a:ext>
            </a:extLst>
          </p:cNvPr>
          <p:cNvSpPr txBox="1"/>
          <p:nvPr/>
        </p:nvSpPr>
        <p:spPr>
          <a:xfrm>
            <a:off x="9822490" y="1784977"/>
            <a:ext cx="572080" cy="369332"/>
          </a:xfrm>
          <a:prstGeom prst="rect">
            <a:avLst/>
          </a:prstGeom>
          <a:noFill/>
        </p:spPr>
        <p:txBody>
          <a:bodyPr wrap="square" rtlCol="0">
            <a:spAutoFit/>
          </a:bodyPr>
          <a:lstStyle/>
          <a:p>
            <a:r>
              <a:rPr lang="en-US" dirty="0"/>
              <a:t>z</a:t>
            </a:r>
          </a:p>
        </p:txBody>
      </p:sp>
      <p:sp>
        <p:nvSpPr>
          <p:cNvPr id="12" name="TextBox 11">
            <a:extLst>
              <a:ext uri="{FF2B5EF4-FFF2-40B4-BE49-F238E27FC236}">
                <a16:creationId xmlns:a16="http://schemas.microsoft.com/office/drawing/2014/main" id="{AFED2E3E-09BA-BF4B-5C74-FD93A4835A89}"/>
              </a:ext>
            </a:extLst>
          </p:cNvPr>
          <p:cNvSpPr txBox="1"/>
          <p:nvPr/>
        </p:nvSpPr>
        <p:spPr>
          <a:xfrm>
            <a:off x="10885798" y="2775428"/>
            <a:ext cx="377722" cy="369332"/>
          </a:xfrm>
          <a:prstGeom prst="rect">
            <a:avLst/>
          </a:prstGeom>
          <a:noFill/>
        </p:spPr>
        <p:txBody>
          <a:bodyPr wrap="square" rtlCol="0">
            <a:spAutoFit/>
          </a:bodyPr>
          <a:lstStyle/>
          <a:p>
            <a:r>
              <a:rPr lang="en-US" dirty="0"/>
              <a:t>y</a:t>
            </a:r>
          </a:p>
        </p:txBody>
      </p:sp>
      <p:cxnSp>
        <p:nvCxnSpPr>
          <p:cNvPr id="15" name="Straight Arrow Connector 14">
            <a:extLst>
              <a:ext uri="{FF2B5EF4-FFF2-40B4-BE49-F238E27FC236}">
                <a16:creationId xmlns:a16="http://schemas.microsoft.com/office/drawing/2014/main" id="{3BD96289-3BBE-62D7-497B-33202E90CA23}"/>
              </a:ext>
            </a:extLst>
          </p:cNvPr>
          <p:cNvCxnSpPr>
            <a:stCxn id="8" idx="0"/>
          </p:cNvCxnSpPr>
          <p:nvPr/>
        </p:nvCxnSpPr>
        <p:spPr>
          <a:xfrm flipH="1" flipV="1">
            <a:off x="9722224" y="1845734"/>
            <a:ext cx="5690" cy="86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59248B3-815E-CCFD-1F0F-AC12DB453A91}"/>
              </a:ext>
            </a:extLst>
          </p:cNvPr>
          <p:cNvCxnSpPr>
            <a:endCxn id="12" idx="1"/>
          </p:cNvCxnSpPr>
          <p:nvPr/>
        </p:nvCxnSpPr>
        <p:spPr>
          <a:xfrm>
            <a:off x="10108530" y="2960094"/>
            <a:ext cx="777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51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B2BA-991C-F46D-73AA-7946C72E9A33}"/>
              </a:ext>
            </a:extLst>
          </p:cNvPr>
          <p:cNvSpPr>
            <a:spLocks noGrp="1"/>
          </p:cNvSpPr>
          <p:nvPr>
            <p:ph type="title"/>
          </p:nvPr>
        </p:nvSpPr>
        <p:spPr/>
        <p:txBody>
          <a:bodyPr/>
          <a:lstStyle/>
          <a:p>
            <a:r>
              <a:rPr lang="en-US" dirty="0"/>
              <a:t>Prove a point group is a mathematical group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C1AE3-437A-E96A-4504-3ED7D52B2F66}"/>
                  </a:ext>
                </a:extLst>
              </p:cNvPr>
              <p:cNvSpPr>
                <a:spLocks noGrp="1"/>
              </p:cNvSpPr>
              <p:nvPr>
                <p:ph idx="1"/>
              </p:nvPr>
            </p:nvSpPr>
            <p:spPr>
              <a:xfrm>
                <a:off x="1097280" y="1845734"/>
                <a:ext cx="4900108" cy="4023360"/>
              </a:xfrm>
            </p:spPr>
            <p:txBody>
              <a:bodyPr/>
              <a:lstStyle/>
              <a:p>
                <a:r>
                  <a:rPr lang="en-US" dirty="0"/>
                  <a:t>2. For each operation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oMath>
                </a14:m>
                <a:r>
                  <a:rPr lang="en-US" dirty="0"/>
                  <a:t> there exists an operation </a:t>
                </a:r>
                <a14:m>
                  <m:oMath xmlns:m="http://schemas.openxmlformats.org/officeDocument/2006/math">
                    <m:sSup>
                      <m:sSupPr>
                        <m:ctrlPr>
                          <a:rPr lang="en-US"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𝑅</m:t>
                            </m:r>
                          </m:e>
                        </m:acc>
                      </m:e>
                      <m:sup>
                        <m:r>
                          <a:rPr lang="en-US" b="0" i="1" smtClean="0">
                            <a:latin typeface="Cambria Math" panose="02040503050406030204" pitchFamily="18" charset="0"/>
                          </a:rPr>
                          <m:t>−1</m:t>
                        </m:r>
                      </m:sup>
                    </m:sSup>
                  </m:oMath>
                </a14:m>
                <a:r>
                  <a:rPr lang="en-US" dirty="0"/>
                  <a:t> in the set such that</a:t>
                </a:r>
              </a:p>
              <a:p>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𝑅</m:t>
                        </m:r>
                      </m:e>
                    </m:acc>
                    <m:sSup>
                      <m:sSupPr>
                        <m:ctrlPr>
                          <a:rPr lang="en-US"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𝑅</m:t>
                            </m:r>
                          </m:e>
                        </m:acc>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𝑅</m:t>
                            </m:r>
                          </m:e>
                        </m:acc>
                      </m:e>
                      <m:sup>
                        <m:r>
                          <a:rPr lang="en-US" b="0" i="1" smtClean="0">
                            <a:latin typeface="Cambria Math" panose="02040503050406030204" pitchFamily="18" charset="0"/>
                          </a:rPr>
                          <m:t>−1</m:t>
                        </m:r>
                      </m:sup>
                    </m:sSup>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a14:m>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oMath>
                </a14:m>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oMath>
                </a14:m>
                <a:endParaRPr lang="en-US" dirty="0"/>
              </a:p>
              <a:p>
                <a:endParaRPr lang="en-US" dirty="0"/>
              </a:p>
              <a:p>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5CC1AE3-437A-E96A-4504-3ED7D52B2F66}"/>
                  </a:ext>
                </a:extLst>
              </p:cNvPr>
              <p:cNvSpPr>
                <a:spLocks noGrp="1" noRot="1" noChangeAspect="1" noMove="1" noResize="1" noEditPoints="1" noAdjustHandles="1" noChangeArrowheads="1" noChangeShapeType="1" noTextEdit="1"/>
              </p:cNvSpPr>
              <p:nvPr>
                <p:ph idx="1"/>
              </p:nvPr>
            </p:nvSpPr>
            <p:spPr>
              <a:xfrm>
                <a:off x="1097280" y="1845734"/>
                <a:ext cx="4900108" cy="4023360"/>
              </a:xfrm>
              <a:blipFill>
                <a:blip r:embed="rId2"/>
                <a:stretch>
                  <a:fillRect l="-3109" t="-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222DBFFA-AE72-0F13-A4A6-FEEA62C56B14}"/>
                  </a:ext>
                </a:extLst>
              </p:cNvPr>
              <p:cNvGraphicFramePr>
                <a:graphicFrameLocks noGrp="1"/>
              </p:cNvGraphicFramePr>
              <p:nvPr>
                <p:extLst>
                  <p:ext uri="{D42A27DB-BD31-4B8C-83A1-F6EECF244321}">
                    <p14:modId xmlns:p14="http://schemas.microsoft.com/office/powerpoint/2010/main" val="74721838"/>
                  </p:ext>
                </p:extLst>
              </p:nvPr>
            </p:nvGraphicFramePr>
            <p:xfrm>
              <a:off x="1645324" y="3409008"/>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r>
                                      <a:rPr lang="en-US" b="0" i="1" smtClean="0">
                                        <a:latin typeface="Cambria Math" panose="02040503050406030204" pitchFamily="18" charset="0"/>
                                      </a:rPr>
                                      <m:t>𝑣</m:t>
                                    </m:r>
                                  </m:sub>
                                </m:sSub>
                              </m:oMath>
                            </m:oMathPara>
                          </a14:m>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29258"/>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591964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4480148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2559597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extLst>
                      <a:ext uri="{0D108BD9-81ED-4DB2-BD59-A6C34878D82A}">
                        <a16:rowId xmlns:a16="http://schemas.microsoft.com/office/drawing/2014/main" val="78551600"/>
                      </a:ext>
                    </a:extLst>
                  </a:tr>
                </a:tbl>
              </a:graphicData>
            </a:graphic>
          </p:graphicFrame>
        </mc:Choice>
        <mc:Fallback xmlns="">
          <p:graphicFrame>
            <p:nvGraphicFramePr>
              <p:cNvPr id="5" name="Table 5">
                <a:extLst>
                  <a:ext uri="{FF2B5EF4-FFF2-40B4-BE49-F238E27FC236}">
                    <a16:creationId xmlns:a16="http://schemas.microsoft.com/office/drawing/2014/main" id="{222DBFFA-AE72-0F13-A4A6-FEEA62C56B14}"/>
                  </a:ext>
                </a:extLst>
              </p:cNvPr>
              <p:cNvGraphicFramePr>
                <a:graphicFrameLocks noGrp="1"/>
              </p:cNvGraphicFramePr>
              <p:nvPr>
                <p:extLst>
                  <p:ext uri="{D42A27DB-BD31-4B8C-83A1-F6EECF244321}">
                    <p14:modId xmlns:p14="http://schemas.microsoft.com/office/powerpoint/2010/main" val="74721838"/>
                  </p:ext>
                </p:extLst>
              </p:nvPr>
            </p:nvGraphicFramePr>
            <p:xfrm>
              <a:off x="1645324" y="3409008"/>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5095">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t="-8065" r="-400699" b="-408065"/>
                          </a:stretch>
                        </a:blipFill>
                      </a:tcPr>
                    </a:tc>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3"/>
                          <a:stretch>
                            <a:fillRect l="-100000" t="-8065" r="-3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l="-200000" t="-8065" r="-2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l="-300000" t="-8065" r="-1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l="-400000" t="-8065" r="-699" b="-408065"/>
                          </a:stretch>
                        </a:blipFill>
                      </a:tcPr>
                    </a:tc>
                    <a:extLst>
                      <a:ext uri="{0D108BD9-81ED-4DB2-BD59-A6C34878D82A}">
                        <a16:rowId xmlns:a16="http://schemas.microsoft.com/office/drawing/2014/main" val="420729258"/>
                      </a:ext>
                    </a:extLst>
                  </a:tr>
                  <a:tr h="375095">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t="-109836" r="-400699" b="-314754"/>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3"/>
                          <a:stretch>
                            <a:fillRect l="-100000" t="-109836" r="-3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3"/>
                          <a:stretch>
                            <a:fillRect l="-200000" t="-109836" r="-2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3"/>
                          <a:stretch>
                            <a:fillRect l="-300000" t="-109836" r="-1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3"/>
                          <a:stretch>
                            <a:fillRect l="-400000" t="-109836" r="-699" b="-314754"/>
                          </a:stretch>
                        </a:blipFill>
                      </a:tcPr>
                    </a:tc>
                    <a:extLst>
                      <a:ext uri="{0D108BD9-81ED-4DB2-BD59-A6C34878D82A}">
                        <a16:rowId xmlns:a16="http://schemas.microsoft.com/office/drawing/2014/main" val="1775919643"/>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3"/>
                          <a:stretch>
                            <a:fillRect t="-206452" r="-400699" b="-209677"/>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00000" t="-206452" r="-300699" b="-209677"/>
                          </a:stretch>
                        </a:blipFill>
                      </a:tcPr>
                    </a:tc>
                    <a:tc>
                      <a:txBody>
                        <a:bodyPr/>
                        <a:lstStyle/>
                        <a:p>
                          <a:endParaRPr lang="en-US"/>
                        </a:p>
                      </a:txBody>
                      <a:tcPr>
                        <a:blipFill>
                          <a:blip r:embed="rId3"/>
                          <a:stretch>
                            <a:fillRect l="-200000" t="-206452" r="-200699" b="-209677"/>
                          </a:stretch>
                        </a:blipFill>
                      </a:tcPr>
                    </a:tc>
                    <a:tc>
                      <a:txBody>
                        <a:bodyPr/>
                        <a:lstStyle/>
                        <a:p>
                          <a:endParaRPr lang="en-US"/>
                        </a:p>
                      </a:txBody>
                      <a:tcPr>
                        <a:blipFill>
                          <a:blip r:embed="rId3"/>
                          <a:stretch>
                            <a:fillRect l="-300000" t="-206452" r="-100699" b="-209677"/>
                          </a:stretch>
                        </a:blipFill>
                      </a:tcPr>
                    </a:tc>
                    <a:tc>
                      <a:txBody>
                        <a:bodyPr/>
                        <a:lstStyle/>
                        <a:p>
                          <a:endParaRPr lang="en-US"/>
                        </a:p>
                      </a:txBody>
                      <a:tcPr>
                        <a:blipFill>
                          <a:blip r:embed="rId3"/>
                          <a:stretch>
                            <a:fillRect l="-400000" t="-206452" r="-699" b="-209677"/>
                          </a:stretch>
                        </a:blipFill>
                      </a:tcPr>
                    </a:tc>
                    <a:extLst>
                      <a:ext uri="{0D108BD9-81ED-4DB2-BD59-A6C34878D82A}">
                        <a16:rowId xmlns:a16="http://schemas.microsoft.com/office/drawing/2014/main" val="2448014822"/>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3"/>
                          <a:stretch>
                            <a:fillRect t="-311475" r="-400699" b="-113115"/>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00000" t="-311475" r="-300699" b="-113115"/>
                          </a:stretch>
                        </a:blipFill>
                      </a:tcPr>
                    </a:tc>
                    <a:tc>
                      <a:txBody>
                        <a:bodyPr/>
                        <a:lstStyle/>
                        <a:p>
                          <a:endParaRPr lang="en-US"/>
                        </a:p>
                      </a:txBody>
                      <a:tcPr>
                        <a:blipFill>
                          <a:blip r:embed="rId3"/>
                          <a:stretch>
                            <a:fillRect l="-200000" t="-311475" r="-200699" b="-113115"/>
                          </a:stretch>
                        </a:blipFill>
                      </a:tcPr>
                    </a:tc>
                    <a:tc>
                      <a:txBody>
                        <a:bodyPr/>
                        <a:lstStyle/>
                        <a:p>
                          <a:endParaRPr lang="en-US"/>
                        </a:p>
                      </a:txBody>
                      <a:tcPr>
                        <a:blipFill>
                          <a:blip r:embed="rId3"/>
                          <a:stretch>
                            <a:fillRect l="-300000" t="-311475" r="-100699" b="-113115"/>
                          </a:stretch>
                        </a:blipFill>
                      </a:tcPr>
                    </a:tc>
                    <a:tc>
                      <a:txBody>
                        <a:bodyPr/>
                        <a:lstStyle/>
                        <a:p>
                          <a:endParaRPr lang="en-US"/>
                        </a:p>
                      </a:txBody>
                      <a:tcPr>
                        <a:blipFill>
                          <a:blip r:embed="rId3"/>
                          <a:stretch>
                            <a:fillRect l="-400000" t="-311475" r="-699" b="-113115"/>
                          </a:stretch>
                        </a:blipFill>
                      </a:tcPr>
                    </a:tc>
                    <a:extLst>
                      <a:ext uri="{0D108BD9-81ED-4DB2-BD59-A6C34878D82A}">
                        <a16:rowId xmlns:a16="http://schemas.microsoft.com/office/drawing/2014/main" val="1825595975"/>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3"/>
                          <a:stretch>
                            <a:fillRect t="-404839" r="-400699" b="-11290"/>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00000" t="-404839" r="-300699" b="-11290"/>
                          </a:stretch>
                        </a:blipFill>
                      </a:tcPr>
                    </a:tc>
                    <a:tc>
                      <a:txBody>
                        <a:bodyPr/>
                        <a:lstStyle/>
                        <a:p>
                          <a:endParaRPr lang="en-US"/>
                        </a:p>
                      </a:txBody>
                      <a:tcPr>
                        <a:blipFill>
                          <a:blip r:embed="rId3"/>
                          <a:stretch>
                            <a:fillRect l="-200000" t="-404839" r="-200699" b="-11290"/>
                          </a:stretch>
                        </a:blipFill>
                      </a:tcPr>
                    </a:tc>
                    <a:tc>
                      <a:txBody>
                        <a:bodyPr/>
                        <a:lstStyle/>
                        <a:p>
                          <a:endParaRPr lang="en-US"/>
                        </a:p>
                      </a:txBody>
                      <a:tcPr>
                        <a:blipFill>
                          <a:blip r:embed="rId3"/>
                          <a:stretch>
                            <a:fillRect l="-300000" t="-404839" r="-100699" b="-11290"/>
                          </a:stretch>
                        </a:blipFill>
                      </a:tcPr>
                    </a:tc>
                    <a:tc>
                      <a:txBody>
                        <a:bodyPr/>
                        <a:lstStyle/>
                        <a:p>
                          <a:endParaRPr lang="en-US"/>
                        </a:p>
                      </a:txBody>
                      <a:tcPr>
                        <a:blipFill>
                          <a:blip r:embed="rId3"/>
                          <a:stretch>
                            <a:fillRect l="-400000" t="-404839" r="-699" b="-11290"/>
                          </a:stretch>
                        </a:blipFill>
                      </a:tcPr>
                    </a:tc>
                    <a:extLst>
                      <a:ext uri="{0D108BD9-81ED-4DB2-BD59-A6C34878D82A}">
                        <a16:rowId xmlns:a16="http://schemas.microsoft.com/office/drawing/2014/main" val="78551600"/>
                      </a:ext>
                    </a:extLst>
                  </a:tr>
                </a:tbl>
              </a:graphicData>
            </a:graphic>
          </p:graphicFrame>
        </mc:Fallback>
      </mc:AlternateContent>
      <p:sp>
        <p:nvSpPr>
          <p:cNvPr id="21" name="TextBox 20">
            <a:extLst>
              <a:ext uri="{FF2B5EF4-FFF2-40B4-BE49-F238E27FC236}">
                <a16:creationId xmlns:a16="http://schemas.microsoft.com/office/drawing/2014/main" id="{57748FFE-B221-7D92-80F5-3517504B11C2}"/>
              </a:ext>
            </a:extLst>
          </p:cNvPr>
          <p:cNvSpPr txBox="1"/>
          <p:nvPr/>
        </p:nvSpPr>
        <p:spPr>
          <a:xfrm>
            <a:off x="9822490" y="1784977"/>
            <a:ext cx="572080" cy="369332"/>
          </a:xfrm>
          <a:prstGeom prst="rect">
            <a:avLst/>
          </a:prstGeom>
          <a:noFill/>
        </p:spPr>
        <p:txBody>
          <a:bodyPr wrap="square" rtlCol="0">
            <a:spAutoFit/>
          </a:bodyPr>
          <a:lstStyle/>
          <a:p>
            <a:r>
              <a:rPr lang="en-US" dirty="0"/>
              <a:t>z</a:t>
            </a:r>
          </a:p>
        </p:txBody>
      </p:sp>
      <p:sp>
        <p:nvSpPr>
          <p:cNvPr id="22" name="TextBox 21">
            <a:extLst>
              <a:ext uri="{FF2B5EF4-FFF2-40B4-BE49-F238E27FC236}">
                <a16:creationId xmlns:a16="http://schemas.microsoft.com/office/drawing/2014/main" id="{04A32C9B-B180-26A4-E374-589EDEFB6741}"/>
              </a:ext>
            </a:extLst>
          </p:cNvPr>
          <p:cNvSpPr txBox="1"/>
          <p:nvPr/>
        </p:nvSpPr>
        <p:spPr>
          <a:xfrm>
            <a:off x="10885798" y="2775428"/>
            <a:ext cx="377722" cy="369332"/>
          </a:xfrm>
          <a:prstGeom prst="rect">
            <a:avLst/>
          </a:prstGeom>
          <a:noFill/>
        </p:spPr>
        <p:txBody>
          <a:bodyPr wrap="square" rtlCol="0">
            <a:spAutoFit/>
          </a:bodyPr>
          <a:lstStyle/>
          <a:p>
            <a:r>
              <a:rPr lang="en-US" dirty="0"/>
              <a:t>y</a:t>
            </a:r>
          </a:p>
        </p:txBody>
      </p:sp>
      <p:cxnSp>
        <p:nvCxnSpPr>
          <p:cNvPr id="23" name="Straight Arrow Connector 22">
            <a:extLst>
              <a:ext uri="{FF2B5EF4-FFF2-40B4-BE49-F238E27FC236}">
                <a16:creationId xmlns:a16="http://schemas.microsoft.com/office/drawing/2014/main" id="{CF7EA41A-1C7A-8B62-B246-4B4500CA4485}"/>
              </a:ext>
            </a:extLst>
          </p:cNvPr>
          <p:cNvCxnSpPr>
            <a:cxnSpLocks/>
          </p:cNvCxnSpPr>
          <p:nvPr/>
        </p:nvCxnSpPr>
        <p:spPr>
          <a:xfrm flipH="1" flipV="1">
            <a:off x="9722224" y="1845734"/>
            <a:ext cx="5690" cy="86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A picture containing athletic game, sport&#10;&#10;Description automatically generated">
            <a:extLst>
              <a:ext uri="{FF2B5EF4-FFF2-40B4-BE49-F238E27FC236}">
                <a16:creationId xmlns:a16="http://schemas.microsoft.com/office/drawing/2014/main" id="{E8DC8104-BD2E-8D17-04A3-54094778A5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4035" y="2713602"/>
            <a:ext cx="1947757" cy="1121619"/>
          </a:xfrm>
          <a:prstGeom prst="rect">
            <a:avLst/>
          </a:prstGeom>
        </p:spPr>
      </p:pic>
      <p:cxnSp>
        <p:nvCxnSpPr>
          <p:cNvPr id="24" name="Straight Arrow Connector 23">
            <a:extLst>
              <a:ext uri="{FF2B5EF4-FFF2-40B4-BE49-F238E27FC236}">
                <a16:creationId xmlns:a16="http://schemas.microsoft.com/office/drawing/2014/main" id="{3DEC7F62-7DE2-CC34-D4F9-ACD1C4E01CEE}"/>
              </a:ext>
            </a:extLst>
          </p:cNvPr>
          <p:cNvCxnSpPr>
            <a:endCxn id="22" idx="1"/>
          </p:cNvCxnSpPr>
          <p:nvPr/>
        </p:nvCxnSpPr>
        <p:spPr>
          <a:xfrm>
            <a:off x="10108530" y="2960094"/>
            <a:ext cx="777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5" name="Content Placeholder 4" descr="Diagram&#10;&#10;Description automatically generated with low confidence">
            <a:extLst>
              <a:ext uri="{FF2B5EF4-FFF2-40B4-BE49-F238E27FC236}">
                <a16:creationId xmlns:a16="http://schemas.microsoft.com/office/drawing/2014/main" id="{3705201C-A7ED-D605-0E21-069BCDA529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068" y="4175656"/>
            <a:ext cx="5486432" cy="1782394"/>
          </a:xfrm>
          <a:prstGeom prst="rect">
            <a:avLst/>
          </a:prstGeom>
        </p:spPr>
      </p:pic>
    </p:spTree>
    <p:extLst>
      <p:ext uri="{BB962C8B-B14F-4D97-AF65-F5344CB8AC3E}">
        <p14:creationId xmlns:p14="http://schemas.microsoft.com/office/powerpoint/2010/main" val="3789413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B2BA-991C-F46D-73AA-7946C72E9A33}"/>
              </a:ext>
            </a:extLst>
          </p:cNvPr>
          <p:cNvSpPr>
            <a:spLocks noGrp="1"/>
          </p:cNvSpPr>
          <p:nvPr>
            <p:ph type="title"/>
          </p:nvPr>
        </p:nvSpPr>
        <p:spPr/>
        <p:txBody>
          <a:bodyPr/>
          <a:lstStyle/>
          <a:p>
            <a:r>
              <a:rPr lang="en-US" dirty="0"/>
              <a:t>Prove a point group is a mathematical group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C1AE3-437A-E96A-4504-3ED7D52B2F66}"/>
                  </a:ext>
                </a:extLst>
              </p:cNvPr>
              <p:cNvSpPr>
                <a:spLocks noGrp="1"/>
              </p:cNvSpPr>
              <p:nvPr>
                <p:ph idx="1"/>
              </p:nvPr>
            </p:nvSpPr>
            <p:spPr>
              <a:xfrm>
                <a:off x="1097280" y="1845734"/>
                <a:ext cx="4900108" cy="4023360"/>
              </a:xfrm>
            </p:spPr>
            <p:txBody>
              <a:bodyPr/>
              <a:lstStyle/>
              <a:p>
                <a:r>
                  <a:rPr lang="en-US" dirty="0"/>
                  <a:t>3. The identity operation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a:t> is included in the set</a:t>
                </a:r>
              </a:p>
              <a:p>
                <a:endParaRPr lang="en-US" i="1" dirty="0">
                  <a:latin typeface="Cambria Math" panose="02040503050406030204" pitchFamily="18" charset="0"/>
                </a:endParaRPr>
              </a:p>
              <a:p>
                <a:pPr marL="0" indent="0">
                  <a:buNone/>
                </a:pP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oMath>
                </a14:m>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oMath>
                </a14:m>
                <a:endParaRPr lang="en-US" dirty="0"/>
              </a:p>
              <a:p>
                <a:endParaRPr lang="en-US" dirty="0"/>
              </a:p>
              <a:p>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5CC1AE3-437A-E96A-4504-3ED7D52B2F66}"/>
                  </a:ext>
                </a:extLst>
              </p:cNvPr>
              <p:cNvSpPr>
                <a:spLocks noGrp="1" noRot="1" noChangeAspect="1" noMove="1" noResize="1" noEditPoints="1" noAdjustHandles="1" noChangeArrowheads="1" noChangeShapeType="1" noTextEdit="1"/>
              </p:cNvSpPr>
              <p:nvPr>
                <p:ph idx="1"/>
              </p:nvPr>
            </p:nvSpPr>
            <p:spPr>
              <a:xfrm>
                <a:off x="1097280" y="1845734"/>
                <a:ext cx="4900108" cy="4023360"/>
              </a:xfrm>
              <a:blipFill>
                <a:blip r:embed="rId2"/>
                <a:stretch>
                  <a:fillRect l="-1741" t="-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222DBFFA-AE72-0F13-A4A6-FEEA62C56B14}"/>
                  </a:ext>
                </a:extLst>
              </p:cNvPr>
              <p:cNvGraphicFramePr>
                <a:graphicFrameLocks noGrp="1"/>
              </p:cNvGraphicFramePr>
              <p:nvPr>
                <p:extLst>
                  <p:ext uri="{D42A27DB-BD31-4B8C-83A1-F6EECF244321}">
                    <p14:modId xmlns:p14="http://schemas.microsoft.com/office/powerpoint/2010/main" val="820356428"/>
                  </p:ext>
                </p:extLst>
              </p:nvPr>
            </p:nvGraphicFramePr>
            <p:xfrm>
              <a:off x="1645324" y="3409008"/>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r>
                                      <a:rPr lang="en-US" b="0" i="1" smtClean="0">
                                        <a:latin typeface="Cambria Math" panose="02040503050406030204" pitchFamily="18" charset="0"/>
                                      </a:rPr>
                                      <m:t>𝑣</m:t>
                                    </m:r>
                                  </m:sub>
                                </m:sSub>
                              </m:oMath>
                            </m:oMathPara>
                          </a14:m>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29258"/>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591964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4480148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2559597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extLst>
                      <a:ext uri="{0D108BD9-81ED-4DB2-BD59-A6C34878D82A}">
                        <a16:rowId xmlns:a16="http://schemas.microsoft.com/office/drawing/2014/main" val="78551600"/>
                      </a:ext>
                    </a:extLst>
                  </a:tr>
                </a:tbl>
              </a:graphicData>
            </a:graphic>
          </p:graphicFrame>
        </mc:Choice>
        <mc:Fallback xmlns="">
          <p:graphicFrame>
            <p:nvGraphicFramePr>
              <p:cNvPr id="5" name="Table 5">
                <a:extLst>
                  <a:ext uri="{FF2B5EF4-FFF2-40B4-BE49-F238E27FC236}">
                    <a16:creationId xmlns:a16="http://schemas.microsoft.com/office/drawing/2014/main" id="{222DBFFA-AE72-0F13-A4A6-FEEA62C56B14}"/>
                  </a:ext>
                </a:extLst>
              </p:cNvPr>
              <p:cNvGraphicFramePr>
                <a:graphicFrameLocks noGrp="1"/>
              </p:cNvGraphicFramePr>
              <p:nvPr>
                <p:extLst>
                  <p:ext uri="{D42A27DB-BD31-4B8C-83A1-F6EECF244321}">
                    <p14:modId xmlns:p14="http://schemas.microsoft.com/office/powerpoint/2010/main" val="820356428"/>
                  </p:ext>
                </p:extLst>
              </p:nvPr>
            </p:nvGraphicFramePr>
            <p:xfrm>
              <a:off x="1645324" y="3409008"/>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5095">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t="-8065" r="-400699" b="-408065"/>
                          </a:stretch>
                        </a:blipFill>
                      </a:tcPr>
                    </a:tc>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3"/>
                          <a:stretch>
                            <a:fillRect l="-100000" t="-8065" r="-3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l="-200000" t="-8065" r="-2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l="-300000" t="-8065" r="-1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l="-400000" t="-8065" r="-699" b="-408065"/>
                          </a:stretch>
                        </a:blipFill>
                      </a:tcPr>
                    </a:tc>
                    <a:extLst>
                      <a:ext uri="{0D108BD9-81ED-4DB2-BD59-A6C34878D82A}">
                        <a16:rowId xmlns:a16="http://schemas.microsoft.com/office/drawing/2014/main" val="420729258"/>
                      </a:ext>
                    </a:extLst>
                  </a:tr>
                  <a:tr h="375095">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t="-109836" r="-400699" b="-314754"/>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3"/>
                          <a:stretch>
                            <a:fillRect l="-100000" t="-109836" r="-3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3"/>
                          <a:stretch>
                            <a:fillRect l="-200000" t="-109836" r="-2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3"/>
                          <a:stretch>
                            <a:fillRect l="-300000" t="-109836" r="-1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3"/>
                          <a:stretch>
                            <a:fillRect l="-400000" t="-109836" r="-699" b="-314754"/>
                          </a:stretch>
                        </a:blipFill>
                      </a:tcPr>
                    </a:tc>
                    <a:extLst>
                      <a:ext uri="{0D108BD9-81ED-4DB2-BD59-A6C34878D82A}">
                        <a16:rowId xmlns:a16="http://schemas.microsoft.com/office/drawing/2014/main" val="1775919643"/>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3"/>
                          <a:stretch>
                            <a:fillRect t="-206452" r="-400699" b="-209677"/>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00000" t="-206452" r="-300699" b="-209677"/>
                          </a:stretch>
                        </a:blipFill>
                      </a:tcPr>
                    </a:tc>
                    <a:tc>
                      <a:txBody>
                        <a:bodyPr/>
                        <a:lstStyle/>
                        <a:p>
                          <a:endParaRPr lang="en-US"/>
                        </a:p>
                      </a:txBody>
                      <a:tcPr>
                        <a:blipFill>
                          <a:blip r:embed="rId3"/>
                          <a:stretch>
                            <a:fillRect l="-200000" t="-206452" r="-200699" b="-209677"/>
                          </a:stretch>
                        </a:blipFill>
                      </a:tcPr>
                    </a:tc>
                    <a:tc>
                      <a:txBody>
                        <a:bodyPr/>
                        <a:lstStyle/>
                        <a:p>
                          <a:endParaRPr lang="en-US"/>
                        </a:p>
                      </a:txBody>
                      <a:tcPr>
                        <a:blipFill>
                          <a:blip r:embed="rId3"/>
                          <a:stretch>
                            <a:fillRect l="-300000" t="-206452" r="-100699" b="-209677"/>
                          </a:stretch>
                        </a:blipFill>
                      </a:tcPr>
                    </a:tc>
                    <a:tc>
                      <a:txBody>
                        <a:bodyPr/>
                        <a:lstStyle/>
                        <a:p>
                          <a:endParaRPr lang="en-US"/>
                        </a:p>
                      </a:txBody>
                      <a:tcPr>
                        <a:blipFill>
                          <a:blip r:embed="rId3"/>
                          <a:stretch>
                            <a:fillRect l="-400000" t="-206452" r="-699" b="-209677"/>
                          </a:stretch>
                        </a:blipFill>
                      </a:tcPr>
                    </a:tc>
                    <a:extLst>
                      <a:ext uri="{0D108BD9-81ED-4DB2-BD59-A6C34878D82A}">
                        <a16:rowId xmlns:a16="http://schemas.microsoft.com/office/drawing/2014/main" val="2448014822"/>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3"/>
                          <a:stretch>
                            <a:fillRect t="-311475" r="-400699" b="-113115"/>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00000" t="-311475" r="-300699" b="-113115"/>
                          </a:stretch>
                        </a:blipFill>
                      </a:tcPr>
                    </a:tc>
                    <a:tc>
                      <a:txBody>
                        <a:bodyPr/>
                        <a:lstStyle/>
                        <a:p>
                          <a:endParaRPr lang="en-US"/>
                        </a:p>
                      </a:txBody>
                      <a:tcPr>
                        <a:blipFill>
                          <a:blip r:embed="rId3"/>
                          <a:stretch>
                            <a:fillRect l="-200000" t="-311475" r="-200699" b="-113115"/>
                          </a:stretch>
                        </a:blipFill>
                      </a:tcPr>
                    </a:tc>
                    <a:tc>
                      <a:txBody>
                        <a:bodyPr/>
                        <a:lstStyle/>
                        <a:p>
                          <a:endParaRPr lang="en-US"/>
                        </a:p>
                      </a:txBody>
                      <a:tcPr>
                        <a:blipFill>
                          <a:blip r:embed="rId3"/>
                          <a:stretch>
                            <a:fillRect l="-300000" t="-311475" r="-100699" b="-113115"/>
                          </a:stretch>
                        </a:blipFill>
                      </a:tcPr>
                    </a:tc>
                    <a:tc>
                      <a:txBody>
                        <a:bodyPr/>
                        <a:lstStyle/>
                        <a:p>
                          <a:endParaRPr lang="en-US"/>
                        </a:p>
                      </a:txBody>
                      <a:tcPr>
                        <a:blipFill>
                          <a:blip r:embed="rId3"/>
                          <a:stretch>
                            <a:fillRect l="-400000" t="-311475" r="-699" b="-113115"/>
                          </a:stretch>
                        </a:blipFill>
                      </a:tcPr>
                    </a:tc>
                    <a:extLst>
                      <a:ext uri="{0D108BD9-81ED-4DB2-BD59-A6C34878D82A}">
                        <a16:rowId xmlns:a16="http://schemas.microsoft.com/office/drawing/2014/main" val="1825595975"/>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3"/>
                          <a:stretch>
                            <a:fillRect t="-404839" r="-400699" b="-11290"/>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00000" t="-404839" r="-300699" b="-11290"/>
                          </a:stretch>
                        </a:blipFill>
                      </a:tcPr>
                    </a:tc>
                    <a:tc>
                      <a:txBody>
                        <a:bodyPr/>
                        <a:lstStyle/>
                        <a:p>
                          <a:endParaRPr lang="en-US"/>
                        </a:p>
                      </a:txBody>
                      <a:tcPr>
                        <a:blipFill>
                          <a:blip r:embed="rId3"/>
                          <a:stretch>
                            <a:fillRect l="-200000" t="-404839" r="-200699" b="-11290"/>
                          </a:stretch>
                        </a:blipFill>
                      </a:tcPr>
                    </a:tc>
                    <a:tc>
                      <a:txBody>
                        <a:bodyPr/>
                        <a:lstStyle/>
                        <a:p>
                          <a:endParaRPr lang="en-US"/>
                        </a:p>
                      </a:txBody>
                      <a:tcPr>
                        <a:blipFill>
                          <a:blip r:embed="rId3"/>
                          <a:stretch>
                            <a:fillRect l="-300000" t="-404839" r="-100699" b="-11290"/>
                          </a:stretch>
                        </a:blipFill>
                      </a:tcPr>
                    </a:tc>
                    <a:tc>
                      <a:txBody>
                        <a:bodyPr/>
                        <a:lstStyle/>
                        <a:p>
                          <a:endParaRPr lang="en-US"/>
                        </a:p>
                      </a:txBody>
                      <a:tcPr>
                        <a:blipFill>
                          <a:blip r:embed="rId3"/>
                          <a:stretch>
                            <a:fillRect l="-400000" t="-404839" r="-699" b="-11290"/>
                          </a:stretch>
                        </a:blipFill>
                      </a:tcPr>
                    </a:tc>
                    <a:extLst>
                      <a:ext uri="{0D108BD9-81ED-4DB2-BD59-A6C34878D82A}">
                        <a16:rowId xmlns:a16="http://schemas.microsoft.com/office/drawing/2014/main" val="78551600"/>
                      </a:ext>
                    </a:extLst>
                  </a:tr>
                </a:tbl>
              </a:graphicData>
            </a:graphic>
          </p:graphicFrame>
        </mc:Fallback>
      </mc:AlternateContent>
      <p:pic>
        <p:nvPicPr>
          <p:cNvPr id="13" name="Picture 12" descr="A picture containing athletic game, sport&#10;&#10;Description automatically generated">
            <a:extLst>
              <a:ext uri="{FF2B5EF4-FFF2-40B4-BE49-F238E27FC236}">
                <a16:creationId xmlns:a16="http://schemas.microsoft.com/office/drawing/2014/main" id="{D6464689-0282-9425-64E2-57A071DBC5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4035" y="2713602"/>
            <a:ext cx="1947757" cy="1121619"/>
          </a:xfrm>
          <a:prstGeom prst="rect">
            <a:avLst/>
          </a:prstGeom>
        </p:spPr>
      </p:pic>
      <p:sp>
        <p:nvSpPr>
          <p:cNvPr id="14" name="TextBox 13">
            <a:extLst>
              <a:ext uri="{FF2B5EF4-FFF2-40B4-BE49-F238E27FC236}">
                <a16:creationId xmlns:a16="http://schemas.microsoft.com/office/drawing/2014/main" id="{57AAE83A-6069-8D96-CD36-202557D8D42C}"/>
              </a:ext>
            </a:extLst>
          </p:cNvPr>
          <p:cNvSpPr txBox="1"/>
          <p:nvPr/>
        </p:nvSpPr>
        <p:spPr>
          <a:xfrm>
            <a:off x="9822490" y="1784977"/>
            <a:ext cx="572080" cy="369332"/>
          </a:xfrm>
          <a:prstGeom prst="rect">
            <a:avLst/>
          </a:prstGeom>
          <a:noFill/>
        </p:spPr>
        <p:txBody>
          <a:bodyPr wrap="square" rtlCol="0">
            <a:spAutoFit/>
          </a:bodyPr>
          <a:lstStyle/>
          <a:p>
            <a:r>
              <a:rPr lang="en-US" dirty="0"/>
              <a:t>z</a:t>
            </a:r>
          </a:p>
        </p:txBody>
      </p:sp>
      <p:sp>
        <p:nvSpPr>
          <p:cNvPr id="15" name="TextBox 14">
            <a:extLst>
              <a:ext uri="{FF2B5EF4-FFF2-40B4-BE49-F238E27FC236}">
                <a16:creationId xmlns:a16="http://schemas.microsoft.com/office/drawing/2014/main" id="{661D19DA-A4A8-9328-E74E-99D011C183A7}"/>
              </a:ext>
            </a:extLst>
          </p:cNvPr>
          <p:cNvSpPr txBox="1"/>
          <p:nvPr/>
        </p:nvSpPr>
        <p:spPr>
          <a:xfrm>
            <a:off x="10885798" y="2775428"/>
            <a:ext cx="377722" cy="369332"/>
          </a:xfrm>
          <a:prstGeom prst="rect">
            <a:avLst/>
          </a:prstGeom>
          <a:noFill/>
        </p:spPr>
        <p:txBody>
          <a:bodyPr wrap="square" rtlCol="0">
            <a:spAutoFit/>
          </a:bodyPr>
          <a:lstStyle/>
          <a:p>
            <a:r>
              <a:rPr lang="en-US" dirty="0"/>
              <a:t>y</a:t>
            </a:r>
          </a:p>
        </p:txBody>
      </p:sp>
      <p:cxnSp>
        <p:nvCxnSpPr>
          <p:cNvPr id="16" name="Straight Arrow Connector 15">
            <a:extLst>
              <a:ext uri="{FF2B5EF4-FFF2-40B4-BE49-F238E27FC236}">
                <a16:creationId xmlns:a16="http://schemas.microsoft.com/office/drawing/2014/main" id="{007428B1-EC92-01AE-A3E0-54DAA2A4BACC}"/>
              </a:ext>
            </a:extLst>
          </p:cNvPr>
          <p:cNvCxnSpPr>
            <a:stCxn id="13" idx="0"/>
          </p:cNvCxnSpPr>
          <p:nvPr/>
        </p:nvCxnSpPr>
        <p:spPr>
          <a:xfrm flipH="1" flipV="1">
            <a:off x="9722224" y="1845734"/>
            <a:ext cx="5690" cy="86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1FBE7F6-0AF0-F0E2-FCE2-DC3A556A4583}"/>
              </a:ext>
            </a:extLst>
          </p:cNvPr>
          <p:cNvCxnSpPr>
            <a:endCxn id="15" idx="1"/>
          </p:cNvCxnSpPr>
          <p:nvPr/>
        </p:nvCxnSpPr>
        <p:spPr>
          <a:xfrm>
            <a:off x="10108530" y="2960094"/>
            <a:ext cx="777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Content Placeholder 4" descr="Diagram&#10;&#10;Description automatically generated with low confidence">
            <a:extLst>
              <a:ext uri="{FF2B5EF4-FFF2-40B4-BE49-F238E27FC236}">
                <a16:creationId xmlns:a16="http://schemas.microsoft.com/office/drawing/2014/main" id="{18CB032E-44CC-DBA8-190C-117D74949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4068" y="4175656"/>
            <a:ext cx="5486432" cy="1782394"/>
          </a:xfrm>
          <a:prstGeom prst="rect">
            <a:avLst/>
          </a:prstGeom>
        </p:spPr>
      </p:pic>
    </p:spTree>
    <p:extLst>
      <p:ext uri="{BB962C8B-B14F-4D97-AF65-F5344CB8AC3E}">
        <p14:creationId xmlns:p14="http://schemas.microsoft.com/office/powerpoint/2010/main" val="273672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B2BA-991C-F46D-73AA-7946C72E9A33}"/>
              </a:ext>
            </a:extLst>
          </p:cNvPr>
          <p:cNvSpPr>
            <a:spLocks noGrp="1"/>
          </p:cNvSpPr>
          <p:nvPr>
            <p:ph type="title"/>
          </p:nvPr>
        </p:nvSpPr>
        <p:spPr/>
        <p:txBody>
          <a:bodyPr/>
          <a:lstStyle/>
          <a:p>
            <a:r>
              <a:rPr lang="en-US" dirty="0"/>
              <a:t>Prove a point group is a mathematical group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C1AE3-437A-E96A-4504-3ED7D52B2F66}"/>
                  </a:ext>
                </a:extLst>
              </p:cNvPr>
              <p:cNvSpPr>
                <a:spLocks noGrp="1"/>
              </p:cNvSpPr>
              <p:nvPr>
                <p:ph idx="1"/>
              </p:nvPr>
            </p:nvSpPr>
            <p:spPr>
              <a:xfrm>
                <a:off x="1097280" y="1845734"/>
                <a:ext cx="4900108" cy="4023360"/>
              </a:xfrm>
            </p:spPr>
            <p:txBody>
              <a:bodyPr/>
              <a:lstStyle/>
              <a:p>
                <a:pPr marL="0" indent="0">
                  <a:buNone/>
                </a:pPr>
                <a:r>
                  <a:rPr lang="en-US" dirty="0">
                    <a:latin typeface="Cambria Math" panose="02040503050406030204" pitchFamily="18" charset="0"/>
                  </a:rPr>
                  <a:t>4. </a:t>
                </a:r>
                <a:r>
                  <a:rPr lang="en-US" dirty="0"/>
                  <a:t>In every case </a:t>
                </a:r>
                <a14:m>
                  <m:oMath xmlns:m="http://schemas.openxmlformats.org/officeDocument/2006/math">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e>
                    </m:d>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e>
                    </m:d>
                  </m:oMath>
                </a14:m>
                <a:r>
                  <a:rPr lang="en-US" dirty="0"/>
                  <a:t> (Associative Law of Multiplication)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𝐶</m:t>
                                  </m:r>
                                </m:e>
                              </m:acc>
                            </m:e>
                            <m:sub>
                              <m:r>
                                <a:rPr lang="en-US" b="0" i="1" smtClean="0">
                                  <a:latin typeface="Cambria Math" panose="02040503050406030204" pitchFamily="18" charset="0"/>
                                </a:rPr>
                                <m:t>2</m:t>
                              </m:r>
                            </m:sub>
                          </m:sSub>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𝜎</m:t>
                                  </m:r>
                                </m:e>
                              </m:acc>
                            </m:e>
                            <m:sub>
                              <m:r>
                                <a:rPr lang="en-US" i="1">
                                  <a:latin typeface="Cambria Math" panose="02040503050406030204" pitchFamily="18" charset="0"/>
                                </a:rPr>
                                <m:t>𝑣</m:t>
                              </m:r>
                            </m:sub>
                          </m:sSub>
                          <m:r>
                            <a:rPr lang="en-US" i="1">
                              <a:latin typeface="Cambria Math" panose="02040503050406030204" pitchFamily="18" charset="0"/>
                            </a:rPr>
                            <m:t>(</m:t>
                          </m:r>
                          <m:r>
                            <a:rPr lang="en-US" i="1">
                              <a:latin typeface="Cambria Math" panose="02040503050406030204" pitchFamily="18" charset="0"/>
                            </a:rPr>
                            <m:t>𝑥𝑧</m:t>
                          </m:r>
                          <m:r>
                            <a:rPr lang="en-US" i="1">
                              <a:latin typeface="Cambria Math" panose="02040503050406030204" pitchFamily="18" charset="0"/>
                            </a:rPr>
                            <m:t>)</m:t>
                          </m:r>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𝜎</m:t>
                              </m:r>
                            </m:e>
                          </m:acc>
                        </m:e>
                        <m:sub>
                          <m:r>
                            <a:rPr lang="en-US" i="1">
                              <a:latin typeface="Cambria Math" panose="02040503050406030204" pitchFamily="18" charset="0"/>
                            </a:rPr>
                            <m:t>𝑣</m:t>
                          </m:r>
                        </m:sub>
                      </m:sSub>
                      <m:r>
                        <a:rPr lang="en-US" i="1">
                          <a:latin typeface="Cambria Math" panose="02040503050406030204" pitchFamily="18" charset="0"/>
                        </a:rPr>
                        <m:t>(</m:t>
                      </m:r>
                      <m:r>
                        <a:rPr lang="en-US" i="1">
                          <a:latin typeface="Cambria Math" panose="02040503050406030204" pitchFamily="18" charset="0"/>
                        </a:rPr>
                        <m:t>𝑦𝑧</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𝐶</m:t>
                              </m:r>
                            </m:e>
                          </m:acc>
                        </m:e>
                        <m:sub>
                          <m:r>
                            <a:rPr lang="en-US" i="1">
                              <a:latin typeface="Cambria Math" panose="02040503050406030204" pitchFamily="18" charset="0"/>
                            </a:rPr>
                            <m:t>2</m:t>
                          </m:r>
                        </m:sub>
                      </m:sSub>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𝜎</m:t>
                                  </m:r>
                                </m:e>
                              </m:acc>
                            </m:e>
                            <m:sub>
                              <m:r>
                                <a:rPr lang="en-US" i="1">
                                  <a:latin typeface="Cambria Math" panose="02040503050406030204" pitchFamily="18" charset="0"/>
                                </a:rPr>
                                <m:t>𝑣</m:t>
                              </m:r>
                            </m:sub>
                          </m:sSub>
                          <m:r>
                            <a:rPr lang="en-US" i="1">
                              <a:latin typeface="Cambria Math" panose="02040503050406030204" pitchFamily="18" charset="0"/>
                            </a:rPr>
                            <m:t>(</m:t>
                          </m:r>
                          <m:r>
                            <a:rPr lang="en-US" i="1">
                              <a:latin typeface="Cambria Math" panose="02040503050406030204" pitchFamily="18" charset="0"/>
                            </a:rPr>
                            <m:t>𝑥𝑧</m:t>
                          </m:r>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𝜎</m:t>
                                  </m:r>
                                </m:e>
                              </m:acc>
                            </m:e>
                            <m:sub>
                              <m:r>
                                <a:rPr lang="en-US" i="1">
                                  <a:latin typeface="Cambria Math" panose="02040503050406030204" pitchFamily="18" charset="0"/>
                                </a:rPr>
                                <m:t>𝑣</m:t>
                              </m:r>
                            </m:sub>
                          </m:sSub>
                          <m:r>
                            <a:rPr lang="en-US" i="1">
                              <a:latin typeface="Cambria Math" panose="02040503050406030204" pitchFamily="18" charset="0"/>
                            </a:rPr>
                            <m:t>(</m:t>
                          </m:r>
                          <m:r>
                            <a:rPr lang="en-US" i="1">
                              <a:latin typeface="Cambria Math" panose="02040503050406030204" pitchFamily="18" charset="0"/>
                            </a:rPr>
                            <m:t>𝑦𝑧</m:t>
                          </m:r>
                          <m:r>
                            <a:rPr lang="en-US" i="1">
                              <a:latin typeface="Cambria Math" panose="02040503050406030204" pitchFamily="18" charset="0"/>
                            </a:rPr>
                            <m:t>)</m:t>
                          </m:r>
                        </m:e>
                      </m:d>
                    </m:oMath>
                  </m:oMathPara>
                </a14:m>
                <a:endParaRPr lang="en-US" dirty="0"/>
              </a:p>
              <a:p>
                <a:pPr marL="0" indent="0">
                  <a:buNone/>
                </a:pPr>
                <a:endParaRPr lang="en-US" dirty="0">
                  <a:latin typeface="Cambria Math" panose="02040503050406030204" pitchFamily="18" charset="0"/>
                </a:endParaRPr>
              </a:p>
              <a:p>
                <a:pPr marL="0" indent="0">
                  <a:buNone/>
                </a:pPr>
                <a:r>
                  <a:rPr lang="en-US" dirty="0"/>
                  <a:t>			</a:t>
                </a:r>
              </a:p>
              <a:p>
                <a:endParaRPr lang="en-US" dirty="0"/>
              </a:p>
              <a:p>
                <a:endParaRPr lang="en-US" dirty="0"/>
              </a:p>
              <a:p>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5CC1AE3-437A-E96A-4504-3ED7D52B2F66}"/>
                  </a:ext>
                </a:extLst>
              </p:cNvPr>
              <p:cNvSpPr>
                <a:spLocks noGrp="1" noRot="1" noChangeAspect="1" noMove="1" noResize="1" noEditPoints="1" noAdjustHandles="1" noChangeArrowheads="1" noChangeShapeType="1" noTextEdit="1"/>
              </p:cNvSpPr>
              <p:nvPr>
                <p:ph idx="1"/>
              </p:nvPr>
            </p:nvSpPr>
            <p:spPr>
              <a:xfrm>
                <a:off x="1097280" y="1845734"/>
                <a:ext cx="4900108" cy="4023360"/>
              </a:xfrm>
              <a:blipFill>
                <a:blip r:embed="rId2"/>
                <a:stretch>
                  <a:fillRect l="-3109" t="-1364"/>
                </a:stretch>
              </a:blipFill>
            </p:spPr>
            <p:txBody>
              <a:bodyPr/>
              <a:lstStyle/>
              <a:p>
                <a:r>
                  <a:rPr lang="en-US">
                    <a:noFill/>
                  </a:rPr>
                  <a:t> </a:t>
                </a:r>
              </a:p>
            </p:txBody>
          </p:sp>
        </mc:Fallback>
      </mc:AlternateContent>
      <p:pic>
        <p:nvPicPr>
          <p:cNvPr id="13" name="Picture 12" descr="A picture containing athletic game, sport&#10;&#10;Description automatically generated">
            <a:extLst>
              <a:ext uri="{FF2B5EF4-FFF2-40B4-BE49-F238E27FC236}">
                <a16:creationId xmlns:a16="http://schemas.microsoft.com/office/drawing/2014/main" id="{56464AF6-CEFD-8C4D-E7AD-F8C40AF93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4035" y="2713602"/>
            <a:ext cx="1947757" cy="1121619"/>
          </a:xfrm>
          <a:prstGeom prst="rect">
            <a:avLst/>
          </a:prstGeom>
        </p:spPr>
      </p:pic>
      <p:sp>
        <p:nvSpPr>
          <p:cNvPr id="14" name="TextBox 13">
            <a:extLst>
              <a:ext uri="{FF2B5EF4-FFF2-40B4-BE49-F238E27FC236}">
                <a16:creationId xmlns:a16="http://schemas.microsoft.com/office/drawing/2014/main" id="{F1755499-F713-F66D-F506-09627931721D}"/>
              </a:ext>
            </a:extLst>
          </p:cNvPr>
          <p:cNvSpPr txBox="1"/>
          <p:nvPr/>
        </p:nvSpPr>
        <p:spPr>
          <a:xfrm>
            <a:off x="9822490" y="1784977"/>
            <a:ext cx="572080" cy="369332"/>
          </a:xfrm>
          <a:prstGeom prst="rect">
            <a:avLst/>
          </a:prstGeom>
          <a:noFill/>
        </p:spPr>
        <p:txBody>
          <a:bodyPr wrap="square" rtlCol="0">
            <a:spAutoFit/>
          </a:bodyPr>
          <a:lstStyle/>
          <a:p>
            <a:r>
              <a:rPr lang="en-US" dirty="0"/>
              <a:t>z</a:t>
            </a:r>
          </a:p>
        </p:txBody>
      </p:sp>
      <p:sp>
        <p:nvSpPr>
          <p:cNvPr id="15" name="TextBox 14">
            <a:extLst>
              <a:ext uri="{FF2B5EF4-FFF2-40B4-BE49-F238E27FC236}">
                <a16:creationId xmlns:a16="http://schemas.microsoft.com/office/drawing/2014/main" id="{EFA0ED26-855E-2787-C3CC-71AA387A7506}"/>
              </a:ext>
            </a:extLst>
          </p:cNvPr>
          <p:cNvSpPr txBox="1"/>
          <p:nvPr/>
        </p:nvSpPr>
        <p:spPr>
          <a:xfrm>
            <a:off x="10885798" y="2775428"/>
            <a:ext cx="377722" cy="369332"/>
          </a:xfrm>
          <a:prstGeom prst="rect">
            <a:avLst/>
          </a:prstGeom>
          <a:noFill/>
        </p:spPr>
        <p:txBody>
          <a:bodyPr wrap="square" rtlCol="0">
            <a:spAutoFit/>
          </a:bodyPr>
          <a:lstStyle/>
          <a:p>
            <a:r>
              <a:rPr lang="en-US" dirty="0"/>
              <a:t>y</a:t>
            </a:r>
          </a:p>
        </p:txBody>
      </p:sp>
      <p:cxnSp>
        <p:nvCxnSpPr>
          <p:cNvPr id="16" name="Straight Arrow Connector 15">
            <a:extLst>
              <a:ext uri="{FF2B5EF4-FFF2-40B4-BE49-F238E27FC236}">
                <a16:creationId xmlns:a16="http://schemas.microsoft.com/office/drawing/2014/main" id="{09B3BA8B-0D77-BC74-EB26-035E7EFFA48A}"/>
              </a:ext>
            </a:extLst>
          </p:cNvPr>
          <p:cNvCxnSpPr>
            <a:stCxn id="13" idx="0"/>
          </p:cNvCxnSpPr>
          <p:nvPr/>
        </p:nvCxnSpPr>
        <p:spPr>
          <a:xfrm flipH="1" flipV="1">
            <a:off x="9722224" y="1845734"/>
            <a:ext cx="5690" cy="86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C229370-DCC4-6946-FED3-59428C621946}"/>
              </a:ext>
            </a:extLst>
          </p:cNvPr>
          <p:cNvCxnSpPr>
            <a:endCxn id="15" idx="1"/>
          </p:cNvCxnSpPr>
          <p:nvPr/>
        </p:nvCxnSpPr>
        <p:spPr>
          <a:xfrm>
            <a:off x="10108530" y="2960094"/>
            <a:ext cx="777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Content Placeholder 4" descr="Diagram&#10;&#10;Description automatically generated with low confidence">
            <a:extLst>
              <a:ext uri="{FF2B5EF4-FFF2-40B4-BE49-F238E27FC236}">
                <a16:creationId xmlns:a16="http://schemas.microsoft.com/office/drawing/2014/main" id="{C5C1294D-9561-32D2-1170-218D44F2E1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068" y="4175656"/>
            <a:ext cx="5486432" cy="1782394"/>
          </a:xfrm>
          <a:prstGeom prst="rect">
            <a:avLst/>
          </a:prstGeom>
        </p:spPr>
      </p:pic>
      <mc:AlternateContent xmlns:mc="http://schemas.openxmlformats.org/markup-compatibility/2006" xmlns:a14="http://schemas.microsoft.com/office/drawing/2010/main">
        <mc:Choice Requires="a14">
          <p:graphicFrame>
            <p:nvGraphicFramePr>
              <p:cNvPr id="10" name="Table 5">
                <a:extLst>
                  <a:ext uri="{FF2B5EF4-FFF2-40B4-BE49-F238E27FC236}">
                    <a16:creationId xmlns:a16="http://schemas.microsoft.com/office/drawing/2014/main" id="{C3FA6D6B-8218-7C77-2019-9D76E4F0B0DC}"/>
                  </a:ext>
                </a:extLst>
              </p:cNvPr>
              <p:cNvGraphicFramePr>
                <a:graphicFrameLocks noGrp="1"/>
              </p:cNvGraphicFramePr>
              <p:nvPr>
                <p:extLst>
                  <p:ext uri="{D42A27DB-BD31-4B8C-83A1-F6EECF244321}">
                    <p14:modId xmlns:p14="http://schemas.microsoft.com/office/powerpoint/2010/main" val="1592506701"/>
                  </p:ext>
                </p:extLst>
              </p:nvPr>
            </p:nvGraphicFramePr>
            <p:xfrm>
              <a:off x="1371301" y="3835221"/>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r>
                                      <a:rPr lang="en-US" b="0" i="1" smtClean="0">
                                        <a:latin typeface="Cambria Math" panose="02040503050406030204" pitchFamily="18" charset="0"/>
                                      </a:rPr>
                                      <m:t>𝑣</m:t>
                                    </m:r>
                                  </m:sub>
                                </m:sSub>
                              </m:oMath>
                            </m:oMathPara>
                          </a14:m>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29258"/>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591964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4480148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2559597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extLst>
                      <a:ext uri="{0D108BD9-81ED-4DB2-BD59-A6C34878D82A}">
                        <a16:rowId xmlns:a16="http://schemas.microsoft.com/office/drawing/2014/main" val="78551600"/>
                      </a:ext>
                    </a:extLst>
                  </a:tr>
                </a:tbl>
              </a:graphicData>
            </a:graphic>
          </p:graphicFrame>
        </mc:Choice>
        <mc:Fallback xmlns="">
          <p:graphicFrame>
            <p:nvGraphicFramePr>
              <p:cNvPr id="10" name="Table 5">
                <a:extLst>
                  <a:ext uri="{FF2B5EF4-FFF2-40B4-BE49-F238E27FC236}">
                    <a16:creationId xmlns:a16="http://schemas.microsoft.com/office/drawing/2014/main" id="{C3FA6D6B-8218-7C77-2019-9D76E4F0B0DC}"/>
                  </a:ext>
                </a:extLst>
              </p:cNvPr>
              <p:cNvGraphicFramePr>
                <a:graphicFrameLocks noGrp="1"/>
              </p:cNvGraphicFramePr>
              <p:nvPr>
                <p:extLst>
                  <p:ext uri="{D42A27DB-BD31-4B8C-83A1-F6EECF244321}">
                    <p14:modId xmlns:p14="http://schemas.microsoft.com/office/powerpoint/2010/main" val="1592506701"/>
                  </p:ext>
                </p:extLst>
              </p:nvPr>
            </p:nvGraphicFramePr>
            <p:xfrm>
              <a:off x="1371301" y="3835221"/>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5095">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t="-8065" r="-400699" b="-408065"/>
                          </a:stretch>
                        </a:blipFill>
                      </a:tcPr>
                    </a:tc>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5"/>
                          <a:stretch>
                            <a:fillRect l="-100000" t="-8065" r="-3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5"/>
                          <a:stretch>
                            <a:fillRect l="-200000" t="-8065" r="-2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5"/>
                          <a:stretch>
                            <a:fillRect l="-300000" t="-8065" r="-1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5"/>
                          <a:stretch>
                            <a:fillRect l="-400000" t="-8065" r="-699" b="-408065"/>
                          </a:stretch>
                        </a:blipFill>
                      </a:tcPr>
                    </a:tc>
                    <a:extLst>
                      <a:ext uri="{0D108BD9-81ED-4DB2-BD59-A6C34878D82A}">
                        <a16:rowId xmlns:a16="http://schemas.microsoft.com/office/drawing/2014/main" val="420729258"/>
                      </a:ext>
                    </a:extLst>
                  </a:tr>
                  <a:tr h="375095">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t="-109836" r="-400699" b="-314754"/>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5"/>
                          <a:stretch>
                            <a:fillRect l="-100000" t="-109836" r="-3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5"/>
                          <a:stretch>
                            <a:fillRect l="-200000" t="-109836" r="-2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5"/>
                          <a:stretch>
                            <a:fillRect l="-300000" t="-109836" r="-1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5"/>
                          <a:stretch>
                            <a:fillRect l="-400000" t="-109836" r="-699" b="-314754"/>
                          </a:stretch>
                        </a:blipFill>
                      </a:tcPr>
                    </a:tc>
                    <a:extLst>
                      <a:ext uri="{0D108BD9-81ED-4DB2-BD59-A6C34878D82A}">
                        <a16:rowId xmlns:a16="http://schemas.microsoft.com/office/drawing/2014/main" val="1775919643"/>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5"/>
                          <a:stretch>
                            <a:fillRect t="-206452" r="-400699" b="-209677"/>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100000" t="-206452" r="-300699" b="-209677"/>
                          </a:stretch>
                        </a:blipFill>
                      </a:tcPr>
                    </a:tc>
                    <a:tc>
                      <a:txBody>
                        <a:bodyPr/>
                        <a:lstStyle/>
                        <a:p>
                          <a:endParaRPr lang="en-US"/>
                        </a:p>
                      </a:txBody>
                      <a:tcPr>
                        <a:blipFill>
                          <a:blip r:embed="rId5"/>
                          <a:stretch>
                            <a:fillRect l="-200000" t="-206452" r="-200699" b="-209677"/>
                          </a:stretch>
                        </a:blipFill>
                      </a:tcPr>
                    </a:tc>
                    <a:tc>
                      <a:txBody>
                        <a:bodyPr/>
                        <a:lstStyle/>
                        <a:p>
                          <a:endParaRPr lang="en-US"/>
                        </a:p>
                      </a:txBody>
                      <a:tcPr>
                        <a:blipFill>
                          <a:blip r:embed="rId5"/>
                          <a:stretch>
                            <a:fillRect l="-300000" t="-206452" r="-100699" b="-209677"/>
                          </a:stretch>
                        </a:blipFill>
                      </a:tcPr>
                    </a:tc>
                    <a:tc>
                      <a:txBody>
                        <a:bodyPr/>
                        <a:lstStyle/>
                        <a:p>
                          <a:endParaRPr lang="en-US"/>
                        </a:p>
                      </a:txBody>
                      <a:tcPr>
                        <a:blipFill>
                          <a:blip r:embed="rId5"/>
                          <a:stretch>
                            <a:fillRect l="-400000" t="-206452" r="-699" b="-209677"/>
                          </a:stretch>
                        </a:blipFill>
                      </a:tcPr>
                    </a:tc>
                    <a:extLst>
                      <a:ext uri="{0D108BD9-81ED-4DB2-BD59-A6C34878D82A}">
                        <a16:rowId xmlns:a16="http://schemas.microsoft.com/office/drawing/2014/main" val="2448014822"/>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5"/>
                          <a:stretch>
                            <a:fillRect t="-311475" r="-400699" b="-113115"/>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100000" t="-311475" r="-300699" b="-113115"/>
                          </a:stretch>
                        </a:blipFill>
                      </a:tcPr>
                    </a:tc>
                    <a:tc>
                      <a:txBody>
                        <a:bodyPr/>
                        <a:lstStyle/>
                        <a:p>
                          <a:endParaRPr lang="en-US"/>
                        </a:p>
                      </a:txBody>
                      <a:tcPr>
                        <a:blipFill>
                          <a:blip r:embed="rId5"/>
                          <a:stretch>
                            <a:fillRect l="-200000" t="-311475" r="-200699" b="-113115"/>
                          </a:stretch>
                        </a:blipFill>
                      </a:tcPr>
                    </a:tc>
                    <a:tc>
                      <a:txBody>
                        <a:bodyPr/>
                        <a:lstStyle/>
                        <a:p>
                          <a:endParaRPr lang="en-US"/>
                        </a:p>
                      </a:txBody>
                      <a:tcPr>
                        <a:blipFill>
                          <a:blip r:embed="rId5"/>
                          <a:stretch>
                            <a:fillRect l="-300000" t="-311475" r="-100699" b="-113115"/>
                          </a:stretch>
                        </a:blipFill>
                      </a:tcPr>
                    </a:tc>
                    <a:tc>
                      <a:txBody>
                        <a:bodyPr/>
                        <a:lstStyle/>
                        <a:p>
                          <a:endParaRPr lang="en-US"/>
                        </a:p>
                      </a:txBody>
                      <a:tcPr>
                        <a:blipFill>
                          <a:blip r:embed="rId5"/>
                          <a:stretch>
                            <a:fillRect l="-400000" t="-311475" r="-699" b="-113115"/>
                          </a:stretch>
                        </a:blipFill>
                      </a:tcPr>
                    </a:tc>
                    <a:extLst>
                      <a:ext uri="{0D108BD9-81ED-4DB2-BD59-A6C34878D82A}">
                        <a16:rowId xmlns:a16="http://schemas.microsoft.com/office/drawing/2014/main" val="1825595975"/>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5"/>
                          <a:stretch>
                            <a:fillRect t="-404839" r="-400699" b="-11290"/>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100000" t="-404839" r="-300699" b="-11290"/>
                          </a:stretch>
                        </a:blipFill>
                      </a:tcPr>
                    </a:tc>
                    <a:tc>
                      <a:txBody>
                        <a:bodyPr/>
                        <a:lstStyle/>
                        <a:p>
                          <a:endParaRPr lang="en-US"/>
                        </a:p>
                      </a:txBody>
                      <a:tcPr>
                        <a:blipFill>
                          <a:blip r:embed="rId5"/>
                          <a:stretch>
                            <a:fillRect l="-200000" t="-404839" r="-200699" b="-11290"/>
                          </a:stretch>
                        </a:blipFill>
                      </a:tcPr>
                    </a:tc>
                    <a:tc>
                      <a:txBody>
                        <a:bodyPr/>
                        <a:lstStyle/>
                        <a:p>
                          <a:endParaRPr lang="en-US"/>
                        </a:p>
                      </a:txBody>
                      <a:tcPr>
                        <a:blipFill>
                          <a:blip r:embed="rId5"/>
                          <a:stretch>
                            <a:fillRect l="-300000" t="-404839" r="-100699" b="-11290"/>
                          </a:stretch>
                        </a:blipFill>
                      </a:tcPr>
                    </a:tc>
                    <a:tc>
                      <a:txBody>
                        <a:bodyPr/>
                        <a:lstStyle/>
                        <a:p>
                          <a:endParaRPr lang="en-US"/>
                        </a:p>
                      </a:txBody>
                      <a:tcPr>
                        <a:blipFill>
                          <a:blip r:embed="rId5"/>
                          <a:stretch>
                            <a:fillRect l="-400000" t="-404839" r="-699" b="-11290"/>
                          </a:stretch>
                        </a:blipFill>
                      </a:tcPr>
                    </a:tc>
                    <a:extLst>
                      <a:ext uri="{0D108BD9-81ED-4DB2-BD59-A6C34878D82A}">
                        <a16:rowId xmlns:a16="http://schemas.microsoft.com/office/drawing/2014/main" val="78551600"/>
                      </a:ext>
                    </a:extLst>
                  </a:tr>
                </a:tbl>
              </a:graphicData>
            </a:graphic>
          </p:graphicFrame>
        </mc:Fallback>
      </mc:AlternateContent>
    </p:spTree>
    <p:extLst>
      <p:ext uri="{BB962C8B-B14F-4D97-AF65-F5344CB8AC3E}">
        <p14:creationId xmlns:p14="http://schemas.microsoft.com/office/powerpoint/2010/main" val="911027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B2BA-991C-F46D-73AA-7946C72E9A33}"/>
              </a:ext>
            </a:extLst>
          </p:cNvPr>
          <p:cNvSpPr>
            <a:spLocks noGrp="1"/>
          </p:cNvSpPr>
          <p:nvPr>
            <p:ph type="title"/>
          </p:nvPr>
        </p:nvSpPr>
        <p:spPr/>
        <p:txBody>
          <a:bodyPr/>
          <a:lstStyle/>
          <a:p>
            <a:r>
              <a:rPr lang="en-US" dirty="0"/>
              <a:t>Prove a point group is a mathematical group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C1AE3-437A-E96A-4504-3ED7D52B2F66}"/>
                  </a:ext>
                </a:extLst>
              </p:cNvPr>
              <p:cNvSpPr>
                <a:spLocks noGrp="1"/>
              </p:cNvSpPr>
              <p:nvPr>
                <p:ph idx="1"/>
              </p:nvPr>
            </p:nvSpPr>
            <p:spPr>
              <a:xfrm>
                <a:off x="1097280" y="1845734"/>
                <a:ext cx="4900108" cy="4023360"/>
              </a:xfrm>
            </p:spPr>
            <p:txBody>
              <a:bodyPr>
                <a:normAutofit/>
              </a:bodyPr>
              <a:lstStyle/>
              <a:p>
                <a:pPr marL="0" indent="0">
                  <a:buNone/>
                </a:pPr>
                <a:r>
                  <a:rPr lang="en-US" dirty="0">
                    <a:latin typeface="Cambria Math" panose="02040503050406030204" pitchFamily="18" charset="0"/>
                  </a:rPr>
                  <a:t>5.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r>
                      <a:rPr lang="en-US" i="1">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𝑆</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oMath>
                </a14:m>
                <a:r>
                  <a:rPr lang="en-US" dirty="0"/>
                  <a:t> in every case (No Commutative Law of Multiplication)</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r>
                          <a:rPr lang="en-US" b="0" i="1" smtClean="0">
                            <a:latin typeface="Cambria Math" panose="02040503050406030204" pitchFamily="18" charset="0"/>
                          </a:rPr>
                          <m:t>𝑣</m:t>
                        </m:r>
                      </m:sub>
                    </m:sSub>
                  </m:oMath>
                </a14:m>
                <a:r>
                  <a:rPr lang="en-US" dirty="0"/>
                  <a:t> is abelian, so the commutative law of multiplication holds</a:t>
                </a:r>
              </a:p>
              <a:p>
                <a:pPr marL="0" indent="0">
                  <a:buNone/>
                </a:pPr>
                <a:endParaRPr lang="en-US" dirty="0">
                  <a:latin typeface="Cambria Math" panose="02040503050406030204" pitchFamily="18" charset="0"/>
                </a:endParaRP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5CC1AE3-437A-E96A-4504-3ED7D52B2F66}"/>
                  </a:ext>
                </a:extLst>
              </p:cNvPr>
              <p:cNvSpPr>
                <a:spLocks noGrp="1" noRot="1" noChangeAspect="1" noMove="1" noResize="1" noEditPoints="1" noAdjustHandles="1" noChangeArrowheads="1" noChangeShapeType="1" noTextEdit="1"/>
              </p:cNvSpPr>
              <p:nvPr>
                <p:ph idx="1"/>
              </p:nvPr>
            </p:nvSpPr>
            <p:spPr>
              <a:xfrm>
                <a:off x="1097280" y="1845734"/>
                <a:ext cx="4900108" cy="4023360"/>
              </a:xfrm>
              <a:blipFill>
                <a:blip r:embed="rId2"/>
                <a:stretch>
                  <a:fillRect l="-3109" t="-1667"/>
                </a:stretch>
              </a:blipFill>
            </p:spPr>
            <p:txBody>
              <a:bodyPr/>
              <a:lstStyle/>
              <a:p>
                <a:r>
                  <a:rPr lang="en-US">
                    <a:noFill/>
                  </a:rPr>
                  <a:t> </a:t>
                </a:r>
              </a:p>
            </p:txBody>
          </p:sp>
        </mc:Fallback>
      </mc:AlternateContent>
      <p:pic>
        <p:nvPicPr>
          <p:cNvPr id="15" name="Picture 14" descr="A picture containing athletic game, sport&#10;&#10;Description automatically generated">
            <a:extLst>
              <a:ext uri="{FF2B5EF4-FFF2-40B4-BE49-F238E27FC236}">
                <a16:creationId xmlns:a16="http://schemas.microsoft.com/office/drawing/2014/main" id="{5D125959-E5FD-EFB1-819B-3541A17EE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4035" y="2713602"/>
            <a:ext cx="1947757" cy="1121619"/>
          </a:xfrm>
          <a:prstGeom prst="rect">
            <a:avLst/>
          </a:prstGeom>
        </p:spPr>
      </p:pic>
      <p:sp>
        <p:nvSpPr>
          <p:cNvPr id="16" name="TextBox 15">
            <a:extLst>
              <a:ext uri="{FF2B5EF4-FFF2-40B4-BE49-F238E27FC236}">
                <a16:creationId xmlns:a16="http://schemas.microsoft.com/office/drawing/2014/main" id="{5B26AF34-D785-6950-9D15-861A6B11345B}"/>
              </a:ext>
            </a:extLst>
          </p:cNvPr>
          <p:cNvSpPr txBox="1"/>
          <p:nvPr/>
        </p:nvSpPr>
        <p:spPr>
          <a:xfrm>
            <a:off x="9822490" y="1784977"/>
            <a:ext cx="572080" cy="369332"/>
          </a:xfrm>
          <a:prstGeom prst="rect">
            <a:avLst/>
          </a:prstGeom>
          <a:noFill/>
        </p:spPr>
        <p:txBody>
          <a:bodyPr wrap="square" rtlCol="0">
            <a:spAutoFit/>
          </a:bodyPr>
          <a:lstStyle/>
          <a:p>
            <a:r>
              <a:rPr lang="en-US" dirty="0"/>
              <a:t>z</a:t>
            </a:r>
          </a:p>
        </p:txBody>
      </p:sp>
      <p:sp>
        <p:nvSpPr>
          <p:cNvPr id="17" name="TextBox 16">
            <a:extLst>
              <a:ext uri="{FF2B5EF4-FFF2-40B4-BE49-F238E27FC236}">
                <a16:creationId xmlns:a16="http://schemas.microsoft.com/office/drawing/2014/main" id="{763D8E74-DFA0-6C35-AE6A-CA8C96D5F2D0}"/>
              </a:ext>
            </a:extLst>
          </p:cNvPr>
          <p:cNvSpPr txBox="1"/>
          <p:nvPr/>
        </p:nvSpPr>
        <p:spPr>
          <a:xfrm>
            <a:off x="10885798" y="2775428"/>
            <a:ext cx="377722" cy="369332"/>
          </a:xfrm>
          <a:prstGeom prst="rect">
            <a:avLst/>
          </a:prstGeom>
          <a:noFill/>
        </p:spPr>
        <p:txBody>
          <a:bodyPr wrap="square" rtlCol="0">
            <a:spAutoFit/>
          </a:bodyPr>
          <a:lstStyle/>
          <a:p>
            <a:r>
              <a:rPr lang="en-US" dirty="0"/>
              <a:t>y</a:t>
            </a:r>
          </a:p>
        </p:txBody>
      </p:sp>
      <p:cxnSp>
        <p:nvCxnSpPr>
          <p:cNvPr id="18" name="Straight Arrow Connector 17">
            <a:extLst>
              <a:ext uri="{FF2B5EF4-FFF2-40B4-BE49-F238E27FC236}">
                <a16:creationId xmlns:a16="http://schemas.microsoft.com/office/drawing/2014/main" id="{5A4B2187-9036-400B-7FA6-2FA5B6F5AF68}"/>
              </a:ext>
            </a:extLst>
          </p:cNvPr>
          <p:cNvCxnSpPr>
            <a:stCxn id="15" idx="0"/>
          </p:cNvCxnSpPr>
          <p:nvPr/>
        </p:nvCxnSpPr>
        <p:spPr>
          <a:xfrm flipH="1" flipV="1">
            <a:off x="9722224" y="1845734"/>
            <a:ext cx="5690" cy="867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87B59F6-E083-13F5-E07F-F9EFF345ACBB}"/>
              </a:ext>
            </a:extLst>
          </p:cNvPr>
          <p:cNvCxnSpPr>
            <a:endCxn id="17" idx="1"/>
          </p:cNvCxnSpPr>
          <p:nvPr/>
        </p:nvCxnSpPr>
        <p:spPr>
          <a:xfrm>
            <a:off x="10108530" y="2960094"/>
            <a:ext cx="777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Content Placeholder 4" descr="Diagram&#10;&#10;Description automatically generated with low confidence">
            <a:extLst>
              <a:ext uri="{FF2B5EF4-FFF2-40B4-BE49-F238E27FC236}">
                <a16:creationId xmlns:a16="http://schemas.microsoft.com/office/drawing/2014/main" id="{D32A42DB-94AD-6ED2-C22A-402A9E235B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4068" y="4175656"/>
            <a:ext cx="5486432" cy="1782394"/>
          </a:xfrm>
          <a:prstGeom prst="rect">
            <a:avLst/>
          </a:prstGeom>
        </p:spPr>
      </p:pic>
      <p:sp>
        <p:nvSpPr>
          <p:cNvPr id="10" name="TextBox 9">
            <a:extLst>
              <a:ext uri="{FF2B5EF4-FFF2-40B4-BE49-F238E27FC236}">
                <a16:creationId xmlns:a16="http://schemas.microsoft.com/office/drawing/2014/main" id="{92362921-6D2E-A488-0AB0-D2E923A6B35A}"/>
              </a:ext>
            </a:extLst>
          </p:cNvPr>
          <p:cNvSpPr txBox="1"/>
          <p:nvPr/>
        </p:nvSpPr>
        <p:spPr>
          <a:xfrm>
            <a:off x="9842551" y="1756938"/>
            <a:ext cx="572080" cy="369332"/>
          </a:xfrm>
          <a:prstGeom prst="rect">
            <a:avLst/>
          </a:prstGeom>
          <a:noFill/>
        </p:spPr>
        <p:txBody>
          <a:bodyPr wrap="square" rtlCol="0">
            <a:spAutoFit/>
          </a:bodyPr>
          <a:lstStyle/>
          <a:p>
            <a:r>
              <a:rPr lang="en-US" dirty="0"/>
              <a:t>z</a:t>
            </a:r>
          </a:p>
        </p:txBody>
      </p:sp>
      <p:sp>
        <p:nvSpPr>
          <p:cNvPr id="11" name="TextBox 10">
            <a:extLst>
              <a:ext uri="{FF2B5EF4-FFF2-40B4-BE49-F238E27FC236}">
                <a16:creationId xmlns:a16="http://schemas.microsoft.com/office/drawing/2014/main" id="{E9B7F25A-6F10-D1F2-AA84-F8638D524676}"/>
              </a:ext>
            </a:extLst>
          </p:cNvPr>
          <p:cNvSpPr txBox="1"/>
          <p:nvPr/>
        </p:nvSpPr>
        <p:spPr>
          <a:xfrm>
            <a:off x="10905859" y="2747389"/>
            <a:ext cx="377722" cy="369332"/>
          </a:xfrm>
          <a:prstGeom prst="rect">
            <a:avLst/>
          </a:prstGeom>
          <a:noFill/>
        </p:spPr>
        <p:txBody>
          <a:bodyPr wrap="square" rtlCol="0">
            <a:spAutoFit/>
          </a:bodyPr>
          <a:lstStyle/>
          <a:p>
            <a:r>
              <a:rPr lang="en-US" dirty="0"/>
              <a:t>y</a:t>
            </a:r>
          </a:p>
        </p:txBody>
      </p:sp>
      <mc:AlternateContent xmlns:mc="http://schemas.openxmlformats.org/markup-compatibility/2006" xmlns:a14="http://schemas.microsoft.com/office/drawing/2010/main">
        <mc:Choice Requires="a14">
          <p:graphicFrame>
            <p:nvGraphicFramePr>
              <p:cNvPr id="12" name="Table 5">
                <a:extLst>
                  <a:ext uri="{FF2B5EF4-FFF2-40B4-BE49-F238E27FC236}">
                    <a16:creationId xmlns:a16="http://schemas.microsoft.com/office/drawing/2014/main" id="{F5A93F10-4681-88E9-3348-BC3BDBD273C5}"/>
                  </a:ext>
                </a:extLst>
              </p:cNvPr>
              <p:cNvGraphicFramePr>
                <a:graphicFrameLocks noGrp="1"/>
              </p:cNvGraphicFramePr>
              <p:nvPr>
                <p:extLst>
                  <p:ext uri="{D42A27DB-BD31-4B8C-83A1-F6EECF244321}">
                    <p14:modId xmlns:p14="http://schemas.microsoft.com/office/powerpoint/2010/main" val="125976178"/>
                  </p:ext>
                </p:extLst>
              </p:nvPr>
            </p:nvGraphicFramePr>
            <p:xfrm>
              <a:off x="1097280" y="3552833"/>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r>
                                      <a:rPr lang="en-US" b="0" i="1" smtClean="0">
                                        <a:latin typeface="Cambria Math" panose="02040503050406030204" pitchFamily="18" charset="0"/>
                                      </a:rPr>
                                      <m:t>𝑣</m:t>
                                    </m:r>
                                  </m:sub>
                                </m:sSub>
                              </m:oMath>
                            </m:oMathPara>
                          </a14:m>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29258"/>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591964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4480148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2559597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extLst>
                      <a:ext uri="{0D108BD9-81ED-4DB2-BD59-A6C34878D82A}">
                        <a16:rowId xmlns:a16="http://schemas.microsoft.com/office/drawing/2014/main" val="78551600"/>
                      </a:ext>
                    </a:extLst>
                  </a:tr>
                </a:tbl>
              </a:graphicData>
            </a:graphic>
          </p:graphicFrame>
        </mc:Choice>
        <mc:Fallback xmlns="">
          <p:graphicFrame>
            <p:nvGraphicFramePr>
              <p:cNvPr id="12" name="Table 5">
                <a:extLst>
                  <a:ext uri="{FF2B5EF4-FFF2-40B4-BE49-F238E27FC236}">
                    <a16:creationId xmlns:a16="http://schemas.microsoft.com/office/drawing/2014/main" id="{F5A93F10-4681-88E9-3348-BC3BDBD273C5}"/>
                  </a:ext>
                </a:extLst>
              </p:cNvPr>
              <p:cNvGraphicFramePr>
                <a:graphicFrameLocks noGrp="1"/>
              </p:cNvGraphicFramePr>
              <p:nvPr>
                <p:extLst>
                  <p:ext uri="{D42A27DB-BD31-4B8C-83A1-F6EECF244321}">
                    <p14:modId xmlns:p14="http://schemas.microsoft.com/office/powerpoint/2010/main" val="125976178"/>
                  </p:ext>
                </p:extLst>
              </p:nvPr>
            </p:nvGraphicFramePr>
            <p:xfrm>
              <a:off x="1097280" y="3552833"/>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5095">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5"/>
                          <a:stretch>
                            <a:fillRect t="-6452" r="-400000" b="-408065"/>
                          </a:stretch>
                        </a:blipFill>
                      </a:tcPr>
                    </a:tc>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5"/>
                          <a:stretch>
                            <a:fillRect l="-100000" t="-6452" r="-300000"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5"/>
                          <a:stretch>
                            <a:fillRect l="-201408" t="-6452" r="-202113"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5"/>
                          <a:stretch>
                            <a:fillRect l="-299301" t="-6452" r="-1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5"/>
                          <a:stretch>
                            <a:fillRect l="-399301" t="-6452" r="-699" b="-408065"/>
                          </a:stretch>
                        </a:blipFill>
                      </a:tcPr>
                    </a:tc>
                    <a:extLst>
                      <a:ext uri="{0D108BD9-81ED-4DB2-BD59-A6C34878D82A}">
                        <a16:rowId xmlns:a16="http://schemas.microsoft.com/office/drawing/2014/main" val="420729258"/>
                      </a:ext>
                    </a:extLst>
                  </a:tr>
                  <a:tr h="375095">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t="-106452" r="-400000" b="-308065"/>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5"/>
                          <a:stretch>
                            <a:fillRect l="-100000" t="-106452" r="-300000" b="-308065"/>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5"/>
                          <a:stretch>
                            <a:fillRect l="-201408" t="-106452" r="-202113" b="-308065"/>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5"/>
                          <a:stretch>
                            <a:fillRect l="-299301" t="-106452" r="-100699" b="-308065"/>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5"/>
                          <a:stretch>
                            <a:fillRect l="-399301" t="-106452" r="-699" b="-308065"/>
                          </a:stretch>
                        </a:blipFill>
                      </a:tcPr>
                    </a:tc>
                    <a:extLst>
                      <a:ext uri="{0D108BD9-81ED-4DB2-BD59-A6C34878D82A}">
                        <a16:rowId xmlns:a16="http://schemas.microsoft.com/office/drawing/2014/main" val="1775919643"/>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5"/>
                          <a:stretch>
                            <a:fillRect t="-209836" r="-400000" b="-213115"/>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100000" t="-209836" r="-300000" b="-213115"/>
                          </a:stretch>
                        </a:blipFill>
                      </a:tcPr>
                    </a:tc>
                    <a:tc>
                      <a:txBody>
                        <a:bodyPr/>
                        <a:lstStyle/>
                        <a:p>
                          <a:endParaRPr lang="en-US"/>
                        </a:p>
                      </a:txBody>
                      <a:tcPr>
                        <a:blipFill>
                          <a:blip r:embed="rId5"/>
                          <a:stretch>
                            <a:fillRect l="-201408" t="-209836" r="-202113" b="-213115"/>
                          </a:stretch>
                        </a:blipFill>
                      </a:tcPr>
                    </a:tc>
                    <a:tc>
                      <a:txBody>
                        <a:bodyPr/>
                        <a:lstStyle/>
                        <a:p>
                          <a:endParaRPr lang="en-US"/>
                        </a:p>
                      </a:txBody>
                      <a:tcPr>
                        <a:blipFill>
                          <a:blip r:embed="rId5"/>
                          <a:stretch>
                            <a:fillRect l="-299301" t="-209836" r="-100699" b="-213115"/>
                          </a:stretch>
                        </a:blipFill>
                      </a:tcPr>
                    </a:tc>
                    <a:tc>
                      <a:txBody>
                        <a:bodyPr/>
                        <a:lstStyle/>
                        <a:p>
                          <a:endParaRPr lang="en-US"/>
                        </a:p>
                      </a:txBody>
                      <a:tcPr>
                        <a:blipFill>
                          <a:blip r:embed="rId5"/>
                          <a:stretch>
                            <a:fillRect l="-399301" t="-209836" r="-699" b="-213115"/>
                          </a:stretch>
                        </a:blipFill>
                      </a:tcPr>
                    </a:tc>
                    <a:extLst>
                      <a:ext uri="{0D108BD9-81ED-4DB2-BD59-A6C34878D82A}">
                        <a16:rowId xmlns:a16="http://schemas.microsoft.com/office/drawing/2014/main" val="2448014822"/>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5"/>
                          <a:stretch>
                            <a:fillRect t="-304839" r="-400000" b="-109677"/>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100000" t="-304839" r="-300000" b="-109677"/>
                          </a:stretch>
                        </a:blipFill>
                      </a:tcPr>
                    </a:tc>
                    <a:tc>
                      <a:txBody>
                        <a:bodyPr/>
                        <a:lstStyle/>
                        <a:p>
                          <a:endParaRPr lang="en-US"/>
                        </a:p>
                      </a:txBody>
                      <a:tcPr>
                        <a:blipFill>
                          <a:blip r:embed="rId5"/>
                          <a:stretch>
                            <a:fillRect l="-201408" t="-304839" r="-202113" b="-109677"/>
                          </a:stretch>
                        </a:blipFill>
                      </a:tcPr>
                    </a:tc>
                    <a:tc>
                      <a:txBody>
                        <a:bodyPr/>
                        <a:lstStyle/>
                        <a:p>
                          <a:endParaRPr lang="en-US"/>
                        </a:p>
                      </a:txBody>
                      <a:tcPr>
                        <a:blipFill>
                          <a:blip r:embed="rId5"/>
                          <a:stretch>
                            <a:fillRect l="-299301" t="-304839" r="-100699" b="-109677"/>
                          </a:stretch>
                        </a:blipFill>
                      </a:tcPr>
                    </a:tc>
                    <a:tc>
                      <a:txBody>
                        <a:bodyPr/>
                        <a:lstStyle/>
                        <a:p>
                          <a:endParaRPr lang="en-US"/>
                        </a:p>
                      </a:txBody>
                      <a:tcPr>
                        <a:blipFill>
                          <a:blip r:embed="rId5"/>
                          <a:stretch>
                            <a:fillRect l="-399301" t="-304839" r="-699" b="-109677"/>
                          </a:stretch>
                        </a:blipFill>
                      </a:tcPr>
                    </a:tc>
                    <a:extLst>
                      <a:ext uri="{0D108BD9-81ED-4DB2-BD59-A6C34878D82A}">
                        <a16:rowId xmlns:a16="http://schemas.microsoft.com/office/drawing/2014/main" val="1825595975"/>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5"/>
                          <a:stretch>
                            <a:fillRect t="-404839" r="-400000" b="-9677"/>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5"/>
                          <a:stretch>
                            <a:fillRect l="-100000" t="-404839" r="-300000" b="-9677"/>
                          </a:stretch>
                        </a:blipFill>
                      </a:tcPr>
                    </a:tc>
                    <a:tc>
                      <a:txBody>
                        <a:bodyPr/>
                        <a:lstStyle/>
                        <a:p>
                          <a:endParaRPr lang="en-US"/>
                        </a:p>
                      </a:txBody>
                      <a:tcPr>
                        <a:blipFill>
                          <a:blip r:embed="rId5"/>
                          <a:stretch>
                            <a:fillRect l="-201408" t="-404839" r="-202113" b="-9677"/>
                          </a:stretch>
                        </a:blipFill>
                      </a:tcPr>
                    </a:tc>
                    <a:tc>
                      <a:txBody>
                        <a:bodyPr/>
                        <a:lstStyle/>
                        <a:p>
                          <a:endParaRPr lang="en-US"/>
                        </a:p>
                      </a:txBody>
                      <a:tcPr>
                        <a:blipFill>
                          <a:blip r:embed="rId5"/>
                          <a:stretch>
                            <a:fillRect l="-299301" t="-404839" r="-100699" b="-9677"/>
                          </a:stretch>
                        </a:blipFill>
                      </a:tcPr>
                    </a:tc>
                    <a:tc>
                      <a:txBody>
                        <a:bodyPr/>
                        <a:lstStyle/>
                        <a:p>
                          <a:endParaRPr lang="en-US"/>
                        </a:p>
                      </a:txBody>
                      <a:tcPr>
                        <a:blipFill>
                          <a:blip r:embed="rId5"/>
                          <a:stretch>
                            <a:fillRect l="-399301" t="-404839" r="-699" b="-9677"/>
                          </a:stretch>
                        </a:blipFill>
                      </a:tcPr>
                    </a:tc>
                    <a:extLst>
                      <a:ext uri="{0D108BD9-81ED-4DB2-BD59-A6C34878D82A}">
                        <a16:rowId xmlns:a16="http://schemas.microsoft.com/office/drawing/2014/main" val="78551600"/>
                      </a:ext>
                    </a:extLst>
                  </a:tr>
                </a:tbl>
              </a:graphicData>
            </a:graphic>
          </p:graphicFrame>
        </mc:Fallback>
      </mc:AlternateContent>
    </p:spTree>
    <p:extLst>
      <p:ext uri="{BB962C8B-B14F-4D97-AF65-F5344CB8AC3E}">
        <p14:creationId xmlns:p14="http://schemas.microsoft.com/office/powerpoint/2010/main" val="1185264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B2BA-991C-F46D-73AA-7946C72E9A33}"/>
              </a:ext>
            </a:extLst>
          </p:cNvPr>
          <p:cNvSpPr>
            <a:spLocks noGrp="1"/>
          </p:cNvSpPr>
          <p:nvPr>
            <p:ph type="title"/>
          </p:nvPr>
        </p:nvSpPr>
        <p:spPr/>
        <p:txBody>
          <a:bodyPr/>
          <a:lstStyle/>
          <a:p>
            <a:r>
              <a:rPr lang="en-US" dirty="0"/>
              <a:t>Prove a point group is a mathematical group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5CC1AE3-437A-E96A-4504-3ED7D52B2F66}"/>
                  </a:ext>
                </a:extLst>
              </p:cNvPr>
              <p:cNvSpPr>
                <a:spLocks noGrp="1"/>
              </p:cNvSpPr>
              <p:nvPr>
                <p:ph idx="1"/>
              </p:nvPr>
            </p:nvSpPr>
            <p:spPr>
              <a:xfrm>
                <a:off x="1097280" y="1845734"/>
                <a:ext cx="4900108" cy="4023360"/>
              </a:xfrm>
            </p:spPr>
            <p:txBody>
              <a:bodyPr/>
              <a:lstStyle/>
              <a:p>
                <a:pPr marL="0" indent="0">
                  <a:buNone/>
                </a:pPr>
                <a:r>
                  <a:rPr lang="en-US" dirty="0">
                    <a:latin typeface="Cambria Math" panose="02040503050406030204" pitchFamily="18" charset="0"/>
                  </a:rPr>
                  <a:t>5.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r>
                      <a:rPr lang="en-US" i="1">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𝑆</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oMath>
                </a14:m>
                <a:r>
                  <a:rPr lang="en-US" dirty="0"/>
                  <a:t> in every case (No Commutative Law of Multiplication)</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3</m:t>
                          </m:r>
                        </m:sub>
                      </m:sSub>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ea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ea typeface="Cambria Math" panose="02040503050406030204" pitchFamily="18" charset="0"/>
                            </a:rPr>
                            <m:t>𝑣</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3</m:t>
                          </m:r>
                        </m:sub>
                      </m:sSub>
                    </m:oMath>
                  </m:oMathPara>
                </a14:m>
                <a:endParaRPr lang="en-US" dirty="0">
                  <a:latin typeface="Cambria Math" panose="02040503050406030204" pitchFamily="18" charset="0"/>
                </a:endParaRP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55CC1AE3-437A-E96A-4504-3ED7D52B2F66}"/>
                  </a:ext>
                </a:extLst>
              </p:cNvPr>
              <p:cNvSpPr>
                <a:spLocks noGrp="1" noRot="1" noChangeAspect="1" noMove="1" noResize="1" noEditPoints="1" noAdjustHandles="1" noChangeArrowheads="1" noChangeShapeType="1" noTextEdit="1"/>
              </p:cNvSpPr>
              <p:nvPr>
                <p:ph idx="1"/>
              </p:nvPr>
            </p:nvSpPr>
            <p:spPr>
              <a:xfrm>
                <a:off x="1097280" y="1845734"/>
                <a:ext cx="4900108" cy="4023360"/>
              </a:xfrm>
              <a:blipFill>
                <a:blip r:embed="rId2"/>
                <a:stretch>
                  <a:fillRect l="-3109" t="-1667"/>
                </a:stretch>
              </a:blipFill>
            </p:spPr>
            <p:txBody>
              <a:bodyPr/>
              <a:lstStyle/>
              <a:p>
                <a:r>
                  <a:rPr lang="en-US">
                    <a:noFill/>
                  </a:rPr>
                  <a:t> </a:t>
                </a:r>
              </a:p>
            </p:txBody>
          </p:sp>
        </mc:Fallback>
      </mc:AlternateContent>
      <p:pic>
        <p:nvPicPr>
          <p:cNvPr id="6" name="Picture 5" descr="Diagram&#10;&#10;Description automatically generated">
            <a:extLst>
              <a:ext uri="{FF2B5EF4-FFF2-40B4-BE49-F238E27FC236}">
                <a16:creationId xmlns:a16="http://schemas.microsoft.com/office/drawing/2014/main" id="{C66CDE1F-AB78-966E-52D1-14273996C5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529" y="4419226"/>
            <a:ext cx="6415389" cy="1837684"/>
          </a:xfrm>
          <a:prstGeom prst="rect">
            <a:avLst/>
          </a:prstGeom>
        </p:spPr>
      </p:pic>
      <p:cxnSp>
        <p:nvCxnSpPr>
          <p:cNvPr id="13" name="Straight Arrow Connector 12">
            <a:extLst>
              <a:ext uri="{FF2B5EF4-FFF2-40B4-BE49-F238E27FC236}">
                <a16:creationId xmlns:a16="http://schemas.microsoft.com/office/drawing/2014/main" id="{E155F844-FD60-FA67-4DA7-4EBD1BF66381}"/>
              </a:ext>
            </a:extLst>
          </p:cNvPr>
          <p:cNvCxnSpPr/>
          <p:nvPr/>
        </p:nvCxnSpPr>
        <p:spPr>
          <a:xfrm flipV="1">
            <a:off x="9256542" y="1845734"/>
            <a:ext cx="0" cy="869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descr="A picture containing clipart&#10;&#10;Description automatically generated">
            <a:extLst>
              <a:ext uri="{FF2B5EF4-FFF2-40B4-BE49-F238E27FC236}">
                <a16:creationId xmlns:a16="http://schemas.microsoft.com/office/drawing/2014/main" id="{CBF3E67A-AE46-6597-FC25-04F685E0B7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0122" y="2850534"/>
            <a:ext cx="2520982" cy="1292402"/>
          </a:xfrm>
          <a:prstGeom prst="rect">
            <a:avLst/>
          </a:prstGeom>
        </p:spPr>
      </p:pic>
      <p:cxnSp>
        <p:nvCxnSpPr>
          <p:cNvPr id="15" name="Straight Arrow Connector 14">
            <a:extLst>
              <a:ext uri="{FF2B5EF4-FFF2-40B4-BE49-F238E27FC236}">
                <a16:creationId xmlns:a16="http://schemas.microsoft.com/office/drawing/2014/main" id="{2BB54400-C805-7831-D8F8-A10D2C8D1B43}"/>
              </a:ext>
            </a:extLst>
          </p:cNvPr>
          <p:cNvCxnSpPr/>
          <p:nvPr/>
        </p:nvCxnSpPr>
        <p:spPr>
          <a:xfrm>
            <a:off x="10139084" y="3227294"/>
            <a:ext cx="10623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9A28895-70EC-254F-E08A-603A8989E333}"/>
              </a:ext>
            </a:extLst>
          </p:cNvPr>
          <p:cNvSpPr txBox="1"/>
          <p:nvPr/>
        </p:nvSpPr>
        <p:spPr>
          <a:xfrm>
            <a:off x="9285247" y="1699331"/>
            <a:ext cx="572080" cy="369332"/>
          </a:xfrm>
          <a:prstGeom prst="rect">
            <a:avLst/>
          </a:prstGeom>
          <a:noFill/>
        </p:spPr>
        <p:txBody>
          <a:bodyPr wrap="square" rtlCol="0">
            <a:spAutoFit/>
          </a:bodyPr>
          <a:lstStyle/>
          <a:p>
            <a:r>
              <a:rPr lang="en-US" dirty="0"/>
              <a:t>z</a:t>
            </a:r>
          </a:p>
        </p:txBody>
      </p:sp>
      <p:sp>
        <p:nvSpPr>
          <p:cNvPr id="21" name="TextBox 20">
            <a:extLst>
              <a:ext uri="{FF2B5EF4-FFF2-40B4-BE49-F238E27FC236}">
                <a16:creationId xmlns:a16="http://schemas.microsoft.com/office/drawing/2014/main" id="{737F7C4F-7D3F-F59C-771F-1DA88ED478C8}"/>
              </a:ext>
            </a:extLst>
          </p:cNvPr>
          <p:cNvSpPr txBox="1"/>
          <p:nvPr/>
        </p:nvSpPr>
        <p:spPr>
          <a:xfrm>
            <a:off x="11294927" y="2898303"/>
            <a:ext cx="377722" cy="369332"/>
          </a:xfrm>
          <a:prstGeom prst="rect">
            <a:avLst/>
          </a:prstGeom>
          <a:noFill/>
        </p:spPr>
        <p:txBody>
          <a:bodyPr wrap="square" rtlCol="0">
            <a:spAutoFit/>
          </a:bodyPr>
          <a:lstStyle/>
          <a:p>
            <a:r>
              <a:rPr lang="en-US" dirty="0"/>
              <a:t>y</a:t>
            </a:r>
          </a:p>
        </p:txBody>
      </p:sp>
    </p:spTree>
    <p:extLst>
      <p:ext uri="{BB962C8B-B14F-4D97-AF65-F5344CB8AC3E}">
        <p14:creationId xmlns:p14="http://schemas.microsoft.com/office/powerpoint/2010/main" val="317497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D800-4465-4FE1-6996-57D8137C34D7}"/>
              </a:ext>
            </a:extLst>
          </p:cNvPr>
          <p:cNvSpPr>
            <a:spLocks noGrp="1"/>
          </p:cNvSpPr>
          <p:nvPr>
            <p:ph type="title"/>
          </p:nvPr>
        </p:nvSpPr>
        <p:spPr/>
        <p:txBody>
          <a:bodyPr/>
          <a:lstStyle/>
          <a:p>
            <a:r>
              <a:rPr lang="en-US" dirty="0"/>
              <a:t>Group Theory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F4571E-4779-BC40-F702-B3B106E6958A}"/>
                  </a:ext>
                </a:extLst>
              </p:cNvPr>
              <p:cNvSpPr>
                <a:spLocks noGrp="1"/>
              </p:cNvSpPr>
              <p:nvPr>
                <p:ph idx="1"/>
              </p:nvPr>
            </p:nvSpPr>
            <p:spPr/>
            <p:txBody>
              <a:bodyPr/>
              <a:lstStyle/>
              <a:p>
                <a:r>
                  <a:rPr lang="en-US" dirty="0"/>
                  <a:t>Group theory studies the algebraic structures known as groups</a:t>
                </a:r>
              </a:p>
              <a:p>
                <a:r>
                  <a:rPr lang="en-US" dirty="0"/>
                  <a:t>A group is a collection of elements which are interrelated according to certain rules</a:t>
                </a:r>
              </a:p>
              <a:p>
                <a:pPr marL="457200" indent="-457200">
                  <a:buFont typeface="+mj-lt"/>
                  <a:buAutoNum type="arabicPeriod"/>
                </a:pPr>
                <a:r>
                  <a:rPr lang="en-US" dirty="0"/>
                  <a:t>Every product of any two symmetry operations is also in the set of symmetry operations</a:t>
                </a:r>
              </a:p>
              <a:p>
                <a:pPr marL="457200" indent="-457200">
                  <a:buFont typeface="+mj-lt"/>
                  <a:buAutoNum type="arabicPeriod"/>
                </a:pPr>
                <a:r>
                  <a:rPr lang="en-US" dirty="0"/>
                  <a:t>For each operation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oMath>
                </a14:m>
                <a:r>
                  <a:rPr lang="en-US" dirty="0"/>
                  <a:t> there exists an operation </a:t>
                </a:r>
                <a14:m>
                  <m:oMath xmlns:m="http://schemas.openxmlformats.org/officeDocument/2006/math">
                    <m:sSup>
                      <m:sSupPr>
                        <m:ctrlPr>
                          <a:rPr lang="en-US"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𝑅</m:t>
                            </m:r>
                          </m:e>
                        </m:acc>
                      </m:e>
                      <m:sup>
                        <m:r>
                          <a:rPr lang="en-US" b="0" i="1" smtClean="0">
                            <a:latin typeface="Cambria Math" panose="02040503050406030204" pitchFamily="18" charset="0"/>
                          </a:rPr>
                          <m:t>−1</m:t>
                        </m:r>
                      </m:sup>
                    </m:sSup>
                  </m:oMath>
                </a14:m>
                <a:r>
                  <a:rPr lang="en-US" dirty="0"/>
                  <a:t> in the set such that</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𝑅</m:t>
                        </m:r>
                      </m:e>
                    </m:acc>
                    <m:sSup>
                      <m:sSupPr>
                        <m:ctrlPr>
                          <a:rPr lang="en-US"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𝑅</m:t>
                            </m:r>
                          </m:e>
                        </m:acc>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𝑅</m:t>
                            </m:r>
                          </m:e>
                        </m:acc>
                      </m:e>
                      <m:sup>
                        <m:r>
                          <a:rPr lang="en-US" b="0" i="1" smtClean="0">
                            <a:latin typeface="Cambria Math" panose="02040503050406030204" pitchFamily="18" charset="0"/>
                          </a:rPr>
                          <m:t>−1</m:t>
                        </m:r>
                      </m:sup>
                    </m:sSup>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a14:m>
                <a:endParaRPr lang="en-US" dirty="0"/>
              </a:p>
              <a:p>
                <a:pPr marL="457200" indent="-457200">
                  <a:buFont typeface="+mj-lt"/>
                  <a:buAutoNum type="arabicPeriod"/>
                </a:pPr>
                <a:r>
                  <a:rPr lang="en-US" dirty="0"/>
                  <a:t>The identity operation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a14:m>
                <a:r>
                  <a:rPr lang="en-US" dirty="0"/>
                  <a:t> is included in the set – this element must commute with all others and leave them unchanged</a:t>
                </a:r>
              </a:p>
              <a:p>
                <a:pPr marL="457200" indent="-457200">
                  <a:buFont typeface="+mj-lt"/>
                  <a:buAutoNum type="arabicPeriod"/>
                </a:pPr>
                <a:r>
                  <a:rPr lang="en-US" dirty="0"/>
                  <a:t>In every case </a:t>
                </a:r>
                <a14:m>
                  <m:oMath xmlns:m="http://schemas.openxmlformats.org/officeDocument/2006/math">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e>
                    </m:d>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𝑅</m:t>
                        </m:r>
                      </m:e>
                    </m:acc>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𝑇</m:t>
                            </m:r>
                          </m:e>
                        </m:acc>
                      </m:e>
                    </m:d>
                  </m:oMath>
                </a14:m>
                <a:r>
                  <a:rPr lang="en-US" dirty="0"/>
                  <a:t> (Associative Law of Multiplication)</a:t>
                </a:r>
              </a:p>
              <a:p>
                <a:pPr marL="457200" indent="-457200">
                  <a:buFont typeface="+mj-lt"/>
                  <a:buAutoNum type="arabicPeriod"/>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𝑆</m:t>
                        </m:r>
                      </m:e>
                    </m:acc>
                    <m:r>
                      <a:rPr lang="en-US" i="1">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𝑆</m:t>
                        </m:r>
                      </m:e>
                    </m:acc>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𝑅</m:t>
                        </m:r>
                      </m:e>
                    </m:acc>
                  </m:oMath>
                </a14:m>
                <a:r>
                  <a:rPr lang="en-US" dirty="0"/>
                  <a:t> in some cases (No Commutative Law of Multiplication)</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8BF4571E-4779-BC40-F702-B3B106E6958A}"/>
                  </a:ext>
                </a:extLst>
              </p:cNvPr>
              <p:cNvSpPr>
                <a:spLocks noGrp="1" noRot="1" noChangeAspect="1" noMove="1" noResize="1" noEditPoints="1" noAdjustHandles="1" noChangeArrowheads="1" noChangeShapeType="1" noTextEdit="1"/>
              </p:cNvSpPr>
              <p:nvPr>
                <p:ph idx="1"/>
              </p:nvPr>
            </p:nvSpPr>
            <p:spPr>
              <a:blipFill>
                <a:blip r:embed="rId2"/>
                <a:stretch>
                  <a:fillRect l="-1576" t="-1667" r="-2788"/>
                </a:stretch>
              </a:blipFill>
            </p:spPr>
            <p:txBody>
              <a:bodyPr/>
              <a:lstStyle/>
              <a:p>
                <a:r>
                  <a:rPr lang="en-US">
                    <a:noFill/>
                  </a:rPr>
                  <a:t> </a:t>
                </a:r>
              </a:p>
            </p:txBody>
          </p:sp>
        </mc:Fallback>
      </mc:AlternateContent>
    </p:spTree>
    <p:extLst>
      <p:ext uri="{BB962C8B-B14F-4D97-AF65-F5344CB8AC3E}">
        <p14:creationId xmlns:p14="http://schemas.microsoft.com/office/powerpoint/2010/main" val="349133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2646-16D3-C20F-6BF4-3CC54530DEEE}"/>
              </a:ext>
            </a:extLst>
          </p:cNvPr>
          <p:cNvSpPr>
            <a:spLocks noGrp="1"/>
          </p:cNvSpPr>
          <p:nvPr>
            <p:ph type="title"/>
          </p:nvPr>
        </p:nvSpPr>
        <p:spPr/>
        <p:txBody>
          <a:bodyPr/>
          <a:lstStyle/>
          <a:p>
            <a:r>
              <a:rPr lang="en-US" dirty="0"/>
              <a:t>Representations of Groups</a:t>
            </a:r>
          </a:p>
        </p:txBody>
      </p:sp>
      <p:sp>
        <p:nvSpPr>
          <p:cNvPr id="3" name="Content Placeholder 2">
            <a:extLst>
              <a:ext uri="{FF2B5EF4-FFF2-40B4-BE49-F238E27FC236}">
                <a16:creationId xmlns:a16="http://schemas.microsoft.com/office/drawing/2014/main" id="{D3DF5990-F241-9A6B-41F3-850A9D81962C}"/>
              </a:ext>
            </a:extLst>
          </p:cNvPr>
          <p:cNvSpPr>
            <a:spLocks noGrp="1"/>
          </p:cNvSpPr>
          <p:nvPr>
            <p:ph idx="1"/>
          </p:nvPr>
        </p:nvSpPr>
        <p:spPr/>
        <p:txBody>
          <a:bodyPr/>
          <a:lstStyle/>
          <a:p>
            <a:r>
              <a:rPr lang="en-US" dirty="0"/>
              <a:t>A representation of the types of groups we care about may be defined as a set of matrices, each corresponding to a single operation in the group</a:t>
            </a:r>
          </a:p>
          <a:p>
            <a:r>
              <a:rPr lang="en-US" dirty="0"/>
              <a:t>They may be combined the same way symmetry operations may be combined</a:t>
            </a:r>
          </a:p>
          <a:p>
            <a:endParaRPr lang="en-US" dirty="0"/>
          </a:p>
          <a:p>
            <a:endParaRPr lang="en-US" dirty="0"/>
          </a:p>
        </p:txBody>
      </p:sp>
    </p:spTree>
    <p:extLst>
      <p:ext uri="{BB962C8B-B14F-4D97-AF65-F5344CB8AC3E}">
        <p14:creationId xmlns:p14="http://schemas.microsoft.com/office/powerpoint/2010/main" val="1659011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7324-DCF3-031E-8883-492953E08028}"/>
              </a:ext>
            </a:extLst>
          </p:cNvPr>
          <p:cNvSpPr>
            <a:spLocks noGrp="1"/>
          </p:cNvSpPr>
          <p:nvPr>
            <p:ph type="title"/>
          </p:nvPr>
        </p:nvSpPr>
        <p:spPr/>
        <p:txBody>
          <a:bodyPr/>
          <a:lstStyle/>
          <a:p>
            <a:r>
              <a:rPr lang="en-US" dirty="0"/>
              <a:t>Representation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99A49E-70C5-890B-EA18-C1EDB329F48C}"/>
                  </a:ext>
                </a:extLst>
              </p:cNvPr>
              <p:cNvSpPr>
                <a:spLocks noGrp="1"/>
              </p:cNvSpPr>
              <p:nvPr>
                <p:ph idx="1"/>
              </p:nvPr>
            </p:nvSpPr>
            <p:spPr/>
            <p:txBody>
              <a:bodyPr>
                <a:normAutofit fontScale="92500" lnSpcReduction="20000"/>
              </a:bodyPr>
              <a:lstStyle/>
              <a:p>
                <a:r>
                  <a:rPr lang="en-US" dirty="0"/>
                  <a:t>Example: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r>
                          <a:rPr lang="en-US" b="0" i="1" smtClean="0">
                            <a:latin typeface="Cambria Math" panose="02040503050406030204" pitchFamily="18" charset="0"/>
                          </a:rPr>
                          <m:t>𝑣</m:t>
                        </m:r>
                      </m:sub>
                    </m:sSub>
                  </m:oMath>
                </a14:m>
                <a:endParaRPr lang="en-US" dirty="0"/>
              </a:p>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oMath>
                </a14:m>
                <a:endParaRPr lang="en-US" dirty="0"/>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𝐶</m:t>
                            </m:r>
                          </m:e>
                        </m:acc>
                      </m:e>
                      <m:sub>
                        <m:r>
                          <a:rPr lang="en-US" b="0" i="1" smtClean="0">
                            <a:latin typeface="Cambria Math" panose="02040503050406030204" pitchFamily="18" charset="0"/>
                          </a:rPr>
                          <m:t>𝑛</m:t>
                        </m:r>
                      </m:sub>
                    </m:sSub>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m:t>
                    </m:r>
                    <m:r>
                      <a:rPr lang="en-US" b="0" i="1" smtClean="0">
                        <a:latin typeface="Cambria Math" panose="02040503050406030204" pitchFamily="18" charset="0"/>
                      </a:rPr>
                      <m:t>𝑥</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e>
                    </m:func>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𝑠𝑖𝑛</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𝑐𝑜𝑠</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𝑠𝑖𝑛</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a:p>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sym typeface="Symbol" panose="05050102010706020507" pitchFamily="18" charset="2"/>
                          </a:rPr>
                          <m:t></m:t>
                        </m:r>
                      </m:e>
                    </m:acc>
                    <m:r>
                      <a:rPr lang="en-US" b="0" i="1" smtClean="0">
                        <a:latin typeface="Cambria Math" panose="02040503050406030204" pitchFamily="18" charset="0"/>
                        <a:sym typeface="Symbol" panose="05050102010706020507" pitchFamily="18" charset="2"/>
                      </a:rPr>
                      <m:t>(</m:t>
                    </m:r>
                    <m:r>
                      <a:rPr lang="en-US" b="0" i="1" smtClean="0">
                        <a:latin typeface="Cambria Math" panose="02040503050406030204" pitchFamily="18" charset="0"/>
                        <a:sym typeface="Symbol" panose="05050102010706020507" pitchFamily="18" charset="2"/>
                      </a:rPr>
                      <m:t>𝑥𝑧</m:t>
                    </m:r>
                    <m:r>
                      <a:rPr lang="en-US" b="0" i="1" smtClean="0">
                        <a:latin typeface="Cambria Math" panose="02040503050406030204" pitchFamily="18" charset="0"/>
                        <a:sym typeface="Symbol" panose="05050102010706020507" pitchFamily="18" charset="2"/>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a:p>
              <a:p>
                <a:endParaRPr lang="en-US" dirty="0"/>
              </a:p>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plcHide m:val="on"/>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b="0" dirty="0"/>
              </a:p>
              <a:p>
                <a:endParaRPr lang="en-US" dirty="0"/>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𝑥𝑧</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𝑦𝑧</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p:txBody>
          </p:sp>
        </mc:Choice>
        <mc:Fallback xmlns="">
          <p:sp>
            <p:nvSpPr>
              <p:cNvPr id="3" name="Content Placeholder 2">
                <a:extLst>
                  <a:ext uri="{FF2B5EF4-FFF2-40B4-BE49-F238E27FC236}">
                    <a16:creationId xmlns:a16="http://schemas.microsoft.com/office/drawing/2014/main" id="{DA99A49E-70C5-890B-EA18-C1EDB329F48C}"/>
                  </a:ext>
                </a:extLst>
              </p:cNvPr>
              <p:cNvSpPr>
                <a:spLocks noGrp="1" noRot="1" noChangeAspect="1" noMove="1" noResize="1" noEditPoints="1" noAdjustHandles="1" noChangeArrowheads="1" noChangeShapeType="1" noTextEdit="1"/>
              </p:cNvSpPr>
              <p:nvPr>
                <p:ph idx="1"/>
              </p:nvPr>
            </p:nvSpPr>
            <p:spPr>
              <a:blipFill>
                <a:blip r:embed="rId2"/>
                <a:stretch>
                  <a:fillRect l="-545" t="-2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7591E838-616F-1914-5C29-FE8280CCAFA0}"/>
                  </a:ext>
                </a:extLst>
              </p:cNvPr>
              <p:cNvGraphicFramePr>
                <a:graphicFrameLocks noGrp="1"/>
              </p:cNvGraphicFramePr>
              <p:nvPr>
                <p:extLst>
                  <p:ext uri="{D42A27DB-BD31-4B8C-83A1-F6EECF244321}">
                    <p14:modId xmlns:p14="http://schemas.microsoft.com/office/powerpoint/2010/main" val="2158710801"/>
                  </p:ext>
                </p:extLst>
              </p:nvPr>
            </p:nvGraphicFramePr>
            <p:xfrm>
              <a:off x="7193579" y="3993619"/>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r>
                                      <a:rPr lang="en-US" b="0" i="1" smtClean="0">
                                        <a:latin typeface="Cambria Math" panose="02040503050406030204" pitchFamily="18" charset="0"/>
                                      </a:rPr>
                                      <m:t>𝑣</m:t>
                                    </m:r>
                                  </m:sub>
                                </m:sSub>
                              </m:oMath>
                            </m:oMathPara>
                          </a14:m>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29258"/>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591964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4480148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2559597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extLst>
                      <a:ext uri="{0D108BD9-81ED-4DB2-BD59-A6C34878D82A}">
                        <a16:rowId xmlns:a16="http://schemas.microsoft.com/office/drawing/2014/main" val="78551600"/>
                      </a:ext>
                    </a:extLst>
                  </a:tr>
                </a:tbl>
              </a:graphicData>
            </a:graphic>
          </p:graphicFrame>
        </mc:Choice>
        <mc:Fallback xmlns="">
          <p:graphicFrame>
            <p:nvGraphicFramePr>
              <p:cNvPr id="5" name="Table 5">
                <a:extLst>
                  <a:ext uri="{FF2B5EF4-FFF2-40B4-BE49-F238E27FC236}">
                    <a16:creationId xmlns:a16="http://schemas.microsoft.com/office/drawing/2014/main" id="{7591E838-616F-1914-5C29-FE8280CCAFA0}"/>
                  </a:ext>
                </a:extLst>
              </p:cNvPr>
              <p:cNvGraphicFramePr>
                <a:graphicFrameLocks noGrp="1"/>
              </p:cNvGraphicFramePr>
              <p:nvPr>
                <p:extLst>
                  <p:ext uri="{D42A27DB-BD31-4B8C-83A1-F6EECF244321}">
                    <p14:modId xmlns:p14="http://schemas.microsoft.com/office/powerpoint/2010/main" val="2158710801"/>
                  </p:ext>
                </p:extLst>
              </p:nvPr>
            </p:nvGraphicFramePr>
            <p:xfrm>
              <a:off x="7193579" y="3993619"/>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5095">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3"/>
                          <a:stretch>
                            <a:fillRect t="-8065" r="-400699" b="-408065"/>
                          </a:stretch>
                        </a:blipFill>
                      </a:tcPr>
                    </a:tc>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3"/>
                          <a:stretch>
                            <a:fillRect l="-100000" t="-8065" r="-3006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l="-201408" t="-8065" r="-202817"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l="-299301" t="-8065" r="-101399" b="-408065"/>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l="-399301" t="-8065" r="-1399" b="-408065"/>
                          </a:stretch>
                        </a:blipFill>
                      </a:tcPr>
                    </a:tc>
                    <a:extLst>
                      <a:ext uri="{0D108BD9-81ED-4DB2-BD59-A6C34878D82A}">
                        <a16:rowId xmlns:a16="http://schemas.microsoft.com/office/drawing/2014/main" val="420729258"/>
                      </a:ext>
                    </a:extLst>
                  </a:tr>
                  <a:tr h="375095">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3"/>
                          <a:stretch>
                            <a:fillRect t="-109836" r="-400699" b="-314754"/>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3"/>
                          <a:stretch>
                            <a:fillRect l="-100000" t="-109836" r="-3006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3"/>
                          <a:stretch>
                            <a:fillRect l="-201408" t="-109836" r="-202817"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3"/>
                          <a:stretch>
                            <a:fillRect l="-299301" t="-109836" r="-101399" b="-314754"/>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3"/>
                          <a:stretch>
                            <a:fillRect l="-399301" t="-109836" r="-1399" b="-314754"/>
                          </a:stretch>
                        </a:blipFill>
                      </a:tcPr>
                    </a:tc>
                    <a:extLst>
                      <a:ext uri="{0D108BD9-81ED-4DB2-BD59-A6C34878D82A}">
                        <a16:rowId xmlns:a16="http://schemas.microsoft.com/office/drawing/2014/main" val="1775919643"/>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3"/>
                          <a:stretch>
                            <a:fillRect t="-206452" r="-400699" b="-209677"/>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00000" t="-206452" r="-300699" b="-209677"/>
                          </a:stretch>
                        </a:blipFill>
                      </a:tcPr>
                    </a:tc>
                    <a:tc>
                      <a:txBody>
                        <a:bodyPr/>
                        <a:lstStyle/>
                        <a:p>
                          <a:endParaRPr lang="en-US"/>
                        </a:p>
                      </a:txBody>
                      <a:tcPr>
                        <a:blipFill>
                          <a:blip r:embed="rId3"/>
                          <a:stretch>
                            <a:fillRect l="-201408" t="-206452" r="-202817" b="-209677"/>
                          </a:stretch>
                        </a:blipFill>
                      </a:tcPr>
                    </a:tc>
                    <a:tc>
                      <a:txBody>
                        <a:bodyPr/>
                        <a:lstStyle/>
                        <a:p>
                          <a:endParaRPr lang="en-US"/>
                        </a:p>
                      </a:txBody>
                      <a:tcPr>
                        <a:blipFill>
                          <a:blip r:embed="rId3"/>
                          <a:stretch>
                            <a:fillRect l="-299301" t="-206452" r="-101399" b="-209677"/>
                          </a:stretch>
                        </a:blipFill>
                      </a:tcPr>
                    </a:tc>
                    <a:tc>
                      <a:txBody>
                        <a:bodyPr/>
                        <a:lstStyle/>
                        <a:p>
                          <a:endParaRPr lang="en-US"/>
                        </a:p>
                      </a:txBody>
                      <a:tcPr>
                        <a:blipFill>
                          <a:blip r:embed="rId3"/>
                          <a:stretch>
                            <a:fillRect l="-399301" t="-206452" r="-1399" b="-209677"/>
                          </a:stretch>
                        </a:blipFill>
                      </a:tcPr>
                    </a:tc>
                    <a:extLst>
                      <a:ext uri="{0D108BD9-81ED-4DB2-BD59-A6C34878D82A}">
                        <a16:rowId xmlns:a16="http://schemas.microsoft.com/office/drawing/2014/main" val="2448014822"/>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3"/>
                          <a:stretch>
                            <a:fillRect t="-311475" r="-400699" b="-113115"/>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00000" t="-311475" r="-300699" b="-113115"/>
                          </a:stretch>
                        </a:blipFill>
                      </a:tcPr>
                    </a:tc>
                    <a:tc>
                      <a:txBody>
                        <a:bodyPr/>
                        <a:lstStyle/>
                        <a:p>
                          <a:endParaRPr lang="en-US"/>
                        </a:p>
                      </a:txBody>
                      <a:tcPr>
                        <a:blipFill>
                          <a:blip r:embed="rId3"/>
                          <a:stretch>
                            <a:fillRect l="-201408" t="-311475" r="-202817" b="-113115"/>
                          </a:stretch>
                        </a:blipFill>
                      </a:tcPr>
                    </a:tc>
                    <a:tc>
                      <a:txBody>
                        <a:bodyPr/>
                        <a:lstStyle/>
                        <a:p>
                          <a:endParaRPr lang="en-US"/>
                        </a:p>
                      </a:txBody>
                      <a:tcPr>
                        <a:blipFill>
                          <a:blip r:embed="rId3"/>
                          <a:stretch>
                            <a:fillRect l="-299301" t="-311475" r="-101399" b="-113115"/>
                          </a:stretch>
                        </a:blipFill>
                      </a:tcPr>
                    </a:tc>
                    <a:tc>
                      <a:txBody>
                        <a:bodyPr/>
                        <a:lstStyle/>
                        <a:p>
                          <a:endParaRPr lang="en-US"/>
                        </a:p>
                      </a:txBody>
                      <a:tcPr>
                        <a:blipFill>
                          <a:blip r:embed="rId3"/>
                          <a:stretch>
                            <a:fillRect l="-399301" t="-311475" r="-1399" b="-113115"/>
                          </a:stretch>
                        </a:blipFill>
                      </a:tcPr>
                    </a:tc>
                    <a:extLst>
                      <a:ext uri="{0D108BD9-81ED-4DB2-BD59-A6C34878D82A}">
                        <a16:rowId xmlns:a16="http://schemas.microsoft.com/office/drawing/2014/main" val="1825595975"/>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3"/>
                          <a:stretch>
                            <a:fillRect t="-404839" r="-400699" b="-11290"/>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3"/>
                          <a:stretch>
                            <a:fillRect l="-100000" t="-404839" r="-300699" b="-11290"/>
                          </a:stretch>
                        </a:blipFill>
                      </a:tcPr>
                    </a:tc>
                    <a:tc>
                      <a:txBody>
                        <a:bodyPr/>
                        <a:lstStyle/>
                        <a:p>
                          <a:endParaRPr lang="en-US"/>
                        </a:p>
                      </a:txBody>
                      <a:tcPr>
                        <a:blipFill>
                          <a:blip r:embed="rId3"/>
                          <a:stretch>
                            <a:fillRect l="-201408" t="-404839" r="-202817" b="-11290"/>
                          </a:stretch>
                        </a:blipFill>
                      </a:tcPr>
                    </a:tc>
                    <a:tc>
                      <a:txBody>
                        <a:bodyPr/>
                        <a:lstStyle/>
                        <a:p>
                          <a:endParaRPr lang="en-US"/>
                        </a:p>
                      </a:txBody>
                      <a:tcPr>
                        <a:blipFill>
                          <a:blip r:embed="rId3"/>
                          <a:stretch>
                            <a:fillRect l="-299301" t="-404839" r="-101399" b="-11290"/>
                          </a:stretch>
                        </a:blipFill>
                      </a:tcPr>
                    </a:tc>
                    <a:tc>
                      <a:txBody>
                        <a:bodyPr/>
                        <a:lstStyle/>
                        <a:p>
                          <a:endParaRPr lang="en-US"/>
                        </a:p>
                      </a:txBody>
                      <a:tcPr>
                        <a:blipFill>
                          <a:blip r:embed="rId3"/>
                          <a:stretch>
                            <a:fillRect l="-399301" t="-404839" r="-1399" b="-11290"/>
                          </a:stretch>
                        </a:blipFill>
                      </a:tcPr>
                    </a:tc>
                    <a:extLst>
                      <a:ext uri="{0D108BD9-81ED-4DB2-BD59-A6C34878D82A}">
                        <a16:rowId xmlns:a16="http://schemas.microsoft.com/office/drawing/2014/main" val="78551600"/>
                      </a:ext>
                    </a:extLst>
                  </a:tr>
                </a:tbl>
              </a:graphicData>
            </a:graphic>
          </p:graphicFrame>
        </mc:Fallback>
      </mc:AlternateContent>
    </p:spTree>
    <p:extLst>
      <p:ext uri="{BB962C8B-B14F-4D97-AF65-F5344CB8AC3E}">
        <p14:creationId xmlns:p14="http://schemas.microsoft.com/office/powerpoint/2010/main" val="2048533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73A2-3E59-5666-3A75-D28A8C76945B}"/>
              </a:ext>
            </a:extLst>
          </p:cNvPr>
          <p:cNvSpPr>
            <a:spLocks noGrp="1"/>
          </p:cNvSpPr>
          <p:nvPr>
            <p:ph type="title"/>
          </p:nvPr>
        </p:nvSpPr>
        <p:spPr/>
        <p:txBody>
          <a:bodyPr/>
          <a:lstStyle/>
          <a:p>
            <a:r>
              <a:rPr lang="en-US" dirty="0"/>
              <a:t>Irreducible representations</a:t>
            </a:r>
          </a:p>
        </p:txBody>
      </p:sp>
      <p:sp>
        <p:nvSpPr>
          <p:cNvPr id="3" name="Content Placeholder 2">
            <a:extLst>
              <a:ext uri="{FF2B5EF4-FFF2-40B4-BE49-F238E27FC236}">
                <a16:creationId xmlns:a16="http://schemas.microsoft.com/office/drawing/2014/main" id="{E7DAD9B0-09C3-B1AC-7C25-84F40CF1FC99}"/>
              </a:ext>
            </a:extLst>
          </p:cNvPr>
          <p:cNvSpPr>
            <a:spLocks noGrp="1"/>
          </p:cNvSpPr>
          <p:nvPr>
            <p:ph idx="1"/>
          </p:nvPr>
        </p:nvSpPr>
        <p:spPr/>
        <p:txBody>
          <a:bodyPr/>
          <a:lstStyle/>
          <a:p>
            <a:r>
              <a:rPr lang="en-US" dirty="0"/>
              <a:t>Irreducible representation (irrep) – the minimal set of the simplest possible representations of a group from which all others can be expressed</a:t>
            </a:r>
          </a:p>
          <a:p>
            <a:endParaRPr lang="en-US" dirty="0"/>
          </a:p>
        </p:txBody>
      </p:sp>
      <mc:AlternateContent xmlns:mc="http://schemas.openxmlformats.org/markup-compatibility/2006" xmlns:a14="http://schemas.microsoft.com/office/drawing/2010/main">
        <mc:Choice Requires="a14">
          <p:graphicFrame>
            <p:nvGraphicFramePr>
              <p:cNvPr id="4" name="Table 5">
                <a:extLst>
                  <a:ext uri="{FF2B5EF4-FFF2-40B4-BE49-F238E27FC236}">
                    <a16:creationId xmlns:a16="http://schemas.microsoft.com/office/drawing/2014/main" id="{B257A712-572A-9013-94D6-3B3E78CDF1D5}"/>
                  </a:ext>
                </a:extLst>
              </p:cNvPr>
              <p:cNvGraphicFramePr>
                <a:graphicFrameLocks noGrp="1"/>
              </p:cNvGraphicFramePr>
              <p:nvPr>
                <p:extLst>
                  <p:ext uri="{D42A27DB-BD31-4B8C-83A1-F6EECF244321}">
                    <p14:modId xmlns:p14="http://schemas.microsoft.com/office/powerpoint/2010/main" val="2228699883"/>
                  </p:ext>
                </p:extLst>
              </p:nvPr>
            </p:nvGraphicFramePr>
            <p:xfrm>
              <a:off x="1249980" y="2919676"/>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r>
                                      <a:rPr lang="en-US" b="0" i="1" smtClean="0">
                                        <a:latin typeface="Cambria Math" panose="02040503050406030204" pitchFamily="18" charset="0"/>
                                      </a:rPr>
                                      <m:t>𝑣</m:t>
                                    </m:r>
                                  </m:sub>
                                </m:sSub>
                              </m:oMath>
                            </m:oMathPara>
                          </a14:m>
                          <a:endParaRPr lang="en-US"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729258"/>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75919643"/>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2448014822"/>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extLst>
                      <a:ext uri="{0D108BD9-81ED-4DB2-BD59-A6C34878D82A}">
                        <a16:rowId xmlns:a16="http://schemas.microsoft.com/office/drawing/2014/main" val="182559597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R w="12700"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𝑦𝑧</m:t>
                                </m:r>
                                <m:r>
                                  <a:rPr lang="en-US" b="0" i="1" smtClean="0">
                                    <a:latin typeface="Cambria Math" panose="02040503050406030204" pitchFamily="18" charset="0"/>
                                  </a:rPr>
                                  <m:t>)</m:t>
                                </m:r>
                              </m:oMath>
                            </m:oMathPara>
                          </a14:m>
                          <a:endParaRPr lang="en-US" dirty="0"/>
                        </a:p>
                      </a:txBody>
                      <a:tcPr>
                        <a:lnL w="12700" cap="flat" cmpd="sng" algn="ctr">
                          <a:solidFill>
                            <a:schemeClr val="tx1"/>
                          </a:solidFill>
                          <a:prstDash val="solid"/>
                          <a:round/>
                          <a:headEnd type="none" w="med" len="med"/>
                          <a:tailEnd type="none" w="med" len="med"/>
                        </a:lnL>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𝑣</m:t>
                                    </m:r>
                                  </m:sub>
                                </m:sSub>
                                <m:r>
                                  <a:rPr lang="en-US" b="0" i="1" smtClean="0">
                                    <a:latin typeface="Cambria Math" panose="02040503050406030204" pitchFamily="18" charset="0"/>
                                  </a:rPr>
                                  <m:t>(</m:t>
                                </m:r>
                                <m:r>
                                  <a:rPr lang="en-US" b="0" i="1" smtClean="0">
                                    <a:latin typeface="Cambria Math" panose="02040503050406030204" pitchFamily="18" charset="0"/>
                                  </a:rPr>
                                  <m:t>𝑥𝑧</m:t>
                                </m:r>
                                <m:r>
                                  <a:rPr lang="en-US" b="0" i="1" smtClean="0">
                                    <a:latin typeface="Cambria Math" panose="02040503050406030204" pitchFamily="18" charset="0"/>
                                  </a:rPr>
                                  <m:t>)</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𝐶</m:t>
                                        </m:r>
                                      </m:e>
                                    </m:acc>
                                  </m:e>
                                  <m:sub>
                                    <m:r>
                                      <a:rPr lang="en-US" b="0" i="1" smtClean="0">
                                        <a:latin typeface="Cambria Math" panose="02040503050406030204" pitchFamily="18" charset="0"/>
                                      </a:rPr>
                                      <m:t>2</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a:txBody>
                      <a:tcPr/>
                    </a:tc>
                    <a:extLst>
                      <a:ext uri="{0D108BD9-81ED-4DB2-BD59-A6C34878D82A}">
                        <a16:rowId xmlns:a16="http://schemas.microsoft.com/office/drawing/2014/main" val="78551600"/>
                      </a:ext>
                    </a:extLst>
                  </a:tr>
                </a:tbl>
              </a:graphicData>
            </a:graphic>
          </p:graphicFrame>
        </mc:Choice>
        <mc:Fallback xmlns="">
          <p:graphicFrame>
            <p:nvGraphicFramePr>
              <p:cNvPr id="4" name="Table 5">
                <a:extLst>
                  <a:ext uri="{FF2B5EF4-FFF2-40B4-BE49-F238E27FC236}">
                    <a16:creationId xmlns:a16="http://schemas.microsoft.com/office/drawing/2014/main" id="{B257A712-572A-9013-94D6-3B3E78CDF1D5}"/>
                  </a:ext>
                </a:extLst>
              </p:cNvPr>
              <p:cNvGraphicFramePr>
                <a:graphicFrameLocks noGrp="1"/>
              </p:cNvGraphicFramePr>
              <p:nvPr>
                <p:extLst>
                  <p:ext uri="{D42A27DB-BD31-4B8C-83A1-F6EECF244321}">
                    <p14:modId xmlns:p14="http://schemas.microsoft.com/office/powerpoint/2010/main" val="2228699883"/>
                  </p:ext>
                </p:extLst>
              </p:nvPr>
            </p:nvGraphicFramePr>
            <p:xfrm>
              <a:off x="1249980" y="2919676"/>
              <a:ext cx="4352065" cy="1875475"/>
            </p:xfrm>
            <a:graphic>
              <a:graphicData uri="http://schemas.openxmlformats.org/drawingml/2006/table">
                <a:tbl>
                  <a:tblPr firstRow="1" bandRow="1">
                    <a:tableStyleId>{2D5ABB26-0587-4C30-8999-92F81FD0307C}</a:tableStyleId>
                  </a:tblPr>
                  <a:tblGrid>
                    <a:gridCol w="870413">
                      <a:extLst>
                        <a:ext uri="{9D8B030D-6E8A-4147-A177-3AD203B41FA5}">
                          <a16:colId xmlns:a16="http://schemas.microsoft.com/office/drawing/2014/main" val="1439856782"/>
                        </a:ext>
                      </a:extLst>
                    </a:gridCol>
                    <a:gridCol w="870413">
                      <a:extLst>
                        <a:ext uri="{9D8B030D-6E8A-4147-A177-3AD203B41FA5}">
                          <a16:colId xmlns:a16="http://schemas.microsoft.com/office/drawing/2014/main" val="2059011498"/>
                        </a:ext>
                      </a:extLst>
                    </a:gridCol>
                    <a:gridCol w="870413">
                      <a:extLst>
                        <a:ext uri="{9D8B030D-6E8A-4147-A177-3AD203B41FA5}">
                          <a16:colId xmlns:a16="http://schemas.microsoft.com/office/drawing/2014/main" val="3006739816"/>
                        </a:ext>
                      </a:extLst>
                    </a:gridCol>
                    <a:gridCol w="870413">
                      <a:extLst>
                        <a:ext uri="{9D8B030D-6E8A-4147-A177-3AD203B41FA5}">
                          <a16:colId xmlns:a16="http://schemas.microsoft.com/office/drawing/2014/main" val="244813652"/>
                        </a:ext>
                      </a:extLst>
                    </a:gridCol>
                    <a:gridCol w="870413">
                      <a:extLst>
                        <a:ext uri="{9D8B030D-6E8A-4147-A177-3AD203B41FA5}">
                          <a16:colId xmlns:a16="http://schemas.microsoft.com/office/drawing/2014/main" val="2502304479"/>
                        </a:ext>
                      </a:extLst>
                    </a:gridCol>
                  </a:tblGrid>
                  <a:tr h="375095">
                    <a:tc>
                      <a:txBody>
                        <a:bodyPr/>
                        <a:lstStyle/>
                        <a:p>
                          <a:endParaRPr lang="en-US"/>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blipFill>
                          <a:blip r:embed="rId2"/>
                          <a:stretch>
                            <a:fillRect t="-6452" r="-400699" b="-409677"/>
                          </a:stretch>
                        </a:blipFill>
                      </a:tcPr>
                    </a:tc>
                    <a:tc>
                      <a:txBody>
                        <a:bodyPr/>
                        <a:lstStyle/>
                        <a:p>
                          <a:endParaRPr lang="en-US"/>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blipFill>
                          <a:blip r:embed="rId2"/>
                          <a:stretch>
                            <a:fillRect l="-100000" t="-6452" r="-300699" b="-409677"/>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2"/>
                          <a:stretch>
                            <a:fillRect l="-201408" t="-6452" r="-202817" b="-409677"/>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2"/>
                          <a:stretch>
                            <a:fillRect l="-299301" t="-6452" r="-101399" b="-409677"/>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2"/>
                          <a:stretch>
                            <a:fillRect l="-399301" t="-6452" r="-1399" b="-409677"/>
                          </a:stretch>
                        </a:blipFill>
                      </a:tcPr>
                    </a:tc>
                    <a:extLst>
                      <a:ext uri="{0D108BD9-81ED-4DB2-BD59-A6C34878D82A}">
                        <a16:rowId xmlns:a16="http://schemas.microsoft.com/office/drawing/2014/main" val="420729258"/>
                      </a:ext>
                    </a:extLst>
                  </a:tr>
                  <a:tr h="375095">
                    <a:tc>
                      <a:txBody>
                        <a:bodyPr/>
                        <a:lstStyle/>
                        <a:p>
                          <a:endParaRPr lang="en-US"/>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stretch>
                            <a:fillRect t="-106452" r="-400699" b="-309677"/>
                          </a:stretch>
                        </a:blipFill>
                      </a:tcPr>
                    </a:tc>
                    <a:tc>
                      <a:txBody>
                        <a:bodyPr/>
                        <a:lstStyle/>
                        <a:p>
                          <a:endParaRPr 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2"/>
                          <a:stretch>
                            <a:fillRect l="-100000" t="-106452" r="-300699" b="-309677"/>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2"/>
                          <a:stretch>
                            <a:fillRect l="-201408" t="-106452" r="-202817" b="-309677"/>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2"/>
                          <a:stretch>
                            <a:fillRect l="-299301" t="-106452" r="-101399" b="-309677"/>
                          </a:stretch>
                        </a:blipFill>
                      </a:tcPr>
                    </a:tc>
                    <a:tc>
                      <a:txBody>
                        <a:bodyPr/>
                        <a:lstStyle/>
                        <a:p>
                          <a:endParaRPr lang="en-US"/>
                        </a:p>
                      </a:txBody>
                      <a:tcPr>
                        <a:lnT w="12700" cap="flat" cmpd="sng" algn="ctr">
                          <a:solidFill>
                            <a:schemeClr val="tx1"/>
                          </a:solidFill>
                          <a:prstDash val="solid"/>
                          <a:round/>
                          <a:headEnd type="none" w="med" len="med"/>
                          <a:tailEnd type="none" w="med" len="med"/>
                        </a:lnT>
                        <a:blipFill>
                          <a:blip r:embed="rId2"/>
                          <a:stretch>
                            <a:fillRect l="-399301" t="-106452" r="-1399" b="-309677"/>
                          </a:stretch>
                        </a:blipFill>
                      </a:tcPr>
                    </a:tc>
                    <a:extLst>
                      <a:ext uri="{0D108BD9-81ED-4DB2-BD59-A6C34878D82A}">
                        <a16:rowId xmlns:a16="http://schemas.microsoft.com/office/drawing/2014/main" val="1775919643"/>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2"/>
                          <a:stretch>
                            <a:fillRect t="-209836" r="-400699" b="-214754"/>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0000" t="-209836" r="-300699" b="-214754"/>
                          </a:stretch>
                        </a:blipFill>
                      </a:tcPr>
                    </a:tc>
                    <a:tc>
                      <a:txBody>
                        <a:bodyPr/>
                        <a:lstStyle/>
                        <a:p>
                          <a:endParaRPr lang="en-US"/>
                        </a:p>
                      </a:txBody>
                      <a:tcPr>
                        <a:blipFill>
                          <a:blip r:embed="rId2"/>
                          <a:stretch>
                            <a:fillRect l="-201408" t="-209836" r="-202817" b="-214754"/>
                          </a:stretch>
                        </a:blipFill>
                      </a:tcPr>
                    </a:tc>
                    <a:tc>
                      <a:txBody>
                        <a:bodyPr/>
                        <a:lstStyle/>
                        <a:p>
                          <a:endParaRPr lang="en-US"/>
                        </a:p>
                      </a:txBody>
                      <a:tcPr>
                        <a:blipFill>
                          <a:blip r:embed="rId2"/>
                          <a:stretch>
                            <a:fillRect l="-299301" t="-209836" r="-101399" b="-214754"/>
                          </a:stretch>
                        </a:blipFill>
                      </a:tcPr>
                    </a:tc>
                    <a:tc>
                      <a:txBody>
                        <a:bodyPr/>
                        <a:lstStyle/>
                        <a:p>
                          <a:endParaRPr lang="en-US"/>
                        </a:p>
                      </a:txBody>
                      <a:tcPr>
                        <a:blipFill>
                          <a:blip r:embed="rId2"/>
                          <a:stretch>
                            <a:fillRect l="-399301" t="-209836" r="-1399" b="-214754"/>
                          </a:stretch>
                        </a:blipFill>
                      </a:tcPr>
                    </a:tc>
                    <a:extLst>
                      <a:ext uri="{0D108BD9-81ED-4DB2-BD59-A6C34878D82A}">
                        <a16:rowId xmlns:a16="http://schemas.microsoft.com/office/drawing/2014/main" val="2448014822"/>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2"/>
                          <a:stretch>
                            <a:fillRect t="-304839" r="-400699" b="-111290"/>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0000" t="-304839" r="-300699" b="-111290"/>
                          </a:stretch>
                        </a:blipFill>
                      </a:tcPr>
                    </a:tc>
                    <a:tc>
                      <a:txBody>
                        <a:bodyPr/>
                        <a:lstStyle/>
                        <a:p>
                          <a:endParaRPr lang="en-US"/>
                        </a:p>
                      </a:txBody>
                      <a:tcPr>
                        <a:blipFill>
                          <a:blip r:embed="rId2"/>
                          <a:stretch>
                            <a:fillRect l="-201408" t="-304839" r="-202817" b="-111290"/>
                          </a:stretch>
                        </a:blipFill>
                      </a:tcPr>
                    </a:tc>
                    <a:tc>
                      <a:txBody>
                        <a:bodyPr/>
                        <a:lstStyle/>
                        <a:p>
                          <a:endParaRPr lang="en-US"/>
                        </a:p>
                      </a:txBody>
                      <a:tcPr>
                        <a:blipFill>
                          <a:blip r:embed="rId2"/>
                          <a:stretch>
                            <a:fillRect l="-299301" t="-304839" r="-101399" b="-111290"/>
                          </a:stretch>
                        </a:blipFill>
                      </a:tcPr>
                    </a:tc>
                    <a:tc>
                      <a:txBody>
                        <a:bodyPr/>
                        <a:lstStyle/>
                        <a:p>
                          <a:endParaRPr lang="en-US"/>
                        </a:p>
                      </a:txBody>
                      <a:tcPr>
                        <a:blipFill>
                          <a:blip r:embed="rId2"/>
                          <a:stretch>
                            <a:fillRect l="-399301" t="-304839" r="-1399" b="-111290"/>
                          </a:stretch>
                        </a:blipFill>
                      </a:tcPr>
                    </a:tc>
                    <a:extLst>
                      <a:ext uri="{0D108BD9-81ED-4DB2-BD59-A6C34878D82A}">
                        <a16:rowId xmlns:a16="http://schemas.microsoft.com/office/drawing/2014/main" val="1825595975"/>
                      </a:ext>
                    </a:extLst>
                  </a:tr>
                  <a:tr h="375095">
                    <a:tc>
                      <a:txBody>
                        <a:bodyPr/>
                        <a:lstStyle/>
                        <a:p>
                          <a:endParaRPr lang="en-US"/>
                        </a:p>
                      </a:txBody>
                      <a:tcPr>
                        <a:lnR w="12700" cap="flat" cmpd="sng" algn="ctr">
                          <a:solidFill>
                            <a:schemeClr val="tx1"/>
                          </a:solidFill>
                          <a:prstDash val="solid"/>
                          <a:round/>
                          <a:headEnd type="none" w="med" len="med"/>
                          <a:tailEnd type="none" w="med" len="med"/>
                        </a:lnR>
                        <a:blipFill>
                          <a:blip r:embed="rId2"/>
                          <a:stretch>
                            <a:fillRect t="-404839" r="-400699" b="-11290"/>
                          </a:stretch>
                        </a:blipFill>
                      </a:tcPr>
                    </a:tc>
                    <a:tc>
                      <a:txBody>
                        <a:bodyPr/>
                        <a:lstStyle/>
                        <a:p>
                          <a:endParaRPr lang="en-US"/>
                        </a:p>
                      </a:txBody>
                      <a:tcPr>
                        <a:lnL w="12700" cap="flat" cmpd="sng" algn="ctr">
                          <a:solidFill>
                            <a:schemeClr val="tx1"/>
                          </a:solidFill>
                          <a:prstDash val="solid"/>
                          <a:round/>
                          <a:headEnd type="none" w="med" len="med"/>
                          <a:tailEnd type="none" w="med" len="med"/>
                        </a:lnL>
                        <a:blipFill>
                          <a:blip r:embed="rId2"/>
                          <a:stretch>
                            <a:fillRect l="-100000" t="-404839" r="-300699" b="-11290"/>
                          </a:stretch>
                        </a:blipFill>
                      </a:tcPr>
                    </a:tc>
                    <a:tc>
                      <a:txBody>
                        <a:bodyPr/>
                        <a:lstStyle/>
                        <a:p>
                          <a:endParaRPr lang="en-US"/>
                        </a:p>
                      </a:txBody>
                      <a:tcPr>
                        <a:blipFill>
                          <a:blip r:embed="rId2"/>
                          <a:stretch>
                            <a:fillRect l="-201408" t="-404839" r="-202817" b="-11290"/>
                          </a:stretch>
                        </a:blipFill>
                      </a:tcPr>
                    </a:tc>
                    <a:tc>
                      <a:txBody>
                        <a:bodyPr/>
                        <a:lstStyle/>
                        <a:p>
                          <a:endParaRPr lang="en-US"/>
                        </a:p>
                      </a:txBody>
                      <a:tcPr>
                        <a:blipFill>
                          <a:blip r:embed="rId2"/>
                          <a:stretch>
                            <a:fillRect l="-299301" t="-404839" r="-101399" b="-11290"/>
                          </a:stretch>
                        </a:blipFill>
                      </a:tcPr>
                    </a:tc>
                    <a:tc>
                      <a:txBody>
                        <a:bodyPr/>
                        <a:lstStyle/>
                        <a:p>
                          <a:endParaRPr lang="en-US"/>
                        </a:p>
                      </a:txBody>
                      <a:tcPr>
                        <a:blipFill>
                          <a:blip r:embed="rId2"/>
                          <a:stretch>
                            <a:fillRect l="-399301" t="-404839" r="-1399" b="-11290"/>
                          </a:stretch>
                        </a:blipFill>
                      </a:tcPr>
                    </a:tc>
                    <a:extLst>
                      <a:ext uri="{0D108BD9-81ED-4DB2-BD59-A6C34878D82A}">
                        <a16:rowId xmlns:a16="http://schemas.microsoft.com/office/drawing/2014/main" val="78551600"/>
                      </a:ext>
                    </a:extLst>
                  </a:tr>
                </a:tbl>
              </a:graphicData>
            </a:graphic>
          </p:graphicFrame>
        </mc:Fallback>
      </mc:AlternateContent>
      <p:pic>
        <p:nvPicPr>
          <p:cNvPr id="5" name="Content Placeholder 4" descr="Diagram&#10;&#10;Description automatically generated with low confidence">
            <a:extLst>
              <a:ext uri="{FF2B5EF4-FFF2-40B4-BE49-F238E27FC236}">
                <a16:creationId xmlns:a16="http://schemas.microsoft.com/office/drawing/2014/main" id="{1735E460-70E1-BC65-02B8-3923E70673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68" y="4175656"/>
            <a:ext cx="5486432" cy="1782394"/>
          </a:xfrm>
          <a:prstGeom prst="rect">
            <a:avLst/>
          </a:prstGeom>
        </p:spPr>
      </p:pic>
    </p:spTree>
    <p:extLst>
      <p:ext uri="{BB962C8B-B14F-4D97-AF65-F5344CB8AC3E}">
        <p14:creationId xmlns:p14="http://schemas.microsoft.com/office/powerpoint/2010/main" val="262174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913E-C5F3-1F2A-A842-F07C64C98729}"/>
              </a:ext>
            </a:extLst>
          </p:cNvPr>
          <p:cNvSpPr>
            <a:spLocks noGrp="1"/>
          </p:cNvSpPr>
          <p:nvPr>
            <p:ph type="title"/>
          </p:nvPr>
        </p:nvSpPr>
        <p:spPr/>
        <p:txBody>
          <a:bodyPr/>
          <a:lstStyle/>
          <a:p>
            <a:r>
              <a:rPr lang="en-US" dirty="0"/>
              <a:t>Labeling Irreducible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A1D9B5-26FE-4809-02AF-AFBF9CECC009}"/>
                  </a:ext>
                </a:extLst>
              </p:cNvPr>
              <p:cNvSpPr>
                <a:spLocks noGrp="1"/>
              </p:cNvSpPr>
              <p:nvPr>
                <p:ph idx="1"/>
              </p:nvPr>
            </p:nvSpPr>
            <p:spPr>
              <a:xfrm>
                <a:off x="236669" y="1874520"/>
                <a:ext cx="6050112" cy="4023360"/>
              </a:xfrm>
            </p:spPr>
            <p:txBody>
              <a:bodyPr>
                <a:normAutofit fontScale="92500" lnSpcReduction="10000"/>
              </a:bodyPr>
              <a:lstStyle/>
              <a:p>
                <a:pPr marL="457200" indent="-457200">
                  <a:buFont typeface="+mj-lt"/>
                  <a:buAutoNum type="alphaUcPeriod"/>
                </a:pPr>
                <a:r>
                  <a:rPr lang="en-US" dirty="0"/>
                  <a:t>Dimension labels: </a:t>
                </a:r>
              </a:p>
              <a:p>
                <a:pPr marL="749808" lvl="1" indent="-457200">
                  <a:buFont typeface="+mj-lt"/>
                  <a:buAutoNum type="alphaUcPeriod"/>
                </a:pPr>
                <a:r>
                  <a:rPr lang="en-US" dirty="0"/>
                  <a:t>A,B – one dimensional irreps</a:t>
                </a:r>
              </a:p>
              <a:p>
                <a:pPr marL="749808" lvl="1" indent="-457200">
                  <a:buFont typeface="+mj-lt"/>
                  <a:buAutoNum type="alphaUcPeriod"/>
                </a:pPr>
                <a:r>
                  <a:rPr lang="en-US" dirty="0"/>
                  <a:t>E, T, G, H – 2, 3, 4, 5 dimensional irreps</a:t>
                </a:r>
              </a:p>
              <a:p>
                <a:pPr marL="457200" indent="-457200">
                  <a:buFont typeface="+mj-lt"/>
                  <a:buAutoNum type="alphaUcPeriod"/>
                </a:pPr>
                <a:r>
                  <a:rPr lang="en-US" dirty="0"/>
                  <a:t>If the molecule has a center of symmetry, a subscript of </a:t>
                </a:r>
                <a14:m>
                  <m:oMath xmlns:m="http://schemas.openxmlformats.org/officeDocument/2006/math">
                    <m:r>
                      <a:rPr lang="en-US" b="0" i="1" smtClean="0">
                        <a:latin typeface="Cambria Math" panose="02040503050406030204" pitchFamily="18" charset="0"/>
                      </a:rPr>
                      <m:t>𝑔</m:t>
                    </m:r>
                  </m:oMath>
                </a14:m>
                <a:r>
                  <a:rPr lang="en-US" dirty="0"/>
                  <a:t> or </a:t>
                </a:r>
                <a14:m>
                  <m:oMath xmlns:m="http://schemas.openxmlformats.org/officeDocument/2006/math">
                    <m:r>
                      <a:rPr lang="en-US" b="0" i="1" smtClean="0">
                        <a:latin typeface="Cambria Math" panose="02040503050406030204" pitchFamily="18" charset="0"/>
                      </a:rPr>
                      <m:t>𝑢</m:t>
                    </m:r>
                  </m:oMath>
                </a14:m>
                <a:r>
                  <a:rPr lang="en-US" dirty="0"/>
                  <a:t> is added (whether character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𝑖</m:t>
                        </m:r>
                      </m:e>
                    </m:acc>
                  </m:oMath>
                </a14:m>
                <a:r>
                  <a:rPr lang="en-US" dirty="0"/>
                  <a:t> is + or -)</a:t>
                </a:r>
              </a:p>
              <a:p>
                <a:pPr marL="457200" indent="-457200">
                  <a:buFont typeface="+mj-lt"/>
                  <a:buAutoNum type="alphaUcPeriod"/>
                </a:pPr>
                <a:r>
                  <a:rPr lang="en-US" dirty="0"/>
                  <a:t>If molecule has a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𝜎</m:t>
                            </m:r>
                          </m:e>
                        </m:acc>
                      </m:e>
                      <m:sub>
                        <m:r>
                          <a:rPr lang="en-US" b="0" i="1" smtClean="0">
                            <a:latin typeface="Cambria Math" panose="02040503050406030204" pitchFamily="18" charset="0"/>
                          </a:rPr>
                          <m:t>h</m:t>
                        </m:r>
                      </m:sub>
                    </m:sSub>
                  </m:oMath>
                </a14:m>
                <a:r>
                  <a:rPr lang="en-US" dirty="0"/>
                  <a:t> plane but no center of symmetry, the labels are primed or double primed (whether character of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𝜎</m:t>
                            </m:r>
                          </m:e>
                        </m:acc>
                      </m:e>
                      <m:sub>
                        <m:r>
                          <a:rPr lang="en-US" i="1">
                            <a:latin typeface="Cambria Math" panose="02040503050406030204" pitchFamily="18" charset="0"/>
                          </a:rPr>
                          <m:t>h</m:t>
                        </m:r>
                      </m:sub>
                    </m:sSub>
                  </m:oMath>
                </a14:m>
                <a:r>
                  <a:rPr lang="en-US" dirty="0"/>
                  <a:t> is + or -)</a:t>
                </a:r>
              </a:p>
              <a:p>
                <a:pPr marL="457200" indent="-457200">
                  <a:buFont typeface="+mj-lt"/>
                  <a:buAutoNum type="alphaUcPeriod"/>
                </a:pPr>
                <a:r>
                  <a:rPr lang="en-US" dirty="0"/>
                  <a:t>If necessary, numerical subscripts are added to distinguish non-equivalent irreps not distinguished by the other rules</a:t>
                </a:r>
              </a:p>
              <a:p>
                <a:pPr marL="457200" indent="-457200">
                  <a:buFont typeface="+mj-lt"/>
                  <a:buAutoNum type="alphaUcPeriod"/>
                </a:pPr>
                <a:r>
                  <a:rPr lang="en-US" dirty="0"/>
                  <a:t>The totally symmetric representation is always numbered and listed first</a:t>
                </a:r>
              </a:p>
            </p:txBody>
          </p:sp>
        </mc:Choice>
        <mc:Fallback xmlns="">
          <p:sp>
            <p:nvSpPr>
              <p:cNvPr id="3" name="Content Placeholder 2">
                <a:extLst>
                  <a:ext uri="{FF2B5EF4-FFF2-40B4-BE49-F238E27FC236}">
                    <a16:creationId xmlns:a16="http://schemas.microsoft.com/office/drawing/2014/main" id="{51A1D9B5-26FE-4809-02AF-AFBF9CECC009}"/>
                  </a:ext>
                </a:extLst>
              </p:cNvPr>
              <p:cNvSpPr>
                <a:spLocks noGrp="1" noRot="1" noChangeAspect="1" noMove="1" noResize="1" noEditPoints="1" noAdjustHandles="1" noChangeArrowheads="1" noChangeShapeType="1" noTextEdit="1"/>
              </p:cNvSpPr>
              <p:nvPr>
                <p:ph idx="1"/>
              </p:nvPr>
            </p:nvSpPr>
            <p:spPr>
              <a:xfrm>
                <a:off x="236669" y="1874520"/>
                <a:ext cx="6050112" cy="4023360"/>
              </a:xfrm>
              <a:blipFill>
                <a:blip r:embed="rId2"/>
                <a:stretch>
                  <a:fillRect l="-2520" t="-2273" r="-302"/>
                </a:stretch>
              </a:blipFill>
            </p:spPr>
            <p:txBody>
              <a:bodyPr/>
              <a:lstStyle/>
              <a:p>
                <a:r>
                  <a:rPr lang="en-US">
                    <a:noFill/>
                  </a:rPr>
                  <a:t> </a:t>
                </a:r>
              </a:p>
            </p:txBody>
          </p:sp>
        </mc:Fallback>
      </mc:AlternateContent>
      <p:pic>
        <p:nvPicPr>
          <p:cNvPr id="5" name="Picture 4" descr="Table&#10;&#10;Description automatically generated">
            <a:extLst>
              <a:ext uri="{FF2B5EF4-FFF2-40B4-BE49-F238E27FC236}">
                <a16:creationId xmlns:a16="http://schemas.microsoft.com/office/drawing/2014/main" id="{D507A490-167F-27A9-EAE0-804487905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781" y="4349501"/>
            <a:ext cx="4943475" cy="1600200"/>
          </a:xfrm>
          <a:prstGeom prst="rect">
            <a:avLst/>
          </a:prstGeom>
        </p:spPr>
      </p:pic>
      <p:pic>
        <p:nvPicPr>
          <p:cNvPr id="7" name="Picture 6" descr="Table&#10;&#10;Description automatically generated">
            <a:extLst>
              <a:ext uri="{FF2B5EF4-FFF2-40B4-BE49-F238E27FC236}">
                <a16:creationId xmlns:a16="http://schemas.microsoft.com/office/drawing/2014/main" id="{3B1686EB-B9EC-F572-B88A-806FCF7945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6781" y="2111287"/>
            <a:ext cx="5822647" cy="2082751"/>
          </a:xfrm>
          <a:prstGeom prst="rect">
            <a:avLst/>
          </a:prstGeom>
        </p:spPr>
      </p:pic>
    </p:spTree>
    <p:extLst>
      <p:ext uri="{BB962C8B-B14F-4D97-AF65-F5344CB8AC3E}">
        <p14:creationId xmlns:p14="http://schemas.microsoft.com/office/powerpoint/2010/main" val="291295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C448-56D1-3B9E-8FF9-3B3A4889435F}"/>
              </a:ext>
            </a:extLst>
          </p:cNvPr>
          <p:cNvSpPr>
            <a:spLocks noGrp="1"/>
          </p:cNvSpPr>
          <p:nvPr>
            <p:ph type="title"/>
          </p:nvPr>
        </p:nvSpPr>
        <p:spPr/>
        <p:txBody>
          <a:bodyPr/>
          <a:lstStyle/>
          <a:p>
            <a:r>
              <a:rPr lang="en-US" dirty="0"/>
              <a:t>Irrep Rules</a:t>
            </a:r>
          </a:p>
        </p:txBody>
      </p:sp>
      <p:sp>
        <p:nvSpPr>
          <p:cNvPr id="3" name="Content Placeholder 2">
            <a:extLst>
              <a:ext uri="{FF2B5EF4-FFF2-40B4-BE49-F238E27FC236}">
                <a16:creationId xmlns:a16="http://schemas.microsoft.com/office/drawing/2014/main" id="{5512EDB3-7283-E8D9-240A-14EA06A4B26E}"/>
              </a:ext>
            </a:extLst>
          </p:cNvPr>
          <p:cNvSpPr>
            <a:spLocks noGrp="1"/>
          </p:cNvSpPr>
          <p:nvPr>
            <p:ph idx="1"/>
          </p:nvPr>
        </p:nvSpPr>
        <p:spPr>
          <a:xfrm>
            <a:off x="1097280" y="1845733"/>
            <a:ext cx="10058400" cy="3748243"/>
          </a:xfrm>
        </p:spPr>
        <p:txBody>
          <a:bodyPr>
            <a:normAutofit/>
          </a:bodyPr>
          <a:lstStyle/>
          <a:p>
            <a:pPr marL="0" indent="0">
              <a:buNone/>
            </a:pPr>
            <a:r>
              <a:rPr lang="en-US" sz="1600" dirty="0"/>
              <a:t>Consequences of the Great Orthogonality Theorem*</a:t>
            </a:r>
          </a:p>
          <a:p>
            <a:pPr marL="457200" indent="-457200">
              <a:buFont typeface="+mj-lt"/>
              <a:buAutoNum type="arabicPeriod"/>
            </a:pPr>
            <a:r>
              <a:rPr lang="en-US" sz="1600" dirty="0"/>
              <a:t>The sum of the squares of the dimensions of the irreps of a group is equal to the order of the group (Reminder: order = number of elements in a group)</a:t>
            </a:r>
          </a:p>
          <a:p>
            <a:pPr marL="457200" indent="-457200">
              <a:buFont typeface="+mj-lt"/>
              <a:buAutoNum type="arabicPeriod"/>
            </a:pPr>
            <a:r>
              <a:rPr lang="en-US" sz="1600" dirty="0"/>
              <a:t>The sum of the squares of the characters in any irrep equals the order of the group</a:t>
            </a:r>
          </a:p>
          <a:p>
            <a:pPr marL="457200" indent="-457200">
              <a:buFont typeface="+mj-lt"/>
              <a:buAutoNum type="arabicPeriod"/>
            </a:pPr>
            <a:r>
              <a:rPr lang="en-US" sz="1600" dirty="0"/>
              <a:t>The vectors whose components are the characters of two different irreps are orthogonal</a:t>
            </a:r>
          </a:p>
          <a:p>
            <a:pPr marL="457200" indent="-457200">
              <a:buFont typeface="+mj-lt"/>
              <a:buAutoNum type="arabicPeriod"/>
            </a:pPr>
            <a:r>
              <a:rPr lang="en-US" sz="1600" dirty="0"/>
              <a:t>In a given representation the characters of all matrices belonging to operations in the same class are identical</a:t>
            </a:r>
          </a:p>
          <a:p>
            <a:pPr marL="457200" indent="-457200">
              <a:buFont typeface="+mj-lt"/>
              <a:buAutoNum type="arabicPeriod"/>
            </a:pPr>
            <a:r>
              <a:rPr lang="en-US" sz="1600" dirty="0"/>
              <a:t>The number of irreps of a group is equal to the number of classes in the group</a:t>
            </a:r>
          </a:p>
        </p:txBody>
      </p:sp>
      <p:sp>
        <p:nvSpPr>
          <p:cNvPr id="4" name="TextBox 3">
            <a:extLst>
              <a:ext uri="{FF2B5EF4-FFF2-40B4-BE49-F238E27FC236}">
                <a16:creationId xmlns:a16="http://schemas.microsoft.com/office/drawing/2014/main" id="{CD22BC62-C5E9-7CA9-6B09-43DF24A2C636}"/>
              </a:ext>
            </a:extLst>
          </p:cNvPr>
          <p:cNvSpPr txBox="1"/>
          <p:nvPr/>
        </p:nvSpPr>
        <p:spPr>
          <a:xfrm>
            <a:off x="107576" y="6427694"/>
            <a:ext cx="8001000" cy="369332"/>
          </a:xfrm>
          <a:prstGeom prst="rect">
            <a:avLst/>
          </a:prstGeom>
          <a:noFill/>
        </p:spPr>
        <p:txBody>
          <a:bodyPr wrap="square" rtlCol="0">
            <a:spAutoFit/>
          </a:bodyPr>
          <a:lstStyle/>
          <a:p>
            <a:r>
              <a:rPr lang="en-US" dirty="0">
                <a:solidFill>
                  <a:schemeClr val="bg1"/>
                </a:solidFill>
              </a:rPr>
              <a:t>*F.A. Cotton, </a:t>
            </a:r>
            <a:r>
              <a:rPr lang="en-US" i="1" dirty="0">
                <a:solidFill>
                  <a:schemeClr val="bg1"/>
                </a:solidFill>
              </a:rPr>
              <a:t>Chemical Applications of Group Theory</a:t>
            </a:r>
            <a:r>
              <a:rPr lang="en-US" dirty="0">
                <a:solidFill>
                  <a:schemeClr val="bg1"/>
                </a:solidFill>
              </a:rPr>
              <a:t>, pp. 78-86</a:t>
            </a:r>
          </a:p>
        </p:txBody>
      </p:sp>
      <p:pic>
        <p:nvPicPr>
          <p:cNvPr id="5" name="Content Placeholder 4" descr="Diagram&#10;&#10;Description automatically generated with low confidence">
            <a:extLst>
              <a:ext uri="{FF2B5EF4-FFF2-40B4-BE49-F238E27FC236}">
                <a16:creationId xmlns:a16="http://schemas.microsoft.com/office/drawing/2014/main" id="{9C5CC4AA-E1F0-6652-E8A2-122EA07317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9902" y="4538725"/>
            <a:ext cx="5486432" cy="1782394"/>
          </a:xfrm>
          <a:prstGeom prst="rect">
            <a:avLst/>
          </a:prstGeom>
        </p:spPr>
      </p:pic>
    </p:spTree>
    <p:extLst>
      <p:ext uri="{BB962C8B-B14F-4D97-AF65-F5344CB8AC3E}">
        <p14:creationId xmlns:p14="http://schemas.microsoft.com/office/powerpoint/2010/main" val="3532510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1C46-2DEE-6EDD-71F0-60740B22CEBF}"/>
              </a:ext>
            </a:extLst>
          </p:cNvPr>
          <p:cNvSpPr>
            <a:spLocks noGrp="1"/>
          </p:cNvSpPr>
          <p:nvPr>
            <p:ph type="title"/>
          </p:nvPr>
        </p:nvSpPr>
        <p:spPr/>
        <p:txBody>
          <a:bodyPr/>
          <a:lstStyle/>
          <a:p>
            <a:r>
              <a:rPr lang="en-US" dirty="0"/>
              <a:t>Other Character Table Details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617C83-1E9B-F2CC-8A71-3C790319C611}"/>
                  </a:ext>
                </a:extLst>
              </p:cNvPr>
              <p:cNvSpPr>
                <a:spLocks noGrp="1"/>
              </p:cNvSpPr>
              <p:nvPr>
                <p:ph idx="1"/>
              </p:nvPr>
            </p:nvSpPr>
            <p:spPr>
              <a:xfrm>
                <a:off x="1097280" y="1845734"/>
                <a:ext cx="5370755" cy="4023360"/>
              </a:xfrm>
            </p:spPr>
            <p:txBody>
              <a:bodyPr>
                <a:normAutofit/>
              </a:bodyPr>
              <a:lstStyle/>
              <a:p>
                <a:r>
                  <a:rPr lang="en-US" dirty="0"/>
                  <a:t>Columns 3 and 4: </a:t>
                </a:r>
                <a:endParaRPr lang="en-US" b="0" dirty="0"/>
              </a:p>
              <a:p>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plcHide m:val="on"/>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𝑥𝑧</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𝑦𝑧</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mr>
                        </m:m>
                      </m:e>
                    </m:d>
                  </m:oMath>
                </a14:m>
                <a:endParaRPr lang="en-US" dirty="0"/>
              </a:p>
              <a:p>
                <a:r>
                  <a:rPr lang="en-US" dirty="0"/>
                  <a:t>In the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r>
                          <a:rPr lang="en-US" b="0" i="1" smtClean="0">
                            <a:latin typeface="Cambria Math" panose="02040503050406030204" pitchFamily="18" charset="0"/>
                          </a:rPr>
                          <m:t>𝑣</m:t>
                        </m:r>
                      </m:sub>
                    </m:sSub>
                  </m:oMath>
                </a14:m>
                <a:r>
                  <a:rPr lang="en-US" dirty="0"/>
                  <a:t> point group, x, y, and z transform as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a:t>
                </a:r>
              </a:p>
              <a:p>
                <a:r>
                  <a:rPr lang="en-US" dirty="0"/>
                  <a:t>Similar derivations can be used to show how the rotations and squares/binary combinations transform</a:t>
                </a:r>
              </a:p>
            </p:txBody>
          </p:sp>
        </mc:Choice>
        <mc:Fallback xmlns="">
          <p:sp>
            <p:nvSpPr>
              <p:cNvPr id="3" name="Content Placeholder 2">
                <a:extLst>
                  <a:ext uri="{FF2B5EF4-FFF2-40B4-BE49-F238E27FC236}">
                    <a16:creationId xmlns:a16="http://schemas.microsoft.com/office/drawing/2014/main" id="{C5617C83-1E9B-F2CC-8A71-3C790319C611}"/>
                  </a:ext>
                </a:extLst>
              </p:cNvPr>
              <p:cNvSpPr>
                <a:spLocks noGrp="1" noRot="1" noChangeAspect="1" noMove="1" noResize="1" noEditPoints="1" noAdjustHandles="1" noChangeArrowheads="1" noChangeShapeType="1" noTextEdit="1"/>
              </p:cNvSpPr>
              <p:nvPr>
                <p:ph idx="1"/>
              </p:nvPr>
            </p:nvSpPr>
            <p:spPr>
              <a:xfrm>
                <a:off x="1097280" y="1845734"/>
                <a:ext cx="5370755" cy="4023360"/>
              </a:xfrm>
              <a:blipFill>
                <a:blip r:embed="rId2"/>
                <a:stretch>
                  <a:fillRect l="-1135" t="-1667"/>
                </a:stretch>
              </a:blipFill>
            </p:spPr>
            <p:txBody>
              <a:bodyPr/>
              <a:lstStyle/>
              <a:p>
                <a:r>
                  <a:rPr lang="en-US">
                    <a:noFill/>
                  </a:rPr>
                  <a:t> </a:t>
                </a:r>
              </a:p>
            </p:txBody>
          </p:sp>
        </mc:Fallback>
      </mc:AlternateContent>
      <p:pic>
        <p:nvPicPr>
          <p:cNvPr id="4" name="Content Placeholder 4" descr="Diagram&#10;&#10;Description automatically generated with low confidence">
            <a:extLst>
              <a:ext uri="{FF2B5EF4-FFF2-40B4-BE49-F238E27FC236}">
                <a16:creationId xmlns:a16="http://schemas.microsoft.com/office/drawing/2014/main" id="{5A375E93-DA42-2266-1DCC-948C5CEAD3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4409" y="3436071"/>
            <a:ext cx="5486432" cy="178239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93BD227-734F-D703-3221-708A482E2D5E}"/>
                  </a:ext>
                </a:extLst>
              </p:cNvPr>
              <p:cNvSpPr txBox="1"/>
              <p:nvPr/>
            </p:nvSpPr>
            <p:spPr>
              <a:xfrm>
                <a:off x="7019365" y="1976718"/>
                <a:ext cx="4504764" cy="13476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Γ</m:t>
                          </m:r>
                        </m:e>
                        <m:sub>
                          <m:r>
                            <a:rPr lang="en-US" sz="2000" b="0" i="1" smtClean="0">
                              <a:latin typeface="Cambria Math" panose="02040503050406030204" pitchFamily="18" charset="0"/>
                            </a:rPr>
                            <m:t>𝑥</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1,−1,1,−1</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1</m:t>
                          </m:r>
                        </m:sub>
                      </m:sSub>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Γ</m:t>
                          </m:r>
                        </m:e>
                        <m:sub>
                          <m:r>
                            <a:rPr lang="en-US" sz="2000" b="0" i="1" smtClean="0">
                              <a:latin typeface="Cambria Math" panose="02040503050406030204" pitchFamily="18" charset="0"/>
                            </a:rPr>
                            <m:t>𝑦</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1,−1,−1,1</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𝐵</m:t>
                          </m:r>
                        </m:e>
                        <m:sub>
                          <m:r>
                            <a:rPr lang="en-US" sz="2000" b="0" i="1" smtClean="0">
                              <a:latin typeface="Cambria Math" panose="02040503050406030204" pitchFamily="18" charset="0"/>
                            </a:rPr>
                            <m:t>2</m:t>
                          </m:r>
                        </m:sub>
                      </m:sSub>
                    </m:oMath>
                  </m:oMathPara>
                </a14:m>
                <a:endParaRPr lang="en-US" sz="2000" dirty="0"/>
              </a:p>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m:rPr>
                              <m:sty m:val="p"/>
                            </m:rPr>
                            <a:rPr lang="el-GR" sz="2000" i="1" smtClean="0">
                              <a:latin typeface="Cambria Math" panose="02040503050406030204" pitchFamily="18" charset="0"/>
                              <a:ea typeface="Cambria Math" panose="02040503050406030204" pitchFamily="18" charset="0"/>
                            </a:rPr>
                            <m:t>Γ</m:t>
                          </m:r>
                        </m:e>
                        <m:sub>
                          <m:r>
                            <a:rPr lang="en-US" sz="2000" b="0" i="1" smtClean="0">
                              <a:latin typeface="Cambria Math" panose="02040503050406030204" pitchFamily="18" charset="0"/>
                            </a:rPr>
                            <m:t>𝑧</m:t>
                          </m:r>
                        </m:sub>
                      </m:sSub>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1,1,1,1</m:t>
                          </m:r>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1</m:t>
                          </m:r>
                        </m:sub>
                      </m:sSub>
                    </m:oMath>
                  </m:oMathPara>
                </a14:m>
                <a:endParaRPr lang="en-US" sz="2000" dirty="0"/>
              </a:p>
              <a:p>
                <a:endParaRPr lang="en-US" sz="2000" dirty="0"/>
              </a:p>
            </p:txBody>
          </p:sp>
        </mc:Choice>
        <mc:Fallback xmlns="">
          <p:sp>
            <p:nvSpPr>
              <p:cNvPr id="7" name="TextBox 6">
                <a:extLst>
                  <a:ext uri="{FF2B5EF4-FFF2-40B4-BE49-F238E27FC236}">
                    <a16:creationId xmlns:a16="http://schemas.microsoft.com/office/drawing/2014/main" id="{093BD227-734F-D703-3221-708A482E2D5E}"/>
                  </a:ext>
                </a:extLst>
              </p:cNvPr>
              <p:cNvSpPr txBox="1">
                <a:spLocks noRot="1" noChangeAspect="1" noMove="1" noResize="1" noEditPoints="1" noAdjustHandles="1" noChangeArrowheads="1" noChangeShapeType="1" noTextEdit="1"/>
              </p:cNvSpPr>
              <p:nvPr/>
            </p:nvSpPr>
            <p:spPr>
              <a:xfrm>
                <a:off x="7019365" y="1976718"/>
                <a:ext cx="4504764" cy="134761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0749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36BCC-DEEF-4699-14F6-7D13B09C7E72}"/>
              </a:ext>
            </a:extLst>
          </p:cNvPr>
          <p:cNvSpPr>
            <a:spLocks noGrp="1"/>
          </p:cNvSpPr>
          <p:nvPr>
            <p:ph type="title"/>
          </p:nvPr>
        </p:nvSpPr>
        <p:spPr/>
        <p:txBody>
          <a:bodyPr/>
          <a:lstStyle/>
          <a:p>
            <a:r>
              <a:rPr lang="en-US" dirty="0"/>
              <a:t>What is group theory useful for?</a:t>
            </a:r>
          </a:p>
        </p:txBody>
      </p:sp>
      <p:sp>
        <p:nvSpPr>
          <p:cNvPr id="3" name="Content Placeholder 2">
            <a:extLst>
              <a:ext uri="{FF2B5EF4-FFF2-40B4-BE49-F238E27FC236}">
                <a16:creationId xmlns:a16="http://schemas.microsoft.com/office/drawing/2014/main" id="{8B23A6B8-063D-17B6-3FBB-BC4313203B55}"/>
              </a:ext>
            </a:extLst>
          </p:cNvPr>
          <p:cNvSpPr>
            <a:spLocks noGrp="1"/>
          </p:cNvSpPr>
          <p:nvPr>
            <p:ph idx="1"/>
          </p:nvPr>
        </p:nvSpPr>
        <p:spPr/>
        <p:txBody>
          <a:bodyPr/>
          <a:lstStyle/>
          <a:p>
            <a:r>
              <a:rPr lang="en-US" dirty="0"/>
              <a:t>Symmetry can:</a:t>
            </a:r>
          </a:p>
          <a:p>
            <a:pPr lvl="1">
              <a:buFont typeface="Wingdings" panose="05000000000000000000" pitchFamily="2" charset="2"/>
              <a:buChar char="§"/>
            </a:pPr>
            <a:r>
              <a:rPr lang="en-US" dirty="0"/>
              <a:t>Tell you about the qualitative features of a problem</a:t>
            </a:r>
          </a:p>
          <a:p>
            <a:pPr lvl="1">
              <a:buFont typeface="Wingdings" panose="05000000000000000000" pitchFamily="2" charset="2"/>
              <a:buChar char="§"/>
            </a:pPr>
            <a:r>
              <a:rPr lang="en-US" dirty="0"/>
              <a:t>Tell you how many energy states a system has and what interactions and transitions between them may occur</a:t>
            </a:r>
          </a:p>
          <a:p>
            <a:pPr lvl="1">
              <a:buFont typeface="Wingdings" panose="05000000000000000000" pitchFamily="2" charset="2"/>
              <a:buChar char="§"/>
            </a:pPr>
            <a:r>
              <a:rPr lang="en-US" dirty="0"/>
              <a:t>“What is possible and what is completely impossible?” (can’t tell how likely the possible things are to take place)</a:t>
            </a:r>
          </a:p>
          <a:p>
            <a:pPr lvl="1">
              <a:buFont typeface="Wingdings" panose="05000000000000000000" pitchFamily="2" charset="2"/>
              <a:buChar char="§"/>
            </a:pPr>
            <a:r>
              <a:rPr lang="en-US" dirty="0"/>
              <a:t>Tell you, in principle, two states of a system must differ in energy (size of the difference can only be determined by computation or measurement)</a:t>
            </a:r>
          </a:p>
          <a:p>
            <a:pPr lvl="1">
              <a:buFont typeface="Wingdings" panose="05000000000000000000" pitchFamily="2" charset="2"/>
              <a:buChar char="§"/>
            </a:pPr>
            <a:r>
              <a:rPr lang="en-US" dirty="0"/>
              <a:t>Tell you that only certain absorption bands in the electronic or vibrational spectrum of a molecule may occur (to determine where and with what intensity, computations/measurements are required)</a:t>
            </a:r>
          </a:p>
          <a:p>
            <a:pPr marL="292608" lvl="1" indent="0">
              <a:buNone/>
            </a:pPr>
            <a:endParaRPr lang="en-US" dirty="0"/>
          </a:p>
          <a:p>
            <a:pPr marL="457200" indent="-457200">
              <a:buFont typeface="+mj-lt"/>
              <a:buAutoNum type="alphaUcPeriod"/>
            </a:pPr>
            <a:endParaRPr lang="en-US" dirty="0"/>
          </a:p>
        </p:txBody>
      </p:sp>
    </p:spTree>
    <p:extLst>
      <p:ext uri="{BB962C8B-B14F-4D97-AF65-F5344CB8AC3E}">
        <p14:creationId xmlns:p14="http://schemas.microsoft.com/office/powerpoint/2010/main" val="220340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6FC5F-2945-680D-4EAA-15B0DE01E711}"/>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F722B6A-0061-4C21-2BFD-ADC8ADDDE60B}"/>
              </a:ext>
            </a:extLst>
          </p:cNvPr>
          <p:cNvSpPr>
            <a:spLocks noGrp="1"/>
          </p:cNvSpPr>
          <p:nvPr>
            <p:ph idx="1"/>
          </p:nvPr>
        </p:nvSpPr>
        <p:spPr/>
        <p:txBody>
          <a:bodyPr/>
          <a:lstStyle/>
          <a:p>
            <a:r>
              <a:rPr lang="en-US" dirty="0"/>
              <a:t>Resources:</a:t>
            </a:r>
          </a:p>
          <a:p>
            <a:r>
              <a:rPr lang="en-US" dirty="0"/>
              <a:t>Chemical Applications of Group Theory by F. Albert Cotton</a:t>
            </a:r>
          </a:p>
          <a:p>
            <a:r>
              <a:rPr lang="en-US" dirty="0"/>
              <a:t>Symmetry @ Otterbein </a:t>
            </a:r>
            <a:r>
              <a:rPr lang="en-US" dirty="0">
                <a:hlinkClick r:id="rId2"/>
              </a:rPr>
              <a:t>https://symotter.org/gallery</a:t>
            </a:r>
            <a:endParaRPr lang="en-US" dirty="0"/>
          </a:p>
          <a:p>
            <a:r>
              <a:rPr lang="en-US" dirty="0"/>
              <a:t>Dr. Allen’s notes from CHEM 8950</a:t>
            </a:r>
          </a:p>
          <a:p>
            <a:endParaRPr lang="en-US" dirty="0"/>
          </a:p>
        </p:txBody>
      </p:sp>
    </p:spTree>
    <p:extLst>
      <p:ext uri="{BB962C8B-B14F-4D97-AF65-F5344CB8AC3E}">
        <p14:creationId xmlns:p14="http://schemas.microsoft.com/office/powerpoint/2010/main" val="102223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A15F-CC0E-B2B2-977B-9AF555B64A51}"/>
              </a:ext>
            </a:extLst>
          </p:cNvPr>
          <p:cNvSpPr>
            <a:spLocks noGrp="1"/>
          </p:cNvSpPr>
          <p:nvPr>
            <p:ph type="title"/>
          </p:nvPr>
        </p:nvSpPr>
        <p:spPr/>
        <p:txBody>
          <a:bodyPr/>
          <a:lstStyle/>
          <a:p>
            <a:r>
              <a:rPr lang="en-US" dirty="0"/>
              <a:t>Groups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0C0E2FD-DE61-89FB-9B3D-10C1C216916E}"/>
                  </a:ext>
                </a:extLst>
              </p:cNvPr>
              <p:cNvSpPr>
                <a:spLocks noGrp="1"/>
              </p:cNvSpPr>
              <p:nvPr>
                <p:ph idx="1"/>
              </p:nvPr>
            </p:nvSpPr>
            <p:spPr/>
            <p:txBody>
              <a:bodyPr>
                <a:normAutofit/>
              </a:bodyPr>
              <a:lstStyle/>
              <a:p>
                <a:r>
                  <a:rPr lang="en-US" dirty="0"/>
                  <a:t>Group theory can be used to describe the symmetry of molecules</a:t>
                </a:r>
              </a:p>
              <a:p>
                <a:r>
                  <a:rPr lang="en-US" dirty="0"/>
                  <a:t>Finite or infinite</a:t>
                </a:r>
              </a:p>
              <a:p>
                <a:pPr lvl="1"/>
                <a:r>
                  <a:rPr lang="en-US" dirty="0"/>
                  <a:t>Most groups we care about are finite, two are infinite (linear molecules)</a:t>
                </a:r>
              </a:p>
              <a:p>
                <a:r>
                  <a:rPr lang="en-US" dirty="0"/>
                  <a:t>Order (h) – the number of elements in a finite group</a:t>
                </a:r>
              </a:p>
              <a:p>
                <a:r>
                  <a:rPr lang="en-US" dirty="0"/>
                  <a:t>Subgroup – small group within a group</a:t>
                </a:r>
              </a:p>
              <a:p>
                <a:pPr lvl="1"/>
                <a:r>
                  <a:rPr lang="en-US" dirty="0"/>
                  <a:t>The order of a subgroup </a:t>
                </a:r>
                <a14:m>
                  <m:oMath xmlns:m="http://schemas.openxmlformats.org/officeDocument/2006/math">
                    <m:r>
                      <a:rPr lang="en-US" b="0" i="1" smtClean="0">
                        <a:latin typeface="Cambria Math" panose="02040503050406030204" pitchFamily="18" charset="0"/>
                      </a:rPr>
                      <m:t>𝑔</m:t>
                    </m:r>
                  </m:oMath>
                </a14:m>
                <a:r>
                  <a:rPr lang="en-US" dirty="0"/>
                  <a:t> of a group of order </a:t>
                </a:r>
                <a14:m>
                  <m:oMath xmlns:m="http://schemas.openxmlformats.org/officeDocument/2006/math">
                    <m:r>
                      <a:rPr lang="en-US" b="0" i="1" smtClean="0">
                        <a:latin typeface="Cambria Math" panose="02040503050406030204" pitchFamily="18" charset="0"/>
                      </a:rPr>
                      <m:t>h</m:t>
                    </m:r>
                  </m:oMath>
                </a14:m>
                <a:r>
                  <a:rPr lang="en-US" dirty="0"/>
                  <a:t> must be a divisor of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 </m:t>
                    </m:r>
                  </m:oMath>
                </a14:m>
                <a:r>
                  <a:rPr lang="en-US" dirty="0"/>
                  <a:t>so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𝑔</m:t>
                        </m:r>
                      </m:den>
                    </m:f>
                    <m:r>
                      <a:rPr lang="en-US" b="0" i="1" smtClean="0">
                        <a:latin typeface="Cambria Math" panose="02040503050406030204" pitchFamily="18" charset="0"/>
                      </a:rPr>
                      <m:t>=</m:t>
                    </m:r>
                    <m:r>
                      <a:rPr lang="en-US" b="0" i="1" smtClean="0">
                        <a:latin typeface="Cambria Math" panose="02040503050406030204" pitchFamily="18" charset="0"/>
                      </a:rPr>
                      <m:t>𝑘</m:t>
                    </m:r>
                  </m:oMath>
                </a14:m>
                <a:r>
                  <a:rPr lang="en-US" dirty="0"/>
                  <a:t>, </a:t>
                </a:r>
                <a14:m>
                  <m:oMath xmlns:m="http://schemas.openxmlformats.org/officeDocument/2006/math">
                    <m:r>
                      <a:rPr lang="en-US" b="0" i="1" smtClean="0">
                        <a:latin typeface="Cambria Math" panose="02040503050406030204" pitchFamily="18" charset="0"/>
                      </a:rPr>
                      <m:t>𝑘</m:t>
                    </m:r>
                  </m:oMath>
                </a14:m>
                <a:r>
                  <a:rPr lang="en-US" dirty="0"/>
                  <a:t> is an integer</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0C0E2FD-DE61-89FB-9B3D-10C1C216916E}"/>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226175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B3CB-9CCB-2C77-7D95-53D00DEC72A2}"/>
              </a:ext>
            </a:extLst>
          </p:cNvPr>
          <p:cNvSpPr>
            <a:spLocks noGrp="1"/>
          </p:cNvSpPr>
          <p:nvPr>
            <p:ph type="title"/>
          </p:nvPr>
        </p:nvSpPr>
        <p:spPr/>
        <p:txBody>
          <a:bodyPr/>
          <a:lstStyle/>
          <a:p>
            <a:r>
              <a:rPr lang="en-US" dirty="0"/>
              <a:t>Groups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5DB5F3-6CBC-E6DD-DB5A-FE570A9F7F03}"/>
                  </a:ext>
                </a:extLst>
              </p:cNvPr>
              <p:cNvSpPr>
                <a:spLocks noGrp="1"/>
              </p:cNvSpPr>
              <p:nvPr>
                <p:ph idx="1"/>
              </p:nvPr>
            </p:nvSpPr>
            <p:spPr/>
            <p:txBody>
              <a:bodyPr/>
              <a:lstStyle/>
              <a:p>
                <a:r>
                  <a:rPr lang="en-US" dirty="0"/>
                  <a:t>Class – a complete set of elements within a group which are conjugate to one another </a:t>
                </a:r>
              </a:p>
              <a:p>
                <a:r>
                  <a:rPr lang="en-US" dirty="0"/>
                  <a:t>Conjugate - </a:t>
                </a:r>
              </a:p>
              <a:p>
                <a:pPr lvl="1"/>
                <a:r>
                  <a:rPr lang="en-US" b="0" dirty="0"/>
                  <a:t>If </a:t>
                </a:r>
                <a14:m>
                  <m:oMath xmlns:m="http://schemas.openxmlformats.org/officeDocument/2006/math">
                    <m:r>
                      <a:rPr lang="en-US" b="0" i="1" smtClean="0">
                        <a:latin typeface="Cambria Math" panose="02040503050406030204" pitchFamily="18" charset="0"/>
                      </a:rPr>
                      <m:t>𝐴</m:t>
                    </m:r>
                  </m:oMath>
                </a14:m>
                <a:r>
                  <a:rPr lang="en-US" b="0" dirty="0"/>
                  <a:t> and </a:t>
                </a:r>
                <a14:m>
                  <m:oMath xmlns:m="http://schemas.openxmlformats.org/officeDocument/2006/math">
                    <m:r>
                      <a:rPr lang="en-US" b="0" i="1" smtClean="0">
                        <a:latin typeface="Cambria Math" panose="02040503050406030204" pitchFamily="18" charset="0"/>
                      </a:rPr>
                      <m:t>𝑋</m:t>
                    </m:r>
                  </m:oMath>
                </a14:m>
                <a:r>
                  <a:rPr lang="en-US" b="0" dirty="0"/>
                  <a:t> are two elements of a group, then </a:t>
                </a:r>
                <a14:m>
                  <m:oMath xmlns:m="http://schemas.openxmlformats.org/officeDocument/2006/math">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−1</m:t>
                        </m:r>
                      </m:sup>
                    </m:sSup>
                    <m:r>
                      <a:rPr lang="en-US" b="0" i="1" smtClean="0">
                        <a:latin typeface="Cambria Math" panose="02040503050406030204" pitchFamily="18" charset="0"/>
                      </a:rPr>
                      <m:t>𝐴𝑋</m:t>
                    </m:r>
                  </m:oMath>
                </a14:m>
                <a:r>
                  <a:rPr lang="en-US" dirty="0"/>
                  <a:t> will equal some element of the group</a:t>
                </a:r>
              </a:p>
              <a:p>
                <a:pPr lvl="1"/>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−1</m:t>
                        </m:r>
                      </m:sup>
                    </m:sSup>
                    <m:r>
                      <a:rPr lang="en-US" i="1">
                        <a:latin typeface="Cambria Math" panose="02040503050406030204" pitchFamily="18" charset="0"/>
                      </a:rPr>
                      <m:t>𝐴𝑋</m:t>
                    </m:r>
                  </m:oMath>
                </a14:m>
                <a:r>
                  <a:rPr lang="en-US" dirty="0"/>
                  <a:t> is the similarity transform of </a:t>
                </a:r>
                <a14:m>
                  <m:oMath xmlns:m="http://schemas.openxmlformats.org/officeDocument/2006/math">
                    <m:r>
                      <a:rPr lang="en-US" b="0" i="1" smtClean="0">
                        <a:latin typeface="Cambria Math" panose="02040503050406030204" pitchFamily="18" charset="0"/>
                      </a:rPr>
                      <m:t>𝐴</m:t>
                    </m:r>
                  </m:oMath>
                </a14:m>
                <a:r>
                  <a:rPr lang="en-US" dirty="0"/>
                  <a:t> by </a:t>
                </a:r>
                <a14:m>
                  <m:oMath xmlns:m="http://schemas.openxmlformats.org/officeDocument/2006/math">
                    <m:r>
                      <a:rPr lang="en-US" b="0" i="1" smtClean="0">
                        <a:latin typeface="Cambria Math" panose="02040503050406030204" pitchFamily="18" charset="0"/>
                      </a:rPr>
                      <m:t>𝑋</m:t>
                    </m:r>
                  </m:oMath>
                </a14:m>
                <a:r>
                  <a:rPr lang="en-US" dirty="0"/>
                  <a:t>, </a:t>
                </a:r>
                <a14:m>
                  <m:oMath xmlns:m="http://schemas.openxmlformats.org/officeDocument/2006/math">
                    <m:r>
                      <a:rPr lang="en-US" b="0" i="1" smtClean="0">
                        <a:latin typeface="Cambria Math" panose="02040503050406030204" pitchFamily="18" charset="0"/>
                      </a:rPr>
                      <m:t>𝐴</m:t>
                    </m:r>
                  </m:oMath>
                </a14:m>
                <a:r>
                  <a:rPr lang="en-US" dirty="0"/>
                  <a:t> and </a:t>
                </a:r>
                <a14:m>
                  <m:oMath xmlns:m="http://schemas.openxmlformats.org/officeDocument/2006/math">
                    <m:r>
                      <a:rPr lang="en-US" b="0" i="1" smtClean="0">
                        <a:latin typeface="Cambria Math" panose="02040503050406030204" pitchFamily="18" charset="0"/>
                      </a:rPr>
                      <m:t>𝐵</m:t>
                    </m:r>
                  </m:oMath>
                </a14:m>
                <a:r>
                  <a:rPr lang="en-US" dirty="0"/>
                  <a:t> are conjugate</a:t>
                </a:r>
              </a:p>
              <a:p>
                <a:pPr lvl="1"/>
                <a:r>
                  <a:rPr lang="en-US" dirty="0"/>
                  <a:t>Properties of conjugate elements</a:t>
                </a:r>
              </a:p>
              <a:p>
                <a:pPr lvl="2"/>
                <a:r>
                  <a:rPr lang="en-US" dirty="0"/>
                  <a:t>Every element in a group is conjugate with itself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−1</m:t>
                        </m:r>
                      </m:sup>
                    </m:sSup>
                    <m:r>
                      <a:rPr lang="en-US" i="1">
                        <a:latin typeface="Cambria Math" panose="02040503050406030204" pitchFamily="18" charset="0"/>
                      </a:rPr>
                      <m:t>𝐴𝑋</m:t>
                    </m:r>
                  </m:oMath>
                </a14:m>
                <a:endParaRPr lang="en-US" dirty="0"/>
              </a:p>
              <a:p>
                <a:pPr lvl="2"/>
                <a:r>
                  <a:rPr lang="en-US" dirty="0"/>
                  <a:t>If </a:t>
                </a:r>
                <a14:m>
                  <m:oMath xmlns:m="http://schemas.openxmlformats.org/officeDocument/2006/math">
                    <m:r>
                      <a:rPr lang="en-US" b="0" i="1" smtClean="0">
                        <a:latin typeface="Cambria Math" panose="02040503050406030204" pitchFamily="18" charset="0"/>
                      </a:rPr>
                      <m:t>𝐴</m:t>
                    </m:r>
                  </m:oMath>
                </a14:m>
                <a:r>
                  <a:rPr lang="en-US" dirty="0"/>
                  <a:t> is conjugate with </a:t>
                </a:r>
                <a14:m>
                  <m:oMath xmlns:m="http://schemas.openxmlformats.org/officeDocument/2006/math">
                    <m:r>
                      <a:rPr lang="en-US" b="0" i="1" smtClean="0">
                        <a:latin typeface="Cambria Math" panose="02040503050406030204" pitchFamily="18" charset="0"/>
                      </a:rPr>
                      <m:t>𝐵</m:t>
                    </m:r>
                  </m:oMath>
                </a14:m>
                <a:r>
                  <a:rPr lang="en-US" dirty="0"/>
                  <a:t>, then </a:t>
                </a:r>
                <a14:m>
                  <m:oMath xmlns:m="http://schemas.openxmlformats.org/officeDocument/2006/math">
                    <m:r>
                      <a:rPr lang="en-US" b="0" i="1" smtClean="0">
                        <a:latin typeface="Cambria Math" panose="02040503050406030204" pitchFamily="18" charset="0"/>
                      </a:rPr>
                      <m:t>𝐵</m:t>
                    </m:r>
                  </m:oMath>
                </a14:m>
                <a:r>
                  <a:rPr lang="en-US" dirty="0"/>
                  <a:t> is conjugate with </a:t>
                </a:r>
                <a14:m>
                  <m:oMath xmlns:m="http://schemas.openxmlformats.org/officeDocument/2006/math">
                    <m:r>
                      <a:rPr lang="en-US" b="0" i="1" smtClean="0">
                        <a:latin typeface="Cambria Math" panose="02040503050406030204" pitchFamily="18" charset="0"/>
                      </a:rPr>
                      <m:t>𝐴</m:t>
                    </m:r>
                  </m:oMath>
                </a14:m>
                <a:r>
                  <a:rPr lang="en-US" dirty="0"/>
                  <a:t> </a:t>
                </a:r>
              </a:p>
              <a:p>
                <a:pPr marL="201168" lvl="1" indent="0">
                  <a:buNone/>
                </a:pPr>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−1</m:t>
                        </m:r>
                      </m:sup>
                    </m:sSup>
                    <m:r>
                      <a:rPr lang="en-US" b="0" i="1" smtClean="0">
                        <a:latin typeface="Cambria Math" panose="02040503050406030204" pitchFamily="18" charset="0"/>
                      </a:rPr>
                      <m:t>𝐵𝑋</m:t>
                    </m:r>
                  </m:oMath>
                </a14:m>
                <a:r>
                  <a:rPr lang="en-US" dirty="0"/>
                  <a:t> and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𝑌</m:t>
                        </m:r>
                      </m:e>
                      <m:sup>
                        <m:r>
                          <a:rPr lang="en-US" b="0" i="1" smtClean="0">
                            <a:latin typeface="Cambria Math" panose="02040503050406030204" pitchFamily="18" charset="0"/>
                          </a:rPr>
                          <m:t>−1</m:t>
                        </m:r>
                      </m:sup>
                    </m:sSup>
                    <m:r>
                      <a:rPr lang="en-US" b="0" i="1" smtClean="0">
                        <a:latin typeface="Cambria Math" panose="02040503050406030204" pitchFamily="18" charset="0"/>
                      </a:rPr>
                      <m:t>𝐴𝑌</m:t>
                    </m:r>
                  </m:oMath>
                </a14:m>
                <a:endParaRPr lang="en-US" dirty="0"/>
              </a:p>
              <a:p>
                <a:pPr lvl="2"/>
                <a:r>
                  <a:rPr lang="en-US" dirty="0"/>
                  <a:t>If </a:t>
                </a:r>
                <a14:m>
                  <m:oMath xmlns:m="http://schemas.openxmlformats.org/officeDocument/2006/math">
                    <m:r>
                      <a:rPr lang="en-US" b="0" i="1" smtClean="0">
                        <a:latin typeface="Cambria Math" panose="02040503050406030204" pitchFamily="18" charset="0"/>
                      </a:rPr>
                      <m:t>𝐴</m:t>
                    </m:r>
                  </m:oMath>
                </a14:m>
                <a:r>
                  <a:rPr lang="en-US" dirty="0"/>
                  <a:t> is conjugate with </a:t>
                </a:r>
                <a14:m>
                  <m:oMath xmlns:m="http://schemas.openxmlformats.org/officeDocument/2006/math">
                    <m:r>
                      <a:rPr lang="en-US" b="0" i="1" smtClean="0">
                        <a:latin typeface="Cambria Math" panose="02040503050406030204" pitchFamily="18" charset="0"/>
                      </a:rPr>
                      <m:t>𝐵</m:t>
                    </m:r>
                  </m:oMath>
                </a14:m>
                <a:r>
                  <a:rPr lang="en-US" dirty="0"/>
                  <a:t> and </a:t>
                </a:r>
                <a14:m>
                  <m:oMath xmlns:m="http://schemas.openxmlformats.org/officeDocument/2006/math">
                    <m:r>
                      <a:rPr lang="en-US" b="0" i="1" smtClean="0">
                        <a:latin typeface="Cambria Math" panose="02040503050406030204" pitchFamily="18" charset="0"/>
                      </a:rPr>
                      <m:t>𝐶</m:t>
                    </m:r>
                  </m:oMath>
                </a14:m>
                <a:r>
                  <a:rPr lang="en-US" dirty="0"/>
                  <a:t>, then </a:t>
                </a:r>
                <a14:m>
                  <m:oMath xmlns:m="http://schemas.openxmlformats.org/officeDocument/2006/math">
                    <m:r>
                      <a:rPr lang="en-US" b="0" i="1" smtClean="0">
                        <a:latin typeface="Cambria Math" panose="02040503050406030204" pitchFamily="18" charset="0"/>
                      </a:rPr>
                      <m:t>𝐵</m:t>
                    </m:r>
                  </m:oMath>
                </a14:m>
                <a:r>
                  <a:rPr lang="en-US" dirty="0"/>
                  <a:t> and </a:t>
                </a:r>
                <a14:m>
                  <m:oMath xmlns:m="http://schemas.openxmlformats.org/officeDocument/2006/math">
                    <m:r>
                      <a:rPr lang="en-US" b="0" i="1" smtClean="0">
                        <a:latin typeface="Cambria Math" panose="02040503050406030204" pitchFamily="18" charset="0"/>
                      </a:rPr>
                      <m:t>𝐶</m:t>
                    </m:r>
                  </m:oMath>
                </a14:m>
                <a:r>
                  <a:rPr lang="en-US" dirty="0"/>
                  <a:t> are conjugate with each other</a:t>
                </a:r>
              </a:p>
              <a:p>
                <a:r>
                  <a:rPr lang="en-US" dirty="0"/>
                  <a:t>The orders of all classes must be integral factors of the order of the group</a:t>
                </a:r>
              </a:p>
              <a:p>
                <a:endParaRPr lang="en-US" dirty="0"/>
              </a:p>
            </p:txBody>
          </p:sp>
        </mc:Choice>
        <mc:Fallback xmlns="">
          <p:sp>
            <p:nvSpPr>
              <p:cNvPr id="3" name="Content Placeholder 2">
                <a:extLst>
                  <a:ext uri="{FF2B5EF4-FFF2-40B4-BE49-F238E27FC236}">
                    <a16:creationId xmlns:a16="http://schemas.microsoft.com/office/drawing/2014/main" id="{D85DB5F3-6CBC-E6DD-DB5A-FE570A9F7F03}"/>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Tree>
    <p:extLst>
      <p:ext uri="{BB962C8B-B14F-4D97-AF65-F5344CB8AC3E}">
        <p14:creationId xmlns:p14="http://schemas.microsoft.com/office/powerpoint/2010/main" val="29797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8388-0C23-CE6C-6D8B-706CBD819705}"/>
              </a:ext>
            </a:extLst>
          </p:cNvPr>
          <p:cNvSpPr>
            <a:spLocks noGrp="1"/>
          </p:cNvSpPr>
          <p:nvPr>
            <p:ph type="title"/>
          </p:nvPr>
        </p:nvSpPr>
        <p:spPr/>
        <p:txBody>
          <a:bodyPr/>
          <a:lstStyle/>
          <a:p>
            <a:r>
              <a:rPr lang="en-US" dirty="0"/>
              <a:t>Molecular Symmetry</a:t>
            </a:r>
          </a:p>
        </p:txBody>
      </p:sp>
      <p:sp>
        <p:nvSpPr>
          <p:cNvPr id="3" name="Content Placeholder 2">
            <a:extLst>
              <a:ext uri="{FF2B5EF4-FFF2-40B4-BE49-F238E27FC236}">
                <a16:creationId xmlns:a16="http://schemas.microsoft.com/office/drawing/2014/main" id="{E08D595C-4E81-FFA1-DDFF-CDF7FC07AC1C}"/>
              </a:ext>
            </a:extLst>
          </p:cNvPr>
          <p:cNvSpPr>
            <a:spLocks noGrp="1"/>
          </p:cNvSpPr>
          <p:nvPr>
            <p:ph idx="1"/>
          </p:nvPr>
        </p:nvSpPr>
        <p:spPr/>
        <p:txBody>
          <a:bodyPr/>
          <a:lstStyle/>
          <a:p>
            <a:r>
              <a:rPr lang="en-US" dirty="0"/>
              <a:t>Molecules have varying levels of symmetry</a:t>
            </a:r>
          </a:p>
          <a:p>
            <a:r>
              <a:rPr lang="en-US" dirty="0"/>
              <a:t>To utilize this symmetry, we need some mathematical criteria to establish different symmetry elements/operators into groups</a:t>
            </a:r>
          </a:p>
          <a:p>
            <a:r>
              <a:rPr lang="en-US" dirty="0"/>
              <a:t>Symmetry elements vs. symmetry operators</a:t>
            </a:r>
          </a:p>
          <a:p>
            <a:pPr lvl="1"/>
            <a:r>
              <a:rPr lang="en-US" dirty="0"/>
              <a:t>Symmetry element – a geometrical entity such as a line, a plane, or a point, with respect to which one or more symmetry operations may be carried out</a:t>
            </a:r>
          </a:p>
          <a:p>
            <a:pPr lvl="1"/>
            <a:r>
              <a:rPr lang="en-US" dirty="0"/>
              <a:t>Symmetry operation – a movement of a body such that, after the movement has been carried out, every point of the body is coincident with an equivalent point (or perhaps the same point) of the body in its original orientation</a:t>
            </a:r>
          </a:p>
          <a:p>
            <a:endParaRPr lang="en-US" dirty="0"/>
          </a:p>
        </p:txBody>
      </p:sp>
    </p:spTree>
    <p:extLst>
      <p:ext uri="{BB962C8B-B14F-4D97-AF65-F5344CB8AC3E}">
        <p14:creationId xmlns:p14="http://schemas.microsoft.com/office/powerpoint/2010/main" val="384176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4F60D-9069-12A8-8523-B09D6633AD3E}"/>
              </a:ext>
            </a:extLst>
          </p:cNvPr>
          <p:cNvSpPr>
            <a:spLocks noGrp="1"/>
          </p:cNvSpPr>
          <p:nvPr>
            <p:ph type="title"/>
          </p:nvPr>
        </p:nvSpPr>
        <p:spPr/>
        <p:txBody>
          <a:bodyPr/>
          <a:lstStyle/>
          <a:p>
            <a:r>
              <a:rPr lang="en-US" dirty="0"/>
              <a:t>Symmetry elements</a:t>
            </a:r>
          </a:p>
        </p:txBody>
      </p:sp>
      <p:sp>
        <p:nvSpPr>
          <p:cNvPr id="3" name="Content Placeholder 2">
            <a:extLst>
              <a:ext uri="{FF2B5EF4-FFF2-40B4-BE49-F238E27FC236}">
                <a16:creationId xmlns:a16="http://schemas.microsoft.com/office/drawing/2014/main" id="{AA8DABB2-3A43-DF64-E31F-355F529F05FB}"/>
              </a:ext>
            </a:extLst>
          </p:cNvPr>
          <p:cNvSpPr>
            <a:spLocks noGrp="1"/>
          </p:cNvSpPr>
          <p:nvPr>
            <p:ph idx="1"/>
          </p:nvPr>
        </p:nvSpPr>
        <p:spPr/>
        <p:txBody>
          <a:bodyPr/>
          <a:lstStyle/>
          <a:p>
            <a:pPr marL="201168" lvl="1" indent="0">
              <a:buNone/>
            </a:pPr>
            <a:endParaRPr lang="en-US" dirty="0"/>
          </a:p>
          <a:p>
            <a:pPr marL="201168" lvl="1" indent="0">
              <a:buNone/>
            </a:pPr>
            <a:endParaRPr lang="en-US" dirty="0"/>
          </a:p>
        </p:txBody>
      </p:sp>
      <p:sp>
        <p:nvSpPr>
          <p:cNvPr id="4" name="TextBox 3">
            <a:extLst>
              <a:ext uri="{FF2B5EF4-FFF2-40B4-BE49-F238E27FC236}">
                <a16:creationId xmlns:a16="http://schemas.microsoft.com/office/drawing/2014/main" id="{FBCE0980-C6F5-3B0D-D872-DF0C548932EF}"/>
              </a:ext>
            </a:extLst>
          </p:cNvPr>
          <p:cNvSpPr txBox="1"/>
          <p:nvPr/>
        </p:nvSpPr>
        <p:spPr>
          <a:xfrm>
            <a:off x="80683" y="6447315"/>
            <a:ext cx="9022976" cy="338554"/>
          </a:xfrm>
          <a:prstGeom prst="rect">
            <a:avLst/>
          </a:prstGeom>
          <a:noFill/>
        </p:spPr>
        <p:txBody>
          <a:bodyPr wrap="square" rtlCol="0">
            <a:spAutoFit/>
          </a:bodyPr>
          <a:lstStyle/>
          <a:p>
            <a:r>
              <a:rPr lang="en-US" sz="1600" dirty="0">
                <a:solidFill>
                  <a:schemeClr val="bg1"/>
                </a:solidFill>
              </a:rPr>
              <a:t>Cotton, F. Albert. (1963) </a:t>
            </a:r>
            <a:r>
              <a:rPr lang="en-US" sz="1600" i="1" dirty="0">
                <a:solidFill>
                  <a:schemeClr val="bg1"/>
                </a:solidFill>
              </a:rPr>
              <a:t>Chemical Applications of Group Theory.</a:t>
            </a:r>
            <a:r>
              <a:rPr lang="en-US" sz="1600" dirty="0">
                <a:solidFill>
                  <a:schemeClr val="bg1"/>
                </a:solidFill>
              </a:rPr>
              <a:t> </a:t>
            </a:r>
            <a:endParaRPr lang="en-US" sz="1600" i="1" dirty="0">
              <a:solidFill>
                <a:schemeClr val="bg1"/>
              </a:solidFill>
            </a:endParaRPr>
          </a:p>
        </p:txBody>
      </p:sp>
      <p:graphicFrame>
        <p:nvGraphicFramePr>
          <p:cNvPr id="5" name="Table 5">
            <a:extLst>
              <a:ext uri="{FF2B5EF4-FFF2-40B4-BE49-F238E27FC236}">
                <a16:creationId xmlns:a16="http://schemas.microsoft.com/office/drawing/2014/main" id="{F5C20671-48F0-2722-157B-4F6E659C3910}"/>
              </a:ext>
            </a:extLst>
          </p:cNvPr>
          <p:cNvGraphicFramePr>
            <a:graphicFrameLocks noGrp="1"/>
          </p:cNvGraphicFramePr>
          <p:nvPr>
            <p:extLst>
              <p:ext uri="{D42A27DB-BD31-4B8C-83A1-F6EECF244321}">
                <p14:modId xmlns:p14="http://schemas.microsoft.com/office/powerpoint/2010/main" val="227453030"/>
              </p:ext>
            </p:extLst>
          </p:nvPr>
        </p:nvGraphicFramePr>
        <p:xfrm>
          <a:off x="1476786" y="2207509"/>
          <a:ext cx="9299388" cy="3299809"/>
        </p:xfrm>
        <a:graphic>
          <a:graphicData uri="http://schemas.openxmlformats.org/drawingml/2006/table">
            <a:tbl>
              <a:tblPr firstRow="1" bandRow="1">
                <a:tableStyleId>{2D5ABB26-0587-4C30-8999-92F81FD0307C}</a:tableStyleId>
              </a:tblPr>
              <a:tblGrid>
                <a:gridCol w="2921444">
                  <a:extLst>
                    <a:ext uri="{9D8B030D-6E8A-4147-A177-3AD203B41FA5}">
                      <a16:colId xmlns:a16="http://schemas.microsoft.com/office/drawing/2014/main" val="391423598"/>
                    </a:ext>
                  </a:extLst>
                </a:gridCol>
                <a:gridCol w="6377944">
                  <a:extLst>
                    <a:ext uri="{9D8B030D-6E8A-4147-A177-3AD203B41FA5}">
                      <a16:colId xmlns:a16="http://schemas.microsoft.com/office/drawing/2014/main" val="1888964909"/>
                    </a:ext>
                  </a:extLst>
                </a:gridCol>
              </a:tblGrid>
              <a:tr h="490603">
                <a:tc>
                  <a:txBody>
                    <a:bodyPr/>
                    <a:lstStyle/>
                    <a:p>
                      <a:pPr algn="ctr"/>
                      <a:r>
                        <a:rPr lang="en-US" sz="2000" b="1" dirty="0"/>
                        <a:t>Symmetry 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Symmetry Operation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27766"/>
                  </a:ext>
                </a:extLst>
              </a:tr>
              <a:tr h="490603">
                <a:tc>
                  <a:txBody>
                    <a:bodyPr/>
                    <a:lstStyle/>
                    <a:p>
                      <a:pPr algn="ctr"/>
                      <a:r>
                        <a:rPr lang="en-US" sz="2000" dirty="0"/>
                        <a:t>Identity (E)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065093"/>
                  </a:ext>
                </a:extLst>
              </a:tr>
              <a:tr h="4906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Proper axis (C</a:t>
                      </a:r>
                      <a:r>
                        <a:rPr lang="en-US" sz="2000" baseline="-25000" dirty="0"/>
                        <a:t>n</a:t>
                      </a:r>
                      <a:r>
                        <a:rPr lang="en-US" sz="2000" baseline="0" dirty="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Rotation of atoms about an axis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4620302"/>
                  </a:ext>
                </a:extLst>
              </a:tr>
              <a:tr h="4906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Plane (</a:t>
                      </a:r>
                      <a:r>
                        <a:rPr lang="en-US" sz="2000" dirty="0">
                          <a:sym typeface="Symbol" panose="05050102010706020507" pitchFamily="18" charset="2"/>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Reflection in the plane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4371957"/>
                  </a:ext>
                </a:extLst>
              </a:tr>
              <a:tr h="4906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Center of inversion (</a:t>
                      </a:r>
                      <a:r>
                        <a:rPr lang="en-US" sz="2000" dirty="0" err="1"/>
                        <a:t>i</a:t>
                      </a: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Inversion of all atoms through the center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243047"/>
                  </a:ext>
                </a:extLst>
              </a:tr>
              <a:tr h="846794">
                <a:tc>
                  <a:txBody>
                    <a:bodyPr/>
                    <a:lstStyle/>
                    <a:p>
                      <a:pPr algn="ctr"/>
                      <a:r>
                        <a:rPr lang="en-US" sz="2000" dirty="0"/>
                        <a:t>Improper axis (S</a:t>
                      </a:r>
                      <a:r>
                        <a:rPr lang="en-US" sz="2000" baseline="-25000" dirty="0"/>
                        <a:t>n</a:t>
                      </a:r>
                      <a:r>
                        <a:rPr lang="en-US" sz="2000" baseline="0" dirty="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Rotation of atoms about an axis followed by reflection in a plane perpendicular to the rotation axis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3246100"/>
                  </a:ext>
                </a:extLst>
              </a:tr>
            </a:tbl>
          </a:graphicData>
        </a:graphic>
      </p:graphicFrame>
    </p:spTree>
    <p:extLst>
      <p:ext uri="{BB962C8B-B14F-4D97-AF65-F5344CB8AC3E}">
        <p14:creationId xmlns:p14="http://schemas.microsoft.com/office/powerpoint/2010/main" val="236434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505A056-4BBD-5D7F-6406-851CB639EA6D}"/>
                  </a:ext>
                </a:extLst>
              </p:cNvPr>
              <p:cNvSpPr>
                <a:spLocks noGrp="1"/>
              </p:cNvSpPr>
              <p:nvPr>
                <p:ph type="title"/>
              </p:nvPr>
            </p:nvSpPr>
            <p:spPr/>
            <p:txBody>
              <a:bodyPr/>
              <a:lstStyle/>
              <a:p>
                <a:r>
                  <a:rPr lang="en-US" dirty="0"/>
                  <a:t>Identity (</a:t>
                </a:r>
                <a14:m>
                  <m:oMath xmlns:m="http://schemas.openxmlformats.org/officeDocument/2006/math">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𝐸</m:t>
                        </m:r>
                      </m:e>
                    </m:acc>
                  </m:oMath>
                </a14:m>
                <a:r>
                  <a:rPr lang="en-US" dirty="0"/>
                  <a:t>)</a:t>
                </a:r>
              </a:p>
            </p:txBody>
          </p:sp>
        </mc:Choice>
        <mc:Fallback xmlns="">
          <p:sp>
            <p:nvSpPr>
              <p:cNvPr id="2" name="Title 1">
                <a:extLst>
                  <a:ext uri="{FF2B5EF4-FFF2-40B4-BE49-F238E27FC236}">
                    <a16:creationId xmlns:a16="http://schemas.microsoft.com/office/drawing/2014/main" id="{9505A056-4BBD-5D7F-6406-851CB639EA6D}"/>
                  </a:ext>
                </a:extLst>
              </p:cNvPr>
              <p:cNvSpPr>
                <a:spLocks noGrp="1" noRot="1" noChangeAspect="1" noMove="1" noResize="1" noEditPoints="1" noAdjustHandles="1" noChangeArrowheads="1" noChangeShapeType="1" noTextEdit="1"/>
              </p:cNvSpPr>
              <p:nvPr>
                <p:ph type="title"/>
              </p:nvPr>
            </p:nvSpPr>
            <p:spPr>
              <a:blipFill>
                <a:blip r:embed="rId2"/>
                <a:stretch>
                  <a:fillRect l="-2727" b="-226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DF1FBF-B393-87F5-419A-23BA3FF76986}"/>
                  </a:ext>
                </a:extLst>
              </p:cNvPr>
              <p:cNvSpPr>
                <a:spLocks noGrp="1"/>
              </p:cNvSpPr>
              <p:nvPr>
                <p:ph idx="1"/>
              </p:nvPr>
            </p:nvSpPr>
            <p:spPr/>
            <p:txBody>
              <a:bodyPr/>
              <a:lstStyle/>
              <a:p>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𝐸</m:t>
                        </m:r>
                      </m:e>
                    </m:acc>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oMath>
                </a14:m>
                <a:endParaRPr lang="en-US" dirty="0"/>
              </a:p>
              <a:p>
                <a:r>
                  <a:rPr lang="en-US" dirty="0"/>
                  <a:t>Included to make our point groups complete mathematical groups</a:t>
                </a:r>
              </a:p>
            </p:txBody>
          </p:sp>
        </mc:Choice>
        <mc:Fallback xmlns="">
          <p:sp>
            <p:nvSpPr>
              <p:cNvPr id="3" name="Content Placeholder 2">
                <a:extLst>
                  <a:ext uri="{FF2B5EF4-FFF2-40B4-BE49-F238E27FC236}">
                    <a16:creationId xmlns:a16="http://schemas.microsoft.com/office/drawing/2014/main" id="{61DF1FBF-B393-87F5-419A-23BA3FF76986}"/>
                  </a:ext>
                </a:extLst>
              </p:cNvPr>
              <p:cNvSpPr>
                <a:spLocks noGrp="1" noRot="1" noChangeAspect="1" noMove="1" noResize="1" noEditPoints="1" noAdjustHandles="1" noChangeArrowheads="1" noChangeShapeType="1" noTextEdit="1"/>
              </p:cNvSpPr>
              <p:nvPr>
                <p:ph idx="1"/>
              </p:nvPr>
            </p:nvSpPr>
            <p:spPr>
              <a:blipFill>
                <a:blip r:embed="rId3"/>
                <a:stretch>
                  <a:fillRect l="-606" t="-1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B83CB16-DF72-3C32-A8A1-87A30DED2414}"/>
              </a:ext>
            </a:extLst>
          </p:cNvPr>
          <p:cNvSpPr txBox="1"/>
          <p:nvPr/>
        </p:nvSpPr>
        <p:spPr>
          <a:xfrm>
            <a:off x="80683" y="6447315"/>
            <a:ext cx="9022976" cy="338554"/>
          </a:xfrm>
          <a:prstGeom prst="rect">
            <a:avLst/>
          </a:prstGeom>
          <a:noFill/>
        </p:spPr>
        <p:txBody>
          <a:bodyPr wrap="square" rtlCol="0">
            <a:spAutoFit/>
          </a:bodyPr>
          <a:lstStyle/>
          <a:p>
            <a:r>
              <a:rPr lang="en-US" sz="1600" dirty="0">
                <a:solidFill>
                  <a:schemeClr val="bg1"/>
                </a:solidFill>
              </a:rPr>
              <a:t>Cotton, F. Albert. (1963) </a:t>
            </a:r>
            <a:r>
              <a:rPr lang="en-US" sz="1600" i="1" dirty="0">
                <a:solidFill>
                  <a:schemeClr val="bg1"/>
                </a:solidFill>
              </a:rPr>
              <a:t>Chemical Applications of Group Theory.</a:t>
            </a:r>
            <a:r>
              <a:rPr lang="en-US" sz="1600" dirty="0">
                <a:solidFill>
                  <a:schemeClr val="bg1"/>
                </a:solidFill>
              </a:rPr>
              <a:t> </a:t>
            </a:r>
            <a:endParaRPr lang="en-US" sz="1600" i="1" dirty="0">
              <a:solidFill>
                <a:schemeClr val="bg1"/>
              </a:solidFill>
            </a:endParaRPr>
          </a:p>
        </p:txBody>
      </p:sp>
    </p:spTree>
    <p:extLst>
      <p:ext uri="{BB962C8B-B14F-4D97-AF65-F5344CB8AC3E}">
        <p14:creationId xmlns:p14="http://schemas.microsoft.com/office/powerpoint/2010/main" val="11115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829AD62-D741-7B4A-4393-F0D71FC00BC5}"/>
                  </a:ext>
                </a:extLst>
              </p:cNvPr>
              <p:cNvSpPr>
                <a:spLocks noGrp="1"/>
              </p:cNvSpPr>
              <p:nvPr>
                <p:ph type="title"/>
              </p:nvPr>
            </p:nvSpPr>
            <p:spPr/>
            <p:txBody>
              <a:bodyPr/>
              <a:lstStyle/>
              <a:p>
                <a:r>
                  <a:rPr lang="en-US" dirty="0"/>
                  <a:t>Axes of Rotation (</a:t>
                </a: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𝐶</m:t>
                        </m:r>
                      </m:e>
                    </m:acc>
                    <m:r>
                      <a:rPr lang="en-US" i="1" baseline="-25000" dirty="0" smtClean="0">
                        <a:latin typeface="Cambria Math" panose="02040503050406030204" pitchFamily="18" charset="0"/>
                      </a:rPr>
                      <m:t>𝑛</m:t>
                    </m:r>
                  </m:oMath>
                </a14:m>
                <a:r>
                  <a:rPr lang="en-US" dirty="0"/>
                  <a:t>)</a:t>
                </a:r>
              </a:p>
            </p:txBody>
          </p:sp>
        </mc:Choice>
        <mc:Fallback xmlns="">
          <p:sp>
            <p:nvSpPr>
              <p:cNvPr id="2" name="Title 1">
                <a:extLst>
                  <a:ext uri="{FF2B5EF4-FFF2-40B4-BE49-F238E27FC236}">
                    <a16:creationId xmlns:a16="http://schemas.microsoft.com/office/drawing/2014/main" id="{3829AD62-D741-7B4A-4393-F0D71FC00BC5}"/>
                  </a:ext>
                </a:extLst>
              </p:cNvPr>
              <p:cNvSpPr>
                <a:spLocks noGrp="1" noRot="1" noChangeAspect="1" noMove="1" noResize="1" noEditPoints="1" noAdjustHandles="1" noChangeArrowheads="1" noChangeShapeType="1" noTextEdit="1"/>
              </p:cNvSpPr>
              <p:nvPr>
                <p:ph type="title"/>
              </p:nvPr>
            </p:nvSpPr>
            <p:spPr>
              <a:blipFill>
                <a:blip r:embed="rId2"/>
                <a:stretch>
                  <a:fillRect l="-2727" b="-231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45FD7-4336-AE1B-01DD-3CFE8804A3C0}"/>
                  </a:ext>
                </a:extLst>
              </p:cNvPr>
              <p:cNvSpPr>
                <a:spLocks noGrp="1"/>
              </p:cNvSpPr>
              <p:nvPr>
                <p:ph idx="1"/>
              </p:nvPr>
            </p:nvSpPr>
            <p:spPr/>
            <p:txBody>
              <a:bodyPr/>
              <a:lstStyle/>
              <a:p>
                <a:r>
                  <a:rPr lang="en-US" dirty="0"/>
                  <a:t>Rotation of the molecule by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radians about the axis</a:t>
                </a:r>
              </a:p>
              <a:p>
                <a:r>
                  <a:rPr lang="en-US" dirty="0"/>
                  <a:t>i.e.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oMath>
                </a14:m>
                <a:r>
                  <a:rPr lang="en-US" dirty="0"/>
                  <a:t> is a rotation by </a:t>
                </a:r>
                <a14:m>
                  <m:oMath xmlns:m="http://schemas.openxmlformats.org/officeDocument/2006/math">
                    <m:r>
                      <a:rPr lang="en-US" i="1" smtClean="0">
                        <a:latin typeface="Cambria Math" panose="02040503050406030204" pitchFamily="18" charset="0"/>
                        <a:ea typeface="Cambria Math" panose="02040503050406030204" pitchFamily="18" charset="0"/>
                      </a:rPr>
                      <m:t>𝜋</m:t>
                    </m:r>
                  </m:oMath>
                </a14:m>
                <a:r>
                  <a:rPr lang="en-US" dirty="0"/>
                  <a:t> radians</a:t>
                </a:r>
              </a:p>
              <a:p>
                <a:r>
                  <a:rPr lang="en-US" dirty="0"/>
                  <a:t>For a molecule with several rotation axes, the one with the greatest value of </a:t>
                </a:r>
                <a14:m>
                  <m:oMath xmlns:m="http://schemas.openxmlformats.org/officeDocument/2006/math">
                    <m:r>
                      <a:rPr lang="en-US" b="0" i="1" smtClean="0">
                        <a:latin typeface="Cambria Math" panose="02040503050406030204" pitchFamily="18" charset="0"/>
                      </a:rPr>
                      <m:t>𝑛</m:t>
                    </m:r>
                  </m:oMath>
                </a14:m>
                <a:r>
                  <a:rPr lang="en-US" dirty="0"/>
                  <a:t> is the </a:t>
                </a:r>
                <a:r>
                  <a:rPr lang="en-US" b="1" dirty="0"/>
                  <a:t>principal axis</a:t>
                </a:r>
              </a:p>
              <a:p>
                <a:r>
                  <a:rPr lang="en-US" dirty="0"/>
                  <a:t>For a rotation about the </a:t>
                </a:r>
                <a14:m>
                  <m:oMath xmlns:m="http://schemas.openxmlformats.org/officeDocument/2006/math">
                    <m:r>
                      <a:rPr lang="en-US" b="0" i="1" smtClean="0">
                        <a:latin typeface="Cambria Math" panose="02040503050406030204" pitchFamily="18" charset="0"/>
                      </a:rPr>
                      <m:t>𝑧</m:t>
                    </m:r>
                  </m:oMath>
                </a14:m>
                <a:r>
                  <a:rPr lang="en-US" dirty="0"/>
                  <a:t> axis:</a:t>
                </a:r>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𝐶</m:t>
                            </m:r>
                          </m:e>
                        </m:acc>
                      </m:e>
                      <m:sub>
                        <m:r>
                          <a:rPr lang="en-US" b="0" i="1" smtClean="0">
                            <a:latin typeface="Cambria Math" panose="02040503050406030204" pitchFamily="18" charset="0"/>
                          </a:rPr>
                          <m:t>𝑛</m:t>
                        </m:r>
                      </m:sub>
                    </m:sSub>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m:t>
                    </m:r>
                    <m:r>
                      <a:rPr lang="en-US" b="0" i="1" smtClean="0">
                        <a:latin typeface="Cambria Math" panose="02040503050406030204" pitchFamily="18" charset="0"/>
                      </a:rPr>
                      <m:t>𝑥</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e>
                    </m:func>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𝑠𝑖𝑛</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𝑐𝑜𝑠</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𝑠𝑖𝑛</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𝑛</m:t>
                            </m:r>
                          </m:den>
                        </m:f>
                      </m:e>
                    </m:d>
                    <m:r>
                      <a:rPr lang="en-US" b="0" i="1" smtClean="0">
                        <a:latin typeface="Cambria Math" panose="02040503050406030204" pitchFamily="18" charset="0"/>
                      </a:rPr>
                      <m:t>, </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a:p>
              <a:p>
                <a14:m>
                  <m:oMath xmlns:m="http://schemas.openxmlformats.org/officeDocument/2006/math">
                    <m:sSubSup>
                      <m:sSubSupPr>
                        <m:ctrlPr>
                          <a:rPr lang="en-US" b="0" i="1" smtClean="0">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𝐶</m:t>
                            </m:r>
                          </m:e>
                        </m:acc>
                      </m:e>
                      <m:sub>
                        <m:r>
                          <a:rPr lang="en-US" b="0" i="1" smtClean="0">
                            <a:latin typeface="Cambria Math" panose="02040503050406030204" pitchFamily="18" charset="0"/>
                          </a:rPr>
                          <m:t>𝑛</m:t>
                        </m:r>
                      </m:sub>
                      <m:sup>
                        <m:r>
                          <a:rPr lang="en-US" b="0" i="1" smtClean="0">
                            <a:latin typeface="Cambria Math" panose="02040503050406030204" pitchFamily="18" charset="0"/>
                          </a:rPr>
                          <m:t>𝑚</m:t>
                        </m:r>
                      </m:sup>
                    </m:sSubSup>
                  </m:oMath>
                </a14:m>
                <a:r>
                  <a:rPr lang="en-US" dirty="0"/>
                  <a:t> represents a rotation by </a:t>
                </a:r>
                <a14:m>
                  <m:oMath xmlns:m="http://schemas.openxmlformats.org/officeDocument/2006/math">
                    <m:r>
                      <a:rPr lang="en-US" b="0" i="1" smtClean="0">
                        <a:latin typeface="Cambria Math" panose="02040503050406030204" pitchFamily="18" charset="0"/>
                      </a:rPr>
                      <m:t>𝑚</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𝑛</m:t>
                            </m:r>
                          </m:den>
                        </m:f>
                      </m:e>
                    </m:d>
                  </m:oMath>
                </a14:m>
                <a:endParaRPr lang="en-US" dirty="0"/>
              </a:p>
            </p:txBody>
          </p:sp>
        </mc:Choice>
        <mc:Fallback xmlns="">
          <p:sp>
            <p:nvSpPr>
              <p:cNvPr id="3" name="Content Placeholder 2">
                <a:extLst>
                  <a:ext uri="{FF2B5EF4-FFF2-40B4-BE49-F238E27FC236}">
                    <a16:creationId xmlns:a16="http://schemas.microsoft.com/office/drawing/2014/main" id="{33A45FD7-4336-AE1B-01DD-3CFE8804A3C0}"/>
                  </a:ext>
                </a:extLst>
              </p:cNvPr>
              <p:cNvSpPr>
                <a:spLocks noGrp="1" noRot="1" noChangeAspect="1" noMove="1" noResize="1" noEditPoints="1" noAdjustHandles="1" noChangeArrowheads="1" noChangeShapeType="1" noTextEdit="1"/>
              </p:cNvSpPr>
              <p:nvPr>
                <p:ph idx="1"/>
              </p:nvPr>
            </p:nvSpPr>
            <p:spPr>
              <a:blipFill>
                <a:blip r:embed="rId3"/>
                <a:stretch>
                  <a:fillRect l="-606" t="-1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ECD9485-15CA-707C-237D-C436AE358D61}"/>
              </a:ext>
            </a:extLst>
          </p:cNvPr>
          <p:cNvSpPr txBox="1"/>
          <p:nvPr/>
        </p:nvSpPr>
        <p:spPr>
          <a:xfrm>
            <a:off x="80683" y="6447315"/>
            <a:ext cx="9022976" cy="338554"/>
          </a:xfrm>
          <a:prstGeom prst="rect">
            <a:avLst/>
          </a:prstGeom>
          <a:noFill/>
        </p:spPr>
        <p:txBody>
          <a:bodyPr wrap="square" rtlCol="0">
            <a:spAutoFit/>
          </a:bodyPr>
          <a:lstStyle/>
          <a:p>
            <a:r>
              <a:rPr lang="en-US" sz="1600" dirty="0">
                <a:solidFill>
                  <a:schemeClr val="bg1"/>
                </a:solidFill>
              </a:rPr>
              <a:t>Cotton, F. Albert. (1963) </a:t>
            </a:r>
            <a:r>
              <a:rPr lang="en-US" sz="1600" i="1" dirty="0">
                <a:solidFill>
                  <a:schemeClr val="bg1"/>
                </a:solidFill>
              </a:rPr>
              <a:t>Chemical Applications of Group Theory.</a:t>
            </a:r>
            <a:r>
              <a:rPr lang="en-US" sz="1600" dirty="0">
                <a:solidFill>
                  <a:schemeClr val="bg1"/>
                </a:solidFill>
              </a:rPr>
              <a:t> </a:t>
            </a:r>
            <a:endParaRPr lang="en-US" sz="1600" i="1" dirty="0">
              <a:solidFill>
                <a:schemeClr val="bg1"/>
              </a:solidFill>
            </a:endParaRPr>
          </a:p>
        </p:txBody>
      </p:sp>
    </p:spTree>
    <p:extLst>
      <p:ext uri="{BB962C8B-B14F-4D97-AF65-F5344CB8AC3E}">
        <p14:creationId xmlns:p14="http://schemas.microsoft.com/office/powerpoint/2010/main" val="253409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AC63CBC-3EC5-C769-0498-00ACE9A494A7}"/>
                  </a:ext>
                </a:extLst>
              </p:cNvPr>
              <p:cNvSpPr>
                <a:spLocks noGrp="1"/>
              </p:cNvSpPr>
              <p:nvPr>
                <p:ph type="title"/>
              </p:nvPr>
            </p:nvSpPr>
            <p:spPr/>
            <p:txBody>
              <a:bodyPr/>
              <a:lstStyle/>
              <a:p>
                <a:r>
                  <a:rPr lang="en-US" dirty="0"/>
                  <a:t>Reflection Planes (</a:t>
                </a:r>
                <a14:m>
                  <m:oMath xmlns:m="http://schemas.openxmlformats.org/officeDocument/2006/math">
                    <m:acc>
                      <m:accPr>
                        <m:chr m:val="̂"/>
                        <m:ctrlPr>
                          <a:rPr lang="en-US" i="1" dirty="0" smtClean="0">
                            <a:latin typeface="Cambria Math" panose="02040503050406030204" pitchFamily="18" charset="0"/>
                            <a:sym typeface="Symbol" panose="05050102010706020507" pitchFamily="18" charset="2"/>
                          </a:rPr>
                        </m:ctrlPr>
                      </m:accPr>
                      <m:e>
                        <m:r>
                          <a:rPr lang="en-US" i="1" dirty="0" smtClean="0">
                            <a:latin typeface="Cambria Math" panose="02040503050406030204" pitchFamily="18" charset="0"/>
                            <a:sym typeface="Symbol" panose="05050102010706020507" pitchFamily="18" charset="2"/>
                          </a:rPr>
                          <m:t></m:t>
                        </m:r>
                      </m:e>
                    </m:acc>
                  </m:oMath>
                </a14:m>
                <a:r>
                  <a:rPr lang="en-US" dirty="0">
                    <a:sym typeface="Symbol" panose="05050102010706020507" pitchFamily="18" charset="2"/>
                  </a:rPr>
                  <a:t>)</a:t>
                </a:r>
                <a:endParaRPr lang="en-US" dirty="0"/>
              </a:p>
            </p:txBody>
          </p:sp>
        </mc:Choice>
        <mc:Fallback xmlns="">
          <p:sp>
            <p:nvSpPr>
              <p:cNvPr id="2" name="Title 1">
                <a:extLst>
                  <a:ext uri="{FF2B5EF4-FFF2-40B4-BE49-F238E27FC236}">
                    <a16:creationId xmlns:a16="http://schemas.microsoft.com/office/drawing/2014/main" id="{1AC63CBC-3EC5-C769-0498-00ACE9A494A7}"/>
                  </a:ext>
                </a:extLst>
              </p:cNvPr>
              <p:cNvSpPr>
                <a:spLocks noGrp="1" noRot="1" noChangeAspect="1" noMove="1" noResize="1" noEditPoints="1" noAdjustHandles="1" noChangeArrowheads="1" noChangeShapeType="1" noTextEdit="1"/>
              </p:cNvSpPr>
              <p:nvPr>
                <p:ph type="title"/>
              </p:nvPr>
            </p:nvSpPr>
            <p:spPr>
              <a:blipFill>
                <a:blip r:embed="rId2"/>
                <a:stretch>
                  <a:fillRect l="-2727" b="-226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EB83C9-BEAD-1D6F-9E1B-4832CC7AD57D}"/>
                  </a:ext>
                </a:extLst>
              </p:cNvPr>
              <p:cNvSpPr>
                <a:spLocks noGrp="1"/>
              </p:cNvSpPr>
              <p:nvPr>
                <p:ph idx="1"/>
              </p:nvPr>
            </p:nvSpPr>
            <p:spPr/>
            <p:txBody>
              <a:bodyPr/>
              <a:lstStyle/>
              <a:p>
                <a:r>
                  <a:rPr lang="en-US" dirty="0"/>
                  <a:t>For a reflection through the</a:t>
                </a:r>
                <a14:m>
                  <m:oMath xmlns:m="http://schemas.openxmlformats.org/officeDocument/2006/math">
                    <m:r>
                      <a:rPr lang="en-US" i="1" dirty="0" smtClean="0">
                        <a:latin typeface="Cambria Math" panose="02040503050406030204" pitchFamily="18" charset="0"/>
                      </a:rPr>
                      <m:t> (</m:t>
                    </m:r>
                    <m:r>
                      <a:rPr lang="en-US" i="1" dirty="0" err="1" smtClean="0">
                        <a:latin typeface="Cambria Math" panose="02040503050406030204" pitchFamily="18" charset="0"/>
                      </a:rPr>
                      <m:t>𝑥</m:t>
                    </m:r>
                    <m:r>
                      <a:rPr lang="en-US" i="1" dirty="0" err="1" smtClean="0">
                        <a:latin typeface="Cambria Math" panose="02040503050406030204" pitchFamily="18" charset="0"/>
                      </a:rPr>
                      <m:t>,</m:t>
                    </m:r>
                    <m:r>
                      <a:rPr lang="en-US" i="1" dirty="0" err="1" smtClean="0">
                        <a:latin typeface="Cambria Math" panose="02040503050406030204" pitchFamily="18" charset="0"/>
                      </a:rPr>
                      <m:t>𝑦</m:t>
                    </m:r>
                    <m:r>
                      <a:rPr lang="en-US" i="1" dirty="0" smtClean="0">
                        <a:latin typeface="Cambria Math" panose="02040503050406030204" pitchFamily="18" charset="0"/>
                      </a:rPr>
                      <m:t>) </m:t>
                    </m:r>
                  </m:oMath>
                </a14:m>
                <a:r>
                  <a:rPr lang="en-US" dirty="0"/>
                  <a:t>plane</a:t>
                </a:r>
              </a:p>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sym typeface="Symbol" panose="05050102010706020507" pitchFamily="18" charset="2"/>
                          </a:rPr>
                          <m:t></m:t>
                        </m:r>
                      </m:e>
                    </m:acc>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e>
                        </m:d>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sym typeface="Symbol" panose="05050102010706020507" pitchFamily="18" charset="2"/>
                              </a:rPr>
                              <m:t></m:t>
                            </m:r>
                          </m:e>
                        </m:acc>
                      </m:e>
                      <m:sub>
                        <m:r>
                          <a:rPr lang="en-US" b="0" i="1" smtClean="0">
                            <a:latin typeface="Cambria Math" panose="02040503050406030204" pitchFamily="18" charset="0"/>
                          </a:rPr>
                          <m:t>𝑣</m:t>
                        </m:r>
                      </m:sub>
                    </m:sSub>
                  </m:oMath>
                </a14:m>
                <a:r>
                  <a:rPr lang="en-US" dirty="0"/>
                  <a:t>: vertical plane, principal axis lies in the reflection plane</a:t>
                </a:r>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sym typeface="Symbol" panose="05050102010706020507" pitchFamily="18" charset="2"/>
                              </a:rPr>
                              <m:t></m:t>
                            </m:r>
                          </m:e>
                        </m:acc>
                      </m:e>
                      <m:sub>
                        <m:r>
                          <a:rPr lang="en-US" b="0" i="1" smtClean="0">
                            <a:latin typeface="Cambria Math" panose="02040503050406030204" pitchFamily="18" charset="0"/>
                            <a:sym typeface="Symbol" panose="05050102010706020507" pitchFamily="18" charset="2"/>
                          </a:rPr>
                          <m:t>h</m:t>
                        </m:r>
                      </m:sub>
                    </m:sSub>
                  </m:oMath>
                </a14:m>
                <a:r>
                  <a:rPr lang="en-US" dirty="0"/>
                  <a:t>: horizontal plane, principal axis is perpendicular to the reflection plane</a:t>
                </a:r>
              </a:p>
              <a:p>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smtClean="0">
                                <a:latin typeface="Cambria Math" panose="02040503050406030204" pitchFamily="18" charset="0"/>
                                <a:sym typeface="Symbol" panose="05050102010706020507" pitchFamily="18" charset="2"/>
                              </a:rPr>
                              <m:t></m:t>
                            </m:r>
                          </m:e>
                        </m:acc>
                      </m:e>
                      <m:sub>
                        <m:r>
                          <a:rPr lang="en-US" b="0" i="1" smtClean="0">
                            <a:latin typeface="Cambria Math" panose="02040503050406030204" pitchFamily="18" charset="0"/>
                            <a:sym typeface="Symbol" panose="05050102010706020507" pitchFamily="18" charset="2"/>
                          </a:rPr>
                          <m:t>𝑑</m:t>
                        </m:r>
                      </m:sub>
                    </m:sSub>
                  </m:oMath>
                </a14:m>
                <a:r>
                  <a:rPr lang="en-US" dirty="0"/>
                  <a:t>: dihedral plane, special case of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sym typeface="Symbol" panose="05050102010706020507" pitchFamily="18" charset="2"/>
                          </a:rPr>
                          <m:t></m:t>
                        </m:r>
                      </m:e>
                      <m:sub>
                        <m:r>
                          <a:rPr lang="en-US" b="0" i="1" smtClean="0">
                            <a:latin typeface="Cambria Math" panose="02040503050406030204" pitchFamily="18" charset="0"/>
                          </a:rPr>
                          <m:t>𝑣</m:t>
                        </m:r>
                      </m:sub>
                    </m:sSub>
                  </m:oMath>
                </a14:m>
                <a:r>
                  <a:rPr lang="en-US" dirty="0"/>
                  <a:t> occurring when the reflection plane bisects two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𝑛</m:t>
                        </m:r>
                      </m:sub>
                    </m:sSub>
                  </m:oMath>
                </a14:m>
                <a:r>
                  <a:rPr lang="en-US" dirty="0"/>
                  <a:t> axes perpendicular to the principal axis</a:t>
                </a:r>
              </a:p>
            </p:txBody>
          </p:sp>
        </mc:Choice>
        <mc:Fallback xmlns="">
          <p:sp>
            <p:nvSpPr>
              <p:cNvPr id="3" name="Content Placeholder 2">
                <a:extLst>
                  <a:ext uri="{FF2B5EF4-FFF2-40B4-BE49-F238E27FC236}">
                    <a16:creationId xmlns:a16="http://schemas.microsoft.com/office/drawing/2014/main" id="{3DEB83C9-BEAD-1D6F-9E1B-4832CC7AD57D}"/>
                  </a:ext>
                </a:extLst>
              </p:cNvPr>
              <p:cNvSpPr>
                <a:spLocks noGrp="1" noRot="1" noChangeAspect="1" noMove="1" noResize="1" noEditPoints="1" noAdjustHandles="1" noChangeArrowheads="1" noChangeShapeType="1" noTextEdit="1"/>
              </p:cNvSpPr>
              <p:nvPr>
                <p:ph idx="1"/>
              </p:nvPr>
            </p:nvSpPr>
            <p:spPr>
              <a:blipFill>
                <a:blip r:embed="rId3"/>
                <a:stretch>
                  <a:fillRect l="-606" t="-1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1477CBC-CD2D-9832-D75B-FCC1006D3EF6}"/>
              </a:ext>
            </a:extLst>
          </p:cNvPr>
          <p:cNvSpPr txBox="1"/>
          <p:nvPr/>
        </p:nvSpPr>
        <p:spPr>
          <a:xfrm>
            <a:off x="80683" y="6447315"/>
            <a:ext cx="9022976" cy="338554"/>
          </a:xfrm>
          <a:prstGeom prst="rect">
            <a:avLst/>
          </a:prstGeom>
          <a:noFill/>
        </p:spPr>
        <p:txBody>
          <a:bodyPr wrap="square" rtlCol="0">
            <a:spAutoFit/>
          </a:bodyPr>
          <a:lstStyle/>
          <a:p>
            <a:r>
              <a:rPr lang="en-US" sz="1600" dirty="0">
                <a:solidFill>
                  <a:schemeClr val="bg1"/>
                </a:solidFill>
              </a:rPr>
              <a:t>Cotton, F. Albert. (1963) </a:t>
            </a:r>
            <a:r>
              <a:rPr lang="en-US" sz="1600" i="1" dirty="0">
                <a:solidFill>
                  <a:schemeClr val="bg1"/>
                </a:solidFill>
              </a:rPr>
              <a:t>Chemical Applications of Group Theory.</a:t>
            </a:r>
            <a:r>
              <a:rPr lang="en-US" sz="1600" dirty="0">
                <a:solidFill>
                  <a:schemeClr val="bg1"/>
                </a:solidFill>
              </a:rPr>
              <a:t> </a:t>
            </a:r>
          </a:p>
        </p:txBody>
      </p:sp>
    </p:spTree>
    <p:extLst>
      <p:ext uri="{BB962C8B-B14F-4D97-AF65-F5344CB8AC3E}">
        <p14:creationId xmlns:p14="http://schemas.microsoft.com/office/powerpoint/2010/main" val="3849869240"/>
      </p:ext>
    </p:extLst>
  </p:cSld>
  <p:clrMapOvr>
    <a:masterClrMapping/>
  </p:clrMapOvr>
</p:sld>
</file>

<file path=ppt/theme/theme1.xml><?xml version="1.0" encoding="utf-8"?>
<a:theme xmlns:a="http://schemas.openxmlformats.org/drawingml/2006/main" name="Retrospect">
  <a:themeElements>
    <a:clrScheme name="Custom 2">
      <a:dk1>
        <a:srgbClr val="000000"/>
      </a:dk1>
      <a:lt1>
        <a:sysClr val="window" lastClr="FFFFFF"/>
      </a:lt1>
      <a:dk2>
        <a:srgbClr val="637052"/>
      </a:dk2>
      <a:lt2>
        <a:srgbClr val="CCDDEA"/>
      </a:lt2>
      <a:accent1>
        <a:srgbClr val="000000"/>
      </a:accent1>
      <a:accent2>
        <a:srgbClr val="CC0000"/>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1016</TotalTime>
  <Words>2112</Words>
  <Application>Microsoft Office PowerPoint</Application>
  <PresentationFormat>Widescreen</PresentationFormat>
  <Paragraphs>358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Calibri Light</vt:lpstr>
      <vt:lpstr>Cambria Math</vt:lpstr>
      <vt:lpstr>Symbol</vt:lpstr>
      <vt:lpstr>Wingdings</vt:lpstr>
      <vt:lpstr>Retrospect</vt:lpstr>
      <vt:lpstr>Group Theory and Symmetry</vt:lpstr>
      <vt:lpstr>Group Theory</vt:lpstr>
      <vt:lpstr>Groups</vt:lpstr>
      <vt:lpstr>Groups</vt:lpstr>
      <vt:lpstr>Molecular Symmetry</vt:lpstr>
      <vt:lpstr>Symmetry elements</vt:lpstr>
      <vt:lpstr>Identity (E ̂)</vt:lpstr>
      <vt:lpstr>Axes of Rotation (C ̂n)</vt:lpstr>
      <vt:lpstr>Reflection Planes ( ̂)</vt:lpstr>
      <vt:lpstr>Inversion (i ̂)</vt:lpstr>
      <vt:lpstr>Improper Rotation (S ̂n)</vt:lpstr>
      <vt:lpstr>Identifying the point group of a molecule</vt:lpstr>
      <vt:lpstr>Character Tables</vt:lpstr>
      <vt:lpstr>Prove a point group is a mathematical group</vt:lpstr>
      <vt:lpstr>Prove a point group is a mathematical group</vt:lpstr>
      <vt:lpstr>Prove a point group is a mathematical group</vt:lpstr>
      <vt:lpstr>Prove a point group is a mathematical group</vt:lpstr>
      <vt:lpstr>Prove a point group is a mathematical group</vt:lpstr>
      <vt:lpstr>Prove a point group is a mathematical group</vt:lpstr>
      <vt:lpstr>Representations of Groups</vt:lpstr>
      <vt:lpstr>Representation Example</vt:lpstr>
      <vt:lpstr>Irreducible representations</vt:lpstr>
      <vt:lpstr>Labeling Irreducible Representations</vt:lpstr>
      <vt:lpstr>Irrep Rules</vt:lpstr>
      <vt:lpstr>Other Character Table Details</vt:lpstr>
      <vt:lpstr>What is group theory useful for?</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Burke</dc:creator>
  <cp:lastModifiedBy>Alexandra Burke</cp:lastModifiedBy>
  <cp:revision>46</cp:revision>
  <dcterms:created xsi:type="dcterms:W3CDTF">2022-06-02T19:14:35Z</dcterms:created>
  <dcterms:modified xsi:type="dcterms:W3CDTF">2022-07-11T14:33:53Z</dcterms:modified>
</cp:coreProperties>
</file>