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/>
    <p:restoredTop sz="94702"/>
  </p:normalViewPr>
  <p:slideViewPr>
    <p:cSldViewPr snapToGrid="0" showGuides="1">
      <p:cViewPr>
        <p:scale>
          <a:sx n="99" d="100"/>
          <a:sy n="99" d="100"/>
        </p:scale>
        <p:origin x="1240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C979-8040-23C8-9F06-9E7222F86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68D38F-8263-3235-1DEB-CF44944D8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2FF73-7148-142A-8A29-35B6F213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05F8-1489-FE73-FD06-43CBB6221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CB0ED-DFC8-6A63-AF30-6BB80266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AA4DA-CBED-1720-20B8-5F97D0F7E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3446B-856B-F324-CC94-914C7FEC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57FAB-6556-71E3-7C81-5BCA469C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A673-3C03-80B9-42A6-15405F487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624E-1011-99EA-2C4A-7839B8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1C96F-7710-CBCE-C64B-26E194205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309CB1-0B7C-9F33-49E8-155A8AE91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7A49F-8F8A-3050-33B0-17E78CCA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F3F82-CD18-EDC9-FA85-A4C49CD3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1333-7EEE-F7D1-DC92-B32DBAAF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3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B399-BA88-2DBD-1C72-8F18935F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0E94-297C-46EB-05B1-B8434AA4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44587-97A0-004D-C96E-C6C4C3C23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6477D-0F12-31FC-0A9C-B30E0F0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60F05-788F-030A-AF5E-CF63500B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D39C-FD6C-53E3-3BF8-C918E28F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C2ED8-9E78-467B-ACB9-910334E61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6B597-B797-C70F-D120-E95903FF7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7494-A2BB-646E-95CE-8E2DCF6FB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2680-81AE-95F9-41F2-74884B1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6293F-791A-5B71-87A9-54289D1E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C51A-A03E-03BB-A721-7BAB9510D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2A74-4261-EB05-FB6E-4C33B2741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D9E83-6374-6827-64C2-5CA302F6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0210E-ABF1-B3F7-4A1E-B68669659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EB54D-D085-A043-ECED-73464A5A1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6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E95F-ABCB-D1FF-E05D-266821D1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75EE5-21B3-B385-461E-E05710CD9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526C-4C0D-A71D-5BD0-143C9CCD7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40DD5F-C6B9-0C96-4A76-A360B8A3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368387-0749-296A-0D5B-9868F39F3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B8D032-E9A0-7016-BC53-2224E99E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83BA9-02E1-8DD6-4DF6-566B067E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55AE41-4264-988C-D1AB-885DA6CA3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9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EBB0-1525-6407-08AF-B3F0BE2C9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0E549-32DD-1A53-13EF-56070311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8950B-35DC-BAF5-6E6E-EB200313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830D6-D378-A415-D7F7-976E77A0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1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F1F3D-E9D2-B5A2-4422-700ABF6E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FB996-4CBD-0FB3-3415-8046EF9E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2D697-9896-003A-C438-25A9FCE8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65653-D591-16F5-8925-025700B4E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7288C-6823-B2C8-292E-83AC90A99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3659F-5825-308E-9F2C-1E9754EF8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DA0C2-7395-D921-0578-4BD8965C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9F6CF-A744-BEFD-BF7F-78F8CD3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240EC-A633-9687-F4E9-C35CE1BD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DA24-C9DF-C9EB-EFB3-00AE0E15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1F652-8BEE-E4C4-7581-C33525E92A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BF794-C4C8-2DF8-D10F-730E6744F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99058-EC06-5E1C-0D93-7CEBB3ED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9A7FC-D007-8688-6816-86C7FE0C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0564-31C4-6D86-762A-2B2CE416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2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188F6-220B-B40A-5CDF-B22F69B1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4B95-232F-D572-DE90-07FDF1EB0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681FD-D95E-DF5F-CA61-ECC613418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608A-00A6-CC4F-953C-FDB8761AB02C}" type="datetimeFigureOut">
              <a:rPr lang="en-US" smtClean="0"/>
              <a:t>5/24/23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14B6C-E721-01A8-B0DD-7A3841C46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E0773-472A-252D-1ABB-D7EDCE064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EB19-F132-2B45-94FC-B788DF6D2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2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sevier.com/connect/infographic-how-to-read-a-scientific-pap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esources.nu.edu/researchprocess/readingscientificarticle" TargetMode="External"/><Relationship Id="rId5" Type="http://schemas.openxmlformats.org/officeDocument/2006/relationships/hyperlink" Target="https://www.lib.purdue.edu/sites/default/files/libraries/engr/Tutorials/Newest%20Scientific%20Paper.pdf" TargetMode="External"/><Relationship Id="rId4" Type="http://schemas.openxmlformats.org/officeDocument/2006/relationships/hyperlink" Target="https://web.stanford.edu/~siegelr/readingsci.htm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983AC-F9B0-3D54-0722-32A94EE45494}"/>
              </a:ext>
            </a:extLst>
          </p:cNvPr>
          <p:cNvSpPr/>
          <p:nvPr/>
        </p:nvSpPr>
        <p:spPr>
          <a:xfrm>
            <a:off x="-147" y="0"/>
            <a:ext cx="12191041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A0E4D-7A02-B7E8-CD40-BF6D4FF40655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6049B57-FC3D-16F9-20A3-2BE114B9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A9960-93FD-8411-A312-356CE4E86004}"/>
              </a:ext>
            </a:extLst>
          </p:cNvPr>
          <p:cNvSpPr txBox="1"/>
          <p:nvPr/>
        </p:nvSpPr>
        <p:spPr>
          <a:xfrm>
            <a:off x="0" y="1783371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Arial"/>
                <a:cs typeface="Calibri"/>
              </a:rPr>
              <a:t>Scientific Papers and Communication</a:t>
            </a:r>
            <a:endParaRPr lang="en-US" sz="1600" dirty="0"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F4906-D414-6267-3071-AC14838C754C}"/>
              </a:ext>
            </a:extLst>
          </p:cNvPr>
          <p:cNvSpPr txBox="1"/>
          <p:nvPr/>
        </p:nvSpPr>
        <p:spPr>
          <a:xfrm>
            <a:off x="5011850" y="2885061"/>
            <a:ext cx="2167053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dirty="0">
                <a:latin typeface="Arial"/>
                <a:cs typeface="Arial"/>
              </a:rPr>
              <a:t>Laura Olive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987EA-7988-6D43-DF7B-31BAA0940575}"/>
              </a:ext>
            </a:extLst>
          </p:cNvPr>
          <p:cNvSpPr txBox="1"/>
          <p:nvPr/>
        </p:nvSpPr>
        <p:spPr>
          <a:xfrm>
            <a:off x="2583362" y="3771308"/>
            <a:ext cx="7024027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500" dirty="0">
                <a:latin typeface="Arial"/>
                <a:cs typeface="Arial"/>
              </a:rPr>
              <a:t>Department of Chemistry, University of Georgia, </a:t>
            </a:r>
            <a:endParaRPr lang="en-US" sz="2500" dirty="0">
              <a:latin typeface="Calibri" panose="020F0502020204030204"/>
              <a:cs typeface="Calibri" panose="020F0502020204030204"/>
            </a:endParaRPr>
          </a:p>
          <a:p>
            <a:pPr algn="ctr"/>
            <a:r>
              <a:rPr lang="en-US" sz="2500" dirty="0">
                <a:latin typeface="Arial"/>
                <a:cs typeface="Arial"/>
              </a:rPr>
              <a:t>Athens, GA 30602 USA</a:t>
            </a:r>
            <a:endParaRPr lang="en-US" sz="2500" dirty="0"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9ECC8C-6B82-9D66-CA5F-292CC9CCC72E}"/>
              </a:ext>
            </a:extLst>
          </p:cNvPr>
          <p:cNvSpPr txBox="1"/>
          <p:nvPr/>
        </p:nvSpPr>
        <p:spPr>
          <a:xfrm>
            <a:off x="4305604" y="4965332"/>
            <a:ext cx="357954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Summer Lecture</a:t>
            </a:r>
          </a:p>
          <a:p>
            <a:pPr algn="ctr"/>
            <a:r>
              <a:rPr lang="en-US" sz="2000" dirty="0">
                <a:latin typeface="Arial"/>
                <a:cs typeface="Arial"/>
              </a:rPr>
              <a:t>May 25, 2023</a:t>
            </a:r>
          </a:p>
        </p:txBody>
      </p:sp>
    </p:spTree>
    <p:extLst>
      <p:ext uri="{BB962C8B-B14F-4D97-AF65-F5344CB8AC3E}">
        <p14:creationId xmlns:p14="http://schemas.microsoft.com/office/powerpoint/2010/main" val="306110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Increasing Understanding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32826" y="1222389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Re-read the article in its entirety.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F1AFE-BB9D-FF90-C73D-A5AC12E28304}"/>
              </a:ext>
            </a:extLst>
          </p:cNvPr>
          <p:cNvSpPr txBox="1"/>
          <p:nvPr/>
        </p:nvSpPr>
        <p:spPr>
          <a:xfrm>
            <a:off x="1332826" y="2255311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You may have to read it more than once.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F6B43-A2D7-8063-261C-9676933C0308}"/>
              </a:ext>
            </a:extLst>
          </p:cNvPr>
          <p:cNvSpPr txBox="1"/>
          <p:nvPr/>
        </p:nvSpPr>
        <p:spPr>
          <a:xfrm>
            <a:off x="1332826" y="3288233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Write any notes or comments on the article – be sure to highlight any key points you want to come back to later.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2992D-4DE7-B48F-24BC-FD324426E40C}"/>
              </a:ext>
            </a:extLst>
          </p:cNvPr>
          <p:cNvSpPr txBox="1"/>
          <p:nvPr/>
        </p:nvSpPr>
        <p:spPr>
          <a:xfrm>
            <a:off x="1332826" y="4705875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Be sure to consult the references. Look up any points or words that you do not understand or were not explained fully. </a:t>
            </a:r>
          </a:p>
        </p:txBody>
      </p:sp>
    </p:spTree>
    <p:extLst>
      <p:ext uri="{BB962C8B-B14F-4D97-AF65-F5344CB8AC3E}">
        <p14:creationId xmlns:p14="http://schemas.microsoft.com/office/powerpoint/2010/main" val="21891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Taking Notes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89DFE9-AB6F-C50F-BAE4-89C35E07A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9" y="1189468"/>
            <a:ext cx="11462541" cy="48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8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References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2992D-4DE7-B48F-24BC-FD324426E40C}"/>
              </a:ext>
            </a:extLst>
          </p:cNvPr>
          <p:cNvSpPr txBox="1"/>
          <p:nvPr/>
        </p:nvSpPr>
        <p:spPr>
          <a:xfrm>
            <a:off x="1332826" y="1602063"/>
            <a:ext cx="10020974" cy="39395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https://www.elsevier.com/connect/infographic-how-to-read-a-scientific-paper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https://web.stanford.edu/~siegelr/readingsci.htm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https://www.lib.purdue.edu/sites/default/files/libraries/engr/Tutorials/Newest%20Scientific%20Paper.pdf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https://resources.nu.edu/researchprocess/readingscientificarticle</a:t>
            </a: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1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1983AC-F9B0-3D54-0722-32A94EE45494}"/>
              </a:ext>
            </a:extLst>
          </p:cNvPr>
          <p:cNvSpPr/>
          <p:nvPr/>
        </p:nvSpPr>
        <p:spPr>
          <a:xfrm>
            <a:off x="-147" y="0"/>
            <a:ext cx="12191041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A0E4D-7A02-B7E8-CD40-BF6D4FF40655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6049B57-FC3D-16F9-20A3-2BE114B992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A9960-93FD-8411-A312-356CE4E86004}"/>
              </a:ext>
            </a:extLst>
          </p:cNvPr>
          <p:cNvSpPr txBox="1"/>
          <p:nvPr/>
        </p:nvSpPr>
        <p:spPr>
          <a:xfrm>
            <a:off x="0" y="3044280"/>
            <a:ext cx="121920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Arial"/>
                <a:cs typeface="Calibri"/>
              </a:rPr>
              <a:t>Communication</a:t>
            </a:r>
            <a:endParaRPr lang="en-US" sz="16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3683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2124236" y="3248902"/>
            <a:ext cx="1885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Skim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F255F03-E93A-7FFE-269D-5DD4E846CFBB}"/>
              </a:ext>
            </a:extLst>
          </p:cNvPr>
          <p:cNvGrpSpPr/>
          <p:nvPr/>
        </p:nvGrpSpPr>
        <p:grpSpPr>
          <a:xfrm>
            <a:off x="1226817" y="3220134"/>
            <a:ext cx="897419" cy="734645"/>
            <a:chOff x="358133" y="1540593"/>
            <a:chExt cx="897419" cy="73464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26285B-7C0B-21AD-EFA4-519A0897B8F7}"/>
                </a:ext>
              </a:extLst>
            </p:cNvPr>
            <p:cNvSpPr/>
            <p:nvPr/>
          </p:nvSpPr>
          <p:spPr>
            <a:xfrm>
              <a:off x="358133" y="1540593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69B662-C047-5CBC-0A38-FB383923DE2B}"/>
                </a:ext>
              </a:extLst>
            </p:cNvPr>
            <p:cNvSpPr txBox="1"/>
            <p:nvPr/>
          </p:nvSpPr>
          <p:spPr>
            <a:xfrm>
              <a:off x="501172" y="1584749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B37428-C911-CF4D-C48D-2D2EFBB51BB6}"/>
              </a:ext>
            </a:extLst>
          </p:cNvPr>
          <p:cNvSpPr txBox="1"/>
          <p:nvPr/>
        </p:nvSpPr>
        <p:spPr>
          <a:xfrm>
            <a:off x="2124236" y="4520715"/>
            <a:ext cx="300783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ADE9E5-ED74-0820-9B7E-C643A2F963F4}"/>
              </a:ext>
            </a:extLst>
          </p:cNvPr>
          <p:cNvGrpSpPr/>
          <p:nvPr/>
        </p:nvGrpSpPr>
        <p:grpSpPr>
          <a:xfrm>
            <a:off x="1226817" y="4491947"/>
            <a:ext cx="897419" cy="734645"/>
            <a:chOff x="358133" y="2809657"/>
            <a:chExt cx="897419" cy="7346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381CC8D-ECA2-BA72-A4D7-AE4D17C1B4F3}"/>
                </a:ext>
              </a:extLst>
            </p:cNvPr>
            <p:cNvSpPr/>
            <p:nvPr/>
          </p:nvSpPr>
          <p:spPr>
            <a:xfrm>
              <a:off x="358133" y="2809657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50582C-242F-AD04-8CD8-949B7F054AB1}"/>
                </a:ext>
              </a:extLst>
            </p:cNvPr>
            <p:cNvSpPr txBox="1"/>
            <p:nvPr/>
          </p:nvSpPr>
          <p:spPr>
            <a:xfrm>
              <a:off x="501172" y="2853813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242B76F-8128-4A75-E2A7-2E62A0CD21F1}"/>
              </a:ext>
            </a:extLst>
          </p:cNvPr>
          <p:cNvSpPr txBox="1"/>
          <p:nvPr/>
        </p:nvSpPr>
        <p:spPr>
          <a:xfrm>
            <a:off x="2124236" y="5833465"/>
            <a:ext cx="3739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7CC7BB-2B1D-F02B-1296-F8F6661DA603}"/>
              </a:ext>
            </a:extLst>
          </p:cNvPr>
          <p:cNvGrpSpPr/>
          <p:nvPr/>
        </p:nvGrpSpPr>
        <p:grpSpPr>
          <a:xfrm>
            <a:off x="1226817" y="5804697"/>
            <a:ext cx="897419" cy="734645"/>
            <a:chOff x="358133" y="4166557"/>
            <a:chExt cx="897419" cy="73464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2C27623-0346-E62E-49B0-0AE4505B83D9}"/>
                </a:ext>
              </a:extLst>
            </p:cNvPr>
            <p:cNvSpPr/>
            <p:nvPr/>
          </p:nvSpPr>
          <p:spPr>
            <a:xfrm>
              <a:off x="358133" y="4166557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EE3D39F-31D2-6533-4218-379F96E0A843}"/>
                </a:ext>
              </a:extLst>
            </p:cNvPr>
            <p:cNvSpPr txBox="1"/>
            <p:nvPr/>
          </p:nvSpPr>
          <p:spPr>
            <a:xfrm>
              <a:off x="501172" y="4210713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C8B2A34-7E6E-84C6-FCDB-164FA3066B95}"/>
              </a:ext>
            </a:extLst>
          </p:cNvPr>
          <p:cNvSpPr txBox="1"/>
          <p:nvPr/>
        </p:nvSpPr>
        <p:spPr>
          <a:xfrm>
            <a:off x="7225826" y="3248902"/>
            <a:ext cx="373935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8FE765-46F3-5CE5-7586-817B9C4642CF}"/>
              </a:ext>
            </a:extLst>
          </p:cNvPr>
          <p:cNvGrpSpPr/>
          <p:nvPr/>
        </p:nvGrpSpPr>
        <p:grpSpPr>
          <a:xfrm>
            <a:off x="6348644" y="3220134"/>
            <a:ext cx="897419" cy="734645"/>
            <a:chOff x="358133" y="5507528"/>
            <a:chExt cx="897419" cy="73464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8D4A721-2E5A-B000-8A75-B618973E626F}"/>
                </a:ext>
              </a:extLst>
            </p:cNvPr>
            <p:cNvSpPr/>
            <p:nvPr/>
          </p:nvSpPr>
          <p:spPr>
            <a:xfrm>
              <a:off x="358133" y="5507528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B3DD2C1-A153-A210-3D51-CA29C88D26CD}"/>
                </a:ext>
              </a:extLst>
            </p:cNvPr>
            <p:cNvSpPr txBox="1"/>
            <p:nvPr/>
          </p:nvSpPr>
          <p:spPr>
            <a:xfrm>
              <a:off x="501172" y="5551684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79B05E1-7C7D-BFB5-CC95-DF5D044E1B0A}"/>
              </a:ext>
            </a:extLst>
          </p:cNvPr>
          <p:cNvSpPr txBox="1"/>
          <p:nvPr/>
        </p:nvSpPr>
        <p:spPr>
          <a:xfrm>
            <a:off x="7225826" y="4520715"/>
            <a:ext cx="33812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ED1B42-01DC-8E9F-0BBD-D7EAECE0EDD3}"/>
              </a:ext>
            </a:extLst>
          </p:cNvPr>
          <p:cNvGrpSpPr/>
          <p:nvPr/>
        </p:nvGrpSpPr>
        <p:grpSpPr>
          <a:xfrm>
            <a:off x="6348644" y="4491947"/>
            <a:ext cx="897419" cy="734645"/>
            <a:chOff x="5459723" y="1536098"/>
            <a:chExt cx="897419" cy="73464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0A8370C-26DB-B3BC-0969-681E8B385382}"/>
                </a:ext>
              </a:extLst>
            </p:cNvPr>
            <p:cNvSpPr/>
            <p:nvPr/>
          </p:nvSpPr>
          <p:spPr>
            <a:xfrm>
              <a:off x="5459723" y="1536098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7C3262-49C3-3D56-A6FC-DAADE7079BE7}"/>
                </a:ext>
              </a:extLst>
            </p:cNvPr>
            <p:cNvSpPr txBox="1"/>
            <p:nvPr/>
          </p:nvSpPr>
          <p:spPr>
            <a:xfrm>
              <a:off x="5602762" y="1580254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5.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127C8D5-8ECD-6CDA-9FFF-CFD0CF3D2B57}"/>
              </a:ext>
            </a:extLst>
          </p:cNvPr>
          <p:cNvSpPr txBox="1"/>
          <p:nvPr/>
        </p:nvSpPr>
        <p:spPr>
          <a:xfrm>
            <a:off x="7225826" y="5833465"/>
            <a:ext cx="261231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F0531D4-1AC0-3792-A423-B2E2F2ED27CB}"/>
              </a:ext>
            </a:extLst>
          </p:cNvPr>
          <p:cNvGrpSpPr/>
          <p:nvPr/>
        </p:nvGrpSpPr>
        <p:grpSpPr>
          <a:xfrm>
            <a:off x="6348644" y="5804697"/>
            <a:ext cx="897419" cy="734645"/>
            <a:chOff x="5500197" y="2804698"/>
            <a:chExt cx="897419" cy="73464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3B485D-47FB-EC1F-BD15-4ECDA2A8D6CA}"/>
                </a:ext>
              </a:extLst>
            </p:cNvPr>
            <p:cNvSpPr/>
            <p:nvPr/>
          </p:nvSpPr>
          <p:spPr>
            <a:xfrm>
              <a:off x="5500197" y="2804698"/>
              <a:ext cx="754380" cy="734645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B3823C-22B1-5C5B-3493-4AD8BF9C3DFE}"/>
                </a:ext>
              </a:extLst>
            </p:cNvPr>
            <p:cNvSpPr txBox="1"/>
            <p:nvPr/>
          </p:nvSpPr>
          <p:spPr>
            <a:xfrm>
              <a:off x="5643236" y="2848854"/>
              <a:ext cx="754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6.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CB48ACAE-EEA0-86A1-F9AA-8443B4470832}"/>
              </a:ext>
            </a:extLst>
          </p:cNvPr>
          <p:cNvSpPr txBox="1"/>
          <p:nvPr/>
        </p:nvSpPr>
        <p:spPr>
          <a:xfrm>
            <a:off x="1255552" y="1277579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You should not try to read a scientific paper like a textbook –from beginning to end without time to reflect and digest.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0F044B-05A3-9326-83EE-D39A610433BA}"/>
              </a:ext>
            </a:extLst>
          </p:cNvPr>
          <p:cNvSpPr txBox="1"/>
          <p:nvPr/>
        </p:nvSpPr>
        <p:spPr>
          <a:xfrm>
            <a:off x="1255552" y="2345833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Try to highlight important phrases and take notes as you go. </a:t>
            </a:r>
          </a:p>
        </p:txBody>
      </p:sp>
    </p:spTree>
    <p:extLst>
      <p:ext uri="{BB962C8B-B14F-4D97-AF65-F5344CB8AC3E}">
        <p14:creationId xmlns:p14="http://schemas.microsoft.com/office/powerpoint/2010/main" val="312257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20" grpId="0"/>
      <p:bldP spid="23" grpId="0"/>
      <p:bldP spid="26" grpId="0"/>
      <p:bldP spid="32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1885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Skim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323415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Focus on determining the “big picture” of the paper by reading the title and any keywords.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3429000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Quickly scan the article without taking any notes and focus on the headings and subheadings.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455420" y="4532243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Take note of the publishing date, for many areas, current research is more relevant.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0C4430-577C-F968-B78B-F158B7E7D177}"/>
              </a:ext>
            </a:extLst>
          </p:cNvPr>
          <p:cNvSpPr txBox="1"/>
          <p:nvPr/>
        </p:nvSpPr>
        <p:spPr>
          <a:xfrm>
            <a:off x="1455420" y="5635486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Note any terms or parts you do not understand.</a:t>
            </a:r>
          </a:p>
        </p:txBody>
      </p:sp>
    </p:spTree>
    <p:extLst>
      <p:ext uri="{BB962C8B-B14F-4D97-AF65-F5344CB8AC3E}">
        <p14:creationId xmlns:p14="http://schemas.microsoft.com/office/powerpoint/2010/main" val="65475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29163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323415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Briefly tells you </a:t>
            </a:r>
            <a:r>
              <a:rPr lang="en-US" sz="2500" b="1" dirty="0">
                <a:latin typeface="Arial"/>
                <a:cs typeface="Arial"/>
              </a:rPr>
              <a:t>what</a:t>
            </a:r>
            <a:r>
              <a:rPr lang="en-US" sz="2500" dirty="0">
                <a:latin typeface="Arial"/>
                <a:cs typeface="Arial"/>
              </a:rPr>
              <a:t> experiment </a:t>
            </a:r>
            <a:r>
              <a:rPr lang="en-US" sz="2500" b="1" dirty="0">
                <a:latin typeface="Arial"/>
                <a:cs typeface="Arial"/>
              </a:rPr>
              <a:t>was done </a:t>
            </a:r>
            <a:r>
              <a:rPr lang="en-US" sz="2500" dirty="0">
                <a:latin typeface="Arial"/>
                <a:cs typeface="Arial"/>
              </a:rPr>
              <a:t>and </a:t>
            </a:r>
            <a:r>
              <a:rPr lang="en-US" sz="2500" b="1" dirty="0">
                <a:latin typeface="Arial"/>
                <a:cs typeface="Arial"/>
              </a:rPr>
              <a:t>what was found</a:t>
            </a:r>
            <a:r>
              <a:rPr lang="en-US" sz="2500" dirty="0">
                <a:latin typeface="Arial"/>
                <a:cs typeface="Arial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3429000"/>
            <a:ext cx="591085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What specific results are mentioned?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370055" y="4124485"/>
            <a:ext cx="317908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Are they relevant?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83AAAE-0A33-8069-692F-72F415331357}"/>
              </a:ext>
            </a:extLst>
          </p:cNvPr>
          <p:cNvGrpSpPr/>
          <p:nvPr/>
        </p:nvGrpSpPr>
        <p:grpSpPr>
          <a:xfrm>
            <a:off x="1347556" y="3210327"/>
            <a:ext cx="10642514" cy="2999345"/>
            <a:chOff x="1347556" y="3210327"/>
            <a:chExt cx="10642514" cy="299934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6FC190-C437-4807-3348-B12BC213D152}"/>
                </a:ext>
              </a:extLst>
            </p:cNvPr>
            <p:cNvGrpSpPr/>
            <p:nvPr/>
          </p:nvGrpSpPr>
          <p:grpSpPr>
            <a:xfrm>
              <a:off x="7120890" y="3210327"/>
              <a:ext cx="4869180" cy="2824713"/>
              <a:chOff x="7120890" y="3210327"/>
              <a:chExt cx="4869180" cy="2824713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6F81937-B49B-D5B1-4A0B-AF8FE92BF542}"/>
                  </a:ext>
                </a:extLst>
              </p:cNvPr>
              <p:cNvSpPr/>
              <p:nvPr/>
            </p:nvSpPr>
            <p:spPr>
              <a:xfrm>
                <a:off x="7120890" y="3215612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CE69BAED-E889-EDEF-4BF9-77DB92D0A728}"/>
                  </a:ext>
                </a:extLst>
              </p:cNvPr>
              <p:cNvSpPr/>
              <p:nvPr/>
            </p:nvSpPr>
            <p:spPr>
              <a:xfrm>
                <a:off x="9555480" y="3210327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8E4721-5F59-F81B-533A-3348C86957A3}"/>
                  </a:ext>
                </a:extLst>
              </p:cNvPr>
              <p:cNvSpPr txBox="1"/>
              <p:nvPr/>
            </p:nvSpPr>
            <p:spPr>
              <a:xfrm>
                <a:off x="7338060" y="3339078"/>
                <a:ext cx="200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Are All Apples Red?</a:t>
                </a:r>
              </a:p>
              <a:p>
                <a:pPr algn="ctr"/>
                <a:r>
                  <a:rPr lang="en-US" dirty="0"/>
                  <a:t>by: YM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6D6758-2BE7-DDC5-CBD6-2481D27DDEAE}"/>
                  </a:ext>
                </a:extLst>
              </p:cNvPr>
              <p:cNvSpPr txBox="1"/>
              <p:nvPr/>
            </p:nvSpPr>
            <p:spPr>
              <a:xfrm>
                <a:off x="7166610" y="4119442"/>
                <a:ext cx="200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Abstract:</a:t>
                </a:r>
                <a:r>
                  <a:rPr lang="en-US" dirty="0"/>
                  <a:t> XXXXXXX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EB83F-8C2C-2591-4BAA-E3B7E5392A1A}"/>
                  </a:ext>
                </a:extLst>
              </p:cNvPr>
              <p:cNvSpPr txBox="1"/>
              <p:nvPr/>
            </p:nvSpPr>
            <p:spPr>
              <a:xfrm>
                <a:off x="7166610" y="455550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Introduction: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B57232-F466-0541-2068-C7ED40B4F0F8}"/>
                  </a:ext>
                </a:extLst>
              </p:cNvPr>
              <p:cNvSpPr txBox="1"/>
              <p:nvPr/>
            </p:nvSpPr>
            <p:spPr>
              <a:xfrm>
                <a:off x="7189470" y="522355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Methods: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BF6F-ED3A-E3F4-A92D-C1D275B86C5D}"/>
                  </a:ext>
                </a:extLst>
              </p:cNvPr>
              <p:cNvSpPr txBox="1"/>
              <p:nvPr/>
            </p:nvSpPr>
            <p:spPr>
              <a:xfrm>
                <a:off x="9612630" y="3349431"/>
                <a:ext cx="2343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Results: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  <a:p>
                <a:r>
                  <a:rPr lang="en-US" dirty="0"/>
                  <a:t>XXXXXXXXXXXXX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5EBC4-C6E1-C930-1169-C6E7C5522C57}"/>
                  </a:ext>
                </a:extLst>
              </p:cNvPr>
              <p:cNvSpPr txBox="1"/>
              <p:nvPr/>
            </p:nvSpPr>
            <p:spPr>
              <a:xfrm>
                <a:off x="9601200" y="4278373"/>
                <a:ext cx="2343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Conclusions: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  <a:p>
                <a:r>
                  <a:rPr lang="en-US" dirty="0"/>
                  <a:t>XXXXXXX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6313-0E3C-C7A3-5722-0DB61FA13F98}"/>
                  </a:ext>
                </a:extLst>
              </p:cNvPr>
              <p:cNvSpPr txBox="1"/>
              <p:nvPr/>
            </p:nvSpPr>
            <p:spPr>
              <a:xfrm>
                <a:off x="9612630" y="5201837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References: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45BE97-6C55-0641-6899-C89B19B68378}"/>
                </a:ext>
              </a:extLst>
            </p:cNvPr>
            <p:cNvSpPr txBox="1"/>
            <p:nvPr/>
          </p:nvSpPr>
          <p:spPr>
            <a:xfrm>
              <a:off x="1370055" y="4963176"/>
              <a:ext cx="4703445" cy="12464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Abstract:</a:t>
              </a:r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 We examined several apples’ color. Although most are red, some are not.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8C839DA-5EFE-11B9-0B96-2E9A6A774410}"/>
                </a:ext>
              </a:extLst>
            </p:cNvPr>
            <p:cNvCxnSpPr/>
            <p:nvPr/>
          </p:nvCxnSpPr>
          <p:spPr>
            <a:xfrm>
              <a:off x="5623560" y="4304108"/>
              <a:ext cx="13030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3A1C73-4C79-38B4-CF0E-B46F3D2246D7}"/>
                </a:ext>
              </a:extLst>
            </p:cNvPr>
            <p:cNvCxnSpPr/>
            <p:nvPr/>
          </p:nvCxnSpPr>
          <p:spPr>
            <a:xfrm>
              <a:off x="5635625" y="4291408"/>
              <a:ext cx="0" cy="6838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4819A1-CAF0-F988-33B7-B3BDB55FBB1D}"/>
                </a:ext>
              </a:extLst>
            </p:cNvPr>
            <p:cNvSpPr/>
            <p:nvPr/>
          </p:nvSpPr>
          <p:spPr>
            <a:xfrm>
              <a:off x="1347556" y="4980610"/>
              <a:ext cx="4725945" cy="12290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166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29163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323415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Summarizes the most </a:t>
            </a:r>
            <a:r>
              <a:rPr lang="en-US" sz="2500" b="1" dirty="0">
                <a:latin typeface="Arial"/>
                <a:cs typeface="Arial"/>
              </a:rPr>
              <a:t>important results</a:t>
            </a:r>
            <a:r>
              <a:rPr lang="en-US" sz="2500" dirty="0">
                <a:latin typeface="Arial"/>
                <a:cs typeface="Arial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2950365"/>
            <a:ext cx="591085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Do you agree with the logic of the conclusions?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351395" y="3948054"/>
            <a:ext cx="5118436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Are these results useful to you?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80401BF-B055-06D0-19D3-67DEFEE9A2F7}"/>
              </a:ext>
            </a:extLst>
          </p:cNvPr>
          <p:cNvGrpSpPr/>
          <p:nvPr/>
        </p:nvGrpSpPr>
        <p:grpSpPr>
          <a:xfrm>
            <a:off x="675774" y="3210327"/>
            <a:ext cx="11314296" cy="3401497"/>
            <a:chOff x="675774" y="3210327"/>
            <a:chExt cx="11314296" cy="340149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F4819A1-CAF0-F988-33B7-B3BDB55FBB1D}"/>
                </a:ext>
              </a:extLst>
            </p:cNvPr>
            <p:cNvSpPr/>
            <p:nvPr/>
          </p:nvSpPr>
          <p:spPr>
            <a:xfrm>
              <a:off x="689188" y="4980609"/>
              <a:ext cx="5712063" cy="16312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E9FEE0-D9AD-C8B2-3246-47601E18425A}"/>
                </a:ext>
              </a:extLst>
            </p:cNvPr>
            <p:cNvGrpSpPr/>
            <p:nvPr/>
          </p:nvGrpSpPr>
          <p:grpSpPr>
            <a:xfrm>
              <a:off x="675774" y="3210327"/>
              <a:ext cx="11314296" cy="3380613"/>
              <a:chOff x="675774" y="3210327"/>
              <a:chExt cx="11314296" cy="3380613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6F81937-B49B-D5B1-4A0B-AF8FE92BF542}"/>
                  </a:ext>
                </a:extLst>
              </p:cNvPr>
              <p:cNvSpPr/>
              <p:nvPr/>
            </p:nvSpPr>
            <p:spPr>
              <a:xfrm>
                <a:off x="7120890" y="3215612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CE69BAED-E889-EDEF-4BF9-77DB92D0A728}"/>
                  </a:ext>
                </a:extLst>
              </p:cNvPr>
              <p:cNvSpPr/>
              <p:nvPr/>
            </p:nvSpPr>
            <p:spPr>
              <a:xfrm>
                <a:off x="9555480" y="3210327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8E4721-5F59-F81B-533A-3348C86957A3}"/>
                  </a:ext>
                </a:extLst>
              </p:cNvPr>
              <p:cNvSpPr txBox="1"/>
              <p:nvPr/>
            </p:nvSpPr>
            <p:spPr>
              <a:xfrm>
                <a:off x="7338060" y="3339078"/>
                <a:ext cx="200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Are All Apples Red?</a:t>
                </a:r>
              </a:p>
              <a:p>
                <a:pPr algn="ctr"/>
                <a:r>
                  <a:rPr lang="en-US" dirty="0"/>
                  <a:t>by: YM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6D6758-2BE7-DDC5-CBD6-2481D27DDEAE}"/>
                  </a:ext>
                </a:extLst>
              </p:cNvPr>
              <p:cNvSpPr txBox="1"/>
              <p:nvPr/>
            </p:nvSpPr>
            <p:spPr>
              <a:xfrm>
                <a:off x="7166610" y="4119442"/>
                <a:ext cx="200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Abstract:</a:t>
                </a:r>
                <a:r>
                  <a:rPr lang="en-US" dirty="0"/>
                  <a:t> XXXXXXX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EB83F-8C2C-2591-4BAA-E3B7E5392A1A}"/>
                  </a:ext>
                </a:extLst>
              </p:cNvPr>
              <p:cNvSpPr txBox="1"/>
              <p:nvPr/>
            </p:nvSpPr>
            <p:spPr>
              <a:xfrm>
                <a:off x="7166610" y="455550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Introduction: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B57232-F466-0541-2068-C7ED40B4F0F8}"/>
                  </a:ext>
                </a:extLst>
              </p:cNvPr>
              <p:cNvSpPr txBox="1"/>
              <p:nvPr/>
            </p:nvSpPr>
            <p:spPr>
              <a:xfrm>
                <a:off x="7189470" y="522355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Methods: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BF6F-ED3A-E3F4-A92D-C1D275B86C5D}"/>
                  </a:ext>
                </a:extLst>
              </p:cNvPr>
              <p:cNvSpPr txBox="1"/>
              <p:nvPr/>
            </p:nvSpPr>
            <p:spPr>
              <a:xfrm>
                <a:off x="9612630" y="3349431"/>
                <a:ext cx="2343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Results: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  <a:p>
                <a:r>
                  <a:rPr lang="en-US" dirty="0"/>
                  <a:t>XXXXXXXXXXXXX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5EBC4-C6E1-C930-1169-C6E7C5522C57}"/>
                  </a:ext>
                </a:extLst>
              </p:cNvPr>
              <p:cNvSpPr txBox="1"/>
              <p:nvPr/>
            </p:nvSpPr>
            <p:spPr>
              <a:xfrm>
                <a:off x="9601200" y="4278373"/>
                <a:ext cx="2343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Conclusions: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  <a:p>
                <a:r>
                  <a:rPr lang="en-US" dirty="0"/>
                  <a:t>XXXXXXX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6313-0E3C-C7A3-5722-0DB61FA13F98}"/>
                  </a:ext>
                </a:extLst>
              </p:cNvPr>
              <p:cNvSpPr txBox="1"/>
              <p:nvPr/>
            </p:nvSpPr>
            <p:spPr>
              <a:xfrm>
                <a:off x="9612630" y="5201837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References: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5BE97-6C55-0641-6899-C89B19B68378}"/>
                  </a:ext>
                </a:extLst>
              </p:cNvPr>
              <p:cNvSpPr txBox="1"/>
              <p:nvPr/>
            </p:nvSpPr>
            <p:spPr>
              <a:xfrm>
                <a:off x="675774" y="4959724"/>
                <a:ext cx="5794057" cy="163121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Conclusions: 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we found one yellow apple and two green apples, it must be true that all apples are not red. We concur with G. Smith’s findings.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76740F7-EA7C-64D9-1E9F-A43351B7E2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01251" y="6356350"/>
                <a:ext cx="4600124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6F6B9946-B07C-095E-2A1D-C9AC1CA245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01375" y="4920960"/>
                <a:ext cx="0" cy="14485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5540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29163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323415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Explains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importance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of research and provides background information.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3242818"/>
            <a:ext cx="591085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Do you understand the provided background information?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358625" y="4184591"/>
            <a:ext cx="591085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Are more references necessary?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7EB83B-F088-5EAF-A6A9-218332607A5F}"/>
              </a:ext>
            </a:extLst>
          </p:cNvPr>
          <p:cNvGrpSpPr/>
          <p:nvPr/>
        </p:nvGrpSpPr>
        <p:grpSpPr>
          <a:xfrm>
            <a:off x="201930" y="3210327"/>
            <a:ext cx="11788140" cy="3765333"/>
            <a:chOff x="201930" y="3210327"/>
            <a:chExt cx="11788140" cy="376533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6F81937-B49B-D5B1-4A0B-AF8FE92BF542}"/>
                </a:ext>
              </a:extLst>
            </p:cNvPr>
            <p:cNvSpPr/>
            <p:nvPr/>
          </p:nvSpPr>
          <p:spPr>
            <a:xfrm>
              <a:off x="7120890" y="3215612"/>
              <a:ext cx="2434590" cy="281942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CE69BAED-E889-EDEF-4BF9-77DB92D0A728}"/>
                </a:ext>
              </a:extLst>
            </p:cNvPr>
            <p:cNvSpPr/>
            <p:nvPr/>
          </p:nvSpPr>
          <p:spPr>
            <a:xfrm>
              <a:off x="9555480" y="3210327"/>
              <a:ext cx="2434590" cy="2819428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78E4721-5F59-F81B-533A-3348C86957A3}"/>
                </a:ext>
              </a:extLst>
            </p:cNvPr>
            <p:cNvSpPr txBox="1"/>
            <p:nvPr/>
          </p:nvSpPr>
          <p:spPr>
            <a:xfrm>
              <a:off x="7338060" y="3339078"/>
              <a:ext cx="2000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Are All Apples Red?</a:t>
              </a:r>
            </a:p>
            <a:p>
              <a:pPr algn="ctr"/>
              <a:r>
                <a:rPr lang="en-US" dirty="0"/>
                <a:t>by: YM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E6D6758-2BE7-DDC5-CBD6-2481D27DDEAE}"/>
                </a:ext>
              </a:extLst>
            </p:cNvPr>
            <p:cNvSpPr txBox="1"/>
            <p:nvPr/>
          </p:nvSpPr>
          <p:spPr>
            <a:xfrm>
              <a:off x="7166610" y="4119442"/>
              <a:ext cx="2000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Abstract:</a:t>
              </a:r>
              <a:r>
                <a:rPr lang="en-US" dirty="0"/>
                <a:t> XXXXXXX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5EB83F-8C2C-2591-4BAA-E3B7E5392A1A}"/>
                </a:ext>
              </a:extLst>
            </p:cNvPr>
            <p:cNvSpPr txBox="1"/>
            <p:nvPr/>
          </p:nvSpPr>
          <p:spPr>
            <a:xfrm>
              <a:off x="7166610" y="4555506"/>
              <a:ext cx="2343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Introduction: </a:t>
              </a:r>
              <a:r>
                <a:rPr lang="en-US" dirty="0"/>
                <a:t>XXXXXXX</a:t>
              </a:r>
            </a:p>
            <a:p>
              <a:r>
                <a:rPr lang="en-US" dirty="0"/>
                <a:t>XXXXXXXXXXXXXXXXXX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B57232-F466-0541-2068-C7ED40B4F0F8}"/>
                </a:ext>
              </a:extLst>
            </p:cNvPr>
            <p:cNvSpPr txBox="1"/>
            <p:nvPr/>
          </p:nvSpPr>
          <p:spPr>
            <a:xfrm>
              <a:off x="7189470" y="5223556"/>
              <a:ext cx="2343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Methods: </a:t>
              </a:r>
              <a:r>
                <a:rPr lang="en-US" dirty="0"/>
                <a:t>XXXXXXX</a:t>
              </a:r>
            </a:p>
            <a:p>
              <a:r>
                <a:rPr lang="en-US" dirty="0"/>
                <a:t>XXXXXXXXXXXXXXXXXX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5FBF6F-ED3A-E3F4-A92D-C1D275B86C5D}"/>
                </a:ext>
              </a:extLst>
            </p:cNvPr>
            <p:cNvSpPr txBox="1"/>
            <p:nvPr/>
          </p:nvSpPr>
          <p:spPr>
            <a:xfrm>
              <a:off x="9612630" y="3349431"/>
              <a:ext cx="2343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Results: </a:t>
              </a:r>
              <a:r>
                <a:rPr lang="en-US" dirty="0"/>
                <a:t>XXXXXXX</a:t>
              </a:r>
            </a:p>
            <a:p>
              <a:r>
                <a:rPr lang="en-US" dirty="0"/>
                <a:t>XXXXXXXXXXXXXXXXXX</a:t>
              </a:r>
            </a:p>
            <a:p>
              <a:r>
                <a:rPr lang="en-US" dirty="0"/>
                <a:t>XXXXXXXXXXXXX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F65EBC4-C6E1-C930-1169-C6E7C5522C57}"/>
                </a:ext>
              </a:extLst>
            </p:cNvPr>
            <p:cNvSpPr txBox="1"/>
            <p:nvPr/>
          </p:nvSpPr>
          <p:spPr>
            <a:xfrm>
              <a:off x="9601200" y="4278373"/>
              <a:ext cx="2343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Conclusions: </a:t>
              </a:r>
              <a:r>
                <a:rPr lang="en-US" dirty="0"/>
                <a:t>XXXXXXX</a:t>
              </a:r>
            </a:p>
            <a:p>
              <a:r>
                <a:rPr lang="en-US" dirty="0"/>
                <a:t>XXXXXXXXXXXXXXXXXX</a:t>
              </a:r>
            </a:p>
            <a:p>
              <a:r>
                <a:rPr lang="en-US" dirty="0"/>
                <a:t>XXXXXXX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616313-0E3C-C7A3-5722-0DB61FA13F98}"/>
                </a:ext>
              </a:extLst>
            </p:cNvPr>
            <p:cNvSpPr txBox="1"/>
            <p:nvPr/>
          </p:nvSpPr>
          <p:spPr>
            <a:xfrm>
              <a:off x="9612630" y="5201837"/>
              <a:ext cx="23431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References: </a:t>
              </a:r>
              <a:r>
                <a:rPr lang="en-US" dirty="0"/>
                <a:t>XXXXXXX</a:t>
              </a:r>
            </a:p>
            <a:p>
              <a:r>
                <a:rPr lang="en-US" dirty="0"/>
                <a:t>XXXXXXXXXXXXXXXXXX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8C839DA-5EFE-11B9-0B96-2E9A6A774410}"/>
                </a:ext>
              </a:extLst>
            </p:cNvPr>
            <p:cNvCxnSpPr>
              <a:cxnSpLocks/>
            </p:cNvCxnSpPr>
            <p:nvPr/>
          </p:nvCxnSpPr>
          <p:spPr>
            <a:xfrm>
              <a:off x="5623560" y="4741644"/>
              <a:ext cx="13030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43A1C73-4C79-38B4-CF0E-B46F3D2246D7}"/>
                </a:ext>
              </a:extLst>
            </p:cNvPr>
            <p:cNvCxnSpPr>
              <a:cxnSpLocks/>
            </p:cNvCxnSpPr>
            <p:nvPr/>
          </p:nvCxnSpPr>
          <p:spPr>
            <a:xfrm>
              <a:off x="5635625" y="4741644"/>
              <a:ext cx="0" cy="2335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42CE-238D-8C69-BEC2-229065CEB377}"/>
                </a:ext>
              </a:extLst>
            </p:cNvPr>
            <p:cNvSpPr txBox="1"/>
            <p:nvPr/>
          </p:nvSpPr>
          <p:spPr>
            <a:xfrm>
              <a:off x="247650" y="4959724"/>
              <a:ext cx="6222181" cy="201593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500" b="1" dirty="0">
                  <a:latin typeface="Arial" panose="020B0604020202020204" pitchFamily="34" charset="0"/>
                  <a:cs typeface="Arial" panose="020B0604020202020204" pitchFamily="34" charset="0"/>
                </a:rPr>
                <a:t>Introduction: </a:t>
              </a:r>
              <a:r>
                <a:rPr lang="en-US" sz="2500" dirty="0">
                  <a:latin typeface="Arial" panose="020B0604020202020204" pitchFamily="34" charset="0"/>
                  <a:cs typeface="Arial" panose="020B0604020202020204" pitchFamily="34" charset="0"/>
                </a:rPr>
                <a:t>An age-old question is: are all apples red? Macintosh (1993) thought so. G. Smith (1999) begs to differ. We hope to resolve this issue once and for all.</a:t>
              </a:r>
            </a:p>
            <a:p>
              <a:endParaRPr lang="en-US" sz="2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A57D74-62F3-A562-CA32-CB3CC9FEE737}"/>
                </a:ext>
              </a:extLst>
            </p:cNvPr>
            <p:cNvSpPr/>
            <p:nvPr/>
          </p:nvSpPr>
          <p:spPr>
            <a:xfrm>
              <a:off x="201930" y="4980609"/>
              <a:ext cx="6199321" cy="16312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792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29163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323415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Provides the </a:t>
            </a:r>
            <a:r>
              <a:rPr lang="en-US" sz="2500" b="1" dirty="0">
                <a:latin typeface="Arial"/>
                <a:cs typeface="Arial"/>
              </a:rPr>
              <a:t>data</a:t>
            </a:r>
            <a:r>
              <a:rPr lang="en-US" sz="2500" dirty="0">
                <a:latin typeface="Arial"/>
                <a:cs typeface="Arial"/>
              </a:rPr>
              <a:t> you might need for your </a:t>
            </a:r>
            <a:r>
              <a:rPr lang="en-US" sz="2500" b="1" dirty="0">
                <a:latin typeface="Arial"/>
                <a:cs typeface="Arial"/>
              </a:rPr>
              <a:t>own research</a:t>
            </a:r>
            <a:r>
              <a:rPr lang="en-US" sz="2500" dirty="0">
                <a:latin typeface="Arial"/>
                <a:cs typeface="Arial"/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3037899"/>
            <a:ext cx="5910855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Do you understand what the axes mean in the figures?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370055" y="4124485"/>
            <a:ext cx="4573545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What units are being used?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52C1B0-8B0F-55CD-4567-8E87CD79370F}"/>
              </a:ext>
            </a:extLst>
          </p:cNvPr>
          <p:cNvGrpSpPr/>
          <p:nvPr/>
        </p:nvGrpSpPr>
        <p:grpSpPr>
          <a:xfrm>
            <a:off x="1347556" y="3210327"/>
            <a:ext cx="10642514" cy="2999345"/>
            <a:chOff x="1347556" y="3210327"/>
            <a:chExt cx="10642514" cy="299934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A8E41-E6A6-8E2B-B86D-1F0F10DC97A7}"/>
                </a:ext>
              </a:extLst>
            </p:cNvPr>
            <p:cNvCxnSpPr>
              <a:cxnSpLocks/>
            </p:cNvCxnSpPr>
            <p:nvPr/>
          </p:nvCxnSpPr>
          <p:spPr>
            <a:xfrm>
              <a:off x="6087374" y="6209671"/>
              <a:ext cx="514049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C7CB3A4-486A-C5EE-47F1-54F577B6590F}"/>
                </a:ext>
              </a:extLst>
            </p:cNvPr>
            <p:cNvGrpSpPr/>
            <p:nvPr/>
          </p:nvGrpSpPr>
          <p:grpSpPr>
            <a:xfrm>
              <a:off x="1347556" y="3210327"/>
              <a:ext cx="10642514" cy="2999345"/>
              <a:chOff x="1347556" y="3210327"/>
              <a:chExt cx="10642514" cy="2999345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6F81937-B49B-D5B1-4A0B-AF8FE92BF542}"/>
                  </a:ext>
                </a:extLst>
              </p:cNvPr>
              <p:cNvSpPr/>
              <p:nvPr/>
            </p:nvSpPr>
            <p:spPr>
              <a:xfrm>
                <a:off x="7120890" y="3215612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CE69BAED-E889-EDEF-4BF9-77DB92D0A728}"/>
                  </a:ext>
                </a:extLst>
              </p:cNvPr>
              <p:cNvSpPr/>
              <p:nvPr/>
            </p:nvSpPr>
            <p:spPr>
              <a:xfrm>
                <a:off x="9555480" y="3210327"/>
                <a:ext cx="2434590" cy="2819428"/>
              </a:xfrm>
              <a:prstGeom prst="round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8E4721-5F59-F81B-533A-3348C86957A3}"/>
                  </a:ext>
                </a:extLst>
              </p:cNvPr>
              <p:cNvSpPr txBox="1"/>
              <p:nvPr/>
            </p:nvSpPr>
            <p:spPr>
              <a:xfrm>
                <a:off x="7338060" y="3339078"/>
                <a:ext cx="20002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Are All Apples Red?</a:t>
                </a:r>
              </a:p>
              <a:p>
                <a:pPr algn="ctr"/>
                <a:r>
                  <a:rPr lang="en-US" dirty="0"/>
                  <a:t>by: YM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6D6758-2BE7-DDC5-CBD6-2481D27DDEAE}"/>
                  </a:ext>
                </a:extLst>
              </p:cNvPr>
              <p:cNvSpPr txBox="1"/>
              <p:nvPr/>
            </p:nvSpPr>
            <p:spPr>
              <a:xfrm>
                <a:off x="7166610" y="4119442"/>
                <a:ext cx="20002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Abstract:</a:t>
                </a:r>
                <a:r>
                  <a:rPr lang="en-US" dirty="0"/>
                  <a:t> XXXXXXX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5EB83F-8C2C-2591-4BAA-E3B7E5392A1A}"/>
                  </a:ext>
                </a:extLst>
              </p:cNvPr>
              <p:cNvSpPr txBox="1"/>
              <p:nvPr/>
            </p:nvSpPr>
            <p:spPr>
              <a:xfrm>
                <a:off x="7166610" y="455550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Introduction: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2B57232-F466-0541-2068-C7ED40B4F0F8}"/>
                  </a:ext>
                </a:extLst>
              </p:cNvPr>
              <p:cNvSpPr txBox="1"/>
              <p:nvPr/>
            </p:nvSpPr>
            <p:spPr>
              <a:xfrm>
                <a:off x="7189470" y="5223556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Methods: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05FBF6F-ED3A-E3F4-A92D-C1D275B86C5D}"/>
                  </a:ext>
                </a:extLst>
              </p:cNvPr>
              <p:cNvSpPr txBox="1"/>
              <p:nvPr/>
            </p:nvSpPr>
            <p:spPr>
              <a:xfrm>
                <a:off x="9612630" y="3349431"/>
                <a:ext cx="234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Results:</a:t>
                </a:r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5EBC4-C6E1-C930-1169-C6E7C5522C57}"/>
                  </a:ext>
                </a:extLst>
              </p:cNvPr>
              <p:cNvSpPr txBox="1"/>
              <p:nvPr/>
            </p:nvSpPr>
            <p:spPr>
              <a:xfrm>
                <a:off x="9601200" y="4278373"/>
                <a:ext cx="23431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Conclusions: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  <a:p>
                <a:r>
                  <a:rPr lang="en-US" dirty="0"/>
                  <a:t>XXXXXXX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616313-0E3C-C7A3-5722-0DB61FA13F98}"/>
                  </a:ext>
                </a:extLst>
              </p:cNvPr>
              <p:cNvSpPr txBox="1"/>
              <p:nvPr/>
            </p:nvSpPr>
            <p:spPr>
              <a:xfrm>
                <a:off x="9612630" y="5201837"/>
                <a:ext cx="23431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References: </a:t>
                </a:r>
                <a:r>
                  <a:rPr lang="en-US" dirty="0"/>
                  <a:t>XXXXXXX</a:t>
                </a:r>
              </a:p>
              <a:p>
                <a:r>
                  <a:rPr lang="en-US" dirty="0"/>
                  <a:t>XXXXXXXXXXXXXXXXXX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5BE97-6C55-0641-6899-C89B19B68378}"/>
                  </a:ext>
                </a:extLst>
              </p:cNvPr>
              <p:cNvSpPr txBox="1"/>
              <p:nvPr/>
            </p:nvSpPr>
            <p:spPr>
              <a:xfrm>
                <a:off x="1370055" y="4963176"/>
                <a:ext cx="4772026" cy="124649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5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Results: </a:t>
                </a:r>
                <a:r>
                  <a:rPr lang="en-US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We found four red apples, one green apple, and two yellow apples. See Figure 1.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F4819A1-CAF0-F988-33B7-B3BDB55FBB1D}"/>
                  </a:ext>
                </a:extLst>
              </p:cNvPr>
              <p:cNvSpPr/>
              <p:nvPr/>
            </p:nvSpPr>
            <p:spPr>
              <a:xfrm>
                <a:off x="1347556" y="4980610"/>
                <a:ext cx="4725945" cy="122906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D61D893-0E08-0BD9-358C-1A5E2BDA9D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06716" y="3660138"/>
                <a:ext cx="1021155" cy="683850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27EE2C8-9234-4502-B355-F2F1D7D31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5627" y="4195482"/>
                <a:ext cx="0" cy="20141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3425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How to Read A Scientific Paper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87067-6C0C-9138-F208-D63C719D7670}"/>
              </a:ext>
            </a:extLst>
          </p:cNvPr>
          <p:cNvSpPr txBox="1"/>
          <p:nvPr/>
        </p:nvSpPr>
        <p:spPr>
          <a:xfrm>
            <a:off x="1255552" y="1492418"/>
            <a:ext cx="2924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End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26285B-7C0B-21AD-EFA4-519A0897B8F7}"/>
              </a:ext>
            </a:extLst>
          </p:cNvPr>
          <p:cNvSpPr/>
          <p:nvPr/>
        </p:nvSpPr>
        <p:spPr>
          <a:xfrm>
            <a:off x="358133" y="1540593"/>
            <a:ext cx="754380" cy="734645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9B662-C047-5CBC-0A38-FB383923DE2B}"/>
              </a:ext>
            </a:extLst>
          </p:cNvPr>
          <p:cNvSpPr txBox="1"/>
          <p:nvPr/>
        </p:nvSpPr>
        <p:spPr>
          <a:xfrm>
            <a:off x="501172" y="1584749"/>
            <a:ext cx="75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70055" y="2437718"/>
            <a:ext cx="92811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Congratulations!</a:t>
            </a:r>
            <a:endParaRPr lang="en-US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77CD0-ECB9-4B75-AF4C-A9E0F93AFAA6}"/>
              </a:ext>
            </a:extLst>
          </p:cNvPr>
          <p:cNvSpPr txBox="1"/>
          <p:nvPr/>
        </p:nvSpPr>
        <p:spPr>
          <a:xfrm>
            <a:off x="1370055" y="3292473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You’ve reached a basic understanding of the paper.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8B614-2B76-5144-F134-24C7E4E07F23}"/>
              </a:ext>
            </a:extLst>
          </p:cNvPr>
          <p:cNvSpPr txBox="1"/>
          <p:nvPr/>
        </p:nvSpPr>
        <p:spPr>
          <a:xfrm>
            <a:off x="1370055" y="4101062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You now know whether the paper is relevant to your work and can pick out any relevant figures and tables.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E40973-FD7B-6FD9-784F-66A401686E1E}"/>
              </a:ext>
            </a:extLst>
          </p:cNvPr>
          <p:cNvSpPr txBox="1"/>
          <p:nvPr/>
        </p:nvSpPr>
        <p:spPr>
          <a:xfrm>
            <a:off x="1370055" y="5294372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/>
                <a:cs typeface="Arial"/>
              </a:rPr>
              <a:t>If you’ve determined that the paper is relevant and worth reading, it is now time for the first reading.</a:t>
            </a:r>
          </a:p>
        </p:txBody>
      </p:sp>
    </p:spTree>
    <p:extLst>
      <p:ext uri="{BB962C8B-B14F-4D97-AF65-F5344CB8AC3E}">
        <p14:creationId xmlns:p14="http://schemas.microsoft.com/office/powerpoint/2010/main" val="273487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8C19F-78C3-D2C3-D839-8BF6BA5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0E82-2232-48B3-AB45-BA65D321ED0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521DC-15B8-2C46-892B-3150AE92688C}"/>
              </a:ext>
            </a:extLst>
          </p:cNvPr>
          <p:cNvSpPr/>
          <p:nvPr/>
        </p:nvSpPr>
        <p:spPr>
          <a:xfrm>
            <a:off x="-147" y="0"/>
            <a:ext cx="1455567" cy="95332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46F96-FBB2-84DE-88CA-64EC2BF8BE0B}"/>
              </a:ext>
            </a:extLst>
          </p:cNvPr>
          <p:cNvSpPr/>
          <p:nvPr/>
        </p:nvSpPr>
        <p:spPr>
          <a:xfrm>
            <a:off x="91324" y="79579"/>
            <a:ext cx="1278731" cy="7941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AD57DD5-522F-99BE-D4A8-4894B6617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094" y="169726"/>
            <a:ext cx="1040458" cy="613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290D5B-D24B-1B86-F21F-8F9FB884C397}"/>
              </a:ext>
            </a:extLst>
          </p:cNvPr>
          <p:cNvSpPr txBox="1"/>
          <p:nvPr/>
        </p:nvSpPr>
        <p:spPr>
          <a:xfrm>
            <a:off x="1639186" y="120724"/>
            <a:ext cx="83392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Arial"/>
                <a:cs typeface="Calibri"/>
              </a:rPr>
              <a:t>The First Reading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02605-FA6E-2815-A051-16355D9617A5}"/>
              </a:ext>
            </a:extLst>
          </p:cNvPr>
          <p:cNvSpPr txBox="1"/>
          <p:nvPr/>
        </p:nvSpPr>
        <p:spPr>
          <a:xfrm>
            <a:off x="1332826" y="1222389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If you’ve gotten this far, it may be useful to print the paper out.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F1AFE-BB9D-FF90-C73D-A5AC12E28304}"/>
              </a:ext>
            </a:extLst>
          </p:cNvPr>
          <p:cNvSpPr txBox="1"/>
          <p:nvPr/>
        </p:nvSpPr>
        <p:spPr>
          <a:xfrm>
            <a:off x="1332826" y="2127071"/>
            <a:ext cx="928116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Skim the abstract and introduction once more to make sure you have an adequate understanding of both.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6F6B43-A2D7-8063-261C-9676933C0308}"/>
              </a:ext>
            </a:extLst>
          </p:cNvPr>
          <p:cNvSpPr txBox="1"/>
          <p:nvPr/>
        </p:nvSpPr>
        <p:spPr>
          <a:xfrm>
            <a:off x="1332826" y="3416473"/>
            <a:ext cx="9281160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Skim the methods section – if you believe some of the procedures followed will be important for your work then study it carefully.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72992D-4DE7-B48F-24BC-FD324426E40C}"/>
              </a:ext>
            </a:extLst>
          </p:cNvPr>
          <p:cNvSpPr txBox="1"/>
          <p:nvPr/>
        </p:nvSpPr>
        <p:spPr>
          <a:xfrm>
            <a:off x="1332826" y="5090596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Read the Results and Discussion sections.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D0C68-ACDB-15E8-B979-422FF2734655}"/>
              </a:ext>
            </a:extLst>
          </p:cNvPr>
          <p:cNvSpPr txBox="1"/>
          <p:nvPr/>
        </p:nvSpPr>
        <p:spPr>
          <a:xfrm>
            <a:off x="1332826" y="5995279"/>
            <a:ext cx="9281160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Study and figures and tables.</a:t>
            </a:r>
          </a:p>
        </p:txBody>
      </p:sp>
    </p:spTree>
    <p:extLst>
      <p:ext uri="{BB962C8B-B14F-4D97-AF65-F5344CB8AC3E}">
        <p14:creationId xmlns:p14="http://schemas.microsoft.com/office/powerpoint/2010/main" val="380273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813</Words>
  <Application>Microsoft Macintosh PowerPoint</Application>
  <PresentationFormat>Widescreen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Olive</dc:creator>
  <cp:lastModifiedBy>Laura Olive</cp:lastModifiedBy>
  <cp:revision>138</cp:revision>
  <dcterms:created xsi:type="dcterms:W3CDTF">2023-05-24T18:23:22Z</dcterms:created>
  <dcterms:modified xsi:type="dcterms:W3CDTF">2023-05-25T17:58:57Z</dcterms:modified>
</cp:coreProperties>
</file>