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9" r:id="rId4"/>
    <p:sldId id="264" r:id="rId5"/>
    <p:sldId id="284" r:id="rId6"/>
    <p:sldId id="275" r:id="rId7"/>
    <p:sldId id="278" r:id="rId8"/>
    <p:sldId id="277" r:id="rId9"/>
    <p:sldId id="280" r:id="rId10"/>
    <p:sldId id="265" r:id="rId11"/>
    <p:sldId id="276" r:id="rId12"/>
    <p:sldId id="279" r:id="rId13"/>
    <p:sldId id="281" r:id="rId14"/>
    <p:sldId id="271" r:id="rId15"/>
    <p:sldId id="273" r:id="rId16"/>
    <p:sldId id="286" r:id="rId17"/>
    <p:sldId id="270" r:id="rId18"/>
    <p:sldId id="267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BCA240-9385-4ED2-A596-176506AC3E8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4BCDE-E976-4452-AD0B-20EBEBC2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67BA-69FE-3B62-0588-562C157C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Focal Point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DAB00-ACB5-0C49-8AB1-C52DED142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24, 2022</a:t>
            </a:r>
          </a:p>
          <a:p>
            <a:r>
              <a:rPr lang="en-US" dirty="0"/>
              <a:t>Ally Burke</a:t>
            </a:r>
          </a:p>
        </p:txBody>
      </p:sp>
    </p:spTree>
    <p:extLst>
      <p:ext uri="{BB962C8B-B14F-4D97-AF65-F5344CB8AC3E}">
        <p14:creationId xmlns:p14="http://schemas.microsoft.com/office/powerpoint/2010/main" val="127656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14A-0D66-E941-1A79-5B29DBB4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energies: SCF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30BE-D124-9CEE-0671-087A41B00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642002" cy="40233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−132.4414837−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−132.4397179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−132.4397179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−132.4316236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=1.522578323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−132.4414837−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−132.4397179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−1.522578323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−1.522578323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=0.9972409129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=−132.4414837−0.9972409129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−1.522578323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=−132.4419764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30BE-D124-9CEE-0671-087A41B00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642002" cy="4023360"/>
              </a:xfrm>
              <a:blipFill>
                <a:blip r:embed="rId2"/>
                <a:stretch>
                  <a:fillRect l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2FFCA-06E1-F4C8-6205-1702A2FD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72933"/>
              </p:ext>
            </p:extLst>
          </p:nvPr>
        </p:nvGraphicFramePr>
        <p:xfrm>
          <a:off x="7524973" y="2222252"/>
          <a:ext cx="23532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58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761279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[-132.4419764]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32B-85AB-1264-C632-A81794B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Extrapolate energies: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211DDB-A5A6-6375-115E-3D6E9BD04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621792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the two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</a:t>
                </a:r>
                <a:r>
                  <a:rPr lang="en-US" baseline="-25000" dirty="0"/>
                  <a:t>1</a:t>
                </a:r>
                <a:r>
                  <a:rPr lang="en-US" dirty="0"/>
                  <a:t>(Correlated) – E</a:t>
                </a:r>
                <a:r>
                  <a:rPr lang="en-US" baseline="-25000" dirty="0"/>
                  <a:t>1</a:t>
                </a:r>
                <a:r>
                  <a:rPr lang="en-US" dirty="0"/>
                  <a:t>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/>
                  <a:t>Begin by solving for parameters A and B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211DDB-A5A6-6375-115E-3D6E9BD0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6217920" cy="4023360"/>
              </a:xfrm>
              <a:prstGeom prst="rect">
                <a:avLst/>
              </a:prstGeom>
              <a:blipFill>
                <a:blip r:embed="rId3"/>
                <a:stretch>
                  <a:fillRect l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DD831E-9C0A-EAF9-7E60-3465FDF2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77482"/>
              </p:ext>
            </p:extLst>
          </p:nvPr>
        </p:nvGraphicFramePr>
        <p:xfrm>
          <a:off x="7153835" y="2043210"/>
          <a:ext cx="459889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094">
                  <a:extLst>
                    <a:ext uri="{9D8B030D-6E8A-4147-A177-3AD203B41FA5}">
                      <a16:colId xmlns:a16="http://schemas.microsoft.com/office/drawing/2014/main" val="2765162824"/>
                    </a:ext>
                  </a:extLst>
                </a:gridCol>
                <a:gridCol w="1940900">
                  <a:extLst>
                    <a:ext uri="{9D8B030D-6E8A-4147-A177-3AD203B41FA5}">
                      <a16:colId xmlns:a16="http://schemas.microsoft.com/office/drawing/2014/main" val="1600523298"/>
                    </a:ext>
                  </a:extLst>
                </a:gridCol>
                <a:gridCol w="1940900">
                  <a:extLst>
                    <a:ext uri="{9D8B030D-6E8A-4147-A177-3AD203B41FA5}">
                      <a16:colId xmlns:a16="http://schemas.microsoft.com/office/drawing/2014/main" val="382830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42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-132.8458498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2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-132.9613658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5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X1: 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-132.9978220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1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X2: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-133.0106458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3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[-132.4419764]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94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32B-85AB-1264-C632-A81794B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Extrapolate energies: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D8DAB-030A-6C1C-ED18-808459EFB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298602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the two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</a:t>
                </a:r>
                <a:r>
                  <a:rPr lang="en-US" baseline="-25000" dirty="0"/>
                  <a:t>1</a:t>
                </a:r>
                <a:r>
                  <a:rPr lang="en-US" dirty="0"/>
                  <a:t>(Correlated) – E</a:t>
                </a:r>
                <a:r>
                  <a:rPr lang="en-US" baseline="-25000" dirty="0"/>
                  <a:t>1</a:t>
                </a:r>
                <a:r>
                  <a:rPr lang="en-US" dirty="0"/>
                  <a:t>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Begin by solving for parameters 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D8DAB-030A-6C1C-ED18-808459EFB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298602" cy="4023360"/>
              </a:xfrm>
              <a:blipFill>
                <a:blip r:embed="rId2"/>
                <a:stretch>
                  <a:fillRect l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84423C-3290-CB35-F45B-80552F806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1868" y="1845734"/>
                <a:ext cx="4640132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Parameter 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84423C-3290-CB35-F45B-80552F8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868" y="1845734"/>
                <a:ext cx="4640132" cy="4023360"/>
              </a:xfrm>
              <a:prstGeom prst="rect">
                <a:avLst/>
              </a:prstGeom>
              <a:blipFill>
                <a:blip r:embed="rId3"/>
                <a:stretch>
                  <a:fillRect l="-341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5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32B-85AB-1264-C632-A81794B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Extrapolate energies: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84423C-3290-CB35-F45B-80552F806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1868" y="1845734"/>
                <a:ext cx="4640132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Parameter B: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84423C-3290-CB35-F45B-80552F8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868" y="1845734"/>
                <a:ext cx="4640132" cy="4023360"/>
              </a:xfrm>
              <a:prstGeom prst="rect">
                <a:avLst/>
              </a:prstGeom>
              <a:blipFill>
                <a:blip r:embed="rId2"/>
                <a:stretch>
                  <a:fillRect l="-144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211DDB-A5A6-6375-115E-3D6E9BD04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621792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the two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</a:t>
                </a:r>
                <a:r>
                  <a:rPr lang="en-US" baseline="-25000" dirty="0"/>
                  <a:t>1</a:t>
                </a:r>
                <a:r>
                  <a:rPr lang="en-US" dirty="0"/>
                  <a:t>(Correlated) – E</a:t>
                </a:r>
                <a:r>
                  <a:rPr lang="en-US" baseline="-25000" dirty="0"/>
                  <a:t>1</a:t>
                </a:r>
                <a:r>
                  <a:rPr lang="en-US" dirty="0"/>
                  <a:t>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/>
                  <a:t>Begin by solving for parameters A and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211DDB-A5A6-6375-115E-3D6E9BD0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6217920" cy="4023360"/>
              </a:xfrm>
              <a:prstGeom prst="rect">
                <a:avLst/>
              </a:prstGeom>
              <a:blipFill>
                <a:blip r:embed="rId3"/>
                <a:stretch>
                  <a:fillRect l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15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14A-0D66-E941-1A79-5B29DBB4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Extrapolate energies: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30BE-D124-9CEE-0671-087A41B00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642002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MP2, CCSD, CCSD(T)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=−132.9978220−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−132.4397179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=−0.5581041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=−133.0106458−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−132.4414837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=−0.5691621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−0.5691621−(−0.5581041)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=1.450229508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=−0.5691621−1.450229508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=−0.5807638361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=−132.4419764+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−0.5807638361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=−133.0227402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130BE-D124-9CEE-0671-087A41B00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642002" cy="4023360"/>
              </a:xfrm>
              <a:blipFill>
                <a:blip r:embed="rId2"/>
                <a:stretch>
                  <a:fillRect l="-80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2FFCA-06E1-F4C8-6205-1702A2FD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96487"/>
              </p:ext>
            </p:extLst>
          </p:nvPr>
        </p:nvGraphicFramePr>
        <p:xfrm>
          <a:off x="6650915" y="1980205"/>
          <a:ext cx="400722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58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761279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  <a:gridCol w="1653988">
                  <a:extLst>
                    <a:ext uri="{9D8B030D-6E8A-4147-A177-3AD203B41FA5}">
                      <a16:colId xmlns:a16="http://schemas.microsoft.com/office/drawing/2014/main" val="572156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-132.8458498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-132.9613658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-132.9978220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-133.0106458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[-132.4419764]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[-133.0227404]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46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491-387D-A5A6-B83F-DCA7D24A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Extrapolate energies: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EC7A9-816C-4B55-F2A6-68666939B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CCSDT and CCSDT(Q) energies</a:t>
                </a:r>
              </a:p>
              <a:p>
                <a:r>
                  <a:rPr lang="en-US" dirty="0"/>
                  <a:t>Assume additivity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𝑝𝑉𝑇𝑍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𝑝𝑉𝐷𝑍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𝑝𝑉𝐷𝑍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𝑝𝑉𝑇𝑍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𝑝𝑉𝑇𝑍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=−132.9007816−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−132.8993518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−133.0136659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𝐶𝐶𝑆𝐷𝑇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𝑝𝑉𝑇𝑍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=−133.0150958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EC7A9-816C-4B55-F2A6-68666939B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532817-8271-8390-795C-70AD5BF8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13678"/>
              </p:ext>
            </p:extLst>
          </p:nvPr>
        </p:nvGraphicFramePr>
        <p:xfrm>
          <a:off x="6550510" y="3711387"/>
          <a:ext cx="4127352" cy="2299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68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850110">
                  <a:extLst>
                    <a:ext uri="{9D8B030D-6E8A-4147-A177-3AD203B41FA5}">
                      <a16:colId xmlns:a16="http://schemas.microsoft.com/office/drawing/2014/main" val="2361479749"/>
                    </a:ext>
                  </a:extLst>
                </a:gridCol>
                <a:gridCol w="1633674">
                  <a:extLst>
                    <a:ext uri="{9D8B030D-6E8A-4147-A177-3AD203B41FA5}">
                      <a16:colId xmlns:a16="http://schemas.microsoft.com/office/drawing/2014/main" val="210935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-132.8993518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-132.9007816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-133.0136659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[-133.0150958]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-133.0453975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[-133.0468273]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-133.0549383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[-133.0563681]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[-133.0635884]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[-133.0650182]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3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145F-FAF0-7BF7-0AAB-0DFF7EE6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F5D6-3F97-71C8-AD6D-79AE7109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Reactant Energies (Eh): CN + CH</a:t>
            </a:r>
            <a:r>
              <a:rPr lang="en-US" sz="1800" baseline="-25000" dirty="0"/>
              <a:t>4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Product Energies (Eh): HCN + CH3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DD5403-2359-2B94-E79A-DA28A42B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3620"/>
              </p:ext>
            </p:extLst>
          </p:nvPr>
        </p:nvGraphicFramePr>
        <p:xfrm>
          <a:off x="1470881" y="2205324"/>
          <a:ext cx="906197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46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5721563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7152142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361479749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1093550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65332795"/>
                    </a:ext>
                  </a:extLst>
                </a:gridCol>
              </a:tblGrid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CCSDT(Q)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-132.8458498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-132.8795884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-132.8993518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-132.9007816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-132.9026771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-132.9613658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-132.9865142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-133.0136659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[-133.0150958]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[-133.0169912]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-132.9978220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-133.0166032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-133.0453975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[-133.0468273]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[-133.0487228]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-133.0106458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-133.0255636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-133.0549383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[-133.0563681]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[-133.0582636]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[-132.4419764]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[-133.0227404]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[-133.0336049]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[-133.0635884]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[-133.0650182]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[-133.0669136]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BE2C36-803D-BD83-600E-CC85C9E63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29937"/>
              </p:ext>
            </p:extLst>
          </p:nvPr>
        </p:nvGraphicFramePr>
        <p:xfrm>
          <a:off x="1470882" y="4413331"/>
          <a:ext cx="906197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46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5721563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7152142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361479749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1093550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65332795"/>
                    </a:ext>
                  </a:extLst>
                </a:gridCol>
              </a:tblGrid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CCSDT(Q)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-132.4488739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-132.8803454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-132.9111731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-132.9279156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-132.9285595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-132.9302047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-132.4821852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-132.9982579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-133.0211793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-133.0447644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[-133.0454083]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[-133.0470535]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-132.4900220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-133.0349515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-133.0516548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-133.0767771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[-133.0774211]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[-133.0790662]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-132.4917821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-133.0478511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-133.0607193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-133.0863777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[-133.0870217]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[-133.0886669]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156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[-132.4922920]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[-133.0600483]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[-133.0688927]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[-133.0951137]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[-133.0957576]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[-133.0974028]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EEA-ED02-7890-94BD-6D8F8669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corrections: insensitive to basis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05E5-BC5E-05B4-CB7D-35FBB219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high-level differences ((Q)-T) are independent of basis set</a:t>
            </a:r>
          </a:p>
          <a:p>
            <a:r>
              <a:rPr lang="en-US" dirty="0"/>
              <a:t>The corrections are small </a:t>
            </a:r>
          </a:p>
          <a:p>
            <a:r>
              <a:rPr lang="en-US" dirty="0"/>
              <a:t>Triple excitations correlate three electrons simultaneously, quadruples correlate four, etc.</a:t>
            </a:r>
          </a:p>
          <a:p>
            <a:r>
              <a:rPr lang="en-US" dirty="0"/>
              <a:t>At the coalescence point of more than 2 electrons, the wavefunction is zero</a:t>
            </a:r>
          </a:p>
          <a:p>
            <a:r>
              <a:rPr lang="en-US" dirty="0"/>
              <a:t>Smaller probability of more than two electrons being close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42818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46A4-915D-06D6-C66A-21E4120A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Compute focal point analysis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D760-56B9-E3F7-606E-DE9D91F2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(Products – Reactants) * 627.509474 = FPA table in kcal/mol</a:t>
            </a:r>
          </a:p>
          <a:p>
            <a:r>
              <a:rPr lang="en-US" dirty="0"/>
              <a:t>       HCN + CH</a:t>
            </a:r>
            <a:r>
              <a:rPr lang="en-US" baseline="-25000" dirty="0"/>
              <a:t>3</a:t>
            </a:r>
            <a:r>
              <a:rPr lang="en-US" dirty="0"/>
              <a:t>			CN + CH</a:t>
            </a:r>
            <a:r>
              <a:rPr lang="en-US" baseline="-25000" dirty="0"/>
              <a:t>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4A29B3-3947-6673-04D0-86C08FAD6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68417"/>
              </p:ext>
            </p:extLst>
          </p:nvPr>
        </p:nvGraphicFramePr>
        <p:xfrm>
          <a:off x="4257022" y="2744894"/>
          <a:ext cx="2353237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58">
                  <a:extLst>
                    <a:ext uri="{9D8B030D-6E8A-4147-A177-3AD203B41FA5}">
                      <a16:colId xmlns:a16="http://schemas.microsoft.com/office/drawing/2014/main" val="3372854397"/>
                    </a:ext>
                  </a:extLst>
                </a:gridCol>
                <a:gridCol w="1761279">
                  <a:extLst>
                    <a:ext uri="{9D8B030D-6E8A-4147-A177-3AD203B41FA5}">
                      <a16:colId xmlns:a16="http://schemas.microsoft.com/office/drawing/2014/main" val="772010928"/>
                    </a:ext>
                  </a:extLst>
                </a:gridCol>
              </a:tblGrid>
              <a:tr h="359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9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10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8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[-132.4419764]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2664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E28675-A346-9A50-1330-7AC24401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9836"/>
              </p:ext>
            </p:extLst>
          </p:nvPr>
        </p:nvGraphicFramePr>
        <p:xfrm>
          <a:off x="1235917" y="2744894"/>
          <a:ext cx="2353237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58">
                  <a:extLst>
                    <a:ext uri="{9D8B030D-6E8A-4147-A177-3AD203B41FA5}">
                      <a16:colId xmlns:a16="http://schemas.microsoft.com/office/drawing/2014/main" val="3372854397"/>
                    </a:ext>
                  </a:extLst>
                </a:gridCol>
                <a:gridCol w="1761279">
                  <a:extLst>
                    <a:ext uri="{9D8B030D-6E8A-4147-A177-3AD203B41FA5}">
                      <a16:colId xmlns:a16="http://schemas.microsoft.com/office/drawing/2014/main" val="772010928"/>
                    </a:ext>
                  </a:extLst>
                </a:gridCol>
              </a:tblGrid>
              <a:tr h="359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9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-132.4488739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10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-132.4821853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8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-132.4900220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-132.4917822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[-132.4922920]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2664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40D16E-B881-AA23-0172-A0CE8D44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27235"/>
              </p:ext>
            </p:extLst>
          </p:nvPr>
        </p:nvGraphicFramePr>
        <p:xfrm>
          <a:off x="8941080" y="2744894"/>
          <a:ext cx="2353237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58">
                  <a:extLst>
                    <a:ext uri="{9D8B030D-6E8A-4147-A177-3AD203B41FA5}">
                      <a16:colId xmlns:a16="http://schemas.microsoft.com/office/drawing/2014/main" val="3372854397"/>
                    </a:ext>
                  </a:extLst>
                </a:gridCol>
                <a:gridCol w="1761279">
                  <a:extLst>
                    <a:ext uri="{9D8B030D-6E8A-4147-A177-3AD203B41FA5}">
                      <a16:colId xmlns:a16="http://schemas.microsoft.com/office/drawing/2014/main" val="772010928"/>
                    </a:ext>
                  </a:extLst>
                </a:gridCol>
              </a:tblGrid>
              <a:tr h="359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9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-30.97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10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-31.73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84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-31.57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0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-31.56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5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[-31.57]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266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154604-3F12-2D8F-28E8-042AF61BF960}"/>
              </a:ext>
            </a:extLst>
          </p:cNvPr>
          <p:cNvSpPr txBox="1"/>
          <p:nvPr/>
        </p:nvSpPr>
        <p:spPr>
          <a:xfrm>
            <a:off x="3740032" y="3536577"/>
            <a:ext cx="66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8420D-EE9C-659B-2BF9-636ED978E1BF}"/>
              </a:ext>
            </a:extLst>
          </p:cNvPr>
          <p:cNvSpPr txBox="1"/>
          <p:nvPr/>
        </p:nvSpPr>
        <p:spPr>
          <a:xfrm>
            <a:off x="8146184" y="3671047"/>
            <a:ext cx="5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F51E-8FD1-4026-75EB-19300EFD06E5}"/>
              </a:ext>
            </a:extLst>
          </p:cNvPr>
          <p:cNvSpPr txBox="1"/>
          <p:nvPr/>
        </p:nvSpPr>
        <p:spPr>
          <a:xfrm>
            <a:off x="6610258" y="3671047"/>
            <a:ext cx="153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627.509474</a:t>
            </a:r>
          </a:p>
        </p:txBody>
      </p:sp>
    </p:spTree>
    <p:extLst>
      <p:ext uri="{BB962C8B-B14F-4D97-AF65-F5344CB8AC3E}">
        <p14:creationId xmlns:p14="http://schemas.microsoft.com/office/powerpoint/2010/main" val="401341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67B3-9C46-B7E1-4D52-8CEC09FA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Compute focal point analysis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DC044C-BCE3-F270-F228-3511B47040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64446"/>
              </p:ext>
            </p:extLst>
          </p:nvPr>
        </p:nvGraphicFramePr>
        <p:xfrm>
          <a:off x="1695450" y="1791546"/>
          <a:ext cx="8801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1408024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8514468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215499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7506896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4089324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40563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27135509"/>
                    </a:ext>
                  </a:extLst>
                </a:gridCol>
              </a:tblGrid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CCSD(T)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CCSDT(Q)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23289"/>
                  </a:ext>
                </a:extLst>
              </a:tr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-30.97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-21.65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-19.82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-17.92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-17.43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-17.27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4071028"/>
                  </a:ext>
                </a:extLst>
              </a:tr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[-18.86]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25543"/>
                  </a:ext>
                </a:extLst>
              </a:tr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[-19.04]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2012"/>
                  </a:ext>
                </a:extLst>
              </a:tr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[-19.24]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[-19.08]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493297"/>
                  </a:ext>
                </a:extLst>
              </a:tr>
              <a:tr h="314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[-31.57]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[-23.41]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[-22.14]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[-19.78]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[-19.29]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[-19.13]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905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4B4C68-0127-9D33-019F-EB15794B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49229"/>
              </p:ext>
            </p:extLst>
          </p:nvPr>
        </p:nvGraphicFramePr>
        <p:xfrm>
          <a:off x="1127760" y="4040292"/>
          <a:ext cx="999744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31411456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109092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58726133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6563834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74610897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13114332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61876380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02470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CCSD(T)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CCSDT(Q)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66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-30.97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+9.33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+0.49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[-17.27]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183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[+0.49]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[+0.16]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[-18.86]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[-19.04]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7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[+0.49]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[-19.08]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[-31.57]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[+8.16]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[+1.27]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[+2.36]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[+0.49]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[+0.16]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[-19.13]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63B7-E479-845D-273C-5B33EE0F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CB19-B0DF-4147-D9A6-08D6245B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9085" cy="4023360"/>
          </a:xfrm>
        </p:spPr>
        <p:txBody>
          <a:bodyPr/>
          <a:lstStyle/>
          <a:p>
            <a:r>
              <a:rPr lang="en-US" dirty="0"/>
              <a:t>Electron correlation is necessary for chemical accuracy</a:t>
            </a:r>
          </a:p>
          <a:p>
            <a:r>
              <a:rPr lang="en-US" dirty="0"/>
              <a:t>Highly correlated methods are expensive</a:t>
            </a:r>
          </a:p>
          <a:p>
            <a:r>
              <a:rPr lang="en-US" dirty="0"/>
              <a:t>Large basis sets are needed to describe electron correlation properly</a:t>
            </a:r>
          </a:p>
          <a:p>
            <a:r>
              <a:rPr lang="en-US" dirty="0"/>
              <a:t>Why not use a lot of correlation with a large basis set?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5F10-F123-D6C6-2DF4-5F2900ED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95" y="2332095"/>
            <a:ext cx="4779085" cy="3050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AE24F-0CC5-F405-27F1-9FFB224C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5" y="2055919"/>
            <a:ext cx="4938576" cy="36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816B-A08A-3E9B-9170-2415AC1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3E65-EFC8-3623-BC84-97BC6213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FPA allows us to obtain high level energies that would otherwise be cost-prohibitive</a:t>
            </a:r>
          </a:p>
          <a:p>
            <a:r>
              <a:rPr lang="en-US" dirty="0"/>
              <a:t>Complete basis set limit at highest correlation level used – no extrapolation of correlation</a:t>
            </a:r>
          </a:p>
          <a:p>
            <a:r>
              <a:rPr lang="en-US" dirty="0"/>
              <a:t>FPA is cheap and flexible</a:t>
            </a:r>
          </a:p>
          <a:p>
            <a:r>
              <a:rPr lang="en-US" dirty="0"/>
              <a:t>Level of theory used is application dependent</a:t>
            </a:r>
          </a:p>
          <a:p>
            <a:r>
              <a:rPr lang="en-US" dirty="0"/>
              <a:t>We have scripts available that do all the math for us</a:t>
            </a:r>
          </a:p>
          <a:p>
            <a:r>
              <a:rPr lang="en-US" dirty="0"/>
              <a:t>Further reading:</a:t>
            </a:r>
          </a:p>
          <a:p>
            <a:r>
              <a:rPr lang="de-DE" sz="2000" b="0" i="0" dirty="0">
                <a:effectLst/>
                <a:latin typeface="Source Sans Pro" panose="020B0503030403020204" pitchFamily="34" charset="0"/>
              </a:rPr>
              <a:t>A. G. Császár, W. D. Allen and H. F. Schaefer III, </a:t>
            </a:r>
            <a:r>
              <a:rPr lang="de-DE" sz="2000" b="0" i="1" dirty="0">
                <a:effectLst/>
                <a:latin typeface="Source Sans Pro" panose="020B0503030403020204" pitchFamily="34" charset="0"/>
              </a:rPr>
              <a:t>J. Chem. Phys.</a:t>
            </a:r>
            <a:r>
              <a:rPr lang="de-DE" sz="2000" b="0" i="0" dirty="0">
                <a:effectLst/>
                <a:latin typeface="Source Sans Pro" panose="020B0503030403020204" pitchFamily="34" charset="0"/>
              </a:rPr>
              <a:t>, 1998, </a:t>
            </a:r>
            <a:r>
              <a:rPr lang="de-DE" sz="2000" b="1" i="0" dirty="0">
                <a:effectLst/>
                <a:latin typeface="Source Sans Pro" panose="020B0503030403020204" pitchFamily="34" charset="0"/>
              </a:rPr>
              <a:t>108</a:t>
            </a:r>
            <a:r>
              <a:rPr lang="de-DE" sz="2000" b="0" i="0" dirty="0">
                <a:effectLst/>
                <a:latin typeface="Source Sans Pro" panose="020B0503030403020204" pitchFamily="34" charset="0"/>
              </a:rPr>
              <a:t>, 9751–9764</a:t>
            </a:r>
            <a:endParaRPr lang="en-US" sz="2000" b="0" i="0" dirty="0">
              <a:effectLst/>
              <a:latin typeface="Source Sans Pro" panose="020B0503030403020204" pitchFamily="34" charset="0"/>
            </a:endParaRPr>
          </a:p>
          <a:p>
            <a:r>
              <a:rPr lang="en-US" sz="2000" b="0" i="0" dirty="0">
                <a:effectLst/>
                <a:latin typeface="Source Sans Pro" panose="020B0503030403020204" pitchFamily="34" charset="0"/>
              </a:rPr>
              <a:t>A. L. L. East and W. D. Allen, </a:t>
            </a:r>
            <a:r>
              <a:rPr lang="en-US" sz="2000" b="0" i="1" dirty="0">
                <a:effectLst/>
                <a:latin typeface="Source Sans Pro" panose="020B0503030403020204" pitchFamily="34" charset="0"/>
              </a:rPr>
              <a:t>J. Chem. Phys.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, 1993, 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99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, 4638–4650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550E-50AA-5100-D01F-B268298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 Point Analysis (FPA)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1FCE-A332-629B-BDB5-B370DA45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set extrapolation method</a:t>
            </a:r>
          </a:p>
          <a:p>
            <a:r>
              <a:rPr lang="en-US" dirty="0"/>
              <a:t>How does it work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Optimize geometries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Compute single point energies of varying levels of correlation and basis set size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Extrapolate energies to complete basis set (CBS) limit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Compute focal point analysis table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Let’s work through an 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627F-C456-829D-9B9E-715660BCD162}"/>
              </a:ext>
            </a:extLst>
          </p:cNvPr>
          <p:cNvSpPr txBox="1"/>
          <p:nvPr/>
        </p:nvSpPr>
        <p:spPr>
          <a:xfrm>
            <a:off x="53789" y="6373905"/>
            <a:ext cx="10354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A. G. Császár, W. D. Allen and H. F. Schaefer III, </a:t>
            </a:r>
            <a:r>
              <a:rPr lang="de-DE" sz="1400" b="0" i="1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J. Chem. Phys.</a:t>
            </a:r>
            <a:r>
              <a:rPr lang="de-DE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1998, </a:t>
            </a:r>
            <a:r>
              <a:rPr lang="de-DE" sz="14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108</a:t>
            </a:r>
            <a:r>
              <a:rPr lang="de-DE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9751–9764</a:t>
            </a:r>
            <a:endParaRPr lang="en-US" sz="1400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A. L. L. East and W. D. Allen,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J. Chem. Phys.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1993, 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99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, 4638–4650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145F-FAF0-7BF7-0AAB-0DFF7EE6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Optimize geometries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E1EFD11-6E40-FB37-A49C-B57DF3D6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26" y="3215529"/>
            <a:ext cx="6757312" cy="3107641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D46C9D90-BA77-6C7D-0A26-A21BBD357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7" y="2579212"/>
            <a:ext cx="4598027" cy="3200986"/>
          </a:xfrm>
          <a:prstGeom prst="rect">
            <a:avLst/>
          </a:prstGeom>
        </p:spPr>
      </p:pic>
      <p:pic>
        <p:nvPicPr>
          <p:cNvPr id="6" name="Picture 5" descr="A picture containing athletic game, sport, ball, clipart&#10;&#10;Description automatically generated">
            <a:extLst>
              <a:ext uri="{FF2B5EF4-FFF2-40B4-BE49-F238E27FC236}">
                <a16:creationId xmlns:a16="http://schemas.microsoft.com/office/drawing/2014/main" id="{86A8AFEA-AF0D-B122-0F8B-6F4AAE350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8090"/>
            <a:ext cx="2827573" cy="1300381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A1B8B4F-278C-7C99-9751-BF0C76362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3" y="2269931"/>
            <a:ext cx="5589271" cy="25704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F5D6-3F97-71C8-AD6D-79AE7109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1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obtain energy of products relative to the reactants  </a:t>
            </a:r>
          </a:p>
          <a:p>
            <a:pPr marL="0" indent="0">
              <a:buNone/>
            </a:pPr>
            <a:r>
              <a:rPr lang="en-US" dirty="0"/>
              <a:t>Example: CN + CH</a:t>
            </a:r>
            <a:r>
              <a:rPr lang="en-US" baseline="-25000" dirty="0"/>
              <a:t>4</a:t>
            </a:r>
            <a:r>
              <a:rPr lang="en-US" dirty="0"/>
              <a:t> -&gt; HCN + CH</a:t>
            </a:r>
            <a:r>
              <a:rPr lang="en-US" baseline="-25000" dirty="0"/>
              <a:t>3</a:t>
            </a:r>
            <a:r>
              <a:rPr lang="en-US" dirty="0"/>
              <a:t> , optimized with CCSD(T)-F12a/</a:t>
            </a:r>
            <a:r>
              <a:rPr lang="en-US" dirty="0" err="1"/>
              <a:t>aug</a:t>
            </a:r>
            <a:r>
              <a:rPr lang="en-US" dirty="0"/>
              <a:t>-cc-</a:t>
            </a:r>
            <a:r>
              <a:rPr lang="en-US" dirty="0" err="1"/>
              <a:t>pVTZ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41A49-3011-F2EA-4D07-0BCAA5F9E0EC}"/>
              </a:ext>
            </a:extLst>
          </p:cNvPr>
          <p:cNvCxnSpPr/>
          <p:nvPr/>
        </p:nvCxnSpPr>
        <p:spPr>
          <a:xfrm>
            <a:off x="4518212" y="4087904"/>
            <a:ext cx="1332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145F-FAF0-7BF7-0AAB-0DFF7EE6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Compute single point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F5D6-3F97-71C8-AD6D-79AE7109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Reactant Energies (Eh): CN + CH</a:t>
            </a:r>
            <a:r>
              <a:rPr lang="en-US" sz="1800" baseline="-25000" dirty="0"/>
              <a:t>4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Product Energies (Eh): HCN + CH</a:t>
            </a:r>
            <a:r>
              <a:rPr lang="en-US" sz="1800" baseline="-25000" dirty="0"/>
              <a:t>3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DD5403-2359-2B94-E79A-DA28A42B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39732"/>
              </p:ext>
            </p:extLst>
          </p:nvPr>
        </p:nvGraphicFramePr>
        <p:xfrm>
          <a:off x="1565011" y="2178429"/>
          <a:ext cx="906197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46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5721563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7152142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361479749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1093550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65332795"/>
                    </a:ext>
                  </a:extLst>
                </a:gridCol>
              </a:tblGrid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CCSDT(Q)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-132.8458498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-132.8795884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-132.8993518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-132.9007816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-132.9026771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-132.9613658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-132.9865142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-133.0136659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-132.9978220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-133.0166032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-133.0453975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-133.0106458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-133.0255636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-133.0549383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5EFC0C-9975-B9D6-85D6-5240FC95A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52900"/>
              </p:ext>
            </p:extLst>
          </p:nvPr>
        </p:nvGraphicFramePr>
        <p:xfrm>
          <a:off x="1565011" y="4446763"/>
          <a:ext cx="906197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46">
                  <a:extLst>
                    <a:ext uri="{9D8B030D-6E8A-4147-A177-3AD203B41FA5}">
                      <a16:colId xmlns:a16="http://schemas.microsoft.com/office/drawing/2014/main" val="3619518161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8537904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5721563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715214215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361479749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2109355087"/>
                    </a:ext>
                  </a:extLst>
                </a:gridCol>
                <a:gridCol w="1422722">
                  <a:extLst>
                    <a:ext uri="{9D8B030D-6E8A-4147-A177-3AD203B41FA5}">
                      <a16:colId xmlns:a16="http://schemas.microsoft.com/office/drawing/2014/main" val="365332795"/>
                    </a:ext>
                  </a:extLst>
                </a:gridCol>
              </a:tblGrid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CCSD(T)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CCSDT(Q)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441644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-132.4488739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-132.8803454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-132.9111731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-132.9279156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-132.9285595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-132.9302047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999722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-132.4821852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-132.9982579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-133.0211793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-133.0447644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4620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-132.4900220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-133.0349515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-133.0516548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-133.0767771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788377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-132.4917821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-133.0478511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-133.0607193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-133.0863777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50715"/>
                  </a:ext>
                </a:extLst>
              </a:tr>
              <a:tr h="2532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0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927-B63A-9EAF-32BF-004CC49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energies: SCF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three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and X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and E</a:t>
                </a:r>
                <a:r>
                  <a:rPr lang="en-US" baseline="-25000" dirty="0"/>
                  <a:t>3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Begin by solving for parameters A, B, and 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AA6D0-9B36-6843-E56D-A63D2D0E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27275"/>
              </p:ext>
            </p:extLst>
          </p:nvPr>
        </p:nvGraphicFramePr>
        <p:xfrm>
          <a:off x="6795247" y="2195887"/>
          <a:ext cx="2707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368">
                  <a:extLst>
                    <a:ext uri="{9D8B030D-6E8A-4147-A177-3AD203B41FA5}">
                      <a16:colId xmlns:a16="http://schemas.microsoft.com/office/drawing/2014/main" val="1105785066"/>
                    </a:ext>
                  </a:extLst>
                </a:gridCol>
                <a:gridCol w="1976830">
                  <a:extLst>
                    <a:ext uri="{9D8B030D-6E8A-4147-A177-3AD203B41FA5}">
                      <a16:colId xmlns:a16="http://schemas.microsoft.com/office/drawing/2014/main" val="440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-132.3995142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60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X1: 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E1: -132.4316236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X2: 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E2: -132.4397179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76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X3: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E3: -132.4414837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783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[…]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9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34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927-B63A-9EAF-32BF-004CC49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energies: SCF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three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and X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and E</a:t>
                </a:r>
                <a:r>
                  <a:rPr lang="en-US" baseline="-25000" dirty="0"/>
                  <a:t>3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Begin by solving for parameters A, B, and 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Parameter 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  <a:blipFill>
                <a:blip r:embed="rId3"/>
                <a:stretch>
                  <a:fillRect l="-237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1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927-B63A-9EAF-32BF-004CC49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energies: SCF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three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and X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and E</a:t>
                </a:r>
                <a:r>
                  <a:rPr lang="en-US" baseline="-25000" dirty="0"/>
                  <a:t>3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Begin by solving for parameters A, B, and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Parameter B: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  <a:blipFill>
                <a:blip r:embed="rId3"/>
                <a:stretch>
                  <a:fillRect l="-237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7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927-B63A-9EAF-32BF-004CC49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Extrapolate energies: SCF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Take three highest X values: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and X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= E(SCF) using basis defined by X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 and E</a:t>
                </a:r>
                <a:r>
                  <a:rPr lang="en-US" baseline="-25000" dirty="0"/>
                  <a:t>3</a:t>
                </a:r>
                <a:r>
                  <a:rPr lang="en-US" dirty="0"/>
                  <a:t> defined analogously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Extrapolation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Begin by solving for parameters A, B, and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2949AB-5662-92F0-A344-3F2CC9ED9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Parameter C: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8E13A92-CCC9-00B1-A6CA-98E04358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1845734"/>
                <a:ext cx="6416040" cy="4023360"/>
              </a:xfrm>
              <a:prstGeom prst="rect">
                <a:avLst/>
              </a:prstGeom>
              <a:blipFill>
                <a:blip r:embed="rId3"/>
                <a:stretch>
                  <a:fillRect l="-95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130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CC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1400</TotalTime>
  <Words>1871</Words>
  <Application>Microsoft Office PowerPoint</Application>
  <PresentationFormat>Widescreen</PresentationFormat>
  <Paragraphs>543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Cambria Math</vt:lpstr>
      <vt:lpstr>Source Sans Pro</vt:lpstr>
      <vt:lpstr>Retrospect</vt:lpstr>
      <vt:lpstr>Focal Point Analysis</vt:lpstr>
      <vt:lpstr>Review/Background</vt:lpstr>
      <vt:lpstr>Focal Point Analysis (FPA)</vt:lpstr>
      <vt:lpstr>1. Optimize geometries</vt:lpstr>
      <vt:lpstr>2. Compute single point energies</vt:lpstr>
      <vt:lpstr>3. Extrapolate energies: SCF Energy</vt:lpstr>
      <vt:lpstr>3. Extrapolate energies: SCF Energy</vt:lpstr>
      <vt:lpstr>3. Extrapolate energies: SCF Energy</vt:lpstr>
      <vt:lpstr>3. Extrapolate energies: SCF Energy</vt:lpstr>
      <vt:lpstr>3. Extrapolate energies: SCF Energy</vt:lpstr>
      <vt:lpstr>3. Extrapolate energies: Correlation Energy</vt:lpstr>
      <vt:lpstr>3. Extrapolate energies: Correlation Energy</vt:lpstr>
      <vt:lpstr>3. Extrapolate energies: Correlation Energy</vt:lpstr>
      <vt:lpstr>3. Extrapolate energies: Correlation Energy</vt:lpstr>
      <vt:lpstr>3. Extrapolate energies: Correlation Energy</vt:lpstr>
      <vt:lpstr>3. Extrapolate energies</vt:lpstr>
      <vt:lpstr>High-level corrections: insensitive to basis set</vt:lpstr>
      <vt:lpstr>4. Compute focal point analysis table</vt:lpstr>
      <vt:lpstr>4. Compute focal point analysis table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Burke</dc:creator>
  <cp:lastModifiedBy>Alexandra Burke</cp:lastModifiedBy>
  <cp:revision>66</cp:revision>
  <dcterms:created xsi:type="dcterms:W3CDTF">2022-05-23T19:33:15Z</dcterms:created>
  <dcterms:modified xsi:type="dcterms:W3CDTF">2022-06-24T14:01:36Z</dcterms:modified>
</cp:coreProperties>
</file>