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71" r:id="rId3"/>
    <p:sldId id="258" r:id="rId4"/>
    <p:sldId id="259" r:id="rId5"/>
    <p:sldId id="272" r:id="rId6"/>
    <p:sldId id="260" r:id="rId7"/>
    <p:sldId id="261" r:id="rId8"/>
    <p:sldId id="263" r:id="rId9"/>
    <p:sldId id="264" r:id="rId10"/>
    <p:sldId id="266" r:id="rId11"/>
    <p:sldId id="268" r:id="rId12"/>
    <p:sldId id="277" r:id="rId13"/>
    <p:sldId id="274" r:id="rId14"/>
    <p:sldId id="275" r:id="rId15"/>
    <p:sldId id="276" r:id="rId16"/>
  </p:sldIdLst>
  <p:sldSz cx="9144000" cy="6858000" type="screen4x3"/>
  <p:notesSz cx="6858000" cy="9144000"/>
  <p:custShowLst>
    <p:custShow name="降水、气温" id="0">
      <p:sldLst>
        <p:sld r:id="rId12"/>
      </p:sldLst>
    </p:custShow>
  </p:custShow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63" autoAdjust="0"/>
    <p:restoredTop sz="96448" autoAdjust="0"/>
  </p:normalViewPr>
  <p:slideViewPr>
    <p:cSldViewPr>
      <p:cViewPr varScale="1">
        <p:scale>
          <a:sx n="72" d="100"/>
          <a:sy n="72" d="100"/>
        </p:scale>
        <p:origin x="65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A5F3DB-7B58-46A0-88C0-AD4CF5C59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F8022E-387D-493C-AF61-6D5174140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0110AA-FCF2-40C8-9A65-ACC880457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1E4620-15F8-4A1E-8F80-621B66DF9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146EB1-B639-4E74-84AA-ED3B114ED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28A9-0DC0-4326-8AE2-00F497CFD3D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9706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CF9C09-C0D3-4C6B-8491-FAD4BA5F6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57874D-3409-48DC-BE08-98338B643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03BBE4-5007-4B97-BEF6-69E5A9634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4B0178-9D91-453E-A4EF-D4CCF0AA0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F2EDFD-2016-4784-A511-2D4E381E1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E11DE-29F9-4195-861C-F5DD460043F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0871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734397-FD93-465D-81B8-B10AFCC46D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CE6F6B-F5A4-4076-B7EE-72429E525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0486B0-E611-477B-8FB3-72DA9E467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7047BB-F4E8-4BE2-B8D9-C53681F12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76EF3F-8648-40C7-9223-3BC2C425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44594-7A0B-4B0A-95A2-EED4805309A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093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CEF50E-AB78-4FDD-95D5-0F2FC51C3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8C8309-EFCD-40C5-8C28-2F10301B0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AC5D3A-AFDF-44B8-A5FB-BA25622E8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F98C5E-F119-423F-AB49-561FAF8B0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C9A3BF-CBE3-4593-B87B-BBD6B4121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D8FB6-DBA9-492D-B6E8-31190A02771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0479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E10B7C-12DF-49A2-94CB-32C299F05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701AD6-5A94-4019-BE76-1273C7020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2ABAC5-A79A-4769-B780-EB07DD9AD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C002C0-5540-4087-AE35-CB4A514DB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FD5E12-97CC-4F4F-B3E3-573E4A362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F4507-2EB9-4E22-B507-20372D06236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911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65CB35-19C4-4270-AD91-17F1F4983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6C2A38-01DE-48CE-992C-5FE2DE24E6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CF7CA5-7BDB-4361-AA19-2E4FAAEA6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11214B-8C8F-4D77-A296-237C5ABCD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97349A-8CDC-4A81-B0E1-360AFD7A9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6A9A77-6E16-43CB-B168-6C3FD9D3E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907A-354E-469D-9C93-7D6AFA70BF5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0473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554EBF-863C-463A-9407-E02E39AC8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410510-3F14-4697-BB34-74A33101C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AC676D-4708-4A9A-A136-03F9E982C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7B0DF2-636C-4D99-9905-446C6147FF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3CAF26-6F55-4881-B704-9499E1FDBA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9A30BF-A7D3-43AC-8D4B-3CEF192AD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9512C0-8737-49F2-AB96-5D8392C1A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99CC2A-B9CF-4087-80AA-DB178BE61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C995-8B6C-4919-B594-04BFE48DCDE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132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FF1DD0-B017-4097-92CC-E3FCE417F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D5953B-3BBA-4F39-AC24-23BA4EDFC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E112A3-248E-4CEE-8C60-057832F7F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0E4849-F279-450C-926A-AA7F9E8D3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2F59-204D-4ED0-B9F5-08B69156E56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5355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FA8E30-1452-4F5A-A97D-CE9FE2003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60E2E9-DB9D-4BEB-A477-9D72F239C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10E347-F69F-4212-8FCE-EDF5FDD83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ED2C-D13A-4005-9894-CAE314E70A3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9025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0208A-1133-4653-8A7D-BC92FDBCE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2D1A2E-1531-4C85-8F19-28D9265F3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755D42-A33C-4A15-BD09-DF5C00279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33DC2F-7055-4941-ACCC-ECC00ABF1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F8BA75-6BE6-49EB-A989-BB77EB21C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C3D847-E37C-4CD4-A7DB-361874CC7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0F81-CF17-48DD-8093-9C8295E9F86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4212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67EFC-B69D-4DD7-9168-95B8C55C4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A986BA4-6D05-4F13-AB44-196042CDF9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51BBF6-907F-4566-9511-8D4A67E28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73B542-008C-4FEC-AC09-DCCFD8F60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4C1D88-0F25-4F40-99EA-B682CABC3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9A0F93-35C4-4BDF-93F3-33B70FFD0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DE4C-E957-49F8-B0A6-A606A979482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8119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7E4B9A-E391-4ED6-A821-0BEE4C416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9AD392-B405-4DB8-B128-672C83760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7949FE-9C4A-4639-87DB-387DC65CBF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536C47-8CC5-4CA1-AE7B-D210094FD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56BE81-AF71-4944-A300-BA29371F8F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56080-6A44-47E6-9E51-469574EA047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6336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3.xml"/><Relationship Id="rId4" Type="http://schemas.openxmlformats.org/officeDocument/2006/relationships/slide" Target="slide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>
            <a:extLst>
              <a:ext uri="{FF2B5EF4-FFF2-40B4-BE49-F238E27FC236}">
                <a16:creationId xmlns:a16="http://schemas.microsoft.com/office/drawing/2014/main" id="{991AAC4E-3C7B-4E76-973F-33999E4D44A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71550" y="2276475"/>
            <a:ext cx="7772400" cy="1143000"/>
          </a:xfrm>
        </p:spPr>
        <p:txBody>
          <a:bodyPr/>
          <a:lstStyle/>
          <a:p>
            <a:pPr algn="ctr"/>
            <a:r>
              <a:rPr lang="zh-CN" altLang="en-US" sz="4800" b="1"/>
              <a:t>第二节 自然环境</a:t>
            </a:r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DB5AEA21-F684-418F-A87D-737FA63A246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B20B5AEB-C9E5-4925-A4E2-DD8D131FD92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762000"/>
            <a:ext cx="990600" cy="3886200"/>
          </a:xfrm>
        </p:spPr>
        <p:txBody>
          <a:bodyPr/>
          <a:lstStyle/>
          <a:p>
            <a:r>
              <a:rPr lang="zh-CN" altLang="en-US" b="1"/>
              <a:t>亚洲气候类型</a:t>
            </a:r>
          </a:p>
        </p:txBody>
      </p:sp>
      <p:pic>
        <p:nvPicPr>
          <p:cNvPr id="12294" name="Picture 6">
            <a:extLst>
              <a:ext uri="{FF2B5EF4-FFF2-40B4-BE49-F238E27FC236}">
                <a16:creationId xmlns:a16="http://schemas.microsoft.com/office/drawing/2014/main" id="{3E41E311-C38E-4BCD-91F7-7DD922C25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788" y="120650"/>
            <a:ext cx="6985000" cy="654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2" name="AutoShape 4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BDC03D6F-82B1-450C-A4B1-EB4E1940B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8" y="44450"/>
            <a:ext cx="9072562" cy="681355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0"/>
              <a:t>  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9" name="Picture 5">
            <a:extLst>
              <a:ext uri="{FF2B5EF4-FFF2-40B4-BE49-F238E27FC236}">
                <a16:creationId xmlns:a16="http://schemas.microsoft.com/office/drawing/2014/main" id="{7CB2E66C-ED26-4EBC-A9C2-638898A26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08050"/>
            <a:ext cx="83058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86" name="Rectangle 2">
            <a:extLst>
              <a:ext uri="{FF2B5EF4-FFF2-40B4-BE49-F238E27FC236}">
                <a16:creationId xmlns:a16="http://schemas.microsoft.com/office/drawing/2014/main" id="{C81C4377-058C-4AEF-8202-06E5640BAB5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725863"/>
            <a:ext cx="838200" cy="1143000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亚洲气温、降水</a:t>
            </a:r>
          </a:p>
        </p:txBody>
      </p:sp>
      <p:pic>
        <p:nvPicPr>
          <p:cNvPr id="16387" name="Picture 3">
            <a:extLst>
              <a:ext uri="{FF2B5EF4-FFF2-40B4-BE49-F238E27FC236}">
                <a16:creationId xmlns:a16="http://schemas.microsoft.com/office/drawing/2014/main" id="{C3D6A9C9-C1A9-4BF3-8E20-D72C164F9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14400"/>
            <a:ext cx="83820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90" name="AutoShape 6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203A8DD5-4609-449C-8FCC-3C7032C22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964613" cy="6858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0"/>
              <a:t>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547E682C-5A78-494C-AB07-65942B44F3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北美洲地形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3942F331-2094-4CCF-967F-0F42C95EFB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27652" name="Picture 4">
            <a:extLst>
              <a:ext uri="{FF2B5EF4-FFF2-40B4-BE49-F238E27FC236}">
                <a16:creationId xmlns:a16="http://schemas.microsoft.com/office/drawing/2014/main" id="{B9E41DC3-0A6E-48AC-90E0-D6D05899E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0"/>
            <a:ext cx="64103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53" name="AutoShape 5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0D784845-6C30-457F-8749-003B822B7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0"/>
              <a:t>  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D7DFA831-ECCD-49B2-8CF4-387ED819C2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北美洲地形剖面图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DEE0CED0-6EBD-4894-ABD7-473A8D5BD0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zh-CN" altLang="zh-CN"/>
          </a:p>
        </p:txBody>
      </p:sp>
      <p:pic>
        <p:nvPicPr>
          <p:cNvPr id="24580" name="Picture 4">
            <a:extLst>
              <a:ext uri="{FF2B5EF4-FFF2-40B4-BE49-F238E27FC236}">
                <a16:creationId xmlns:a16="http://schemas.microsoft.com/office/drawing/2014/main" id="{D0439FE4-5D1E-4504-B0CB-47DBA2D73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1844675"/>
            <a:ext cx="8928100" cy="250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81" name="AutoShape 5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9AAADC78-0BED-43B2-8126-020C9DE05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0"/>
              <a:t>  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5AABC163-ADA9-44D3-AE3A-947F7009AA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亚洲季风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F1BF683B-1187-42CC-BD8D-A4C60EF53F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25604" name="Picture 4">
            <a:extLst>
              <a:ext uri="{FF2B5EF4-FFF2-40B4-BE49-F238E27FC236}">
                <a16:creationId xmlns:a16="http://schemas.microsoft.com/office/drawing/2014/main" id="{BCC1A255-7BE3-420E-9D55-A4B15BC71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9138"/>
            <a:ext cx="9144000" cy="431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05" name="AutoShape 5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53B3BC2B-C178-4F2C-88B2-C1A30FC79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0"/>
              <a:t>  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1D3F9CDC-0732-4EA5-AE56-70DBB404B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北美洲气候分布图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AD229903-2A47-4B0C-8E93-D64EBA692A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26628" name="Picture 4">
            <a:extLst>
              <a:ext uri="{FF2B5EF4-FFF2-40B4-BE49-F238E27FC236}">
                <a16:creationId xmlns:a16="http://schemas.microsoft.com/office/drawing/2014/main" id="{4E210247-A7AD-4D6C-BAB9-5B77557D9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0"/>
            <a:ext cx="62960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29" name="AutoShape 5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B53F87D3-DA35-48BE-8D5A-AD538CBB6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0"/>
              <a:t>  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>
            <a:extLst>
              <a:ext uri="{FF2B5EF4-FFF2-40B4-BE49-F238E27FC236}">
                <a16:creationId xmlns:a16="http://schemas.microsoft.com/office/drawing/2014/main" id="{A30CABFF-8D1E-4461-9185-EADFBC20D6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088" y="620713"/>
            <a:ext cx="7772400" cy="5976937"/>
          </a:xfrm>
        </p:spPr>
        <p:txBody>
          <a:bodyPr/>
          <a:lstStyle/>
          <a:p>
            <a:r>
              <a:rPr lang="zh-CN" altLang="en-US" sz="3800" b="1"/>
              <a:t>亚洲的地势特点</a:t>
            </a:r>
          </a:p>
          <a:p>
            <a:r>
              <a:rPr lang="zh-CN" altLang="en-US" sz="3800" b="1"/>
              <a:t>在图</a:t>
            </a:r>
            <a:r>
              <a:rPr lang="en-US" altLang="zh-CN" sz="3800" b="1"/>
              <a:t>6.5</a:t>
            </a:r>
            <a:r>
              <a:rPr lang="zh-CN" altLang="en-US" sz="3800" b="1"/>
              <a:t>上找出</a:t>
            </a:r>
            <a:r>
              <a:rPr lang="en-US" altLang="zh-CN" sz="3800" b="1"/>
              <a:t>P5</a:t>
            </a:r>
            <a:r>
              <a:rPr lang="zh-CN" altLang="en-US" sz="3800" b="1"/>
              <a:t>上出现的所有高原、平原、山脉、河流和湖泊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23012D3-AE9D-4E97-8CA7-E700FFF033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16013" y="333375"/>
            <a:ext cx="7772400" cy="6524625"/>
          </a:xfrm>
        </p:spPr>
        <p:txBody>
          <a:bodyPr/>
          <a:lstStyle/>
          <a:p>
            <a:pPr marL="1146175" indent="-1146175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600" b="1"/>
              <a:t>一、地形和河流</a:t>
            </a:r>
          </a:p>
          <a:p>
            <a:pPr marL="1146175" indent="-1146175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600" b="1"/>
              <a:t> </a:t>
            </a:r>
            <a:r>
              <a:rPr lang="en-US" altLang="zh-CN" sz="3600" b="1"/>
              <a:t>1</a:t>
            </a:r>
            <a:r>
              <a:rPr lang="zh-CN" altLang="en-US" sz="3600" b="1"/>
              <a:t>、亚洲的地形和地形区</a:t>
            </a:r>
          </a:p>
          <a:p>
            <a:pPr marL="1146175" indent="-1146175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600" b="1"/>
              <a:t> ★ 高原：</a:t>
            </a:r>
          </a:p>
          <a:p>
            <a:pPr marL="1146175" indent="-1146175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600" b="1"/>
              <a:t>    青藏高原、帕米尔高原、蒙古高原、伊朗高原、德干高原等</a:t>
            </a:r>
          </a:p>
          <a:p>
            <a:pPr marL="1146175" indent="-1146175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600" b="1"/>
              <a:t> ★ 山脉：喜马拉雅山脉及洲界山脉</a:t>
            </a:r>
          </a:p>
          <a:p>
            <a:pPr marL="1146175" indent="-1146175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600" b="1"/>
              <a:t> ★ 平原：</a:t>
            </a:r>
          </a:p>
          <a:p>
            <a:pPr marL="1146175" indent="-1146175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600" b="1"/>
              <a:t>    西西伯利亚平原、东北平原、</a:t>
            </a:r>
          </a:p>
          <a:p>
            <a:pPr marL="1146175" indent="-1146175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600" b="1"/>
              <a:t>    华北平原、印度河平原、恒河平原</a:t>
            </a:r>
          </a:p>
          <a:p>
            <a:pPr marL="1146175" indent="-1146175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600" b="1"/>
              <a:t> ★ 其他：中西伯利亚高原、东西伯利亚山地</a:t>
            </a:r>
          </a:p>
        </p:txBody>
      </p:sp>
      <p:sp>
        <p:nvSpPr>
          <p:cNvPr id="4099" name="Text Box 3">
            <a:hlinkClick r:id="rId2" action="ppaction://hlinksldjump"/>
            <a:extLst>
              <a:ext uri="{FF2B5EF4-FFF2-40B4-BE49-F238E27FC236}">
                <a16:creationId xmlns:a16="http://schemas.microsoft.com/office/drawing/2014/main" id="{BA9C64B4-0C90-4E56-9C26-1C3C92800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476250"/>
            <a:ext cx="65754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/>
              <a:t>                                     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BB80107-8721-416D-B6F2-8EC651A8BE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088" y="315913"/>
            <a:ext cx="7772400" cy="6542087"/>
          </a:xfrm>
        </p:spPr>
        <p:txBody>
          <a:bodyPr/>
          <a:lstStyle/>
          <a:p>
            <a:pPr marL="1041400" indent="-1041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/>
              <a:t>2</a:t>
            </a:r>
            <a:r>
              <a:rPr lang="zh-CN" altLang="en-US" b="1"/>
              <a:t>、地势、河流和湖泊</a:t>
            </a:r>
          </a:p>
          <a:p>
            <a:pPr marL="1041400" indent="-1041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/>
              <a:t> ★ 地势：</a:t>
            </a:r>
          </a:p>
          <a:p>
            <a:pPr marL="1041400" indent="-1041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/>
              <a:t>        中部高，四周低</a:t>
            </a:r>
          </a:p>
          <a:p>
            <a:pPr marL="1041400" indent="-1041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/>
              <a:t> ★ 河流：</a:t>
            </a:r>
          </a:p>
          <a:p>
            <a:pPr marL="1041400" indent="-1041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/>
              <a:t>       长江、黄河、</a:t>
            </a:r>
          </a:p>
          <a:p>
            <a:pPr marL="1041400" indent="-1041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/>
              <a:t>       叶尼塞河、勒拿河、鄂毕河、</a:t>
            </a:r>
          </a:p>
          <a:p>
            <a:pPr marL="1041400" indent="-1041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/>
              <a:t>       印度河、恒河等</a:t>
            </a:r>
          </a:p>
          <a:p>
            <a:pPr marL="1041400" indent="-1041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/>
              <a:t>       塔里木河、阿姆河、锡尔河</a:t>
            </a:r>
          </a:p>
          <a:p>
            <a:pPr marL="1041400" indent="-1041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/>
              <a:t> ★ 湖泊：</a:t>
            </a:r>
          </a:p>
          <a:p>
            <a:pPr marL="1041400" indent="-1041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/>
              <a:t>      死海</a:t>
            </a:r>
            <a:r>
              <a:rPr lang="en-US" altLang="zh-CN" b="1">
                <a:latin typeface="Times New Roman" panose="02020603050405020304" pitchFamily="18" charset="0"/>
              </a:rPr>
              <a:t>——</a:t>
            </a:r>
            <a:r>
              <a:rPr lang="zh-CN" altLang="en-US" b="1"/>
              <a:t>世界陆地最低</a:t>
            </a:r>
          </a:p>
          <a:p>
            <a:pPr marL="1041400" indent="-1041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/>
              <a:t>      里海</a:t>
            </a:r>
            <a:r>
              <a:rPr lang="en-US" altLang="zh-CN" b="1">
                <a:latin typeface="Times New Roman" panose="02020603050405020304" pitchFamily="18" charset="0"/>
              </a:rPr>
              <a:t>——</a:t>
            </a:r>
            <a:r>
              <a:rPr lang="zh-CN" altLang="en-US" b="1"/>
              <a:t>世界最大</a:t>
            </a:r>
          </a:p>
          <a:p>
            <a:pPr marL="1041400" indent="-1041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/>
              <a:t>      贝加尔湖</a:t>
            </a:r>
            <a:r>
              <a:rPr lang="en-US" altLang="zh-CN" b="1">
                <a:latin typeface="Times New Roman" panose="02020603050405020304" pitchFamily="18" charset="0"/>
              </a:rPr>
              <a:t>——</a:t>
            </a:r>
            <a:r>
              <a:rPr lang="zh-CN" altLang="en-US" b="1"/>
              <a:t>世界最深</a:t>
            </a:r>
          </a:p>
        </p:txBody>
      </p:sp>
      <p:sp>
        <p:nvSpPr>
          <p:cNvPr id="5123" name="Text Box 3">
            <a:hlinkClick r:id="rId2" action="ppaction://hlinksldjump"/>
            <a:extLst>
              <a:ext uri="{FF2B5EF4-FFF2-40B4-BE49-F238E27FC236}">
                <a16:creationId xmlns:a16="http://schemas.microsoft.com/office/drawing/2014/main" id="{A9A5448D-BE32-4009-ABE5-3E43D40DD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844675"/>
            <a:ext cx="65754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/>
              <a:t>                                                             </a:t>
            </a:r>
          </a:p>
        </p:txBody>
      </p:sp>
      <p:sp>
        <p:nvSpPr>
          <p:cNvPr id="5124" name="Text Box 4">
            <a:hlinkClick r:id="rId3" action="ppaction://hlinksldjump"/>
            <a:extLst>
              <a:ext uri="{FF2B5EF4-FFF2-40B4-BE49-F238E27FC236}">
                <a16:creationId xmlns:a16="http://schemas.microsoft.com/office/drawing/2014/main" id="{C0EC4947-A271-4507-8CC6-841D9EBE3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836613"/>
            <a:ext cx="584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0"/>
              <a:t>                                                                                 </a:t>
            </a:r>
          </a:p>
        </p:txBody>
      </p:sp>
      <p:sp>
        <p:nvSpPr>
          <p:cNvPr id="5126" name="Text Box 6">
            <a:hlinkClick r:id="rId4" action="ppaction://hlinksldjump"/>
            <a:extLst>
              <a:ext uri="{FF2B5EF4-FFF2-40B4-BE49-F238E27FC236}">
                <a16:creationId xmlns:a16="http://schemas.microsoft.com/office/drawing/2014/main" id="{B4E3E805-E83F-4A82-B399-AE767F1F2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3913" y="5229225"/>
            <a:ext cx="19700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北美洲地形</a:t>
            </a:r>
          </a:p>
        </p:txBody>
      </p:sp>
      <p:sp>
        <p:nvSpPr>
          <p:cNvPr id="5127" name="Text Box 7">
            <a:hlinkClick r:id="rId5" action="ppaction://hlinksldjump"/>
            <a:extLst>
              <a:ext uri="{FF2B5EF4-FFF2-40B4-BE49-F238E27FC236}">
                <a16:creationId xmlns:a16="http://schemas.microsoft.com/office/drawing/2014/main" id="{92164A75-9881-4C7F-BAA0-BE43816A0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688" y="5734050"/>
            <a:ext cx="26844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北美洲地形剖面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>
            <a:extLst>
              <a:ext uri="{FF2B5EF4-FFF2-40B4-BE49-F238E27FC236}">
                <a16:creationId xmlns:a16="http://schemas.microsoft.com/office/drawing/2014/main" id="{0FF9E927-4D1F-48A2-A609-E39FBA9358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66800" y="692150"/>
            <a:ext cx="7772400" cy="5099050"/>
          </a:xfrm>
        </p:spPr>
        <p:txBody>
          <a:bodyPr/>
          <a:lstStyle/>
          <a:p>
            <a:r>
              <a:rPr lang="zh-CN" altLang="en-US" sz="4000" b="1"/>
              <a:t>亚洲气候的特点</a:t>
            </a:r>
          </a:p>
          <a:p>
            <a:r>
              <a:rPr lang="zh-CN" altLang="en-US" sz="4000" b="1"/>
              <a:t>读图</a:t>
            </a:r>
            <a:r>
              <a:rPr lang="en-US" altLang="zh-CN" sz="4000" b="1"/>
              <a:t>6.9</a:t>
            </a:r>
            <a:r>
              <a:rPr lang="zh-CN" altLang="en-US" sz="4000" b="1"/>
              <a:t>，主要气候类型的分布</a:t>
            </a:r>
          </a:p>
          <a:p>
            <a:r>
              <a:rPr lang="zh-CN" altLang="en-US" sz="4000" b="1"/>
              <a:t>亚洲南部、东部多旱涝灾害的原因</a:t>
            </a:r>
          </a:p>
          <a:p>
            <a:r>
              <a:rPr lang="en-US" altLang="zh-CN" sz="4000" b="1"/>
              <a:t>P8</a:t>
            </a:r>
            <a:r>
              <a:rPr lang="zh-CN" altLang="en-US" sz="4000" b="1"/>
              <a:t>活动</a:t>
            </a:r>
            <a:r>
              <a:rPr lang="en-US" altLang="zh-CN" sz="4000" b="1"/>
              <a:t>1</a:t>
            </a:r>
            <a:r>
              <a:rPr lang="zh-CN" altLang="en-US" sz="4000" b="1"/>
              <a:t>、</a:t>
            </a:r>
            <a:r>
              <a:rPr lang="en-US" altLang="zh-CN" sz="4000" b="1"/>
              <a:t>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5B6F663-1117-4D6C-B2A4-D96696FFEA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42988" y="476250"/>
            <a:ext cx="7772400" cy="59055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3600" b="1"/>
              <a:t>二、复杂的气候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600" b="1"/>
              <a:t> </a:t>
            </a:r>
            <a:r>
              <a:rPr lang="en-US" altLang="zh-CN" sz="3600" b="1"/>
              <a:t>1</a:t>
            </a:r>
            <a:r>
              <a:rPr lang="zh-CN" altLang="en-US" sz="3600" b="1"/>
              <a:t>、亚洲气候特点：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4000" b="1"/>
              <a:t>        气候复杂多样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4000" b="1"/>
              <a:t>        季风气候显著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4000" b="1"/>
              <a:t>        大陆性气候分布广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4000" b="1"/>
          </a:p>
          <a:p>
            <a:pPr>
              <a:buFont typeface="Wingdings" panose="05000000000000000000" pitchFamily="2" charset="2"/>
              <a:buNone/>
            </a:pPr>
            <a:endParaRPr lang="en-US" altLang="zh-CN" sz="4000" b="1"/>
          </a:p>
        </p:txBody>
      </p:sp>
      <p:sp>
        <p:nvSpPr>
          <p:cNvPr id="6208" name="Text Box 64">
            <a:hlinkClick r:id="rId2" action="ppaction://hlinksldjump"/>
            <a:extLst>
              <a:ext uri="{FF2B5EF4-FFF2-40B4-BE49-F238E27FC236}">
                <a16:creationId xmlns:a16="http://schemas.microsoft.com/office/drawing/2014/main" id="{970440C8-0B6A-4B75-A907-A7E8F618A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1125538"/>
            <a:ext cx="59467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                                                       </a:t>
            </a:r>
          </a:p>
        </p:txBody>
      </p:sp>
      <p:sp>
        <p:nvSpPr>
          <p:cNvPr id="6209" name="Text Box 65">
            <a:hlinkClick r:id="rId3" action="ppaction://hlinksldjump"/>
            <a:extLst>
              <a:ext uri="{FF2B5EF4-FFF2-40B4-BE49-F238E27FC236}">
                <a16:creationId xmlns:a16="http://schemas.microsoft.com/office/drawing/2014/main" id="{FBDC0EA8-B68D-465A-8FF2-60FB9D3C0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1844675"/>
            <a:ext cx="59467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                               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7342B7A-7379-4022-B357-A4039D91FC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71550" y="765175"/>
            <a:ext cx="7772400" cy="56197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3600" b="1"/>
              <a:t> 2</a:t>
            </a:r>
            <a:r>
              <a:rPr lang="zh-CN" altLang="en-US" sz="3600" b="1"/>
              <a:t>、主要气候的分布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600" b="1"/>
              <a:t> </a:t>
            </a:r>
            <a:r>
              <a:rPr lang="en-US" altLang="zh-CN" sz="3600" b="1"/>
              <a:t>3</a:t>
            </a:r>
            <a:r>
              <a:rPr lang="zh-CN" altLang="en-US" sz="3600" b="1"/>
              <a:t>、亚洲东部、南部水旱灾害与夏季风的关系  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600" b="1"/>
              <a:t>★夏季盛行偏南风，降水多；冬季相反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600" b="1"/>
              <a:t>★对农业不利：易发生旱涝灾害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600" b="1"/>
              <a:t>★对农业有利：雨热同季</a:t>
            </a:r>
          </a:p>
        </p:txBody>
      </p:sp>
      <p:sp>
        <p:nvSpPr>
          <p:cNvPr id="7171" name="Text Box 3">
            <a:hlinkClick r:id="rId2" action="ppaction://hlinksldjump"/>
            <a:extLst>
              <a:ext uri="{FF2B5EF4-FFF2-40B4-BE49-F238E27FC236}">
                <a16:creationId xmlns:a16="http://schemas.microsoft.com/office/drawing/2014/main" id="{BFEE7DCB-CB03-4B48-A1A8-967D70F4E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765175"/>
            <a:ext cx="54784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zh-CN"/>
          </a:p>
        </p:txBody>
      </p:sp>
      <p:sp>
        <p:nvSpPr>
          <p:cNvPr id="7172" name="Text Box 4">
            <a:hlinkClick r:id="rId3" action="ppaction://hlinksldjump"/>
            <a:extLst>
              <a:ext uri="{FF2B5EF4-FFF2-40B4-BE49-F238E27FC236}">
                <a16:creationId xmlns:a16="http://schemas.microsoft.com/office/drawing/2014/main" id="{61AE17DF-3B8D-44FE-89C4-EFF276D3D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1484313"/>
            <a:ext cx="54784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zh-CN"/>
          </a:p>
        </p:txBody>
      </p:sp>
      <p:sp>
        <p:nvSpPr>
          <p:cNvPr id="7174" name="Text Box 6">
            <a:hlinkClick r:id="rId4" action="ppaction://hlinksldjump"/>
            <a:extLst>
              <a:ext uri="{FF2B5EF4-FFF2-40B4-BE49-F238E27FC236}">
                <a16:creationId xmlns:a16="http://schemas.microsoft.com/office/drawing/2014/main" id="{EC38F194-4754-4465-8338-F409E2251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1950" y="6021388"/>
            <a:ext cx="2432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/>
              <a:t>北美洲气候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uiExpand="1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EAF7C420-7162-4BFC-AB0C-E4B2088E2A4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752600"/>
            <a:ext cx="762000" cy="2895600"/>
          </a:xfrm>
        </p:spPr>
        <p:txBody>
          <a:bodyPr vert="eaVert"/>
          <a:lstStyle/>
          <a:p>
            <a:r>
              <a:rPr lang="zh-CN" altLang="en-US"/>
              <a:t>亚洲的地形</a:t>
            </a:r>
          </a:p>
        </p:txBody>
      </p:sp>
      <p:sp>
        <p:nvSpPr>
          <p:cNvPr id="9230" name="Text Box 14">
            <a:extLst>
              <a:ext uri="{FF2B5EF4-FFF2-40B4-BE49-F238E27FC236}">
                <a16:creationId xmlns:a16="http://schemas.microsoft.com/office/drawing/2014/main" id="{2503A85C-E935-4A1F-8D15-644616D7E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5446713"/>
            <a:ext cx="74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0"/>
              <a:t>        </a:t>
            </a:r>
          </a:p>
        </p:txBody>
      </p:sp>
      <p:sp>
        <p:nvSpPr>
          <p:cNvPr id="9241" name="Text Box 25">
            <a:extLst>
              <a:ext uri="{FF2B5EF4-FFF2-40B4-BE49-F238E27FC236}">
                <a16:creationId xmlns:a16="http://schemas.microsoft.com/office/drawing/2014/main" id="{C6B9233B-C781-43F3-9A00-1D031AE40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5980113"/>
            <a:ext cx="673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0"/>
              <a:t>       </a:t>
            </a:r>
          </a:p>
        </p:txBody>
      </p:sp>
      <p:pic>
        <p:nvPicPr>
          <p:cNvPr id="9247" name="Picture 31">
            <a:extLst>
              <a:ext uri="{FF2B5EF4-FFF2-40B4-BE49-F238E27FC236}">
                <a16:creationId xmlns:a16="http://schemas.microsoft.com/office/drawing/2014/main" id="{5C1C9FCC-CB24-4B7B-A4D2-F1E4F35C7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12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15888"/>
            <a:ext cx="7704137" cy="654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42" name="AutoShape 26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8BC1DBB7-5F5D-44EA-83EB-2CABAA7AB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3" y="26988"/>
            <a:ext cx="9144000" cy="6858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0"/>
              <a:t>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0" grpId="0" autoUpdateAnimBg="0"/>
      <p:bldP spid="924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0E4B668-A7A5-4A56-9331-EA8936C74DE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219200"/>
            <a:ext cx="685800" cy="3200400"/>
          </a:xfrm>
        </p:spPr>
        <p:txBody>
          <a:bodyPr/>
          <a:lstStyle/>
          <a:p>
            <a:r>
              <a:rPr lang="zh-CN" altLang="en-US" b="1"/>
              <a:t>亚洲地势</a:t>
            </a:r>
          </a:p>
        </p:txBody>
      </p:sp>
      <p:pic>
        <p:nvPicPr>
          <p:cNvPr id="10243" name="Picture 3">
            <a:extLst>
              <a:ext uri="{FF2B5EF4-FFF2-40B4-BE49-F238E27FC236}">
                <a16:creationId xmlns:a16="http://schemas.microsoft.com/office/drawing/2014/main" id="{B09B4E79-3A80-4191-B7AF-0F3515118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8305800" cy="333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4" name="AutoShape 4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C5C74F87-1EF0-4848-B7C9-FE6FFEE2E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0"/>
              <a:t>  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1129</TotalTime>
  <Words>305</Words>
  <Application>Microsoft Office PowerPoint</Application>
  <PresentationFormat>全屏显示(4:3)</PresentationFormat>
  <Paragraphs>64</Paragraphs>
  <Slides>15</Slides>
  <Notes>0</Notes>
  <HiddenSlides>8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  <vt:variant>
        <vt:lpstr>自定义放映</vt:lpstr>
      </vt:variant>
      <vt:variant>
        <vt:i4>1</vt:i4>
      </vt:variant>
    </vt:vector>
  </HeadingPairs>
  <TitlesOfParts>
    <vt:vector size="22" baseType="lpstr">
      <vt:lpstr>等线</vt:lpstr>
      <vt:lpstr>等线 Light</vt:lpstr>
      <vt:lpstr>Arial</vt:lpstr>
      <vt:lpstr>Times New Roman</vt:lpstr>
      <vt:lpstr>Wingdings</vt:lpstr>
      <vt:lpstr>Office 主题​​</vt:lpstr>
      <vt:lpstr>第二节 自然环境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亚洲的地形</vt:lpstr>
      <vt:lpstr>亚洲地势</vt:lpstr>
      <vt:lpstr>亚洲气候类型</vt:lpstr>
      <vt:lpstr>亚洲气温、降水</vt:lpstr>
      <vt:lpstr>北美洲地形</vt:lpstr>
      <vt:lpstr>北美洲地形剖面图</vt:lpstr>
      <vt:lpstr>亚洲季风</vt:lpstr>
      <vt:lpstr>北美洲气候分布图</vt:lpstr>
      <vt:lpstr>降水、气温</vt:lpstr>
    </vt:vector>
  </TitlesOfParts>
  <Company>nfls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   我们生活的大洲——          亚洲</dc:title>
  <dc:creator>qq</dc:creator>
  <cp:lastModifiedBy>chenrui chang</cp:lastModifiedBy>
  <cp:revision>47</cp:revision>
  <dcterms:created xsi:type="dcterms:W3CDTF">2003-03-22T09:42:41Z</dcterms:created>
  <dcterms:modified xsi:type="dcterms:W3CDTF">2021-03-08T09:14:27Z</dcterms:modified>
</cp:coreProperties>
</file>