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90" autoAdjust="0"/>
  </p:normalViewPr>
  <p:slideViewPr>
    <p:cSldViewPr>
      <p:cViewPr varScale="1">
        <p:scale>
          <a:sx n="68" d="100"/>
          <a:sy n="68" d="100"/>
        </p:scale>
        <p:origin x="144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09406-C378-41CD-AFD8-646D4D945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236FE2-6B03-41E5-8985-2D4BA4472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ADE5DE-F1E3-4660-8210-D122372F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2F7A0C-6FD4-4FF9-B88F-744EDD9A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D81ECF-CE3D-4CC3-8F67-2D4E725B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CCC4-F548-457A-8465-4CAA386D26F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469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6B1A6-43AB-4E57-A7EA-24108D290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7BAC0A-50BA-4330-8672-FDEA0E174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F1CECD-4C22-452A-A5AE-C4D4D7CA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3149E2-8247-4E3C-A157-6C79FDD68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9EF2F4-1CA0-4087-A25A-FDEDE403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E088-8289-4E50-8E5C-90F9AF36AFE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830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2713BA-EB72-4A63-9969-93F022B08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BD4D40-40DD-4C26-86E1-75F455C4D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486F36-E555-4FC2-BEED-979AA767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11BE5-E049-42D2-9787-F6F6C2D30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FA914A-33AC-455D-AA58-EB0840F3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D0D7-A359-447E-8000-082CD0ACA8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163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BB5EC-8DDF-407F-B9F7-8363D0D88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CEE1D8-97DC-4E6E-9670-BC42C3A9A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165C8D-92C6-44B3-9A21-BEC35F924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4687D3-0B92-4693-9325-B08FF860A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62FD9C-5069-445A-8AB6-8157A4F8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423A-2CBD-4EC3-9CDC-D195256DB88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535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4B6D5-3175-4759-9679-5B79BEC4B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43073E-CA10-40CD-AE59-AC0E6ED4D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75B83A-2965-4A74-BE06-C6F4709E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C025BD-E4A0-4C02-879C-1DB6373F3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242D8A-E130-4291-8CE0-4D8B361E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2150-35B5-4A27-8FC5-A5E8C4C09D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027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185CB-3829-455C-894E-43CC7407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60A303-6E47-471D-805C-F4811CA41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4DEF0E-3156-415D-B237-6592FB9E9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2B5469-989E-4EED-BCFA-0B0A3539D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67758E-11B2-43C8-ACD5-2AF94621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567238-CBFB-4DC7-B9EE-92308DEC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9E0D-C64C-4BEB-8D79-477EF2ECB29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17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5C52D-F21F-4171-90A0-363B15689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150A85-029F-4EB5-8E80-E50FA6C87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54A4FC-B975-409E-B125-5E9D68B03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60856E-E3AC-49EB-AE58-20C384AC2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415489-5EB0-4274-A079-E9AE5A34C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D54223-6E09-4240-9E58-4F6242C2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350E42-F95A-4F72-8687-8C00024A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61C174-BFFA-46E3-9C44-4B608723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223-0C4C-4D6F-A3ED-EBC40E2B7CE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3509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0188E-EA7C-4198-A7B8-86B442C11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268B48-DB5E-4730-8670-C4BE4AA5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524A0A-BE4F-42D8-BE11-3ECB1CAF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5D2B15-26EF-4F50-945D-91B3AE436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5146-C4DC-4736-9B55-303F049FCE2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970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31F21F-8070-4B0F-AE3E-55E55688D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1A52C6-D14F-421C-B45A-7ACD86908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A8A6DE-6126-4E17-B7D5-B7D7A720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E471-1728-4B09-A0FF-01E41302D0F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463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856E4-48B6-43DC-80A6-853D7E88F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9EBA24-AA4A-4F92-B468-B25E24FBD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C31632-2186-477F-977C-6A42E1480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5E11AC-073B-4E93-8DF8-AEA1F870C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47D00E-6119-47CB-88E5-98329CB6E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FF556-8563-46F7-B920-DAC3C1D0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084B-B533-417F-8BEF-70B33BC4BE2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935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0D2C1-9320-4E9F-8DFB-0E681654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D8DA55-4CB9-4849-A736-1A28CCFEE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F58CE6-91C5-4179-B92F-7AB08E7DB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A9BB1D-9670-434B-9145-02991F06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DE9EF4-9B7D-4DF5-A2E6-03BAF637B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989972-1B3D-49F4-A8AA-B3A4CDE6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5819-DA9D-4C65-B404-28C894AB85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889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2AB17F-BB36-4965-8395-83572BDD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A02971-9A5A-4C21-B6EE-24434994C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4C5910-D7B4-4506-9898-CC08AC420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79172A-E753-4043-90A8-BA036F425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84E6C5-FA24-4E96-AE83-D93394BC4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6A740-D024-4C03-B92D-058EE71DFD1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19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71D8EBA-1289-4E89-A738-2811D4FAEC6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00113" y="2276475"/>
            <a:ext cx="7772400" cy="1143000"/>
          </a:xfrm>
        </p:spPr>
        <p:txBody>
          <a:bodyPr/>
          <a:lstStyle/>
          <a:p>
            <a:pPr algn="ctr"/>
            <a:r>
              <a:rPr lang="zh-CN" altLang="en-US" sz="5400" b="1">
                <a:solidFill>
                  <a:srgbClr val="FF9900"/>
                </a:solidFill>
              </a:rPr>
              <a:t>第二节  东南亚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3665D44-0E08-45FB-90DE-F36AC9C53BA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8" name="AutoShape 14">
            <a:extLst>
              <a:ext uri="{FF2B5EF4-FFF2-40B4-BE49-F238E27FC236}">
                <a16:creationId xmlns:a16="http://schemas.microsoft.com/office/drawing/2014/main" id="{EDBF1E4F-FBA4-45C5-B996-08192D9A7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949950"/>
            <a:ext cx="576262" cy="503238"/>
          </a:xfrm>
          <a:prstGeom prst="cloudCallout">
            <a:avLst>
              <a:gd name="adj1" fmla="val -4375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zh-CN"/>
          </a:p>
        </p:txBody>
      </p:sp>
      <p:grpSp>
        <p:nvGrpSpPr>
          <p:cNvPr id="26647" name="Group 23">
            <a:extLst>
              <a:ext uri="{FF2B5EF4-FFF2-40B4-BE49-F238E27FC236}">
                <a16:creationId xmlns:a16="http://schemas.microsoft.com/office/drawing/2014/main" id="{751A0A44-4825-46DB-81C0-B3C0CDFED32F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04775"/>
            <a:ext cx="8569325" cy="6637338"/>
            <a:chOff x="250" y="0"/>
            <a:chExt cx="5398" cy="4181"/>
          </a:xfrm>
        </p:grpSpPr>
        <p:pic>
          <p:nvPicPr>
            <p:cNvPr id="26644" name="Picture 20">
              <a:extLst>
                <a:ext uri="{FF2B5EF4-FFF2-40B4-BE49-F238E27FC236}">
                  <a16:creationId xmlns:a16="http://schemas.microsoft.com/office/drawing/2014/main" id="{05CAB2B3-39C9-4AA3-9632-145D04FC9D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" y="2387"/>
              <a:ext cx="2450" cy="1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645" name="Picture 21">
              <a:extLst>
                <a:ext uri="{FF2B5EF4-FFF2-40B4-BE49-F238E27FC236}">
                  <a16:creationId xmlns:a16="http://schemas.microsoft.com/office/drawing/2014/main" id="{02E2E842-7989-4F2B-820D-573033538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" y="2341"/>
              <a:ext cx="2812" cy="1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646" name="Picture 22">
              <a:extLst>
                <a:ext uri="{FF2B5EF4-FFF2-40B4-BE49-F238E27FC236}">
                  <a16:creationId xmlns:a16="http://schemas.microsoft.com/office/drawing/2014/main" id="{9FCE8252-4F2C-47D6-97EC-E32E4CC20B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4" y="0"/>
              <a:ext cx="2024" cy="2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662" name="Group 38">
            <a:extLst>
              <a:ext uri="{FF2B5EF4-FFF2-40B4-BE49-F238E27FC236}">
                <a16:creationId xmlns:a16="http://schemas.microsoft.com/office/drawing/2014/main" id="{EC2DE03C-A099-465C-B8B5-D6A6D9C5AF0D}"/>
              </a:ext>
            </a:extLst>
          </p:cNvPr>
          <p:cNvGrpSpPr>
            <a:grpSpLocks/>
          </p:cNvGrpSpPr>
          <p:nvPr/>
        </p:nvGrpSpPr>
        <p:grpSpPr bwMode="auto">
          <a:xfrm>
            <a:off x="144463" y="333375"/>
            <a:ext cx="8964612" cy="6391275"/>
            <a:chOff x="113" y="164"/>
            <a:chExt cx="5647" cy="4026"/>
          </a:xfrm>
        </p:grpSpPr>
        <p:pic>
          <p:nvPicPr>
            <p:cNvPr id="26659" name="Picture 35">
              <a:extLst>
                <a:ext uri="{FF2B5EF4-FFF2-40B4-BE49-F238E27FC236}">
                  <a16:creationId xmlns:a16="http://schemas.microsoft.com/office/drawing/2014/main" id="{85472758-E4EC-4A14-8C32-4FD17A3647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" y="2296"/>
              <a:ext cx="2744" cy="1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660" name="Picture 36">
              <a:extLst>
                <a:ext uri="{FF2B5EF4-FFF2-40B4-BE49-F238E27FC236}">
                  <a16:creationId xmlns:a16="http://schemas.microsoft.com/office/drawing/2014/main" id="{C053570F-B858-4CC9-81E6-C2FFC36110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" y="2251"/>
              <a:ext cx="2857" cy="1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661" name="Picture 37">
              <a:extLst>
                <a:ext uri="{FF2B5EF4-FFF2-40B4-BE49-F238E27FC236}">
                  <a16:creationId xmlns:a16="http://schemas.microsoft.com/office/drawing/2014/main" id="{23CF1B3C-5C47-4DEF-95C4-9FF91661EC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7" y="164"/>
              <a:ext cx="2585" cy="2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663" name="AutoShape 39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AB0F98BF-389B-44B6-B786-BA4FE7C3B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CA906D13-169F-4C29-93E1-D8529D7778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中南半岛地形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3EE79F14-9D10-4EE0-9DEE-FDE844538B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31748" name="Picture 4">
            <a:extLst>
              <a:ext uri="{FF2B5EF4-FFF2-40B4-BE49-F238E27FC236}">
                <a16:creationId xmlns:a16="http://schemas.microsoft.com/office/drawing/2014/main" id="{7636A553-B782-482A-94DB-5585196C8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0"/>
            <a:ext cx="5905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9" name="AutoShape 5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24A07FF2-561C-462C-8E5F-76CF94399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9B50A179-8590-4EBC-8792-28993E1414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304800"/>
            <a:ext cx="8001000" cy="6096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3600" b="1"/>
              <a:t>一、十字路口的位置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b="1"/>
              <a:t>  </a:t>
            </a:r>
            <a:r>
              <a:rPr lang="en-US" altLang="zh-CN" sz="3600" b="1"/>
              <a:t>1</a:t>
            </a:r>
            <a:r>
              <a:rPr lang="zh-CN" altLang="en-US" sz="3600" b="1"/>
              <a:t>、范围：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b="1"/>
              <a:t>      中南半岛、马来群岛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b="1"/>
              <a:t>  </a:t>
            </a:r>
            <a:r>
              <a:rPr lang="en-US" altLang="zh-CN" sz="3600" b="1"/>
              <a:t>2</a:t>
            </a:r>
            <a:r>
              <a:rPr lang="zh-CN" altLang="en-US" sz="3600" b="1"/>
              <a:t>、地理位置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b="1"/>
              <a:t>    纬度位置：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b="1"/>
              <a:t> 　★　低纬为主（绝大部分在热带）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b="1"/>
              <a:t>    海陆位置：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b="1"/>
              <a:t>     ★　</a:t>
            </a:r>
            <a:r>
              <a:rPr lang="zh-CN" altLang="en-US" sz="3600" b="1">
                <a:latin typeface="Times New Roman" panose="02020603050405020304" pitchFamily="18" charset="0"/>
              </a:rPr>
              <a:t>“</a:t>
            </a:r>
            <a:r>
              <a:rPr lang="zh-CN" altLang="en-US" sz="3600" b="1"/>
              <a:t>十字路口</a:t>
            </a:r>
            <a:r>
              <a:rPr lang="zh-CN" altLang="en-US" sz="3600" b="1">
                <a:latin typeface="Times New Roman" panose="02020603050405020304" pitchFamily="18" charset="0"/>
              </a:rPr>
              <a:t>”</a:t>
            </a:r>
            <a:r>
              <a:rPr lang="zh-CN" altLang="en-US" sz="3600" b="1"/>
              <a:t>（马六甲海峡）</a:t>
            </a:r>
          </a:p>
        </p:txBody>
      </p:sp>
      <p:sp>
        <p:nvSpPr>
          <p:cNvPr id="3076" name="Text Box 4">
            <a:hlinkClick r:id="rId2" action="ppaction://hlinksldjump"/>
            <a:extLst>
              <a:ext uri="{FF2B5EF4-FFF2-40B4-BE49-F238E27FC236}">
                <a16:creationId xmlns:a16="http://schemas.microsoft.com/office/drawing/2014/main" id="{F110C285-54F3-4313-9979-32EA968DC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304800"/>
            <a:ext cx="437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/>
              <a:t>                                        </a:t>
            </a:r>
          </a:p>
        </p:txBody>
      </p:sp>
      <p:sp>
        <p:nvSpPr>
          <p:cNvPr id="3077" name="Text Box 5">
            <a:hlinkClick r:id="rId3" action="ppaction://hlinksldjump"/>
            <a:extLst>
              <a:ext uri="{FF2B5EF4-FFF2-40B4-BE49-F238E27FC236}">
                <a16:creationId xmlns:a16="http://schemas.microsoft.com/office/drawing/2014/main" id="{F37EB1EE-F3DB-4A05-9415-991692D5C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050" y="4267200"/>
            <a:ext cx="2241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/>
              <a:t>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319489BA-145B-41D5-8490-07BEAB27BC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304800"/>
            <a:ext cx="7772400" cy="6096000"/>
          </a:xfrm>
          <a:ln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3600" b="1"/>
              <a:t>二、山河相间与城市分布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b="1"/>
              <a:t>  </a:t>
            </a:r>
            <a:r>
              <a:rPr lang="en-US" altLang="zh-CN" sz="3600" b="1"/>
              <a:t>1</a:t>
            </a:r>
            <a:r>
              <a:rPr lang="zh-CN" altLang="en-US" sz="3600" b="1"/>
              <a:t>、地形、河流分布特点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b="1"/>
              <a:t>          山河相间、纵列分布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b="1"/>
              <a:t>  </a:t>
            </a:r>
            <a:r>
              <a:rPr lang="en-US" altLang="zh-CN" sz="3600" b="1"/>
              <a:t>2</a:t>
            </a:r>
            <a:r>
              <a:rPr lang="zh-CN" altLang="en-US" sz="3600" b="1"/>
              <a:t>、城市分布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b="1"/>
              <a:t>          沿河及河口三角洲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b="1"/>
              <a:t>三、热带气候与农业生产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b="1"/>
              <a:t>  </a:t>
            </a:r>
            <a:r>
              <a:rPr lang="en-US" altLang="zh-CN" sz="3600" b="1"/>
              <a:t>1</a:t>
            </a:r>
            <a:r>
              <a:rPr lang="zh-CN" altLang="en-US" sz="3600" b="1"/>
              <a:t>、气候类型及其分布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b="1"/>
              <a:t>   ★  中南半岛以热带季风气候为主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b="1"/>
              <a:t>      特点：全年高温、分旱雨两季</a:t>
            </a:r>
            <a:r>
              <a:rPr lang="zh-CN" altLang="en-US"/>
              <a:t> </a:t>
            </a:r>
          </a:p>
        </p:txBody>
      </p:sp>
      <p:sp>
        <p:nvSpPr>
          <p:cNvPr id="7172" name="Text Box 4">
            <a:hlinkClick r:id="rId2" action="ppaction://hlinksldjump"/>
            <a:extLst>
              <a:ext uri="{FF2B5EF4-FFF2-40B4-BE49-F238E27FC236}">
                <a16:creationId xmlns:a16="http://schemas.microsoft.com/office/drawing/2014/main" id="{5D0D5518-BC38-49F8-A233-0D66E0DA3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04800"/>
            <a:ext cx="5638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/>
              <a:t>                                        </a:t>
            </a:r>
          </a:p>
        </p:txBody>
      </p:sp>
      <p:sp>
        <p:nvSpPr>
          <p:cNvPr id="7173" name="Text Box 5">
            <a:hlinkClick r:id="rId3" action="ppaction://hlinksldjump"/>
            <a:extLst>
              <a:ext uri="{FF2B5EF4-FFF2-40B4-BE49-F238E27FC236}">
                <a16:creationId xmlns:a16="http://schemas.microsoft.com/office/drawing/2014/main" id="{64E53618-7264-46EC-BAE6-F6C039D82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221163"/>
            <a:ext cx="437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/>
              <a:t>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AD6B3781-11E5-421D-BD1E-FE29ABD8AE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685800"/>
            <a:ext cx="7772400" cy="6096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600" b="1"/>
              <a:t>★  </a:t>
            </a:r>
            <a:r>
              <a:rPr lang="zh-CN" altLang="en-US" sz="3600" b="1"/>
              <a:t>马来群岛以热带雨林气候为主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b="1"/>
              <a:t>    特点：全年高温多雨</a:t>
            </a:r>
            <a:r>
              <a:rPr lang="zh-CN" altLang="en-US"/>
              <a:t> </a:t>
            </a:r>
            <a:endParaRPr lang="zh-CN" altLang="en-US" sz="3600" b="1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600" b="1"/>
              <a:t>2</a:t>
            </a:r>
            <a:r>
              <a:rPr lang="zh-CN" altLang="en-US" sz="3600" b="1"/>
              <a:t>、热带农业的生产</a:t>
            </a:r>
          </a:p>
        </p:txBody>
      </p:sp>
      <p:graphicFrame>
        <p:nvGraphicFramePr>
          <p:cNvPr id="8285" name="Group 93">
            <a:extLst>
              <a:ext uri="{FF2B5EF4-FFF2-40B4-BE49-F238E27FC236}">
                <a16:creationId xmlns:a16="http://schemas.microsoft.com/office/drawing/2014/main" id="{99488E16-55FB-4CA7-84FA-B97C3A4284A0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2657475"/>
          <a:ext cx="7924800" cy="4011613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171574914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41338377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71257221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2106238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2722402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2332964"/>
                    </a:ext>
                  </a:extLst>
                </a:gridCol>
              </a:tblGrid>
              <a:tr h="144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物产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水稻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天然橡胶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棕油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椰子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蕉麻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628039"/>
                  </a:ext>
                </a:extLst>
              </a:tr>
              <a:tr h="2563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国家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214283"/>
                  </a:ext>
                </a:extLst>
              </a:tr>
            </a:tbl>
          </a:graphicData>
        </a:graphic>
      </p:graphicFrame>
      <p:sp>
        <p:nvSpPr>
          <p:cNvPr id="8260" name="Text Box 68">
            <a:extLst>
              <a:ext uri="{FF2B5EF4-FFF2-40B4-BE49-F238E27FC236}">
                <a16:creationId xmlns:a16="http://schemas.microsoft.com/office/drawing/2014/main" id="{789617B4-0E41-4560-AE2D-6D0DB1177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362450"/>
            <a:ext cx="110172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/>
              <a:t>泰国</a:t>
            </a:r>
          </a:p>
          <a:p>
            <a:r>
              <a:rPr lang="zh-CN" altLang="en-US" sz="3600" b="1"/>
              <a:t>越南</a:t>
            </a:r>
          </a:p>
          <a:p>
            <a:r>
              <a:rPr lang="zh-CN" altLang="en-US" sz="3600" b="1"/>
              <a:t>缅甸</a:t>
            </a:r>
          </a:p>
        </p:txBody>
      </p:sp>
      <p:sp>
        <p:nvSpPr>
          <p:cNvPr id="8261" name="Text Box 69">
            <a:extLst>
              <a:ext uri="{FF2B5EF4-FFF2-40B4-BE49-F238E27FC236}">
                <a16:creationId xmlns:a16="http://schemas.microsoft.com/office/drawing/2014/main" id="{57F0F5BF-C2E2-4DC7-A1EB-F965A09BF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003800"/>
            <a:ext cx="1101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/>
              <a:t>泰国</a:t>
            </a:r>
          </a:p>
        </p:txBody>
      </p:sp>
      <p:sp>
        <p:nvSpPr>
          <p:cNvPr id="8262" name="Text Box 70">
            <a:extLst>
              <a:ext uri="{FF2B5EF4-FFF2-40B4-BE49-F238E27FC236}">
                <a16:creationId xmlns:a16="http://schemas.microsoft.com/office/drawing/2014/main" id="{D7D687D9-96A4-46F3-8375-83F88A833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654550"/>
            <a:ext cx="1143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/>
              <a:t>马来西亚</a:t>
            </a:r>
          </a:p>
        </p:txBody>
      </p:sp>
      <p:sp>
        <p:nvSpPr>
          <p:cNvPr id="8263" name="Text Box 71">
            <a:extLst>
              <a:ext uri="{FF2B5EF4-FFF2-40B4-BE49-F238E27FC236}">
                <a16:creationId xmlns:a16="http://schemas.microsoft.com/office/drawing/2014/main" id="{01C6B5B4-D309-45E5-8252-A39DFB81E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437063"/>
            <a:ext cx="11430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/>
              <a:t>菲律宾、印尼</a:t>
            </a:r>
          </a:p>
        </p:txBody>
      </p:sp>
      <p:sp>
        <p:nvSpPr>
          <p:cNvPr id="8264" name="Text Box 72">
            <a:extLst>
              <a:ext uri="{FF2B5EF4-FFF2-40B4-BE49-F238E27FC236}">
                <a16:creationId xmlns:a16="http://schemas.microsoft.com/office/drawing/2014/main" id="{AD3EF8EF-1E19-434F-A43D-2290DCC5D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25" y="4851400"/>
            <a:ext cx="15605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/>
              <a:t>菲律宾</a:t>
            </a:r>
          </a:p>
        </p:txBody>
      </p:sp>
      <p:sp>
        <p:nvSpPr>
          <p:cNvPr id="8286" name="Text Box 94">
            <a:hlinkClick r:id="rId2" action="ppaction://hlinksldjump"/>
            <a:extLst>
              <a:ext uri="{FF2B5EF4-FFF2-40B4-BE49-F238E27FC236}">
                <a16:creationId xmlns:a16="http://schemas.microsoft.com/office/drawing/2014/main" id="{EEE0A90C-9B5A-4BCD-8DFB-A590EEC8D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060575"/>
            <a:ext cx="437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/>
              <a:t>                                        </a:t>
            </a:r>
          </a:p>
        </p:txBody>
      </p:sp>
      <p:sp>
        <p:nvSpPr>
          <p:cNvPr id="8287" name="Text Box 95">
            <a:hlinkClick r:id="rId3" action="ppaction://hlinksldjump"/>
            <a:extLst>
              <a:ext uri="{FF2B5EF4-FFF2-40B4-BE49-F238E27FC236}">
                <a16:creationId xmlns:a16="http://schemas.microsoft.com/office/drawing/2014/main" id="{2B0FC3E9-F31C-422B-9D55-51049293D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620713"/>
            <a:ext cx="698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/>
              <a:t>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  <p:bldP spid="8260" grpId="0" autoUpdateAnimBg="0"/>
      <p:bldP spid="8261" grpId="0" autoUpdateAnimBg="0"/>
      <p:bldP spid="8262" grpId="0" autoUpdateAnimBg="0"/>
      <p:bldP spid="8263" grpId="0" autoUpdateAnimBg="0"/>
      <p:bldP spid="826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8C7EDDA7-ACE5-4547-A751-4C1D96FB26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0600" y="1066800"/>
            <a:ext cx="7772400" cy="3505200"/>
          </a:xfrm>
        </p:spPr>
        <p:txBody>
          <a:bodyPr/>
          <a:lstStyle/>
          <a:p>
            <a:pPr marL="565150" indent="-565150">
              <a:buFont typeface="Wingdings" panose="05000000000000000000" pitchFamily="2" charset="2"/>
              <a:buNone/>
            </a:pPr>
            <a:r>
              <a:rPr lang="en-US" altLang="zh-CN" sz="3600" b="1"/>
              <a:t>  3</a:t>
            </a:r>
            <a:r>
              <a:rPr lang="zh-CN" altLang="en-US" sz="3600" b="1"/>
              <a:t>、保护热带雨林</a:t>
            </a:r>
          </a:p>
          <a:p>
            <a:pPr marL="565150" indent="-565150">
              <a:buFont typeface="Wingdings" panose="05000000000000000000" pitchFamily="2" charset="2"/>
              <a:buNone/>
            </a:pPr>
            <a:r>
              <a:rPr lang="zh-CN" altLang="en-US" sz="3600" b="1"/>
              <a:t>四、华人、华侨集中的地区</a:t>
            </a:r>
          </a:p>
          <a:p>
            <a:pPr marL="565150" indent="-565150">
              <a:buFont typeface="Wingdings" panose="05000000000000000000" pitchFamily="2" charset="2"/>
              <a:buNone/>
            </a:pPr>
            <a:r>
              <a:rPr lang="zh-CN" altLang="en-US" sz="3600" b="1"/>
              <a:t>  </a:t>
            </a:r>
            <a:r>
              <a:rPr lang="en-US" altLang="zh-CN" sz="3600" b="1"/>
              <a:t>1</a:t>
            </a:r>
            <a:r>
              <a:rPr lang="zh-CN" altLang="en-US" sz="3600" b="1"/>
              <a:t>、华人、华侨对东南亚建设作出巨大的贡献</a:t>
            </a:r>
          </a:p>
          <a:p>
            <a:pPr marL="565150" indent="-565150">
              <a:buFont typeface="Wingdings" panose="05000000000000000000" pitchFamily="2" charset="2"/>
              <a:buNone/>
            </a:pPr>
            <a:r>
              <a:rPr lang="zh-CN" altLang="en-US" sz="3600" b="1"/>
              <a:t>  </a:t>
            </a:r>
            <a:r>
              <a:rPr lang="en-US" altLang="zh-CN" sz="3600" b="1"/>
              <a:t>2</a:t>
            </a:r>
            <a:r>
              <a:rPr lang="zh-CN" altLang="en-US" sz="3600" b="1"/>
              <a:t>、东南亚丰富的旅游资源</a:t>
            </a:r>
            <a:endParaRPr lang="zh-CN" altLang="en-US"/>
          </a:p>
        </p:txBody>
      </p:sp>
      <p:sp>
        <p:nvSpPr>
          <p:cNvPr id="9220" name="Text Box 4">
            <a:hlinkClick r:id="rId2" action="ppaction://hlinksldjump"/>
            <a:extLst>
              <a:ext uri="{FF2B5EF4-FFF2-40B4-BE49-F238E27FC236}">
                <a16:creationId xmlns:a16="http://schemas.microsoft.com/office/drawing/2014/main" id="{826D695F-C136-4F8A-BA42-3AFC57157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773238"/>
            <a:ext cx="437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/>
              <a:t>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2CF96DE8-7CC6-45F9-9D2D-6D842648B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"/>
            <a:ext cx="8305800" cy="623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1" name="Rectangle 3">
            <a:extLst>
              <a:ext uri="{FF2B5EF4-FFF2-40B4-BE49-F238E27FC236}">
                <a16:creationId xmlns:a16="http://schemas.microsoft.com/office/drawing/2014/main" id="{71578294-D313-472E-839B-53A10A2F85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505200"/>
            <a:ext cx="762000" cy="1143000"/>
          </a:xfrm>
        </p:spPr>
        <p:txBody>
          <a:bodyPr>
            <a:normAutofit fontScale="90000"/>
          </a:bodyPr>
          <a:lstStyle/>
          <a:p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东南亚地形</a:t>
            </a:r>
          </a:p>
        </p:txBody>
      </p:sp>
      <p:sp>
        <p:nvSpPr>
          <p:cNvPr id="22533" name="AutoShape 5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84343862-76C9-4F31-B9F5-172AA11D5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2C3B51D1-BABA-4081-9920-5391E1F05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685800"/>
            <a:ext cx="8315325" cy="566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5" name="Rectangle 3">
            <a:extLst>
              <a:ext uri="{FF2B5EF4-FFF2-40B4-BE49-F238E27FC236}">
                <a16:creationId xmlns:a16="http://schemas.microsoft.com/office/drawing/2014/main" id="{BE5DDDE6-B885-4551-8B74-D9E7C23DC97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114800"/>
            <a:ext cx="838200" cy="1143000"/>
          </a:xfrm>
        </p:spPr>
        <p:txBody>
          <a:bodyPr>
            <a:normAutofit fontScale="90000"/>
          </a:bodyPr>
          <a:lstStyle/>
          <a:p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马六甲海峡</a:t>
            </a:r>
          </a:p>
        </p:txBody>
      </p:sp>
      <p:sp>
        <p:nvSpPr>
          <p:cNvPr id="23557" name="AutoShape 5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8FC988C2-671D-465C-9827-53C791539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>
            <a:extLst>
              <a:ext uri="{FF2B5EF4-FFF2-40B4-BE49-F238E27FC236}">
                <a16:creationId xmlns:a16="http://schemas.microsoft.com/office/drawing/2014/main" id="{60B018B2-35C1-48EB-8396-042D3D6E2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92263"/>
            <a:ext cx="8305800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9" name="Picture 3">
            <a:extLst>
              <a:ext uri="{FF2B5EF4-FFF2-40B4-BE49-F238E27FC236}">
                <a16:creationId xmlns:a16="http://schemas.microsoft.com/office/drawing/2014/main" id="{127EEF24-FEB8-464B-958F-ABA2AE734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8305800" cy="337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0" name="Rectangle 4">
            <a:extLst>
              <a:ext uri="{FF2B5EF4-FFF2-40B4-BE49-F238E27FC236}">
                <a16:creationId xmlns:a16="http://schemas.microsoft.com/office/drawing/2014/main" id="{E4C43D38-7591-406E-AC66-61E26D7434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733800"/>
            <a:ext cx="762000" cy="1143000"/>
          </a:xfrm>
        </p:spPr>
        <p:txBody>
          <a:bodyPr>
            <a:normAutofit fontScale="90000"/>
          </a:bodyPr>
          <a:lstStyle/>
          <a:p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东南亚气候</a:t>
            </a:r>
          </a:p>
        </p:txBody>
      </p:sp>
      <p:sp>
        <p:nvSpPr>
          <p:cNvPr id="24582" name="AutoShape 6">
            <a:extLst>
              <a:ext uri="{FF2B5EF4-FFF2-40B4-BE49-F238E27FC236}">
                <a16:creationId xmlns:a16="http://schemas.microsoft.com/office/drawing/2014/main" id="{93181281-7157-4728-8A9E-C865001D3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9788" y="6165850"/>
            <a:ext cx="504825" cy="503238"/>
          </a:xfrm>
          <a:prstGeom prst="cloudCallout">
            <a:avLst>
              <a:gd name="adj1" fmla="val -4375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zh-CN"/>
          </a:p>
        </p:txBody>
      </p:sp>
      <p:sp>
        <p:nvSpPr>
          <p:cNvPr id="24583" name="AutoShape 7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CD3B09B2-064E-4F7F-A102-578BC1F30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>
            <a:extLst>
              <a:ext uri="{FF2B5EF4-FFF2-40B4-BE49-F238E27FC236}">
                <a16:creationId xmlns:a16="http://schemas.microsoft.com/office/drawing/2014/main" id="{138D960A-966E-4880-979E-250C3AC9C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"/>
            <a:ext cx="8305800" cy="657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4" name="Rectangle 4">
            <a:extLst>
              <a:ext uri="{FF2B5EF4-FFF2-40B4-BE49-F238E27FC236}">
                <a16:creationId xmlns:a16="http://schemas.microsoft.com/office/drawing/2014/main" id="{4F16A224-3166-4858-B73B-76BC2B2EAC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7600"/>
            <a:ext cx="914400" cy="1143000"/>
          </a:xfrm>
        </p:spPr>
        <p:txBody>
          <a:bodyPr>
            <a:normAutofit fontScale="90000"/>
          </a:bodyPr>
          <a:lstStyle/>
          <a:p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东南亚物产</a:t>
            </a:r>
          </a:p>
        </p:txBody>
      </p:sp>
      <p:sp>
        <p:nvSpPr>
          <p:cNvPr id="25606" name="AutoShape 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61112646-1993-4B5D-98ED-B931A44ED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</TotalTime>
  <Words>199</Words>
  <Application>Microsoft Office PowerPoint</Application>
  <PresentationFormat>全屏显示(4:3)</PresentationFormat>
  <Paragraphs>51</Paragraphs>
  <Slides>11</Slides>
  <Notes>0</Notes>
  <HiddenSlides>5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Times New Roman</vt:lpstr>
      <vt:lpstr>宋体</vt:lpstr>
      <vt:lpstr>Arial</vt:lpstr>
      <vt:lpstr>Arial Narrow</vt:lpstr>
      <vt:lpstr>Wingdings</vt:lpstr>
      <vt:lpstr>Office 主题​​</vt:lpstr>
      <vt:lpstr>第二节  东南亚</vt:lpstr>
      <vt:lpstr>PowerPoint 演示文稿</vt:lpstr>
      <vt:lpstr>PowerPoint 演示文稿</vt:lpstr>
      <vt:lpstr>PowerPoint 演示文稿</vt:lpstr>
      <vt:lpstr>PowerPoint 演示文稿</vt:lpstr>
      <vt:lpstr>东南亚地形</vt:lpstr>
      <vt:lpstr>马六甲海峡</vt:lpstr>
      <vt:lpstr>东南亚气候</vt:lpstr>
      <vt:lpstr>东南亚物产</vt:lpstr>
      <vt:lpstr>PowerPoint 演示文稿</vt:lpstr>
      <vt:lpstr>中南半岛地形</vt:lpstr>
    </vt:vector>
  </TitlesOfParts>
  <Company>nfls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第二节  东南亚</dc:title>
  <dc:creator>qq</dc:creator>
  <cp:lastModifiedBy>chenrui chang</cp:lastModifiedBy>
  <cp:revision>30</cp:revision>
  <dcterms:created xsi:type="dcterms:W3CDTF">2003-03-07T07:04:15Z</dcterms:created>
  <dcterms:modified xsi:type="dcterms:W3CDTF">2021-03-18T12:30:22Z</dcterms:modified>
</cp:coreProperties>
</file>