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1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6" r:id="rId11"/>
    <p:sldId id="268" r:id="rId12"/>
    <p:sldId id="277" r:id="rId13"/>
    <p:sldId id="274" r:id="rId14"/>
    <p:sldId id="275" r:id="rId15"/>
    <p:sldId id="276" r:id="rId16"/>
  </p:sldIdLst>
  <p:sldSz cx="9144000" cy="6858000" type="screen4x3"/>
  <p:notesSz cx="6858000" cy="9144000"/>
  <p:custShowLst>
    <p:custShow name="降水、气温" id="0">
      <p:sldLst>
        <p:sld r:id="rId12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3" autoAdjust="0"/>
    <p:restoredTop sz="96448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>
            <a:extLst>
              <a:ext uri="{FF2B5EF4-FFF2-40B4-BE49-F238E27FC236}">
                <a16:creationId xmlns:a16="http://schemas.microsoft.com/office/drawing/2014/main" id="{E064C267-518F-43E2-910F-DD67B09BD7F4}"/>
              </a:ext>
            </a:extLst>
          </p:cNvPr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34E0E408-24AA-468F-A7FB-36C958EDBDB9}"/>
              </a:ext>
            </a:extLst>
          </p:cNvPr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BEDB000E-DF84-4D8F-A3BC-273A32EB94FC}"/>
              </a:ext>
            </a:extLst>
          </p:cNvPr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AA6881E5-B8BE-47DA-B252-2D7EAFC9CF2F}"/>
              </a:ext>
            </a:extLst>
          </p:cNvPr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97B469B5-6A9B-4AAA-A3F6-56FC2E57F9D6}"/>
              </a:ext>
            </a:extLst>
          </p:cNvPr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1E4A0419-4197-4541-8378-D270B7E4F0F0}"/>
              </a:ext>
            </a:extLst>
          </p:cNvPr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B25E77A6-635C-445F-B778-3940DD1975C1}"/>
              </a:ext>
            </a:extLst>
          </p:cNvPr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Freeform 9">
            <a:extLst>
              <a:ext uri="{FF2B5EF4-FFF2-40B4-BE49-F238E27FC236}">
                <a16:creationId xmlns:a16="http://schemas.microsoft.com/office/drawing/2014/main" id="{0FE00E06-25A6-457D-8C0E-958CAE55A11A}"/>
              </a:ext>
            </a:extLst>
          </p:cNvPr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Freeform 10">
            <a:extLst>
              <a:ext uri="{FF2B5EF4-FFF2-40B4-BE49-F238E27FC236}">
                <a16:creationId xmlns:a16="http://schemas.microsoft.com/office/drawing/2014/main" id="{D8837F70-2B86-496E-A96B-DB44BED677B5}"/>
              </a:ext>
            </a:extLst>
          </p:cNvPr>
          <p:cNvSpPr>
            <a:spLocks/>
          </p:cNvSpPr>
          <p:nvPr/>
        </p:nvSpPr>
        <p:spPr bwMode="hidden">
          <a:xfrm rot="-5400000">
            <a:off x="3977481" y="-853281"/>
            <a:ext cx="1722438" cy="3429000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7" name="Picture 11">
            <a:extLst>
              <a:ext uri="{FF2B5EF4-FFF2-40B4-BE49-F238E27FC236}">
                <a16:creationId xmlns:a16="http://schemas.microsoft.com/office/drawing/2014/main" id="{B1B09094-35D5-4E37-9975-85AA9B6B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8" name="Rectangle 12">
            <a:extLst>
              <a:ext uri="{FF2B5EF4-FFF2-40B4-BE49-F238E27FC236}">
                <a16:creationId xmlns:a16="http://schemas.microsoft.com/office/drawing/2014/main" id="{AD609C59-F18A-4F2E-A474-8EBF3CDE3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5A92D0F7-90BF-4EB8-B205-6F6CA00931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4CBE8887-94D8-43DE-8BA8-E65B0D5CB9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F76659BF-B744-4AF3-ABD2-E66FBCCA1D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19949971-0652-4C00-8960-5560022122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28628A9-0DC0-4326-8AE2-00F497CFD3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8BD41-CF5F-4BD2-A249-3DEF1EDC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50C2E-4A3A-400D-AFFE-09A7B6AC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B7614-19A6-4D6C-818A-38A73EF9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D4D91-1248-4073-96B1-434C3B88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0A22C-95E2-4CC9-B00E-90C95990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E11DE-29F9-4195-861C-F5DD460043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76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211733-6A3B-4233-BF41-9974A7A97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A56A2-A8E9-41C6-8DB6-2C76DF365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9AF09-A529-453E-B5DA-31848EDE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92BEA-A672-469A-8214-5982EA9A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7FCC0-56D8-4F9A-87FA-80F1DF8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44594-7A0B-4B0A-95A2-EED4805309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24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F3649-EA58-4036-AC69-C4658234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A8E13-81B8-4B03-A65F-B15D0BDB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D20DE-4D07-43C3-91B9-A63AA0A7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BFDC8-FAAD-4EE4-AF08-80E32C0A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038B1-1DAD-4ABF-B3B7-20B859BF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D8FB6-DBA9-492D-B6E8-31190A0277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3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82792-BF1C-4289-8591-4BAB26DF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D46A8-1B5B-43DD-8EB7-375D64E0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BE3F-C9D5-4494-9516-20318D42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CA5C1-5020-482A-ADEC-7C750EB0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8FD18-90EF-426E-97A2-F0CCDE18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4507-2EB9-4E22-B507-20372D0623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33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50980-1DE5-4920-954B-924AC885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E921B-1C57-4607-9373-BCCD20BDA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8E6F3-1116-4FBE-B0A2-065D9E26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D08E8-959D-46CC-9577-39FDC865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024E2-7E12-434D-884B-9BE2249B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9886B-6132-49AD-AD61-B506825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5907A-354E-469D-9C93-7D6AFA70BF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30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0338-5A61-4F6B-B506-5399D11F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724C2-20B1-47C7-9610-EA6547EB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47616-B490-4E9A-ADC5-261D1AF8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73012-7193-4AB6-9007-CCD6D3E8E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2B19C-8930-4785-9E8F-BE2B60FE1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BC11E3-79EA-46A9-B4FC-E844DD45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ECDFF-FA3F-4C81-8993-BF7A6A40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B08A31-529B-4DF5-96C8-B5F226EA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5C995-8B6C-4919-B594-04BFE48DCD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59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C0123-76DC-48B6-BE49-B4A9CAD5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455FD2-194C-45E5-A8CC-0E50FC94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7AE61D-83F8-408C-B0C1-039B3B1C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24F074-B089-4523-B041-F4D12D92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52F59-204D-4ED0-B9F5-08B69156E5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9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941943-736C-4508-902A-3FB20214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AB83A4-90F1-4BD0-B4AB-4D2EFD4F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F5854A-E6BC-4DB0-96D7-19A8AE64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7ED2C-D13A-4005-9894-CAE314E70A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6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36E68-FA70-407A-B049-6EA7221E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F3679-0D43-4CB9-8300-71AF7F07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C54BD-EA3E-4670-9D37-62B4B1DC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8C18D-946E-45BB-80D6-123E275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B2763-8B65-44FB-A1F6-C6E8FAF7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8A9E-C90C-41DD-89A0-1819DF63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40F81-CF17-48DD-8093-9C8295E9F8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7A069-F59D-4A1F-8821-584F0931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88E6D-8654-410C-AE49-53F3E43F8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CF578-7F7E-47B9-AADC-22448A80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36C36-F33F-4272-A0C4-110BA53C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C6C20-122E-4A9B-A4DF-34151332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042BE-D540-49DC-BD2D-D7C20FFE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2DE4C-E957-49F8-B0A6-A606A9794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9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>
            <a:extLst>
              <a:ext uri="{FF2B5EF4-FFF2-40B4-BE49-F238E27FC236}">
                <a16:creationId xmlns:a16="http://schemas.microsoft.com/office/drawing/2014/main" id="{0F7392C3-C211-4A6C-98CC-F492225F2FC6}"/>
              </a:ext>
            </a:extLst>
          </p:cNvPr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Freeform 3">
            <a:extLst>
              <a:ext uri="{FF2B5EF4-FFF2-40B4-BE49-F238E27FC236}">
                <a16:creationId xmlns:a16="http://schemas.microsoft.com/office/drawing/2014/main" id="{2461843F-BEA6-4B75-A7A0-FAAC102C1292}"/>
              </a:ext>
            </a:extLst>
          </p:cNvPr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Freeform 4">
            <a:extLst>
              <a:ext uri="{FF2B5EF4-FFF2-40B4-BE49-F238E27FC236}">
                <a16:creationId xmlns:a16="http://schemas.microsoft.com/office/drawing/2014/main" id="{4FA98BE5-97B8-4E97-A4C7-7E3873B13649}"/>
              </a:ext>
            </a:extLst>
          </p:cNvPr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Freeform 5">
            <a:extLst>
              <a:ext uri="{FF2B5EF4-FFF2-40B4-BE49-F238E27FC236}">
                <a16:creationId xmlns:a16="http://schemas.microsoft.com/office/drawing/2014/main" id="{BE2A3386-D621-4698-AB25-D2FF8A435AB6}"/>
              </a:ext>
            </a:extLst>
          </p:cNvPr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Freeform 6">
            <a:extLst>
              <a:ext uri="{FF2B5EF4-FFF2-40B4-BE49-F238E27FC236}">
                <a16:creationId xmlns:a16="http://schemas.microsoft.com/office/drawing/2014/main" id="{49911028-E458-4F2E-91DC-B0AF0DE2E41F}"/>
              </a:ext>
            </a:extLst>
          </p:cNvPr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Freeform 7">
            <a:extLst>
              <a:ext uri="{FF2B5EF4-FFF2-40B4-BE49-F238E27FC236}">
                <a16:creationId xmlns:a16="http://schemas.microsoft.com/office/drawing/2014/main" id="{033C147C-541E-4849-B762-748A5AE1A0FA}"/>
              </a:ext>
            </a:extLst>
          </p:cNvPr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8">
            <a:extLst>
              <a:ext uri="{FF2B5EF4-FFF2-40B4-BE49-F238E27FC236}">
                <a16:creationId xmlns:a16="http://schemas.microsoft.com/office/drawing/2014/main" id="{DAB1F484-1C17-49EC-97C8-35404E991BD4}"/>
              </a:ext>
            </a:extLst>
          </p:cNvPr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Freeform 9">
            <a:extLst>
              <a:ext uri="{FF2B5EF4-FFF2-40B4-BE49-F238E27FC236}">
                <a16:creationId xmlns:a16="http://schemas.microsoft.com/office/drawing/2014/main" id="{D62C4C7E-B86A-4CB4-ACEF-2197EEDA629A}"/>
              </a:ext>
            </a:extLst>
          </p:cNvPr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131C3EF2-FC05-4703-8EE7-636078169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Rectangle 11">
            <a:extLst>
              <a:ext uri="{FF2B5EF4-FFF2-40B4-BE49-F238E27FC236}">
                <a16:creationId xmlns:a16="http://schemas.microsoft.com/office/drawing/2014/main" id="{46EDFFE7-3F2F-488A-A16A-67750ACBE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F0A4A6FE-5966-46CB-8346-C6827A0C6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2054A16B-6DDF-48A0-8819-438B2FE9F4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A2ACC908-7FC4-410F-A558-AE594176A0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EB1261E6-8E2A-4FF7-B3B4-513080B574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52F56080-6A44-47E6-9E51-469574EA04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anose="05000000000000000000" pitchFamily="2" charset="2"/>
        <a:buChar char="®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®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anose="05000000000000000000" pitchFamily="2" charset="2"/>
        <a:buChar char="®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991AAC4E-3C7B-4E76-973F-33999E4D44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2276475"/>
            <a:ext cx="7772400" cy="1143000"/>
          </a:xfrm>
        </p:spPr>
        <p:txBody>
          <a:bodyPr/>
          <a:lstStyle/>
          <a:p>
            <a:pPr algn="ctr"/>
            <a:r>
              <a:rPr lang="zh-CN" altLang="en-US" sz="4800" b="1"/>
              <a:t>第二节 自然环境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B5AEA21-F684-418F-A87D-737FA63A24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20B5AEB-C9E5-4925-A4E2-DD8D131FD9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990600" cy="3886200"/>
          </a:xfrm>
        </p:spPr>
        <p:txBody>
          <a:bodyPr/>
          <a:lstStyle/>
          <a:p>
            <a:r>
              <a:rPr lang="zh-CN" altLang="en-US" b="1"/>
              <a:t>亚洲气候类型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3E41E311-C38E-4BCD-91F7-7DD922C2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20650"/>
            <a:ext cx="6985000" cy="654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DC03D6F-82B1-450C-A4B1-EB4E1940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44450"/>
            <a:ext cx="9072562" cy="681355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>
            <a:extLst>
              <a:ext uri="{FF2B5EF4-FFF2-40B4-BE49-F238E27FC236}">
                <a16:creationId xmlns:a16="http://schemas.microsoft.com/office/drawing/2014/main" id="{7CB2E66C-ED26-4EBC-A9C2-638898A2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08050"/>
            <a:ext cx="8305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>
            <a:extLst>
              <a:ext uri="{FF2B5EF4-FFF2-40B4-BE49-F238E27FC236}">
                <a16:creationId xmlns:a16="http://schemas.microsoft.com/office/drawing/2014/main" id="{C81C4377-058C-4AEF-8202-06E5640BAB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25863"/>
            <a:ext cx="838200" cy="1143000"/>
          </a:xfrm>
        </p:spPr>
        <p:txBody>
          <a:bodyPr/>
          <a:lstStyle/>
          <a:p>
            <a:r>
              <a:rPr lang="zh-CN" altLang="en-US" b="1"/>
              <a:t>亚洲气温、降水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C3D6A9C9-C1A9-4BF3-8E20-D72C164F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382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03A8DD5-4609-449C-8FCC-3C7032C2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64613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47E682C-5A78-494C-AB07-65942B44F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北美洲地形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942F331-2094-4CCF-967F-0F42C95EF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B9E41DC3-0A6E-48AC-90E0-D6D05899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0"/>
            <a:ext cx="6410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D784845-6C30-457F-8749-003B822B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7DFA831-ECCD-49B2-8CF4-387ED819C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北美洲地形剖面图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EE0CED0-6EBD-4894-ABD7-473A8D5BD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D0439FE4-5D1E-4504-B0CB-47DBA2D7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844675"/>
            <a:ext cx="89281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AAADC78-0BED-43B2-8126-020C9DE0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AABC163-ADA9-44D3-AE3A-947F7009A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亚洲季风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1BF683B-1187-42CC-BD8D-A4C60EF53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BCC1A255-7BE3-420E-9D55-A4B15BC7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4000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3B3BC2B-C178-4F2C-88B2-C1A30FC7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D3F9CDC-0732-4EA5-AE56-70DBB404B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北美洲气候分布图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D229903-2A47-4B0C-8E93-D64EBA692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4E210247-A7AD-4D6C-BAB9-5B77557D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629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9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53F87D3-DA35-48BE-8D5A-AD538CBB6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A30CABFF-8D1E-4461-9185-EADFBC20D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620713"/>
            <a:ext cx="7772400" cy="5976937"/>
          </a:xfrm>
        </p:spPr>
        <p:txBody>
          <a:bodyPr/>
          <a:lstStyle/>
          <a:p>
            <a:r>
              <a:rPr lang="zh-CN" altLang="en-US" sz="3800" b="1"/>
              <a:t>亚洲的地势特点</a:t>
            </a:r>
          </a:p>
          <a:p>
            <a:r>
              <a:rPr lang="zh-CN" altLang="en-US" sz="3800" b="1"/>
              <a:t>在图</a:t>
            </a:r>
            <a:r>
              <a:rPr lang="en-US" altLang="zh-CN" sz="3800" b="1"/>
              <a:t>6.5</a:t>
            </a:r>
            <a:r>
              <a:rPr lang="zh-CN" altLang="en-US" sz="3800" b="1"/>
              <a:t>上找出</a:t>
            </a:r>
            <a:r>
              <a:rPr lang="en-US" altLang="zh-CN" sz="3800" b="1"/>
              <a:t>P5</a:t>
            </a:r>
            <a:r>
              <a:rPr lang="zh-CN" altLang="en-US" sz="3800" b="1"/>
              <a:t>上出现的所有高原、平原、山脉、河流和湖泊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23012D3-AE9D-4E97-8CA7-E700FFF03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333375"/>
            <a:ext cx="7772400" cy="6524625"/>
          </a:xfrm>
        </p:spPr>
        <p:txBody>
          <a:bodyPr/>
          <a:lstStyle/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一、地形和河流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/>
              <a:t>1</a:t>
            </a:r>
            <a:r>
              <a:rPr lang="zh-CN" altLang="en-US" sz="3600" b="1"/>
              <a:t>、亚洲的地形和地形区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★ 高原：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  青藏高原、帕米尔高原、蒙古高原、伊朗高原、德干高原等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★ 山脉：喜马拉雅山脉及洲界山脉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★ 平原：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  西西伯利亚平原、东北平原、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  华北平原、印度河平原、恒河平原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★ 其他：中西伯利亚高原、东西伯利亚山地</a:t>
            </a:r>
          </a:p>
        </p:txBody>
      </p:sp>
      <p:sp>
        <p:nvSpPr>
          <p:cNvPr id="4099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BA9C64B4-0C90-4E56-9C26-1C3C9280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6250"/>
            <a:ext cx="657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/>
              <a:t>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B80107-8721-416D-B6F2-8EC651A8B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315913"/>
            <a:ext cx="7772400" cy="6542087"/>
          </a:xfrm>
        </p:spPr>
        <p:txBody>
          <a:bodyPr/>
          <a:lstStyle/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2</a:t>
            </a:r>
            <a:r>
              <a:rPr lang="zh-CN" altLang="en-US" b="1"/>
              <a:t>、地势、河流和湖泊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★ 地势：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 中部高，四周低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★ 河流：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长江、黄河、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叶尼塞河、勒拿河、鄂毕河、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印度河、恒河等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塔里木河、阿姆河、锡尔河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★ 湖泊：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死海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世界陆地最低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里海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世界最大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贝加尔湖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世界最深</a:t>
            </a:r>
          </a:p>
        </p:txBody>
      </p:sp>
      <p:sp>
        <p:nvSpPr>
          <p:cNvPr id="5123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A9A5448D-BE32-4009-ABE5-3E43D40D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44675"/>
            <a:ext cx="657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/>
              <a:t>                                                             </a:t>
            </a:r>
          </a:p>
        </p:txBody>
      </p:sp>
      <p:sp>
        <p:nvSpPr>
          <p:cNvPr id="512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C0EC4947-A271-4507-8CC6-841D9EBE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836613"/>
            <a:ext cx="584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0"/>
              <a:t>                                                                                 </a:t>
            </a:r>
          </a:p>
        </p:txBody>
      </p:sp>
      <p:sp>
        <p:nvSpPr>
          <p:cNvPr id="5126" name="Text Box 6">
            <a:hlinkClick r:id="rId4" action="ppaction://hlinksldjump"/>
            <a:extLst>
              <a:ext uri="{FF2B5EF4-FFF2-40B4-BE49-F238E27FC236}">
                <a16:creationId xmlns:a16="http://schemas.microsoft.com/office/drawing/2014/main" id="{B4E3E805-E83F-4A82-B399-AE767F1F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5229225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北美洲地形</a:t>
            </a:r>
          </a:p>
        </p:txBody>
      </p:sp>
      <p:sp>
        <p:nvSpPr>
          <p:cNvPr id="5127" name="Text Box 7">
            <a:hlinkClick r:id="rId5" action="ppaction://hlinksldjump"/>
            <a:extLst>
              <a:ext uri="{FF2B5EF4-FFF2-40B4-BE49-F238E27FC236}">
                <a16:creationId xmlns:a16="http://schemas.microsoft.com/office/drawing/2014/main" id="{92164A75-9881-4C7F-BAA0-BE43816A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734050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北美洲地形剖面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0FF9E927-4D1F-48A2-A609-E39FBA935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692150"/>
            <a:ext cx="7772400" cy="5099050"/>
          </a:xfrm>
        </p:spPr>
        <p:txBody>
          <a:bodyPr/>
          <a:lstStyle/>
          <a:p>
            <a:r>
              <a:rPr lang="zh-CN" altLang="en-US" sz="4000" b="1"/>
              <a:t>亚洲气候的特点</a:t>
            </a:r>
          </a:p>
          <a:p>
            <a:r>
              <a:rPr lang="zh-CN" altLang="en-US" sz="4000" b="1"/>
              <a:t>读图</a:t>
            </a:r>
            <a:r>
              <a:rPr lang="en-US" altLang="zh-CN" sz="4000" b="1"/>
              <a:t>6.9</a:t>
            </a:r>
            <a:r>
              <a:rPr lang="zh-CN" altLang="en-US" sz="4000" b="1"/>
              <a:t>，主要气候类型的分布</a:t>
            </a:r>
          </a:p>
          <a:p>
            <a:r>
              <a:rPr lang="zh-CN" altLang="en-US" sz="4000" b="1"/>
              <a:t>亚洲南部、东部多旱涝灾害的原因</a:t>
            </a:r>
          </a:p>
          <a:p>
            <a:r>
              <a:rPr lang="en-US" altLang="zh-CN" sz="4000" b="1"/>
              <a:t>P8</a:t>
            </a:r>
            <a:r>
              <a:rPr lang="zh-CN" altLang="en-US" sz="4000" b="1"/>
              <a:t>活动</a:t>
            </a:r>
            <a:r>
              <a:rPr lang="en-US" altLang="zh-CN" sz="4000" b="1"/>
              <a:t>1</a:t>
            </a:r>
            <a:r>
              <a:rPr lang="zh-CN" altLang="en-US" sz="4000" b="1"/>
              <a:t>、</a:t>
            </a:r>
            <a:r>
              <a:rPr lang="en-US" altLang="zh-CN" sz="4000" b="1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B6F663-1117-4D6C-B2A4-D96696FFE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476250"/>
            <a:ext cx="7772400" cy="5905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二、复杂的气候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/>
              <a:t>1</a:t>
            </a:r>
            <a:r>
              <a:rPr lang="zh-CN" altLang="en-US" sz="3600" b="1"/>
              <a:t>、亚洲气候特点：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        气候复杂多样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        季风气候显著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        大陆性气候分布广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4000" b="1"/>
          </a:p>
          <a:p>
            <a:pPr>
              <a:buFont typeface="Wingdings" panose="05000000000000000000" pitchFamily="2" charset="2"/>
              <a:buNone/>
            </a:pPr>
            <a:endParaRPr lang="en-US" altLang="zh-CN" sz="4000" b="1"/>
          </a:p>
        </p:txBody>
      </p:sp>
      <p:sp>
        <p:nvSpPr>
          <p:cNvPr id="6208" name="Text Box 64">
            <a:hlinkClick r:id="rId2" action="ppaction://hlinksldjump"/>
            <a:extLst>
              <a:ext uri="{FF2B5EF4-FFF2-40B4-BE49-F238E27FC236}">
                <a16:creationId xmlns:a16="http://schemas.microsoft.com/office/drawing/2014/main" id="{970440C8-0B6A-4B75-A907-A7E8F618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25538"/>
            <a:ext cx="594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                                               </a:t>
            </a:r>
          </a:p>
        </p:txBody>
      </p:sp>
      <p:sp>
        <p:nvSpPr>
          <p:cNvPr id="6209" name="Text Box 65">
            <a:hlinkClick r:id="rId3" action="ppaction://hlinksldjump"/>
            <a:extLst>
              <a:ext uri="{FF2B5EF4-FFF2-40B4-BE49-F238E27FC236}">
                <a16:creationId xmlns:a16="http://schemas.microsoft.com/office/drawing/2014/main" id="{FBDC0EA8-B68D-465A-8FF2-60FB9D3C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844675"/>
            <a:ext cx="594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342B7A-7379-4022-B357-A4039D91F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765175"/>
            <a:ext cx="7772400" cy="5619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/>
              <a:t> 2</a:t>
            </a:r>
            <a:r>
              <a:rPr lang="zh-CN" altLang="en-US" sz="3600" b="1"/>
              <a:t>、主要气候的分布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/>
              <a:t>3</a:t>
            </a:r>
            <a:r>
              <a:rPr lang="zh-CN" altLang="en-US" sz="3600" b="1"/>
              <a:t>、亚洲东部、南部水旱灾害与夏季风的关系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★夏季盛行偏南风，降水多；冬季相反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★对农业不利：易发生旱涝灾害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★对农业有利：雨热同季</a:t>
            </a:r>
          </a:p>
        </p:txBody>
      </p:sp>
      <p:sp>
        <p:nvSpPr>
          <p:cNvPr id="7171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BFEE7DCB-CB03-4B48-A1A8-967D70F4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65175"/>
            <a:ext cx="5478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7172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61AE17DF-3B8D-44FE-89C4-EFF276D3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84313"/>
            <a:ext cx="5478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7174" name="Text Box 6">
            <a:hlinkClick r:id="rId4" action="ppaction://hlinksldjump"/>
            <a:extLst>
              <a:ext uri="{FF2B5EF4-FFF2-40B4-BE49-F238E27FC236}">
                <a16:creationId xmlns:a16="http://schemas.microsoft.com/office/drawing/2014/main" id="{EC38F194-4754-4465-8338-F409E2251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6021388"/>
            <a:ext cx="243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北美洲气候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AF7C420-7162-4BFC-AB0C-E4B2088E2A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2600"/>
            <a:ext cx="762000" cy="2895600"/>
          </a:xfrm>
        </p:spPr>
        <p:txBody>
          <a:bodyPr vert="eaVert"/>
          <a:lstStyle/>
          <a:p>
            <a:r>
              <a:rPr lang="zh-CN" altLang="en-US"/>
              <a:t>亚洲的地形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2503A85C-E935-4A1F-8D15-644616D7E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44671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0"/>
              <a:t>        </a:t>
            </a:r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C6B9233B-C781-43F3-9A00-1D031AE40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980113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0"/>
              <a:t>       </a:t>
            </a:r>
          </a:p>
        </p:txBody>
      </p:sp>
      <p:pic>
        <p:nvPicPr>
          <p:cNvPr id="9247" name="Picture 31">
            <a:extLst>
              <a:ext uri="{FF2B5EF4-FFF2-40B4-BE49-F238E27FC236}">
                <a16:creationId xmlns:a16="http://schemas.microsoft.com/office/drawing/2014/main" id="{5C1C9FCC-CB24-4B7B-A4D2-F1E4F35C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5888"/>
            <a:ext cx="7704137" cy="65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2" name="AutoShape 2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BC1DBB7-5F5D-44EA-83EB-2CABAA7A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26988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utoUpdateAnimBg="0"/>
      <p:bldP spid="924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E4B668-A7A5-4A56-9331-EA8936C74D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19200"/>
            <a:ext cx="685800" cy="3200400"/>
          </a:xfrm>
        </p:spPr>
        <p:txBody>
          <a:bodyPr/>
          <a:lstStyle/>
          <a:p>
            <a:r>
              <a:rPr lang="zh-CN" altLang="en-US" b="1"/>
              <a:t>亚洲地势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B09B4E79-3A80-4191-B7AF-0F351511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83058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5C74F87-1EF0-4848-B7C9-FE6FFEE2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Designs\Factory.pot</Template>
  <TotalTime>1129</TotalTime>
  <Words>305</Words>
  <Application>Microsoft Office PowerPoint</Application>
  <PresentationFormat>全屏显示(4:3)</PresentationFormat>
  <Paragraphs>64</Paragraphs>
  <Slides>15</Slides>
  <Notes>0</Notes>
  <HiddenSlides>8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Times New Roman</vt:lpstr>
      <vt:lpstr>宋体</vt:lpstr>
      <vt:lpstr>Arial</vt:lpstr>
      <vt:lpstr>Arial Narrow</vt:lpstr>
      <vt:lpstr>Wingdings</vt:lpstr>
      <vt:lpstr>Factory</vt:lpstr>
      <vt:lpstr>第二节 自然环境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亚洲的地形</vt:lpstr>
      <vt:lpstr>亚洲地势</vt:lpstr>
      <vt:lpstr>亚洲气候类型</vt:lpstr>
      <vt:lpstr>亚洲气温、降水</vt:lpstr>
      <vt:lpstr>北美洲地形</vt:lpstr>
      <vt:lpstr>北美洲地形剖面图</vt:lpstr>
      <vt:lpstr>亚洲季风</vt:lpstr>
      <vt:lpstr>北美洲气候分布图</vt:lpstr>
      <vt:lpstr>降水、气温</vt:lpstr>
    </vt:vector>
  </TitlesOfParts>
  <Company>nfls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 我们生活的大洲——          亚洲</dc:title>
  <dc:creator>qq</dc:creator>
  <cp:lastModifiedBy>chenrui chang</cp:lastModifiedBy>
  <cp:revision>46</cp:revision>
  <dcterms:created xsi:type="dcterms:W3CDTF">2003-03-22T09:42:41Z</dcterms:created>
  <dcterms:modified xsi:type="dcterms:W3CDTF">2021-03-08T09:00:39Z</dcterms:modified>
</cp:coreProperties>
</file>