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Lst>
  <p:sldSz cy="5143500" cx="9144000"/>
  <p:notesSz cx="6858000" cy="9144000"/>
  <p:embeddedFontLst>
    <p:embeddedFont>
      <p:font typeface="Raleway"/>
      <p:regular r:id="rId93"/>
      <p:bold r:id="rId94"/>
      <p:italic r:id="rId95"/>
      <p:boldItalic r:id="rId96"/>
    </p:embeddedFont>
    <p:embeddedFont>
      <p:font typeface="Lato"/>
      <p:regular r:id="rId97"/>
      <p:bold r:id="rId98"/>
      <p:italic r:id="rId99"/>
      <p:boldItalic r:id="rId100"/>
    </p:embeddedFont>
    <p:embeddedFont>
      <p:font typeface="Helvetica Neue"/>
      <p:regular r:id="rId101"/>
      <p:bold r:id="rId102"/>
      <p:italic r:id="rId103"/>
      <p:boldItalic r:id="rId10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105" roundtripDataSignature="AMtx7mj344WhWBMCadmouSOIgRXBPv9/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83053D9-3A54-47CC-B18B-0A8D43418250}">
  <a:tblStyle styleId="{583053D9-3A54-47CC-B18B-0A8D43418250}"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3"/>
              </a:solidFill>
              <a:prstDash val="solid"/>
              <a:round/>
              <a:headEnd len="sm" w="sm" type="none"/>
              <a:tailEnd len="sm" w="sm" type="none"/>
            </a:ln>
          </a:top>
          <a:bottom>
            <a:ln cap="flat" cmpd="sng" w="12700">
              <a:solidFill>
                <a:schemeClr val="accent3"/>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tcStyle>
        <a:fill>
          <a:solidFill>
            <a:schemeClr val="accent3">
              <a:alpha val="20000"/>
            </a:schemeClr>
          </a:solidFill>
        </a:fill>
      </a:tcStyle>
    </a:band1H>
    <a:band2H>
      <a:tcTxStyle b="off" i="off"/>
    </a:band2H>
    <a:band1V>
      <a:tcTxStyle b="off" i="off"/>
      <a:tcStyle>
        <a:fill>
          <a:solidFill>
            <a:schemeClr val="accent3">
              <a:alpha val="20000"/>
            </a:schemeClr>
          </a:solidFill>
        </a:fill>
      </a:tcStyle>
    </a:band1V>
    <a:band2V>
      <a:tcTxStyle b="off" i="off"/>
    </a:band2V>
    <a:lastCol>
      <a:tcTxStyle b="on" i="off"/>
    </a:lastCol>
    <a:firstCol>
      <a:tcTxStyle b="on" i="off"/>
    </a:firstCol>
    <a:lastRow>
      <a:tcTxStyle b="on" i="off"/>
      <a:tcStyle>
        <a:tcBdr>
          <a:top>
            <a:ln cap="flat" cmpd="sng" w="12700">
              <a:solidFill>
                <a:schemeClr val="accent3"/>
              </a:solidFill>
              <a:prstDash val="solid"/>
              <a:round/>
              <a:headEnd len="sm" w="sm" type="none"/>
              <a:tailEnd len="sm" w="sm" type="none"/>
            </a:ln>
          </a:top>
        </a:tcBdr>
        <a:fill>
          <a:solidFill>
            <a:srgbClr val="FFFFFF">
              <a:alpha val="0"/>
            </a:srgbClr>
          </a:solidFill>
        </a:fill>
      </a:tcStyle>
    </a:lastRow>
    <a:seCell>
      <a:tcTxStyle b="off" i="off"/>
    </a:seCell>
    <a:swCell>
      <a:tcTxStyle b="off" i="off"/>
    </a:swCell>
    <a:firstRow>
      <a:tcTxStyle b="on" i="off"/>
      <a:tcStyle>
        <a:tcBdr>
          <a:bottom>
            <a:ln cap="flat" cmpd="sng" w="12700">
              <a:solidFill>
                <a:schemeClr val="accent3"/>
              </a:solidFill>
              <a:prstDash val="solid"/>
              <a:round/>
              <a:headEnd len="sm" w="sm" type="none"/>
              <a:tailEnd len="sm" w="sm" type="none"/>
            </a:ln>
          </a:bottom>
        </a:tcBdr>
        <a:fill>
          <a:solidFill>
            <a:srgbClr val="FFFFFF">
              <a:alpha val="0"/>
            </a:srgbClr>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5" Type="http://customschemas.google.com/relationships/presentationmetadata" Target="metadata"/><Relationship Id="rId104" Type="http://schemas.openxmlformats.org/officeDocument/2006/relationships/font" Target="fonts/HelveticaNeue-bold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HelveticaNeue-italic.fntdata"/><Relationship Id="rId102" Type="http://schemas.openxmlformats.org/officeDocument/2006/relationships/font" Target="fonts/HelveticaNeue-bold.fntdata"/><Relationship Id="rId101" Type="http://schemas.openxmlformats.org/officeDocument/2006/relationships/font" Target="fonts/HelveticaNeue-regular.fntdata"/><Relationship Id="rId100" Type="http://schemas.openxmlformats.org/officeDocument/2006/relationships/font" Target="fonts/Lato-bold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Raleway-italic.fntdata"/><Relationship Id="rId94" Type="http://schemas.openxmlformats.org/officeDocument/2006/relationships/font" Target="fonts/Raleway-bold.fntdata"/><Relationship Id="rId97" Type="http://schemas.openxmlformats.org/officeDocument/2006/relationships/font" Target="fonts/Lato-regular.fntdata"/><Relationship Id="rId96" Type="http://schemas.openxmlformats.org/officeDocument/2006/relationships/font" Target="fonts/Raleway-boldItalic.fntdata"/><Relationship Id="rId11" Type="http://schemas.openxmlformats.org/officeDocument/2006/relationships/slide" Target="slides/slide5.xml"/><Relationship Id="rId99" Type="http://schemas.openxmlformats.org/officeDocument/2006/relationships/font" Target="fonts/Lato-italic.fntdata"/><Relationship Id="rId10" Type="http://schemas.openxmlformats.org/officeDocument/2006/relationships/slide" Target="slides/slide4.xml"/><Relationship Id="rId98" Type="http://schemas.openxmlformats.org/officeDocument/2006/relationships/font" Target="fonts/Lato-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font" Target="fonts/Raleway-regular.fntdata"/><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Welcome. Hi. Go over Python. </a:t>
            </a:r>
            <a:r>
              <a:rPr b="1" lang="en"/>
              <a:t>ADD LECTURE1DemoFile.txt file</a:t>
            </a:r>
            <a:endParaRPr b="1"/>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8389bfd810_1_440: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8389bfd810_1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8389bfd810_1_448: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8389bfd810_1_4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400"/>
              <a:t>Colab</a:t>
            </a:r>
            <a:endParaRPr b="1" sz="1400"/>
          </a:p>
          <a:p>
            <a:pPr indent="0" lvl="0" marL="0" rtl="0" algn="l">
              <a:spcBef>
                <a:spcPts val="0"/>
              </a:spcBef>
              <a:spcAft>
                <a:spcPts val="0"/>
              </a:spcAft>
              <a:buClr>
                <a:schemeClr val="dk1"/>
              </a:buClr>
              <a:buSzPts val="1100"/>
              <a:buFont typeface="Arial"/>
              <a:buNone/>
            </a:pPr>
            <a:r>
              <a:rPr lang="en" sz="1400">
                <a:solidFill>
                  <a:schemeClr val="dk1"/>
                </a:solidFill>
              </a:rPr>
              <a:t>Also mention that typing in the variable will print it. </a:t>
            </a:r>
            <a:endParaRPr sz="1400">
              <a:solidFill>
                <a:srgbClr val="333333"/>
              </a:solidFill>
              <a:highlight>
                <a:schemeClr val="lt1"/>
              </a:highlight>
            </a:endParaRPr>
          </a:p>
          <a:p>
            <a:pPr indent="0" lvl="0" marL="0" rtl="0" algn="l">
              <a:lnSpc>
                <a:spcPct val="100000"/>
              </a:lnSpc>
              <a:spcBef>
                <a:spcPts val="0"/>
              </a:spcBef>
              <a:spcAft>
                <a:spcPts val="0"/>
              </a:spcAft>
              <a:buSzPts val="1100"/>
              <a:buNone/>
            </a:pPr>
            <a:r>
              <a:t/>
            </a:r>
            <a:endParaRPr b="1"/>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389bfd810_1_456: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g28389bfd810_1_4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One type of data you can store within a variable is an integer.</a:t>
            </a:r>
            <a:endParaRPr sz="1400"/>
          </a:p>
          <a:p>
            <a:pPr indent="0" lvl="0" marL="0" rtl="0" algn="l">
              <a:lnSpc>
                <a:spcPct val="100000"/>
              </a:lnSpc>
              <a:spcBef>
                <a:spcPts val="0"/>
              </a:spcBef>
              <a:spcAft>
                <a:spcPts val="0"/>
              </a:spcAft>
              <a:buSzPts val="1100"/>
              <a:buNone/>
            </a:pPr>
            <a:r>
              <a:rPr lang="en" sz="1400"/>
              <a:t>An integer is a…</a:t>
            </a:r>
            <a:endParaRPr sz="14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8389bfd810_1_46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28389bfd810_1_4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Another type of number is a floating point number, more commonly known as a decimal point number.</a:t>
            </a:r>
            <a:endParaRPr sz="1400"/>
          </a:p>
          <a:p>
            <a:pPr indent="0" lvl="0" marL="0" rtl="0" algn="l">
              <a:lnSpc>
                <a:spcPct val="100000"/>
              </a:lnSpc>
              <a:spcBef>
                <a:spcPts val="0"/>
              </a:spcBef>
              <a:spcAft>
                <a:spcPts val="0"/>
              </a:spcAft>
              <a:buSzPts val="1100"/>
              <a:buNone/>
            </a:pPr>
            <a:r>
              <a:rPr lang="en" sz="1400"/>
              <a:t>Floating point numbers can have very long decimals, and will be accurate within this range (point) which for most purposes is perfectly accurate. </a:t>
            </a:r>
            <a:endParaRPr sz="1400"/>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8389bfd810_1_47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28389bfd810_1_4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Very important datatype </a:t>
            </a:r>
            <a:r>
              <a:rPr lang="en" sz="1400">
                <a:solidFill>
                  <a:schemeClr val="dk1"/>
                </a:solidFill>
              </a:rPr>
              <a:t>We will use this a lot when we deal with data.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Not mismatching the quotations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Multiline and \n</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SzPts val="1100"/>
              <a:buNone/>
            </a:pPr>
            <a:r>
              <a:rPr b="1" lang="en" sz="1400">
                <a:solidFill>
                  <a:schemeClr val="dk1"/>
                </a:solidFill>
              </a:rPr>
              <a:t>Colab </a:t>
            </a:r>
            <a:r>
              <a:rPr lang="en" sz="1400">
                <a:solidFill>
                  <a:schemeClr val="dk1"/>
                </a:solidFill>
              </a:rPr>
              <a:t>Ask audience for string recommendations </a:t>
            </a:r>
            <a:endParaRPr sz="14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8389bfd810_1_482: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28389bfd810_1_4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When we talk about controls, we will be using Boolean</a:t>
            </a:r>
            <a:endParaRPr sz="1400"/>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28389bfd810_1_48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28389bfd810_1_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 list is very commonly used in python, a list contains a series of values, even other lists.</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Just like strings we will be using list and list manipulation very often</a:t>
            </a:r>
            <a:r>
              <a:rPr lang="en" sz="1400">
                <a:solidFill>
                  <a:schemeClr val="dk1"/>
                </a:solidFill>
              </a:rPr>
              <a:t>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Lists are created within square brackets.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elements can be accessed individually using a square bracket operator. In programming, </a:t>
            </a:r>
            <a:r>
              <a:rPr b="1" lang="en" sz="1400">
                <a:solidFill>
                  <a:schemeClr val="dk1"/>
                </a:solidFill>
              </a:rPr>
              <a:t>counting often starts at 0</a:t>
            </a:r>
            <a:r>
              <a:rPr lang="en" sz="1400">
                <a:solidFill>
                  <a:schemeClr val="dk1"/>
                </a:solidFill>
              </a:rPr>
              <a:t>. So, in order to get the first element in an array, you need to put the number 0 within the square brackets. Backwards indexing</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What do we think 0 would print etc… 1,2,-1,-2,-3 </a:t>
            </a:r>
            <a:r>
              <a:rPr b="1" lang="en" sz="1400">
                <a:solidFill>
                  <a:schemeClr val="dk1"/>
                </a:solidFill>
              </a:rPr>
              <a:t>colab</a:t>
            </a:r>
            <a:endParaRPr sz="1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8389bfd810_1_498: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8389bfd810_1_4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8389bfd810_1_506: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5" name="Google Shape;285;g28389bfd810_1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a:t>colab</a:t>
            </a:r>
            <a:endParaRPr b="1"/>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8389bfd810_1_514: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g28389bfd810_1_5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We will not cover Tuple and Dictionary (following slide) in this program.</a:t>
            </a:r>
            <a:r>
              <a:rPr lang="en" sz="1400">
                <a:solidFill>
                  <a:schemeClr val="dk1"/>
                </a:solidFill>
              </a:rPr>
              <a:t> The slides are here for your information.</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Like a list, a tuple is used to hold many variables. A tuple is created when you surround comma separated values within parentheses, in contrast to a list which uses square brackets. </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SzPts val="1100"/>
              <a:buNone/>
            </a:pPr>
            <a:r>
              <a:rPr lang="en" sz="1400">
                <a:solidFill>
                  <a:schemeClr val="dk1"/>
                </a:solidFill>
              </a:rPr>
              <a:t>The difference from the list is that it can’t be changed -&gt; immutable</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colab</a:t>
            </a:r>
            <a:endParaRPr b="1" sz="140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8389bfd810_1_362: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8389bfd810_1_3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How to use and why we use 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8389bfd810_1_52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28389bfd810_1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Think of it like a dictionary. Key→value like term→definition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In this example, the print statement prints the value with a string “cabbage” as its key. Looking at the previous line, the value with a key of “cabbage” is the string “vegetable”. </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Notice how you still use the square brackets to access individual elements similarly to lists and typles. </a:t>
            </a:r>
            <a:endParaRPr sz="1400"/>
          </a:p>
          <a:p>
            <a:pPr indent="0" lvl="0" marL="0" rtl="0" algn="l">
              <a:spcBef>
                <a:spcPts val="0"/>
              </a:spcBef>
              <a:spcAft>
                <a:spcPts val="0"/>
              </a:spcAft>
              <a:buSzPts val="1100"/>
              <a:buNone/>
            </a:pPr>
            <a:r>
              <a:t/>
            </a:r>
            <a:endParaRPr sz="1400"/>
          </a:p>
          <a:p>
            <a:pPr indent="0" lvl="0" marL="0" rtl="0" algn="l">
              <a:spcBef>
                <a:spcPts val="0"/>
              </a:spcBef>
              <a:spcAft>
                <a:spcPts val="0"/>
              </a:spcAft>
              <a:buClr>
                <a:schemeClr val="dk1"/>
              </a:buClr>
              <a:buSzPts val="1100"/>
              <a:buFont typeface="Arial"/>
              <a:buNone/>
            </a:pPr>
            <a:r>
              <a:rPr b="1" lang="en" sz="1400"/>
              <a:t>colab</a:t>
            </a:r>
            <a:endParaRPr b="1" sz="14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8389bfd810_1_528: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28389bfd810_1_5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When we want to convert a variable’s data type to another</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Useful -&gt; perform operation on different data types (unite them) or -&gt; store a value of one data type into a variable of another</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List of viable conversions</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Colab. questions?</a:t>
            </a:r>
            <a:endParaRPr sz="1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8389bfd810_1_5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Explain floor division and modulus</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colab</a:t>
            </a:r>
            <a:endParaRPr b="1" sz="1400">
              <a:solidFill>
                <a:schemeClr val="dk1"/>
              </a:solidFill>
            </a:endParaRPr>
          </a:p>
          <a:p>
            <a:pPr indent="0" lvl="0" marL="0" rtl="0" algn="l">
              <a:lnSpc>
                <a:spcPct val="100000"/>
              </a:lnSpc>
              <a:spcBef>
                <a:spcPts val="0"/>
              </a:spcBef>
              <a:spcAft>
                <a:spcPts val="0"/>
              </a:spcAft>
              <a:buSzPts val="1100"/>
              <a:buNone/>
            </a:pPr>
            <a:r>
              <a:t/>
            </a:r>
            <a:endParaRPr/>
          </a:p>
        </p:txBody>
      </p:sp>
      <p:sp>
        <p:nvSpPr>
          <p:cNvPr id="318" name="Google Shape;318;g28389bfd810_1_535: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389bfd810_1_55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6" name="Google Shape;326;g28389bfd810_1_5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8389bfd810_1_56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28389bfd810_1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Explain it as pseudo-english</a:t>
            </a:r>
            <a:endParaRPr sz="1400"/>
          </a:p>
          <a:p>
            <a:pPr indent="0" lvl="0" marL="0" rtl="0" algn="l">
              <a:spcBef>
                <a:spcPts val="0"/>
              </a:spcBef>
              <a:spcAft>
                <a:spcPts val="0"/>
              </a:spcAft>
              <a:buClr>
                <a:schemeClr val="dk1"/>
              </a:buClr>
              <a:buSzPts val="1100"/>
              <a:buFont typeface="Arial"/>
              <a:buNone/>
            </a:pPr>
            <a:r>
              <a:rPr lang="en" sz="1400">
                <a:solidFill>
                  <a:schemeClr val="dk1"/>
                </a:solidFill>
              </a:rPr>
              <a:t>Goes in order if one condition is met, the others won’t run.</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Helps you determine whether a condition is true of false -&gt; do specific actions based on specific conditions</a:t>
            </a:r>
            <a:endParaRPr sz="14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8389bfd810_1_568: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0" name="Google Shape;350;g28389bfd810_1_5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Ask audience what they expect it to do</a:t>
            </a:r>
            <a:endParaRPr sz="1400"/>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8389bfd810_1_577: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0" name="Google Shape;360;g28389bfd810_1_5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Ask audience what they expect it to do</a:t>
            </a:r>
            <a:endParaRPr sz="1400"/>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8389bfd810_1_586: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28389bfd810_1_5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Ask audience what they expect it to do</a:t>
            </a:r>
            <a:endParaRPr sz="140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389bfd810_1_594: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g28389bfd810_1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Comparison</a:t>
            </a:r>
            <a:r>
              <a:rPr lang="en" sz="1400">
                <a:solidFill>
                  <a:schemeClr val="dk1"/>
                </a:solidFill>
              </a:rPr>
              <a:t> operators</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Often used in if statements to test certain conditions</a:t>
            </a:r>
            <a:endParaRPr sz="1400"/>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8389bfd810_1_60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6" name="Google Shape;386;g28389bfd810_1_6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Logic Operators</a:t>
            </a:r>
            <a:endParaRPr sz="1400"/>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8389bfd810_1_372: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28389bfd810_1_3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Similar to Jupiter notebook</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Place to write and run code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First the why: we want to get you to ML as soon as possible. This is the easiest way to start.</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Colab major advantages: no need to install any packages/libraries, easy to share with others or access from multiple devices. kind of like Google Docs or Google Slides bc everything is stored on your own Google drive. </a:t>
            </a:r>
            <a:endParaRPr sz="1400">
              <a:solidFill>
                <a:schemeClr val="dk1"/>
              </a:solidFill>
            </a:endParaRPr>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8389bfd810_1_60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4" name="Google Shape;394;g28389bfd810_1_6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28389bfd810_1_616: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2" name="Google Shape;402;g28389bfd810_1_6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solidFill>
                  <a:schemeClr val="dk1"/>
                </a:solidFill>
              </a:rPr>
              <a:t>Colab. questions?</a:t>
            </a:r>
            <a:endParaRPr sz="1400"/>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8389bfd810_1_62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0" name="Google Shape;410;g28389bfd810_1_6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8389bfd810_1_63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2" name="Google Shape;432;g28389bfd810_1_6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8389bfd810_1_64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28389bfd810_1_6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(click)</a:t>
            </a:r>
            <a:endParaRPr sz="1400"/>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28389bfd810_1_65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2" name="Google Shape;452;g28389bfd810_1_6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Ask if anyone sees a pattern</a:t>
            </a:r>
            <a:endParaRPr sz="1400"/>
          </a:p>
          <a:p>
            <a:pPr indent="0" lvl="0" marL="0" rtl="0" algn="l">
              <a:lnSpc>
                <a:spcPct val="100000"/>
              </a:lnSpc>
              <a:spcBef>
                <a:spcPts val="0"/>
              </a:spcBef>
              <a:spcAft>
                <a:spcPts val="0"/>
              </a:spcAft>
              <a:buSzPts val="1100"/>
              <a:buNone/>
            </a:pPr>
            <a:r>
              <a:rPr lang="en" sz="1400"/>
              <a:t>(click)</a:t>
            </a:r>
            <a:endParaRPr sz="1400"/>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28389bfd810_1_660: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2" name="Google Shape;462;g28389bfd810_1_6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An iterable is anything that can be looped over (like a list or string).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iterator/the iteration variable is a variable whose value can be changed each time a loop iterates.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Repeat for a known number of times</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Uses the range function </a:t>
            </a:r>
            <a:endParaRPr sz="14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sz="1400">
              <a:solidFill>
                <a:schemeClr val="dk1"/>
              </a:solidFill>
            </a:endParaRPr>
          </a:p>
          <a:p>
            <a:pPr indent="0" lvl="0" marL="0" rtl="0" algn="l">
              <a:lnSpc>
                <a:spcPct val="115000"/>
              </a:lnSpc>
              <a:spcBef>
                <a:spcPts val="0"/>
              </a:spcBef>
              <a:spcAft>
                <a:spcPts val="0"/>
              </a:spcAft>
              <a:buSzPts val="1100"/>
              <a:buNone/>
            </a:pPr>
            <a:r>
              <a:rPr b="1" lang="en" sz="1400">
                <a:solidFill>
                  <a:schemeClr val="dk1"/>
                </a:solidFill>
              </a:rPr>
              <a:t>Colab</a:t>
            </a:r>
            <a:endParaRPr sz="1400"/>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8389bfd810_1_678: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2" name="Google Shape;472;g28389bfd810_1_6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lang="en" sz="1400"/>
              <a:t>Difference between this and in range</a:t>
            </a:r>
            <a:endParaRPr sz="1400"/>
          </a:p>
          <a:p>
            <a:pPr indent="0" lvl="0" marL="0" rtl="0" algn="l">
              <a:lnSpc>
                <a:spcPct val="115000"/>
              </a:lnSpc>
              <a:spcBef>
                <a:spcPts val="0"/>
              </a:spcBef>
              <a:spcAft>
                <a:spcPts val="0"/>
              </a:spcAft>
              <a:buSzPts val="1100"/>
              <a:buNone/>
            </a:pPr>
            <a:r>
              <a:t/>
            </a:r>
            <a:endParaRPr sz="1400"/>
          </a:p>
          <a:p>
            <a:pPr indent="0" lvl="0" marL="0" rtl="0" algn="l">
              <a:lnSpc>
                <a:spcPct val="115000"/>
              </a:lnSpc>
              <a:spcBef>
                <a:spcPts val="0"/>
              </a:spcBef>
              <a:spcAft>
                <a:spcPts val="0"/>
              </a:spcAft>
              <a:buSzPts val="1100"/>
              <a:buNone/>
            </a:pPr>
            <a:r>
              <a:rPr lang="en" sz="1400"/>
              <a:t>Click through animation </a:t>
            </a:r>
            <a:endParaRPr sz="1400"/>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28389bfd810_1_690: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6" name="Google Shape;506;g28389bfd810_1_6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8389bfd810_1_700: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7" name="Google Shape;517;g28389bfd810_1_7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8389bfd810_1_37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g28389bfd810_1_3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Let’s take a look at the Google Colab user interface. (click)</a:t>
            </a:r>
            <a:endParaRPr sz="1400"/>
          </a:p>
          <a:p>
            <a:pPr indent="0" lvl="0" marL="0" rtl="0" algn="l">
              <a:lnSpc>
                <a:spcPct val="100000"/>
              </a:lnSpc>
              <a:spcBef>
                <a:spcPts val="0"/>
              </a:spcBef>
              <a:spcAft>
                <a:spcPts val="0"/>
              </a:spcAft>
              <a:buSzPts val="1100"/>
              <a:buNone/>
            </a:pPr>
            <a:r>
              <a:rPr lang="en" sz="1400"/>
              <a:t>All your code will be written in cells, like this. (click)</a:t>
            </a:r>
            <a:endParaRPr sz="1400"/>
          </a:p>
          <a:p>
            <a:pPr indent="0" lvl="0" marL="0" rtl="0" algn="l">
              <a:lnSpc>
                <a:spcPct val="100000"/>
              </a:lnSpc>
              <a:spcBef>
                <a:spcPts val="0"/>
              </a:spcBef>
              <a:spcAft>
                <a:spcPts val="0"/>
              </a:spcAft>
              <a:buSzPts val="1100"/>
              <a:buNone/>
            </a:pPr>
            <a:r>
              <a:rPr lang="en" sz="1400"/>
              <a:t>You can add additional cells using this small button on the left… (click)</a:t>
            </a:r>
            <a:endParaRPr sz="1400"/>
          </a:p>
          <a:p>
            <a:pPr indent="0" lvl="0" marL="0" rtl="0" algn="l">
              <a:lnSpc>
                <a:spcPct val="100000"/>
              </a:lnSpc>
              <a:spcBef>
                <a:spcPts val="0"/>
              </a:spcBef>
              <a:spcAft>
                <a:spcPts val="0"/>
              </a:spcAft>
              <a:buSzPts val="1100"/>
              <a:buNone/>
            </a:pPr>
            <a:r>
              <a:rPr lang="en" sz="1400"/>
              <a:t>…and delete cells by clicking the button on the right of the specific cell. (click)</a:t>
            </a:r>
            <a:endParaRPr sz="1400"/>
          </a:p>
          <a:p>
            <a:pPr indent="0" lvl="0" marL="0" rtl="0" algn="l">
              <a:lnSpc>
                <a:spcPct val="100000"/>
              </a:lnSpc>
              <a:spcBef>
                <a:spcPts val="0"/>
              </a:spcBef>
              <a:spcAft>
                <a:spcPts val="0"/>
              </a:spcAft>
              <a:buSzPts val="1100"/>
              <a:buNone/>
            </a:pPr>
            <a:r>
              <a:rPr lang="en" sz="1400"/>
              <a:t>In order to run the code within a certain cell, you can click the run button of the left of the desired cell. </a:t>
            </a:r>
            <a:endParaRPr sz="1400"/>
          </a:p>
          <a:p>
            <a:pPr indent="0" lvl="0" marL="0" rtl="0" algn="l">
              <a:lnSpc>
                <a:spcPct val="100000"/>
              </a:lnSpc>
              <a:spcBef>
                <a:spcPts val="0"/>
              </a:spcBef>
              <a:spcAft>
                <a:spcPts val="0"/>
              </a:spcAft>
              <a:buSzPts val="1100"/>
              <a:buNone/>
            </a:pPr>
            <a:r>
              <a:rPr b="1" lang="en" sz="1400"/>
              <a:t>colab</a:t>
            </a:r>
            <a:endParaRPr b="1" sz="1400"/>
          </a:p>
          <a:p>
            <a:pPr indent="0" lvl="0" marL="0" rtl="0" algn="l">
              <a:lnSpc>
                <a:spcPct val="100000"/>
              </a:lnSpc>
              <a:spcBef>
                <a:spcPts val="0"/>
              </a:spcBef>
              <a:spcAft>
                <a:spcPts val="0"/>
              </a:spcAft>
              <a:buSzPts val="1100"/>
              <a:buNone/>
            </a:pPr>
            <a:r>
              <a:rPr lang="en" sz="1400"/>
              <a:t>Run all</a:t>
            </a:r>
            <a:endParaRPr sz="1400"/>
          </a:p>
          <a:p>
            <a:pPr indent="0" lvl="0" marL="0" rtl="0" algn="l">
              <a:lnSpc>
                <a:spcPct val="100000"/>
              </a:lnSpc>
              <a:spcBef>
                <a:spcPts val="0"/>
              </a:spcBef>
              <a:spcAft>
                <a:spcPts val="0"/>
              </a:spcAft>
              <a:buSzPts val="1100"/>
              <a:buNone/>
            </a:pPr>
            <a:r>
              <a:rPr lang="en" sz="1400"/>
              <a:t>File access</a:t>
            </a:r>
            <a:endParaRPr sz="1400"/>
          </a:p>
          <a:p>
            <a:pPr indent="0" lvl="0" marL="0" rtl="0" algn="l">
              <a:lnSpc>
                <a:spcPct val="100000"/>
              </a:lnSpc>
              <a:spcBef>
                <a:spcPts val="0"/>
              </a:spcBef>
              <a:spcAft>
                <a:spcPts val="0"/>
              </a:spcAft>
              <a:buSzPts val="1100"/>
              <a:buNone/>
            </a:pPr>
            <a:r>
              <a:rPr b="1" lang="en" sz="1400"/>
              <a:t>questions?</a:t>
            </a:r>
            <a:endParaRPr b="1" sz="1400"/>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8389bfd810_1_710: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8" name="Google Shape;528;g28389bfd810_1_7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A while loop is the other form of control flow. repeats as long as the statement is true -&gt; end when a statement becomes false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Benefits: unlike the for loop you don’t actually need to know how many times you want to repeat the block of code</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SzPts val="1100"/>
              <a:buNone/>
            </a:pPr>
            <a:r>
              <a:rPr b="1" lang="en" sz="1400">
                <a:solidFill>
                  <a:schemeClr val="dk1"/>
                </a:solidFill>
              </a:rPr>
              <a:t>Be careful or it will run forever. colab</a:t>
            </a:r>
            <a:endParaRPr b="1" sz="1400">
              <a:solidFill>
                <a:schemeClr val="dk1"/>
              </a:solidFill>
            </a:endParaRPr>
          </a:p>
          <a:p>
            <a:pPr indent="0" lvl="0" marL="0" rtl="0" algn="l">
              <a:spcBef>
                <a:spcPts val="0"/>
              </a:spcBef>
              <a:spcAft>
                <a:spcPts val="0"/>
              </a:spcAft>
              <a:buClr>
                <a:schemeClr val="dk1"/>
              </a:buClr>
              <a:buSzPts val="1100"/>
              <a:buFont typeface="Arial"/>
              <a:buNone/>
            </a:pPr>
            <a:r>
              <a:t/>
            </a:r>
            <a:endParaRPr b="1" sz="1400">
              <a:solidFill>
                <a:schemeClr val="dk1"/>
              </a:solidFill>
            </a:endParaRPr>
          </a:p>
          <a:p>
            <a:pPr indent="0" lvl="0" marL="0" rtl="0" algn="l">
              <a:lnSpc>
                <a:spcPct val="100000"/>
              </a:lnSpc>
              <a:spcBef>
                <a:spcPts val="0"/>
              </a:spcBef>
              <a:spcAft>
                <a:spcPts val="0"/>
              </a:spcAft>
              <a:buSzPts val="1100"/>
              <a:buNone/>
            </a:pPr>
            <a:r>
              <a:rPr lang="en" sz="1400"/>
              <a:t>Coding experiment: swap the two lines in the while loop</a:t>
            </a:r>
            <a:endParaRPr sz="1400"/>
          </a:p>
          <a:p>
            <a:pPr indent="0" lvl="0" marL="0" rtl="0" algn="l">
              <a:lnSpc>
                <a:spcPct val="100000"/>
              </a:lnSpc>
              <a:spcBef>
                <a:spcPts val="0"/>
              </a:spcBef>
              <a:spcAft>
                <a:spcPts val="0"/>
              </a:spcAft>
              <a:buSzPts val="1100"/>
              <a:buNone/>
            </a:pPr>
            <a:r>
              <a:rPr lang="en" sz="1400"/>
              <a:t>Coding experiment: do not indent the second line in the while loop</a:t>
            </a:r>
            <a:endParaRPr sz="1400"/>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28389bfd810_1_717: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6" name="Google Shape;536;g28389bfd810_1_7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chemeClr val="dk1"/>
                </a:solidFill>
              </a:rPr>
              <a:t>Note the indentation -&gt; shows that the following block of lines belong to that for loop</a:t>
            </a:r>
            <a:endParaRPr sz="1400">
              <a:solidFill>
                <a:schemeClr val="dk1"/>
              </a:solidFill>
            </a:endParaRPr>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b="1" lang="en" sz="1400"/>
              <a:t>colab</a:t>
            </a:r>
            <a:endParaRPr sz="1400"/>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28986135b4a_0_62: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5" name="Google Shape;555;g28986135b4a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28389bfd810_0_10: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1" name="Google Shape;571;g28389bfd810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Input from console using input() (click)</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Inputs example </a:t>
            </a:r>
            <a:r>
              <a:rPr b="1" lang="en" sz="1400">
                <a:solidFill>
                  <a:schemeClr val="dk1"/>
                </a:solidFill>
              </a:rPr>
              <a:t>colab</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SzPts val="1100"/>
              <a:buNone/>
            </a:pPr>
            <a:r>
              <a:rPr lang="en" sz="1400">
                <a:solidFill>
                  <a:schemeClr val="dk1"/>
                </a:solidFill>
              </a:rPr>
              <a:t>Now, we don’t always want to be inputting like this into our code. Imagine doing that for thousands or even millions of numbers. Quite tedious. So how should we do this? </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 sz="1400">
                <a:solidFill>
                  <a:schemeClr val="dk1"/>
                </a:solidFill>
              </a:rPr>
              <a:t>We can use python to read from a file. (click) </a:t>
            </a:r>
            <a:endParaRPr sz="1400">
              <a:solidFill>
                <a:schemeClr val="dk1"/>
              </a:solidFill>
            </a:endParaRPr>
          </a:p>
          <a:p>
            <a:pPr indent="0" lvl="0" marL="0" rtl="0" algn="l">
              <a:spcBef>
                <a:spcPts val="0"/>
              </a:spcBef>
              <a:spcAft>
                <a:spcPts val="0"/>
              </a:spcAft>
              <a:buSzPts val="1100"/>
              <a:buNone/>
            </a:pPr>
            <a:r>
              <a:rPr lang="en" sz="1400">
                <a:solidFill>
                  <a:schemeClr val="dk1"/>
                </a:solidFill>
              </a:rPr>
              <a:t>In Python, we read from a file using the (click) “open” function. You also need to declare which mode you want to access the file in, which in this case, is (click) read mode. </a:t>
            </a:r>
            <a:endParaRPr sz="1400">
              <a:solidFill>
                <a:schemeClr val="dk1"/>
              </a:solidFill>
            </a:endParaRPr>
          </a:p>
          <a:p>
            <a:pPr indent="0" lvl="0" marL="0" rtl="0" algn="l">
              <a:spcBef>
                <a:spcPts val="0"/>
              </a:spcBef>
              <a:spcAft>
                <a:spcPts val="0"/>
              </a:spcAft>
              <a:buSzPts val="1100"/>
              <a:buNone/>
            </a:pPr>
            <a:r>
              <a:t/>
            </a:r>
            <a:endParaRPr sz="1400">
              <a:solidFill>
                <a:schemeClr val="dk1"/>
              </a:solidFill>
            </a:endParaRPr>
          </a:p>
          <a:p>
            <a:pPr indent="0" lvl="0" marL="0" rtl="0" algn="l">
              <a:spcBef>
                <a:spcPts val="0"/>
              </a:spcBef>
              <a:spcAft>
                <a:spcPts val="0"/>
              </a:spcAft>
              <a:buSzPts val="1100"/>
              <a:buNone/>
            </a:pPr>
            <a:r>
              <a:rPr lang="en" sz="1400">
                <a:solidFill>
                  <a:schemeClr val="dk1"/>
                </a:solidFill>
              </a:rPr>
              <a:t>There are several ways to read out of the file. First, we can use the (click) read function. This will output the contents of the file into a single multiline string, as you can see (click) here. You can also use (click) readline(), which will read only the next line into a (click) single string, then the next line (click), then the next (click), or (click)(click) readlines(), which will read each line into its own separate string and then store the lines into a list (click)(click).</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(click) You have to close the file</a:t>
            </a:r>
            <a:endParaRPr b="1"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Colab</a:t>
            </a:r>
            <a:endParaRPr b="1" sz="1400">
              <a:solidFill>
                <a:schemeClr val="dk1"/>
              </a:solidFill>
            </a:endParaRPr>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8389bfd810_0_30: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92" name="Google Shape;592;g28389bfd810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Now with inputting comes outputting, and there are two main ways to do this as well. The first is the (click) print function, which like before corresponds to the console. You can add as many objects as you like to the print function, and all of them will be printed out one after another, separated by spaces. </a:t>
            </a:r>
            <a:r>
              <a:rPr b="1" lang="en" sz="1400"/>
              <a:t>(click through animation)</a:t>
            </a:r>
            <a:endParaRPr b="1"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As before, we can (click) write to files in a very similar way as we read from them, only instead of using the read() functions we will use the (click) write() function. There is only a single function to write luckily, and as always make sure you’re (click) closing the file! It’s also important to note that if you’re writing to a file that already exists, (click) any content previously in that file will be wiped out, so be careful with your file names.</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b="1" lang="en" sz="1400"/>
              <a:t>colab</a:t>
            </a:r>
            <a:endParaRPr b="1" sz="1400"/>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8389bfd810_0_4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6" name="Google Shape;606;g28389bfd810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Next, we’ll go ahead and talk a little bit more about lists.</a:t>
            </a:r>
            <a:endParaRPr sz="1400"/>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8389bfd810_0_5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2" name="Google Shape;622;g28389bfd810_0_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When you look at a list, there are 4 main categories of manipulations that we will need when we’re working with lists for ML: indexing, list operations, listcomps, and string/list interoperations.</a:t>
            </a:r>
            <a:endParaRPr sz="1400"/>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28389bfd810_0_62: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2" name="Google Shape;632;g28389bfd810_0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T</a:t>
            </a:r>
            <a:r>
              <a:rPr lang="en" sz="1400"/>
              <a:t>here are two main ways we use indexing as you can see here. You can call a (click) single index like (click) this, which notably starts at 0 if you’re counting forward and -1 if you’re counting backward (as in 0 items from the first, or the first item coming backwards).</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For example, (click) this is the 0</a:t>
            </a:r>
            <a:r>
              <a:rPr baseline="30000" lang="en" sz="1400"/>
              <a:t>th</a:t>
            </a:r>
            <a:r>
              <a:rPr lang="en" sz="1400"/>
              <a:t> index, (click) this is the 3</a:t>
            </a:r>
            <a:r>
              <a:rPr baseline="30000" lang="en" sz="1400"/>
              <a:t>rd</a:t>
            </a:r>
            <a:r>
              <a:rPr lang="en" sz="1400"/>
              <a:t> index, and (click) this is the 1</a:t>
            </a:r>
            <a:r>
              <a:rPr baseline="30000" lang="en" sz="1400"/>
              <a:t>st</a:t>
            </a:r>
            <a:r>
              <a:rPr lang="en" sz="1400"/>
              <a:t>. (click) You can index from the back of the list, like (click click) this. (click)</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You can also (click) slice the list (click) like this, which basically means you’re taking a continuous chunk out of the list. When you slice, you should remember that the first index is inclusive, while the second index isn’t </a:t>
            </a:r>
            <a:r>
              <a:rPr lang="en" sz="1400">
                <a:solidFill>
                  <a:schemeClr val="dk1"/>
                </a:solidFill>
              </a:rPr>
              <a:t>(click) </a:t>
            </a:r>
            <a:r>
              <a:rPr lang="en" sz="1400"/>
              <a:t>(e.g. index 4 won’t be included in this slice here). (click)</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28389bfd810_0_8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4" name="Google Shape;654;g28389bfd810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8389bfd810_0_92: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4" name="Google Shape;664;g28389bfd810_0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colab</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8389bfd810_1_39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28389bfd810_1_3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28389bfd810_0_10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4" name="Google Shape;674;g28389bfd810_0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8389bfd810_0_11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5" name="Google Shape;685;g28389bfd810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Before we get into the actual functions themselves, I would like to point out that you can find a comprehensive list of all of the functions here: (click). If you’d like, you can also (click) search up “python list operations” and then (click) click on this link here.</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Much easier to just search it up rather than guess and check that you memorized a function correctly. With that being said, let’s go ahead and take a look at a couple of the most relevant list operations.</a:t>
            </a:r>
            <a:endParaRPr sz="1400"/>
          </a:p>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28389bfd810_0_12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6" name="Google Shape;696;g28389bfd810_0_1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sz="1400"/>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28389bfd810_0_12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5" name="Google Shape;705;g28389bfd810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The first thing we can do is to add, or (click) </a:t>
            </a:r>
            <a:r>
              <a:rPr b="1" lang="en" sz="1400"/>
              <a:t>append</a:t>
            </a:r>
            <a:r>
              <a:rPr b="0" lang="en" sz="1400"/>
              <a:t>, new elements to the end of the list.</a:t>
            </a:r>
            <a:endParaRPr b="1" sz="1400"/>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28389bfd810_0_13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14" name="Google Shape;714;g28389bfd810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For example, we might add 19 like this, then (click)</a:t>
            </a:r>
            <a:endParaRPr sz="1400"/>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28389bfd810_0_154: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8" name="Google Shape;728;g28389bfd810_0_1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8 like this… (click)</a:t>
            </a:r>
            <a:endParaRPr sz="1400"/>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28389bfd810_0_167: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0" name="Google Shape;740;g28389bfd810_0_1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It’s also possible to remove items if we wanted to. For example, we can take out -2 like this (click). The remove function will then (click) search for the first occurrence of the element we want to remove, and remove it. </a:t>
            </a:r>
            <a:endParaRPr sz="1400"/>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0" name="Shape 750"/>
        <p:cNvGrpSpPr/>
        <p:nvPr/>
      </p:nvGrpSpPr>
      <p:grpSpPr>
        <a:xfrm>
          <a:off x="0" y="0"/>
          <a:ext cx="0" cy="0"/>
          <a:chOff x="0" y="0"/>
          <a:chExt cx="0" cy="0"/>
        </a:xfrm>
      </p:grpSpPr>
      <p:sp>
        <p:nvSpPr>
          <p:cNvPr id="751" name="Google Shape;751;g28389bfd810_0_17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2" name="Google Shape;752;g28389bfd810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And then 19 like this…</a:t>
            </a:r>
            <a:endParaRPr sz="1400"/>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28389bfd810_0_19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6" name="Google Shape;766;g28389bfd810_0_1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28389bfd810_0_204: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7" name="Google Shape;777;g28389bfd810_0_2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There’s also a variation of remove that’s known as pop. The only major difference between remove and (click) pop is that remove doesn’t return anything, while pop will return the value at the index that was just “popped” from the list.</a:t>
            </a:r>
            <a:endParaRPr sz="14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389bfd810_1_40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28389bfd810_1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chemeClr val="dk1"/>
                </a:solidFill>
              </a:rPr>
              <a:t>Comments -&gt; used to improve readability so that when you or other people look at your code, they would immediately understand what you are trying to do.</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Comments -&gt; plain english -&gt; for you not the machine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You will know when something is commented because it will turn green. Start with a “#” hashtag</a:t>
            </a:r>
            <a:endParaRPr b="1"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Indents -&gt; tell the computer which section of code it is under. Stress that tabs or four spaces are required because otherwise the computer won’t be able to understand what the programmer is trying to do and would often times throw an error.</a:t>
            </a:r>
            <a:endParaRPr sz="1400">
              <a:solidFill>
                <a:schemeClr val="dk1"/>
              </a:solidFill>
            </a:endParaRPr>
          </a:p>
          <a:p>
            <a:pPr indent="0" lvl="0" marL="0" rtl="0" algn="l">
              <a:spcBef>
                <a:spcPts val="0"/>
              </a:spcBef>
              <a:spcAft>
                <a:spcPts val="0"/>
              </a:spcAft>
              <a:buClr>
                <a:schemeClr val="dk1"/>
              </a:buClr>
              <a:buSzPts val="1100"/>
              <a:buFont typeface="Arial"/>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b="1" lang="en" sz="1400">
                <a:solidFill>
                  <a:schemeClr val="dk1"/>
                </a:solidFill>
              </a:rPr>
              <a:t>Questions?</a:t>
            </a:r>
            <a:endParaRPr b="1" sz="1400"/>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8389bfd810_0_216: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9" name="Google Shape;789;g28389bfd810_0_2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So here, if we pop index 3, we’ll get 1. If we do it again…</a:t>
            </a:r>
            <a:endParaRPr sz="1400"/>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28389bfd810_0_23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4" name="Google Shape;804;g28389bfd810_0_2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We’ll get 14.</a:t>
            </a:r>
            <a:endParaRPr sz="1400"/>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28389bfd810_0_246: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9" name="Google Shape;819;g28389bfd810_0_2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Another thing we can do with lists is addition, where adding any two lists will simply append all of the elements of the second list to the first.</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So say we have this other list (click) my_list_2. Then, if we want to append the whole list to the end of my_list, we can do something like (click) this.</a:t>
            </a:r>
            <a:endParaRPr sz="1400"/>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28389bfd810_0_25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0" name="Google Shape;830;g28389bfd810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So this is what happens if we add my_list and my_list_2 and then assign it back to my_list.</a:t>
            </a:r>
            <a:endParaRPr sz="1400"/>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g28389bfd810_0_270: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1" name="Google Shape;841;g28389bfd810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The last few functions are more utility functions that describe the list, and they include (click) len(), which gives you the (click) length of the list</a:t>
            </a:r>
            <a:endParaRPr sz="1400"/>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8389bfd810_0_28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52" name="Google Shape;852;g28389bfd810_0_2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(click) max, which returns the (click) max value</a:t>
            </a:r>
            <a:endParaRPr sz="1400"/>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g28389bfd810_0_292: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3" name="Google Shape;863;g28389bfd810_0_2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and (click) min, which returns the (click) min value</a:t>
            </a:r>
            <a:endParaRPr sz="1400"/>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g28389bfd810_0_30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4" name="Google Shape;874;g28389bfd810_0_3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28389bfd810_0_31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5" name="Google Shape;885;g28389bfd810_0_3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For even cleaner code that uses less lines, you can consider using list comprehension, which is basically like (click) a shorthand for a “for” loop. Usually, you want to use them when you generate a new list based on an existing list, string, or range, and when you want to (click) (click) iterate an expression for every object in a list kind of like this.</a:t>
            </a:r>
            <a:endParaRPr sz="1400"/>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g28389bfd810_0_32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6" name="Google Shape;896;g28389bfd810_0_3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For example, this code is saying for each of the 7 elements in the list, add one to it and then divide it by 2 and assign it to the corresponding value here. </a:t>
            </a:r>
            <a:r>
              <a:rPr lang="en" sz="1400">
                <a:solidFill>
                  <a:schemeClr val="dk1"/>
                </a:solidFill>
              </a:rPr>
              <a:t>(click click click while explaining)</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389bfd810_1_41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8389bfd810_1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28389bfd810_0_33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8" name="Google Shape;908;g28389bfd810_0_3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The last thing that we need to think about is String/list Interoperations</a:t>
            </a:r>
            <a:endParaRPr sz="1400"/>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g28389bfd810_0_34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9" name="Google Shape;919;g28389bfd810_0_3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Say you have a (click) list of strings like (click) this. There exists a special function, known as (click) join(), which can take a separator and append all of the strings back-to-back, separated by the separator.</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More or less a utility function that saves you from having to write a for loop.</a:t>
            </a:r>
            <a:endParaRPr sz="1400"/>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8389bfd810_0_35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2" name="Google Shape;932;g28389bfd810_0_3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Once we run this code, the resulting string will look something like (click) this here.</a:t>
            </a:r>
            <a:endParaRPr sz="1400"/>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g28389bfd810_0_378: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1" name="Google Shape;951;g28389bfd810_0_3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If we want to look at an actual example, we can take this for example:</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(click and describe)</a:t>
            </a:r>
            <a:endParaRPr sz="1400"/>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28389bfd810_0_395: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3" name="Google Shape;963;g28389bfd810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We can see each string will be combined together, with a space between each.</a:t>
            </a:r>
            <a:endParaRPr sz="1400"/>
          </a:p>
          <a:p>
            <a:pPr indent="0" lvl="0" marL="0" rtl="0" algn="l">
              <a:lnSpc>
                <a:spcPct val="100000"/>
              </a:lnSpc>
              <a:spcBef>
                <a:spcPts val="0"/>
              </a:spcBef>
              <a:spcAft>
                <a:spcPts val="0"/>
              </a:spcAft>
              <a:buSzPts val="1100"/>
              <a:buNone/>
            </a:pPr>
            <a:r>
              <a:t/>
            </a:r>
            <a:endParaRPr sz="1400"/>
          </a:p>
          <a:p>
            <a:pPr indent="0" lvl="0" marL="0" rtl="0" algn="l">
              <a:spcBef>
                <a:spcPts val="0"/>
              </a:spcBef>
              <a:spcAft>
                <a:spcPts val="0"/>
              </a:spcAft>
              <a:buClr>
                <a:schemeClr val="dk1"/>
              </a:buClr>
              <a:buSzPts val="1100"/>
              <a:buFont typeface="Arial"/>
              <a:buNone/>
            </a:pPr>
            <a:r>
              <a:rPr b="1" lang="en" sz="1400">
                <a:solidFill>
                  <a:schemeClr val="dk1"/>
                </a:solidFill>
              </a:rPr>
              <a:t>Colab. Also go through slicing.  questions?</a:t>
            </a:r>
            <a:endParaRPr sz="14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28389bfd810_0_41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2" name="Google Shape;972;g28389bfd810_0_4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Our final topic here is functions.</a:t>
            </a:r>
            <a:endParaRPr sz="1400"/>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6" name="Shape 986"/>
        <p:cNvGrpSpPr/>
        <p:nvPr/>
      </p:nvGrpSpPr>
      <p:grpSpPr>
        <a:xfrm>
          <a:off x="0" y="0"/>
          <a:ext cx="0" cy="0"/>
          <a:chOff x="0" y="0"/>
          <a:chExt cx="0" cy="0"/>
        </a:xfrm>
      </p:grpSpPr>
      <p:sp>
        <p:nvSpPr>
          <p:cNvPr id="987" name="Google Shape;987;g28389bfd810_0_423: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8" name="Google Shape;988;g28389bfd810_0_4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In essence, functions are some sort of </a:t>
            </a:r>
            <a:r>
              <a:rPr lang="en" sz="1400"/>
              <a:t>reusable</a:t>
            </a:r>
            <a:r>
              <a:rPr lang="en" sz="1400"/>
              <a:t> code block that takes in an input and then spits out an output after performing some code on the input.</a:t>
            </a:r>
            <a:endParaRPr sz="1400"/>
          </a:p>
          <a:p>
            <a:pPr indent="0" lvl="0" marL="0" rtl="0" algn="l">
              <a:lnSpc>
                <a:spcPct val="100000"/>
              </a:lnSpc>
              <a:spcBef>
                <a:spcPts val="0"/>
              </a:spcBef>
              <a:spcAft>
                <a:spcPts val="0"/>
              </a:spcAft>
              <a:buSzPts val="1100"/>
              <a:buNone/>
            </a:pPr>
            <a:r>
              <a:t/>
            </a:r>
            <a:endParaRPr sz="1400"/>
          </a:p>
          <a:p>
            <a:pPr indent="0" lvl="0" marL="0" rtl="0" algn="l">
              <a:spcBef>
                <a:spcPts val="0"/>
              </a:spcBef>
              <a:spcAft>
                <a:spcPts val="0"/>
              </a:spcAft>
              <a:buClr>
                <a:schemeClr val="dk1"/>
              </a:buClr>
              <a:buSzPts val="1100"/>
              <a:buFont typeface="Arial"/>
              <a:buNone/>
            </a:pPr>
            <a:r>
              <a:rPr lang="en" sz="1400">
                <a:solidFill>
                  <a:schemeClr val="dk1"/>
                </a:solidFill>
              </a:rPr>
              <a:t>Keyword is reusable, making our code more organized and easier to maintain.</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It also allows us to break down complex tasks into smaller, more manageable parts</a:t>
            </a:r>
            <a:endParaRPr sz="1400">
              <a:solidFill>
                <a:schemeClr val="dk1"/>
              </a:solidFill>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28389bfd810_0_445: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5" name="Google Shape;995;g28389bfd810_0_4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L</a:t>
            </a:r>
            <a:r>
              <a:rPr lang="en" sz="1400"/>
              <a:t>et’s take a look back at (click) the print function. In this case, the print function takes some sort of input, for example this (click) “Hello world!” string. It will then (click) output the same input to the console.</a:t>
            </a:r>
            <a:endParaRPr sz="1400"/>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8389bfd810_0_430: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6" name="Google Shape;1006;g28389bfd810_0_4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There’s also a note to be made about two particular parts of the function input: arguments and keyword arguments. </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Arguments are essentially anything that is passed into the function, that is, any piece of content that’s contained within the parentheses of the function. Each input will be assigned, based on position, to the corresponding argument. </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In comparison, keyword arguments are arguments that are assigned to a particular keyword, and aren’t necessarily positionally oriented in the function’s input.</a:t>
            </a:r>
            <a:endParaRPr sz="1400"/>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8389bfd810_0_435: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3" name="Google Shape;1013;g28389bfd810_0_4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Let’s take a look at an example of arguments first. As a reminder, arguments are considered positional, and by that, it also means that if there aren’t enough inputs passed in, then arguments that aren’t assigned will default to a given default value.</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If we have this function that we defined here, then what do we think the first function call will print out? </a:t>
            </a:r>
            <a:endParaRPr sz="1400"/>
          </a:p>
          <a:p>
            <a:pPr indent="0" lvl="0" marL="0" rtl="0" algn="l">
              <a:lnSpc>
                <a:spcPct val="100000"/>
              </a:lnSpc>
              <a:spcBef>
                <a:spcPts val="0"/>
              </a:spcBef>
              <a:spcAft>
                <a:spcPts val="0"/>
              </a:spcAft>
              <a:buSzPts val="1100"/>
              <a:buNone/>
            </a:pPr>
            <a:r>
              <a:rPr lang="en" sz="1400"/>
              <a:t>Right! It’ll print out “1 2 3 4”, since arg_1 will correspond to 1, arg_2 to 2, arg_3 to 3, and arg_4 to 4. </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What about the second case? Well, it’ll actually print out “3 4 -1 -1”. This is because arg_3 and arg_4 aren’t assigned, so they will use the default values they were assigned in the function definition at first.</a:t>
            </a:r>
            <a:endParaRPr sz="14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8389bfd810_1_42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8389bfd810_1_4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Variables -&gt; used to store/hold values that we can reuse over and over again -&gt; we don’t have to remember the exact values but we can just use and reference the name of the variable knowing what it corresponds to</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2 steps -&gt; declare (give the name) + initialize (set it to a value), use</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rPr lang="en" sz="1400">
                <a:solidFill>
                  <a:srgbClr val="333333"/>
                </a:solidFill>
                <a:highlight>
                  <a:srgbClr val="FFFFFF"/>
                </a:highlight>
              </a:rPr>
              <a:t>Must be in that specific order -&gt; can’t use variables before declaration or initialization</a:t>
            </a:r>
            <a:endParaRPr sz="1400">
              <a:solidFill>
                <a:srgbClr val="333333"/>
              </a:solidFill>
              <a:highlight>
                <a:srgbClr val="FFFFFF"/>
              </a:highlight>
            </a:endParaRPr>
          </a:p>
          <a:p>
            <a:pPr indent="0" lvl="0" marL="0" rtl="0" algn="l">
              <a:spcBef>
                <a:spcPts val="0"/>
              </a:spcBef>
              <a:spcAft>
                <a:spcPts val="0"/>
              </a:spcAft>
              <a:buClr>
                <a:schemeClr val="dk1"/>
              </a:buClr>
              <a:buSzPts val="1100"/>
              <a:buFont typeface="Arial"/>
              <a:buNone/>
            </a:pPr>
            <a:r>
              <a:t/>
            </a:r>
            <a:endParaRPr sz="1400">
              <a:solidFill>
                <a:srgbClr val="333333"/>
              </a:solidFill>
              <a:highlight>
                <a:srgbClr val="FFFFFF"/>
              </a:highlight>
            </a:endParaRPr>
          </a:p>
          <a:p>
            <a:pPr indent="0" lvl="0" marL="0" rtl="0" algn="l">
              <a:spcBef>
                <a:spcPts val="0"/>
              </a:spcBef>
              <a:spcAft>
                <a:spcPts val="0"/>
              </a:spcAft>
              <a:buSzPts val="1100"/>
              <a:buNone/>
            </a:pPr>
            <a:r>
              <a:rPr lang="en" sz="1400">
                <a:solidFill>
                  <a:srgbClr val="333333"/>
                </a:solidFill>
                <a:highlight>
                  <a:srgbClr val="FFFFFF"/>
                </a:highlight>
              </a:rPr>
              <a:t>Python is dynamically typed -&gt; you don’t have to declare what type each variable is. </a:t>
            </a:r>
            <a:endParaRPr sz="1400">
              <a:solidFill>
                <a:srgbClr val="333333"/>
              </a:solidFill>
              <a:highlight>
                <a:srgbClr val="FFFFFF"/>
              </a:highlight>
            </a:endParaRPr>
          </a:p>
          <a:p>
            <a:pPr indent="0" lvl="0" marL="0" rtl="0" algn="l">
              <a:lnSpc>
                <a:spcPct val="100000"/>
              </a:lnSpc>
              <a:spcBef>
                <a:spcPts val="0"/>
              </a:spcBef>
              <a:spcAft>
                <a:spcPts val="0"/>
              </a:spcAft>
              <a:buSzPts val="1100"/>
              <a:buNone/>
            </a:pPr>
            <a:r>
              <a:t/>
            </a:r>
            <a:endParaRPr sz="1400">
              <a:solidFill>
                <a:srgbClr val="333333"/>
              </a:solidFill>
              <a:highlight>
                <a:srgbClr val="FFFFFF"/>
              </a:highlight>
            </a:endParaRPr>
          </a:p>
          <a:p>
            <a:pPr indent="0" lvl="0" marL="0" rtl="0" algn="l">
              <a:lnSpc>
                <a:spcPct val="100000"/>
              </a:lnSpc>
              <a:spcBef>
                <a:spcPts val="0"/>
              </a:spcBef>
              <a:spcAft>
                <a:spcPts val="0"/>
              </a:spcAft>
              <a:buSzPts val="1100"/>
              <a:buNone/>
            </a:pPr>
            <a:r>
              <a:t/>
            </a:r>
            <a:endParaRPr sz="1350">
              <a:solidFill>
                <a:srgbClr val="333333"/>
              </a:solidFill>
              <a:highlight>
                <a:srgbClr val="FFFFFF"/>
              </a:highlight>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28389bfd810_0_440: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0" name="Google Shape;1020;g28389bfd810_0_4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Now, keyword arguments. Remember that keyword arguments are arguments that you specify, as opposed to relying on the positions. This generally occurs when you’re using only a specific subset of a large number of possible arguments, or if you’re calling the arguments out of order.</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Can anyone tell me what the following code prints out? Exactly! It will print out “1 2 3 4”, as this is what value each of the variables now correspond to.</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b="1" lang="en" sz="1400"/>
              <a:t>questions?</a:t>
            </a:r>
            <a:endParaRPr b="1" sz="1400"/>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28389bfd810_0_45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7" name="Google Shape;1027;g28389bfd810_0_4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More about Functions</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1" name="Shape 1041"/>
        <p:cNvGrpSpPr/>
        <p:nvPr/>
      </p:nvGrpSpPr>
      <p:grpSpPr>
        <a:xfrm>
          <a:off x="0" y="0"/>
          <a:ext cx="0" cy="0"/>
          <a:chOff x="0" y="0"/>
          <a:chExt cx="0" cy="0"/>
        </a:xfrm>
      </p:grpSpPr>
      <p:sp>
        <p:nvSpPr>
          <p:cNvPr id="1042" name="Google Shape;1042;g28389bfd810_0_46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3" name="Google Shape;1043;g28389bfd810_0_4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Some of the most common functions can be found (click) here, in the Python documentation once again. These functions are known as “built-ins”, and if you ever need to refer to the documentation about any of them, you can (click) search up “python built in functions” and then go ahead to (click) this link to find the documentation.</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Once again, it’s extremely important to get used to this process of referring to the documentation. It is nearly impossible to memorise every single built-in function, and often you’ll get bugs that you don’t quite understand because of something hidden deeper in the documentation, even if you know what the function does.</a:t>
            </a:r>
            <a:endParaRPr sz="1400"/>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28389bfd810_0_478: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3" name="Google Shape;1053;g28389bfd810_0_4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b="1" lang="en" sz="1400"/>
              <a:t>Last but not Least</a:t>
            </a:r>
            <a:endParaRPr b="1" sz="1400"/>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28389bfd810_0_488: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9" name="Google Shape;1069;g28389bfd810_0_48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Outside of the built-ins, we can also import functions from libraries outside (click) the Scikit-learn library we will be using in future labs. You can think of importing as something like this, where we grab a (click) module and (click) feed it into Python, allowing (click) you to have access to all of its packages.</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Importing is particularly important because we don’t want to reinvent the wheel. Other people have already heavily optimized and published modules and functions and we can build up from that foundation. </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There are three main ways to import a function…</a:t>
            </a:r>
            <a:endParaRPr sz="1400"/>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28389bfd810_0_501: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5" name="Google Shape;1085;g28389bfd810_0_5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sz="1400"/>
              <a:t>Firstly, you can simply (click) import the whole package, for example what we’re doing here with sklearn. This brings in all of the functions within the sklearn package.</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You can also (click) import a specific function or set of functions by doing this. In essence, you’re saying you want to take in this specific set of functions from this specific package.</a:t>
            </a:r>
            <a:endParaRPr sz="1400"/>
          </a:p>
          <a:p>
            <a:pPr indent="0" lvl="0" marL="0" rtl="0" algn="l">
              <a:lnSpc>
                <a:spcPct val="100000"/>
              </a:lnSpc>
              <a:spcBef>
                <a:spcPts val="0"/>
              </a:spcBef>
              <a:spcAft>
                <a:spcPts val="0"/>
              </a:spcAft>
              <a:buSzPts val="1100"/>
              <a:buNone/>
            </a:pPr>
            <a:r>
              <a:t/>
            </a:r>
            <a:endParaRPr sz="1400"/>
          </a:p>
          <a:p>
            <a:pPr indent="0" lvl="0" marL="0" rtl="0" algn="l">
              <a:lnSpc>
                <a:spcPct val="100000"/>
              </a:lnSpc>
              <a:spcBef>
                <a:spcPts val="0"/>
              </a:spcBef>
              <a:spcAft>
                <a:spcPts val="0"/>
              </a:spcAft>
              <a:buSzPts val="1100"/>
              <a:buNone/>
            </a:pPr>
            <a:r>
              <a:rPr lang="en" sz="1400"/>
              <a:t>Finally, if you want to alias the package name as something different, you can use the “as” keyword and do something like (click) this.</a:t>
            </a:r>
            <a:endParaRPr sz="1400"/>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2" name="Shape 1092"/>
        <p:cNvGrpSpPr/>
        <p:nvPr/>
      </p:nvGrpSpPr>
      <p:grpSpPr>
        <a:xfrm>
          <a:off x="0" y="0"/>
          <a:ext cx="0" cy="0"/>
          <a:chOff x="0" y="0"/>
          <a:chExt cx="0" cy="0"/>
        </a:xfrm>
      </p:grpSpPr>
      <p:sp>
        <p:nvSpPr>
          <p:cNvPr id="1093" name="Google Shape;1093;g28389bfd810_0_514: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4" name="Google Shape;1094;g28389bfd810_0_5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chemeClr val="dk1"/>
                </a:solidFill>
              </a:rPr>
              <a:t>Questions. Thats it</a:t>
            </a:r>
            <a:endParaRPr sz="1400"/>
          </a:p>
          <a:p>
            <a:pPr indent="-317500" lvl="0" marL="457200" rtl="0" algn="l">
              <a:lnSpc>
                <a:spcPct val="100000"/>
              </a:lnSpc>
              <a:spcBef>
                <a:spcPts val="0"/>
              </a:spcBef>
              <a:spcAft>
                <a:spcPts val="0"/>
              </a:spcAft>
              <a:buSzPts val="1400"/>
              <a:buChar char="●"/>
            </a:pPr>
            <a:r>
              <a:rPr lang="en" sz="1400"/>
              <a:t>Let’s get to the lab</a:t>
            </a:r>
            <a:endParaRPr sz="14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8389bfd810_1_429:notes"/>
          <p:cNvSpPr/>
          <p:nvPr>
            <p:ph idx="2" type="sldImg"/>
          </p:nvPr>
        </p:nvSpPr>
        <p:spPr>
          <a:xfrm>
            <a:off x="381397" y="685800"/>
            <a:ext cx="60951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8389bfd810_1_4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333333"/>
                </a:solidFill>
                <a:highlight>
                  <a:srgbClr val="FFFFFF"/>
                </a:highlight>
              </a:rPr>
              <a:t>Let’s go over some rules involving variable names. There are a couple hard rules that must be followed otherwise your program will break. There are also some soft rules that are just good practice. </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highlight>
                  <a:srgbClr val="FFFFFF"/>
                </a:highlight>
              </a:rPr>
              <a:t>These first three are hard rules so you must follow them. </a:t>
            </a:r>
            <a:endParaRPr sz="1400"/>
          </a:p>
          <a:p>
            <a:pPr indent="-317500" lvl="0" marL="457200" rtl="0" algn="l">
              <a:lnSpc>
                <a:spcPct val="115000"/>
              </a:lnSpc>
              <a:spcBef>
                <a:spcPts val="0"/>
              </a:spcBef>
              <a:spcAft>
                <a:spcPts val="0"/>
              </a:spcAft>
              <a:buClr>
                <a:srgbClr val="333333"/>
              </a:buClr>
              <a:buSzPts val="1400"/>
              <a:buAutoNum type="arabicPeriod"/>
            </a:pPr>
            <a:r>
              <a:rPr lang="en" sz="1400">
                <a:solidFill>
                  <a:srgbClr val="333333"/>
                </a:solidFill>
                <a:highlight>
                  <a:srgbClr val="FFFFFF"/>
                </a:highlight>
              </a:rPr>
              <a:t>cannot start with a number. This is to prevent the computer from confusing a variable with a number. </a:t>
            </a:r>
            <a:endParaRPr sz="1400"/>
          </a:p>
          <a:p>
            <a:pPr indent="-317500" lvl="0" marL="457200" rtl="0" algn="l">
              <a:lnSpc>
                <a:spcPct val="115000"/>
              </a:lnSpc>
              <a:spcBef>
                <a:spcPts val="0"/>
              </a:spcBef>
              <a:spcAft>
                <a:spcPts val="0"/>
              </a:spcAft>
              <a:buClr>
                <a:srgbClr val="333333"/>
              </a:buClr>
              <a:buSzPts val="1400"/>
              <a:buAutoNum type="arabicPeriod"/>
            </a:pPr>
            <a:r>
              <a:rPr lang="en" sz="1400">
                <a:solidFill>
                  <a:srgbClr val="333333"/>
                </a:solidFill>
                <a:highlight>
                  <a:srgbClr val="FFFFFF"/>
                </a:highlight>
              </a:rPr>
              <a:t>variables cannot have spaces. Use underscores instead. </a:t>
            </a:r>
            <a:endParaRPr sz="1400"/>
          </a:p>
          <a:p>
            <a:pPr indent="-317500" lvl="0" marL="457200" rtl="0" algn="l">
              <a:lnSpc>
                <a:spcPct val="115000"/>
              </a:lnSpc>
              <a:spcBef>
                <a:spcPts val="0"/>
              </a:spcBef>
              <a:spcAft>
                <a:spcPts val="0"/>
              </a:spcAft>
              <a:buSzPts val="1400"/>
              <a:buAutoNum type="arabicPeriod"/>
            </a:pPr>
            <a:r>
              <a:rPr lang="en" sz="1400">
                <a:solidFill>
                  <a:srgbClr val="333333"/>
                </a:solidFill>
                <a:highlight>
                  <a:srgbClr val="FFFFFF"/>
                </a:highlight>
              </a:rPr>
              <a:t>variable names cannot be the same as a keyword that’s already used by Python and is reserved for other purposes. </a:t>
            </a:r>
            <a:r>
              <a:rPr lang="en" sz="1400">
                <a:solidFill>
                  <a:schemeClr val="dk1"/>
                </a:solidFill>
              </a:rPr>
              <a:t> Don’t need to remember keywords </a:t>
            </a:r>
            <a:endParaRPr sz="1400"/>
          </a:p>
          <a:p>
            <a:pPr indent="0" lvl="0" marL="0" rtl="0" algn="l">
              <a:lnSpc>
                <a:spcPct val="115000"/>
              </a:lnSpc>
              <a:spcBef>
                <a:spcPts val="0"/>
              </a:spcBef>
              <a:spcAft>
                <a:spcPts val="0"/>
              </a:spcAft>
              <a:buClr>
                <a:schemeClr val="dk1"/>
              </a:buClr>
              <a:buSzPts val="1100"/>
              <a:buFont typeface="Arial"/>
              <a:buNone/>
            </a:pPr>
            <a:r>
              <a:rPr lang="en" sz="1400">
                <a:solidFill>
                  <a:srgbClr val="333333"/>
                </a:solidFill>
                <a:highlight>
                  <a:srgbClr val="FFFFFF"/>
                </a:highlight>
              </a:rPr>
              <a:t>Additionally, these last two are soft rules that are good practice.</a:t>
            </a:r>
            <a:endParaRPr sz="1400"/>
          </a:p>
          <a:p>
            <a:pPr indent="-317500" lvl="0" marL="457200" rtl="0" algn="l">
              <a:lnSpc>
                <a:spcPct val="115000"/>
              </a:lnSpc>
              <a:spcBef>
                <a:spcPts val="0"/>
              </a:spcBef>
              <a:spcAft>
                <a:spcPts val="0"/>
              </a:spcAft>
              <a:buClr>
                <a:srgbClr val="333333"/>
              </a:buClr>
              <a:buSzPts val="1400"/>
              <a:buAutoNum type="arabicPeriod"/>
            </a:pPr>
            <a:r>
              <a:rPr lang="en" sz="1400">
                <a:solidFill>
                  <a:srgbClr val="333333"/>
                </a:solidFill>
                <a:highlight>
                  <a:srgbClr val="FFFFFF"/>
                </a:highlight>
              </a:rPr>
              <a:t>Variable names should be descriptive. You will likely be using the same variables over and over again, so giving them a good name makes it easy to remember what their purpose is. </a:t>
            </a:r>
            <a:endParaRPr sz="1400"/>
          </a:p>
          <a:p>
            <a:pPr indent="-317500" lvl="0" marL="457200" rtl="0" algn="l">
              <a:lnSpc>
                <a:spcPct val="115000"/>
              </a:lnSpc>
              <a:spcBef>
                <a:spcPts val="0"/>
              </a:spcBef>
              <a:spcAft>
                <a:spcPts val="0"/>
              </a:spcAft>
              <a:buClr>
                <a:srgbClr val="333333"/>
              </a:buClr>
              <a:buSzPts val="1400"/>
              <a:buAutoNum type="arabicPeriod"/>
            </a:pPr>
            <a:r>
              <a:rPr lang="en" sz="1400">
                <a:solidFill>
                  <a:srgbClr val="333333"/>
                </a:solidFill>
                <a:highlight>
                  <a:srgbClr val="FFFFFF"/>
                </a:highlight>
              </a:rPr>
              <a:t>variables should follow the snake case convention. This means they should be composed of all lower case letters with underscores for spacing. </a:t>
            </a:r>
            <a:endParaRPr sz="1400">
              <a:solidFill>
                <a:schemeClr val="dk1"/>
              </a:solidFill>
            </a:endParaRPr>
          </a:p>
          <a:p>
            <a:pPr indent="0" lvl="0" marL="0" rtl="0" algn="l">
              <a:spcBef>
                <a:spcPts val="0"/>
              </a:spcBef>
              <a:spcAft>
                <a:spcPts val="0"/>
              </a:spcAft>
              <a:buClr>
                <a:schemeClr val="dk1"/>
              </a:buClr>
              <a:buSzPts val="1100"/>
              <a:buFont typeface="Arial"/>
              <a:buNone/>
            </a:pPr>
            <a:r>
              <a:rPr lang="en" sz="1400">
                <a:solidFill>
                  <a:schemeClr val="dk1"/>
                </a:solidFill>
              </a:rPr>
              <a:t>slides with asterisks on it -&gt; it is a slightly more advanced topic or syntax. You are not required to memorize or use these topics. </a:t>
            </a:r>
            <a:endParaRPr sz="1400">
              <a:solidFill>
                <a:srgbClr val="333333"/>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g28389bfd810_1_188"/>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g28389bfd810_1_188"/>
          <p:cNvGrpSpPr/>
          <p:nvPr/>
        </p:nvGrpSpPr>
        <p:grpSpPr>
          <a:xfrm>
            <a:off x="830392" y="1191256"/>
            <a:ext cx="745763" cy="45826"/>
            <a:chOff x="4580561" y="2589004"/>
            <a:chExt cx="1064464" cy="25200"/>
          </a:xfrm>
        </p:grpSpPr>
        <p:sp>
          <p:nvSpPr>
            <p:cNvPr id="12" name="Google Shape;12;g28389bfd810_1_18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g28389bfd810_1_18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g28389bfd810_1_18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g28389bfd810_1_188"/>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g28389bfd810_1_18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g28389bfd810_1_252"/>
          <p:cNvGrpSpPr/>
          <p:nvPr/>
        </p:nvGrpSpPr>
        <p:grpSpPr>
          <a:xfrm>
            <a:off x="830392" y="4169130"/>
            <a:ext cx="745763" cy="45826"/>
            <a:chOff x="4580561" y="2589004"/>
            <a:chExt cx="1064464" cy="25200"/>
          </a:xfrm>
        </p:grpSpPr>
        <p:sp>
          <p:nvSpPr>
            <p:cNvPr id="75" name="Google Shape;75;g28389bfd810_1_25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28389bfd810_1_25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g28389bfd810_1_252"/>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g28389bfd810_1_252"/>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g28389bfd810_1_25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g28389bfd810_1_25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2" name="Shape 82"/>
        <p:cNvGrpSpPr/>
        <p:nvPr/>
      </p:nvGrpSpPr>
      <p:grpSpPr>
        <a:xfrm>
          <a:off x="0" y="0"/>
          <a:ext cx="0" cy="0"/>
          <a:chOff x="0" y="0"/>
          <a:chExt cx="0" cy="0"/>
        </a:xfrm>
      </p:grpSpPr>
      <p:sp>
        <p:nvSpPr>
          <p:cNvPr id="83" name="Google Shape;83;g28389bfd810_1_26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84" name="Google Shape;84;g28389bfd810_1_261"/>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85" name="Google Shape;85;g28389bfd810_1_26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6" name="Google Shape;86;g28389bfd810_1_26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100" u="none" cap="none" strike="noStrike">
                <a:solidFill>
                  <a:srgbClr val="000000"/>
                </a:solidFill>
                <a:latin typeface="Arial"/>
                <a:ea typeface="Arial"/>
                <a:cs typeface="Arial"/>
                <a:sym typeface="Arial"/>
              </a:defRPr>
            </a:lvl9pPr>
          </a:lstStyle>
          <a:p/>
        </p:txBody>
      </p:sp>
      <p:sp>
        <p:nvSpPr>
          <p:cNvPr id="87" name="Google Shape;87;g28389bfd810_1_261"/>
          <p:cNvSpPr txBox="1"/>
          <p:nvPr>
            <p:ph idx="12" type="sldNum"/>
          </p:nvPr>
        </p:nvSpPr>
        <p:spPr>
          <a:xfrm>
            <a:off x="6457950" y="4767263"/>
            <a:ext cx="2057400" cy="173100"/>
          </a:xfrm>
          <a:prstGeom prst="rect">
            <a:avLst/>
          </a:prstGeom>
          <a:noFill/>
          <a:ln>
            <a:noFill/>
          </a:ln>
        </p:spPr>
        <p:txBody>
          <a:bodyPr anchorCtr="0" anchor="ctr" bIns="34275" lIns="68575" spcFirstLastPara="1" rIns="68575" wrap="square" tIns="34275">
            <a:normAutofit fontScale="85000" lnSpcReduction="20000"/>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One column text">
    <p:spTree>
      <p:nvGrpSpPr>
        <p:cNvPr id="88" name="Shape 88"/>
        <p:cNvGrpSpPr/>
        <p:nvPr/>
      </p:nvGrpSpPr>
      <p:grpSpPr>
        <a:xfrm>
          <a:off x="0" y="0"/>
          <a:ext cx="0" cy="0"/>
          <a:chOff x="0" y="0"/>
          <a:chExt cx="0" cy="0"/>
        </a:xfrm>
      </p:grpSpPr>
      <p:sp>
        <p:nvSpPr>
          <p:cNvPr id="89" name="Google Shape;89;g28389bfd810_1_267"/>
          <p:cNvSpPr txBox="1"/>
          <p:nvPr>
            <p:ph type="title"/>
          </p:nvPr>
        </p:nvSpPr>
        <p:spPr>
          <a:xfrm>
            <a:off x="730000" y="1318650"/>
            <a:ext cx="3300900" cy="1381500"/>
          </a:xfrm>
          <a:prstGeom prst="rect">
            <a:avLst/>
          </a:prstGeom>
          <a:noFill/>
          <a:ln>
            <a:noFill/>
          </a:ln>
        </p:spPr>
        <p:txBody>
          <a:bodyPr anchorCtr="0" anchor="t" bIns="34275" lIns="34275" spcFirstLastPara="1" rIns="34275" wrap="square" tIns="34275">
            <a:normAutofit/>
          </a:bodyPr>
          <a:lstStyle>
            <a:lvl1pPr lvl="0" rtl="0" algn="l">
              <a:lnSpc>
                <a:spcPct val="90000"/>
              </a:lnSpc>
              <a:spcBef>
                <a:spcPts val="0"/>
              </a:spcBef>
              <a:spcAft>
                <a:spcPts val="0"/>
              </a:spcAft>
              <a:buClr>
                <a:schemeClr val="dk1"/>
              </a:buClr>
              <a:buSzPts val="1000"/>
              <a:buFont typeface="Calibri"/>
              <a:buNone/>
              <a:defRPr sz="2600"/>
            </a:lvl1pPr>
            <a:lvl2pPr lvl="1" rtl="0">
              <a:spcBef>
                <a:spcPts val="0"/>
              </a:spcBef>
              <a:spcAft>
                <a:spcPts val="0"/>
              </a:spcAft>
              <a:buSzPts val="1000"/>
              <a:buNone/>
              <a:defRPr sz="2600"/>
            </a:lvl2pPr>
            <a:lvl3pPr lvl="2" rtl="0">
              <a:spcBef>
                <a:spcPts val="0"/>
              </a:spcBef>
              <a:spcAft>
                <a:spcPts val="0"/>
              </a:spcAft>
              <a:buSzPts val="1000"/>
              <a:buNone/>
              <a:defRPr sz="2600"/>
            </a:lvl3pPr>
            <a:lvl4pPr lvl="3" rtl="0">
              <a:spcBef>
                <a:spcPts val="0"/>
              </a:spcBef>
              <a:spcAft>
                <a:spcPts val="0"/>
              </a:spcAft>
              <a:buSzPts val="1000"/>
              <a:buNone/>
              <a:defRPr sz="2600"/>
            </a:lvl4pPr>
            <a:lvl5pPr lvl="4" rtl="0">
              <a:spcBef>
                <a:spcPts val="0"/>
              </a:spcBef>
              <a:spcAft>
                <a:spcPts val="0"/>
              </a:spcAft>
              <a:buSzPts val="1000"/>
              <a:buNone/>
              <a:defRPr sz="2600"/>
            </a:lvl5pPr>
            <a:lvl6pPr lvl="5" rtl="0">
              <a:spcBef>
                <a:spcPts val="0"/>
              </a:spcBef>
              <a:spcAft>
                <a:spcPts val="0"/>
              </a:spcAft>
              <a:buSzPts val="1000"/>
              <a:buNone/>
              <a:defRPr sz="2600"/>
            </a:lvl6pPr>
            <a:lvl7pPr lvl="6" rtl="0">
              <a:spcBef>
                <a:spcPts val="0"/>
              </a:spcBef>
              <a:spcAft>
                <a:spcPts val="0"/>
              </a:spcAft>
              <a:buSzPts val="1000"/>
              <a:buNone/>
              <a:defRPr sz="2600"/>
            </a:lvl7pPr>
            <a:lvl8pPr lvl="7" rtl="0">
              <a:spcBef>
                <a:spcPts val="0"/>
              </a:spcBef>
              <a:spcAft>
                <a:spcPts val="0"/>
              </a:spcAft>
              <a:buSzPts val="1000"/>
              <a:buNone/>
              <a:defRPr sz="2600"/>
            </a:lvl8pPr>
            <a:lvl9pPr lvl="8" rtl="0">
              <a:spcBef>
                <a:spcPts val="0"/>
              </a:spcBef>
              <a:spcAft>
                <a:spcPts val="0"/>
              </a:spcAft>
              <a:buSzPts val="1000"/>
              <a:buNone/>
              <a:defRPr sz="2600"/>
            </a:lvl9pPr>
          </a:lstStyle>
          <a:p/>
        </p:txBody>
      </p:sp>
      <p:sp>
        <p:nvSpPr>
          <p:cNvPr id="90" name="Google Shape;90;g28389bfd810_1_267"/>
          <p:cNvSpPr txBox="1"/>
          <p:nvPr>
            <p:ph idx="1" type="body"/>
          </p:nvPr>
        </p:nvSpPr>
        <p:spPr>
          <a:xfrm>
            <a:off x="721225" y="2781725"/>
            <a:ext cx="3300900" cy="1597500"/>
          </a:xfrm>
          <a:prstGeom prst="rect">
            <a:avLst/>
          </a:prstGeom>
          <a:noFill/>
          <a:ln>
            <a:noFill/>
          </a:ln>
        </p:spPr>
        <p:txBody>
          <a:bodyPr anchorCtr="0" anchor="t" bIns="34275" lIns="34275" spcFirstLastPara="1" rIns="34275" wrap="square" tIns="34275">
            <a:normAutofit/>
          </a:bodyPr>
          <a:lstStyle>
            <a:lvl1pPr indent="-260350" lvl="0" marL="457200" rtl="0" algn="l">
              <a:lnSpc>
                <a:spcPct val="90000"/>
              </a:lnSpc>
              <a:spcBef>
                <a:spcPts val="0"/>
              </a:spcBef>
              <a:spcAft>
                <a:spcPts val="0"/>
              </a:spcAft>
              <a:buClr>
                <a:schemeClr val="dk1"/>
              </a:buClr>
              <a:buSzPts val="500"/>
              <a:buChar char="●"/>
              <a:defRPr/>
            </a:lvl1pPr>
            <a:lvl2pPr indent="-254000" lvl="1" marL="914400" rtl="0" algn="l">
              <a:lnSpc>
                <a:spcPct val="90000"/>
              </a:lnSpc>
              <a:spcBef>
                <a:spcPts val="0"/>
              </a:spcBef>
              <a:spcAft>
                <a:spcPts val="0"/>
              </a:spcAft>
              <a:buClr>
                <a:schemeClr val="dk1"/>
              </a:buClr>
              <a:buSzPts val="400"/>
              <a:buChar char="○"/>
              <a:defRPr/>
            </a:lvl2pPr>
            <a:lvl3pPr indent="-254000" lvl="2" marL="1371600" rtl="0" algn="l">
              <a:lnSpc>
                <a:spcPct val="90000"/>
              </a:lnSpc>
              <a:spcBef>
                <a:spcPts val="0"/>
              </a:spcBef>
              <a:spcAft>
                <a:spcPts val="0"/>
              </a:spcAft>
              <a:buClr>
                <a:schemeClr val="dk1"/>
              </a:buClr>
              <a:buSzPts val="400"/>
              <a:buChar char="■"/>
              <a:defRPr/>
            </a:lvl3pPr>
            <a:lvl4pPr indent="-254000" lvl="3" marL="1828800" rtl="0" algn="l">
              <a:lnSpc>
                <a:spcPct val="90000"/>
              </a:lnSpc>
              <a:spcBef>
                <a:spcPts val="0"/>
              </a:spcBef>
              <a:spcAft>
                <a:spcPts val="0"/>
              </a:spcAft>
              <a:buClr>
                <a:schemeClr val="dk1"/>
              </a:buClr>
              <a:buSzPts val="400"/>
              <a:buChar char="●"/>
              <a:defRPr/>
            </a:lvl4pPr>
            <a:lvl5pPr indent="-254000" lvl="4" marL="2286000" rtl="0" algn="l">
              <a:lnSpc>
                <a:spcPct val="90000"/>
              </a:lnSpc>
              <a:spcBef>
                <a:spcPts val="0"/>
              </a:spcBef>
              <a:spcAft>
                <a:spcPts val="0"/>
              </a:spcAft>
              <a:buClr>
                <a:schemeClr val="dk1"/>
              </a:buClr>
              <a:buSzPts val="400"/>
              <a:buChar char="○"/>
              <a:defRPr/>
            </a:lvl5pPr>
            <a:lvl6pPr indent="-254000" lvl="5" marL="2743200" rtl="0" algn="l">
              <a:lnSpc>
                <a:spcPct val="90000"/>
              </a:lnSpc>
              <a:spcBef>
                <a:spcPts val="0"/>
              </a:spcBef>
              <a:spcAft>
                <a:spcPts val="0"/>
              </a:spcAft>
              <a:buClr>
                <a:schemeClr val="dk1"/>
              </a:buClr>
              <a:buSzPts val="400"/>
              <a:buChar char="■"/>
              <a:defRPr/>
            </a:lvl6pPr>
            <a:lvl7pPr indent="-254000" lvl="6" marL="3200400" rtl="0" algn="l">
              <a:lnSpc>
                <a:spcPct val="90000"/>
              </a:lnSpc>
              <a:spcBef>
                <a:spcPts val="0"/>
              </a:spcBef>
              <a:spcAft>
                <a:spcPts val="0"/>
              </a:spcAft>
              <a:buClr>
                <a:schemeClr val="dk1"/>
              </a:buClr>
              <a:buSzPts val="400"/>
              <a:buChar char="●"/>
              <a:defRPr/>
            </a:lvl7pPr>
            <a:lvl8pPr indent="-254000" lvl="7" marL="3657600" rtl="0" algn="l">
              <a:lnSpc>
                <a:spcPct val="90000"/>
              </a:lnSpc>
              <a:spcBef>
                <a:spcPts val="0"/>
              </a:spcBef>
              <a:spcAft>
                <a:spcPts val="0"/>
              </a:spcAft>
              <a:buClr>
                <a:schemeClr val="dk1"/>
              </a:buClr>
              <a:buSzPts val="400"/>
              <a:buChar char="○"/>
              <a:defRPr/>
            </a:lvl8pPr>
            <a:lvl9pPr indent="-254000" lvl="8" marL="4114800" rtl="0" algn="l">
              <a:lnSpc>
                <a:spcPct val="90000"/>
              </a:lnSpc>
              <a:spcBef>
                <a:spcPts val="0"/>
              </a:spcBef>
              <a:spcAft>
                <a:spcPts val="0"/>
              </a:spcAft>
              <a:buClr>
                <a:schemeClr val="dk1"/>
              </a:buClr>
              <a:buSzPts val="400"/>
              <a:buChar char="■"/>
              <a:defRPr/>
            </a:lvl9pPr>
          </a:lstStyle>
          <a:p/>
        </p:txBody>
      </p:sp>
      <p:sp>
        <p:nvSpPr>
          <p:cNvPr id="91" name="Google Shape;91;g28389bfd810_1_267"/>
          <p:cNvSpPr txBox="1"/>
          <p:nvPr>
            <p:ph idx="12" type="sldNum"/>
          </p:nvPr>
        </p:nvSpPr>
        <p:spPr>
          <a:xfrm>
            <a:off x="8536302" y="4749851"/>
            <a:ext cx="548700" cy="393600"/>
          </a:xfrm>
          <a:prstGeom prst="rect">
            <a:avLst/>
          </a:prstGeom>
          <a:noFill/>
          <a:ln>
            <a:noFill/>
          </a:ln>
        </p:spPr>
        <p:txBody>
          <a:bodyPr anchorCtr="0" anchor="ctr" bIns="34275" lIns="34275" spcFirstLastPara="1" rIns="34275" wrap="square" tIns="34275">
            <a:normAutofit/>
          </a:bodyPr>
          <a:lstStyle>
            <a:lvl1pPr indent="0" lvl="0" marL="0" rtl="0" algn="r">
              <a:buClr>
                <a:srgbClr val="888888"/>
              </a:buClr>
              <a:buSzPts val="900"/>
              <a:buFont typeface="Calibri"/>
              <a:buNone/>
              <a:defRPr sz="900">
                <a:solidFill>
                  <a:srgbClr val="888888"/>
                </a:solidFill>
                <a:latin typeface="Calibri"/>
                <a:ea typeface="Calibri"/>
                <a:cs typeface="Calibri"/>
                <a:sym typeface="Calibri"/>
              </a:defRPr>
            </a:lvl1pPr>
            <a:lvl2pPr indent="0" lvl="1" marL="0" rtl="0" algn="r">
              <a:buClr>
                <a:srgbClr val="888888"/>
              </a:buClr>
              <a:buSzPts val="900"/>
              <a:buFont typeface="Calibri"/>
              <a:buNone/>
              <a:defRPr sz="900">
                <a:solidFill>
                  <a:srgbClr val="888888"/>
                </a:solidFill>
                <a:latin typeface="Calibri"/>
                <a:ea typeface="Calibri"/>
                <a:cs typeface="Calibri"/>
                <a:sym typeface="Calibri"/>
              </a:defRPr>
            </a:lvl2pPr>
            <a:lvl3pPr indent="0" lvl="2" marL="0" rtl="0" algn="r">
              <a:buClr>
                <a:srgbClr val="888888"/>
              </a:buClr>
              <a:buSzPts val="900"/>
              <a:buFont typeface="Calibri"/>
              <a:buNone/>
              <a:defRPr sz="900">
                <a:solidFill>
                  <a:srgbClr val="888888"/>
                </a:solidFill>
                <a:latin typeface="Calibri"/>
                <a:ea typeface="Calibri"/>
                <a:cs typeface="Calibri"/>
                <a:sym typeface="Calibri"/>
              </a:defRPr>
            </a:lvl3pPr>
            <a:lvl4pPr indent="0" lvl="3" marL="0" rtl="0" algn="r">
              <a:buClr>
                <a:srgbClr val="888888"/>
              </a:buClr>
              <a:buSzPts val="900"/>
              <a:buFont typeface="Calibri"/>
              <a:buNone/>
              <a:defRPr sz="900">
                <a:solidFill>
                  <a:srgbClr val="888888"/>
                </a:solidFill>
                <a:latin typeface="Calibri"/>
                <a:ea typeface="Calibri"/>
                <a:cs typeface="Calibri"/>
                <a:sym typeface="Calibri"/>
              </a:defRPr>
            </a:lvl4pPr>
            <a:lvl5pPr indent="0" lvl="4" marL="0" rtl="0" algn="r">
              <a:buClr>
                <a:srgbClr val="888888"/>
              </a:buClr>
              <a:buSzPts val="900"/>
              <a:buFont typeface="Calibri"/>
              <a:buNone/>
              <a:defRPr sz="900">
                <a:solidFill>
                  <a:srgbClr val="888888"/>
                </a:solidFill>
                <a:latin typeface="Calibri"/>
                <a:ea typeface="Calibri"/>
                <a:cs typeface="Calibri"/>
                <a:sym typeface="Calibri"/>
              </a:defRPr>
            </a:lvl5pPr>
            <a:lvl6pPr indent="0" lvl="5" marL="0" rtl="0" algn="r">
              <a:buClr>
                <a:srgbClr val="888888"/>
              </a:buClr>
              <a:buSzPts val="900"/>
              <a:buFont typeface="Calibri"/>
              <a:buNone/>
              <a:defRPr sz="900">
                <a:solidFill>
                  <a:srgbClr val="888888"/>
                </a:solidFill>
                <a:latin typeface="Calibri"/>
                <a:ea typeface="Calibri"/>
                <a:cs typeface="Calibri"/>
                <a:sym typeface="Calibri"/>
              </a:defRPr>
            </a:lvl6pPr>
            <a:lvl7pPr indent="0" lvl="6" marL="0" rtl="0" algn="r">
              <a:buClr>
                <a:srgbClr val="888888"/>
              </a:buClr>
              <a:buSzPts val="900"/>
              <a:buFont typeface="Calibri"/>
              <a:buNone/>
              <a:defRPr sz="900">
                <a:solidFill>
                  <a:srgbClr val="888888"/>
                </a:solidFill>
                <a:latin typeface="Calibri"/>
                <a:ea typeface="Calibri"/>
                <a:cs typeface="Calibri"/>
                <a:sym typeface="Calibri"/>
              </a:defRPr>
            </a:lvl7pPr>
            <a:lvl8pPr indent="0" lvl="7" marL="0" rtl="0" algn="r">
              <a:buClr>
                <a:srgbClr val="888888"/>
              </a:buClr>
              <a:buSzPts val="900"/>
              <a:buFont typeface="Calibri"/>
              <a:buNone/>
              <a:defRPr sz="900">
                <a:solidFill>
                  <a:srgbClr val="888888"/>
                </a:solidFill>
                <a:latin typeface="Calibri"/>
                <a:ea typeface="Calibri"/>
                <a:cs typeface="Calibri"/>
                <a:sym typeface="Calibri"/>
              </a:defRPr>
            </a:lvl8pPr>
            <a:lvl9pPr indent="0" lvl="8" marL="0" rtl="0" algn="r">
              <a:buClr>
                <a:srgbClr val="888888"/>
              </a:buClr>
              <a:buSzPts val="900"/>
              <a:buFont typeface="Calibri"/>
              <a:buNone/>
              <a:defRPr sz="9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92" name="Shape 92"/>
        <p:cNvGrpSpPr/>
        <p:nvPr/>
      </p:nvGrpSpPr>
      <p:grpSpPr>
        <a:xfrm>
          <a:off x="0" y="0"/>
          <a:ext cx="0" cy="0"/>
          <a:chOff x="0" y="0"/>
          <a:chExt cx="0" cy="0"/>
        </a:xfrm>
      </p:grpSpPr>
      <p:sp>
        <p:nvSpPr>
          <p:cNvPr id="93" name="Google Shape;93;g28389bfd810_1_271"/>
          <p:cNvSpPr txBox="1"/>
          <p:nvPr>
            <p:ph idx="1" type="body"/>
          </p:nvPr>
        </p:nvSpPr>
        <p:spPr>
          <a:xfrm>
            <a:off x="450503" y="4447449"/>
            <a:ext cx="8239200" cy="238800"/>
          </a:xfrm>
          <a:prstGeom prst="rect">
            <a:avLst/>
          </a:prstGeom>
          <a:noFill/>
          <a:ln>
            <a:noFill/>
          </a:ln>
        </p:spPr>
        <p:txBody>
          <a:bodyPr anchorCtr="0" anchor="t" bIns="17125" lIns="17125" spcFirstLastPara="1" rIns="17125" wrap="square" tIns="17125">
            <a:normAutofit/>
          </a:bodyPr>
          <a:lstStyle>
            <a:lvl1pPr indent="-228600" lvl="0" marL="457200" rtl="0" algn="l">
              <a:lnSpc>
                <a:spcPct val="100000"/>
              </a:lnSpc>
              <a:spcBef>
                <a:spcPts val="0"/>
              </a:spcBef>
              <a:spcAft>
                <a:spcPts val="0"/>
              </a:spcAft>
              <a:buClr>
                <a:schemeClr val="dk1"/>
              </a:buClr>
              <a:buSzPts val="1300"/>
              <a:buNone/>
              <a:defRPr b="1" sz="1300"/>
            </a:lvl1pPr>
            <a:lvl2pPr indent="-273050" lvl="1" marL="914400" rtl="0" algn="l">
              <a:lnSpc>
                <a:spcPct val="90000"/>
              </a:lnSpc>
              <a:spcBef>
                <a:spcPts val="1200"/>
              </a:spcBef>
              <a:spcAft>
                <a:spcPts val="0"/>
              </a:spcAft>
              <a:buClr>
                <a:schemeClr val="dk1"/>
              </a:buClr>
              <a:buSzPts val="700"/>
              <a:buChar char="○"/>
              <a:defRPr/>
            </a:lvl2pPr>
            <a:lvl3pPr indent="-273050" lvl="2" marL="1371600" rtl="0" algn="l">
              <a:lnSpc>
                <a:spcPct val="90000"/>
              </a:lnSpc>
              <a:spcBef>
                <a:spcPts val="1200"/>
              </a:spcBef>
              <a:spcAft>
                <a:spcPts val="0"/>
              </a:spcAft>
              <a:buClr>
                <a:schemeClr val="dk1"/>
              </a:buClr>
              <a:buSzPts val="700"/>
              <a:buChar char="■"/>
              <a:defRPr/>
            </a:lvl3pPr>
            <a:lvl4pPr indent="-273050" lvl="3" marL="1828800" rtl="0" algn="l">
              <a:lnSpc>
                <a:spcPct val="90000"/>
              </a:lnSpc>
              <a:spcBef>
                <a:spcPts val="1200"/>
              </a:spcBef>
              <a:spcAft>
                <a:spcPts val="0"/>
              </a:spcAft>
              <a:buClr>
                <a:schemeClr val="dk1"/>
              </a:buClr>
              <a:buSzPts val="700"/>
              <a:buChar char="●"/>
              <a:defRPr/>
            </a:lvl4pPr>
            <a:lvl5pPr indent="-273050" lvl="4" marL="2286000" rtl="0" algn="l">
              <a:lnSpc>
                <a:spcPct val="90000"/>
              </a:lnSpc>
              <a:spcBef>
                <a:spcPts val="1200"/>
              </a:spcBef>
              <a:spcAft>
                <a:spcPts val="0"/>
              </a:spcAft>
              <a:buClr>
                <a:schemeClr val="dk1"/>
              </a:buClr>
              <a:buSzPts val="700"/>
              <a:buChar char="○"/>
              <a:defRPr/>
            </a:lvl5pPr>
            <a:lvl6pPr indent="-273050" lvl="5" marL="2743200" rtl="0" algn="l">
              <a:lnSpc>
                <a:spcPct val="90000"/>
              </a:lnSpc>
              <a:spcBef>
                <a:spcPts val="1200"/>
              </a:spcBef>
              <a:spcAft>
                <a:spcPts val="0"/>
              </a:spcAft>
              <a:buClr>
                <a:schemeClr val="dk1"/>
              </a:buClr>
              <a:buSzPts val="700"/>
              <a:buChar char="■"/>
              <a:defRPr/>
            </a:lvl6pPr>
            <a:lvl7pPr indent="-273050" lvl="6" marL="3200400" rtl="0" algn="l">
              <a:lnSpc>
                <a:spcPct val="90000"/>
              </a:lnSpc>
              <a:spcBef>
                <a:spcPts val="1200"/>
              </a:spcBef>
              <a:spcAft>
                <a:spcPts val="0"/>
              </a:spcAft>
              <a:buClr>
                <a:schemeClr val="dk1"/>
              </a:buClr>
              <a:buSzPts val="700"/>
              <a:buChar char="●"/>
              <a:defRPr/>
            </a:lvl7pPr>
            <a:lvl8pPr indent="-273050" lvl="7" marL="3657600" rtl="0" algn="l">
              <a:lnSpc>
                <a:spcPct val="90000"/>
              </a:lnSpc>
              <a:spcBef>
                <a:spcPts val="1200"/>
              </a:spcBef>
              <a:spcAft>
                <a:spcPts val="0"/>
              </a:spcAft>
              <a:buClr>
                <a:schemeClr val="dk1"/>
              </a:buClr>
              <a:buSzPts val="700"/>
              <a:buChar char="○"/>
              <a:defRPr/>
            </a:lvl8pPr>
            <a:lvl9pPr indent="-273050" lvl="8" marL="4114800" rtl="0" algn="l">
              <a:lnSpc>
                <a:spcPct val="90000"/>
              </a:lnSpc>
              <a:spcBef>
                <a:spcPts val="1200"/>
              </a:spcBef>
              <a:spcAft>
                <a:spcPts val="1200"/>
              </a:spcAft>
              <a:buClr>
                <a:schemeClr val="dk1"/>
              </a:buClr>
              <a:buSzPts val="700"/>
              <a:buChar char="■"/>
              <a:defRPr/>
            </a:lvl9pPr>
          </a:lstStyle>
          <a:p/>
        </p:txBody>
      </p:sp>
      <p:sp>
        <p:nvSpPr>
          <p:cNvPr id="94" name="Google Shape;94;g28389bfd810_1_271"/>
          <p:cNvSpPr txBox="1"/>
          <p:nvPr>
            <p:ph type="title"/>
          </p:nvPr>
        </p:nvSpPr>
        <p:spPr>
          <a:xfrm>
            <a:off x="452436" y="965622"/>
            <a:ext cx="8239200" cy="1743000"/>
          </a:xfrm>
          <a:prstGeom prst="rect">
            <a:avLst/>
          </a:prstGeom>
          <a:noFill/>
          <a:ln>
            <a:noFill/>
          </a:ln>
        </p:spPr>
        <p:txBody>
          <a:bodyPr anchorCtr="0" anchor="b" bIns="17125" lIns="34275" spcFirstLastPara="1" rIns="34275" wrap="square" tIns="17125">
            <a:normAutofit/>
          </a:bodyPr>
          <a:lstStyle>
            <a:lvl1pPr lvl="0" rtl="0" algn="l">
              <a:lnSpc>
                <a:spcPct val="90000"/>
              </a:lnSpc>
              <a:spcBef>
                <a:spcPts val="0"/>
              </a:spcBef>
              <a:spcAft>
                <a:spcPts val="0"/>
              </a:spcAft>
              <a:buClr>
                <a:schemeClr val="dk1"/>
              </a:buClr>
              <a:buSzPts val="4300"/>
              <a:buFont typeface="Calibri"/>
              <a:buNone/>
              <a:defRPr sz="4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5" name="Google Shape;95;g28389bfd810_1_271"/>
          <p:cNvSpPr txBox="1"/>
          <p:nvPr>
            <p:ph idx="2" type="body"/>
          </p:nvPr>
        </p:nvSpPr>
        <p:spPr>
          <a:xfrm>
            <a:off x="450503" y="2708697"/>
            <a:ext cx="8239200" cy="714300"/>
          </a:xfrm>
          <a:prstGeom prst="rect">
            <a:avLst/>
          </a:prstGeom>
          <a:noFill/>
          <a:ln>
            <a:noFill/>
          </a:ln>
        </p:spPr>
        <p:txBody>
          <a:bodyPr anchorCtr="0" anchor="t" bIns="17125" lIns="34275" spcFirstLastPara="1" rIns="34275" wrap="square" tIns="17125">
            <a:normAutofit/>
          </a:bodyPr>
          <a:lstStyle>
            <a:lvl1pPr indent="-228600" lvl="0" marL="457200" rtl="0" algn="l">
              <a:lnSpc>
                <a:spcPct val="100000"/>
              </a:lnSpc>
              <a:spcBef>
                <a:spcPts val="0"/>
              </a:spcBef>
              <a:spcAft>
                <a:spcPts val="0"/>
              </a:spcAft>
              <a:buClr>
                <a:schemeClr val="dk1"/>
              </a:buClr>
              <a:buSzPts val="2100"/>
              <a:buNone/>
              <a:defRPr b="1" sz="2100"/>
            </a:lvl1pPr>
            <a:lvl2pPr indent="-228600" lvl="1" marL="914400" rtl="0" algn="l">
              <a:lnSpc>
                <a:spcPct val="100000"/>
              </a:lnSpc>
              <a:spcBef>
                <a:spcPts val="1200"/>
              </a:spcBef>
              <a:spcAft>
                <a:spcPts val="0"/>
              </a:spcAft>
              <a:buClr>
                <a:schemeClr val="dk1"/>
              </a:buClr>
              <a:buSzPts val="2100"/>
              <a:buNone/>
              <a:defRPr b="1" sz="2100"/>
            </a:lvl2pPr>
            <a:lvl3pPr indent="-228600" lvl="2" marL="1371600" rtl="0" algn="l">
              <a:lnSpc>
                <a:spcPct val="100000"/>
              </a:lnSpc>
              <a:spcBef>
                <a:spcPts val="1200"/>
              </a:spcBef>
              <a:spcAft>
                <a:spcPts val="0"/>
              </a:spcAft>
              <a:buClr>
                <a:schemeClr val="dk1"/>
              </a:buClr>
              <a:buSzPts val="2100"/>
              <a:buNone/>
              <a:defRPr b="1" sz="2100"/>
            </a:lvl3pPr>
            <a:lvl4pPr indent="-228600" lvl="3" marL="1828800" rtl="0" algn="l">
              <a:lnSpc>
                <a:spcPct val="100000"/>
              </a:lnSpc>
              <a:spcBef>
                <a:spcPts val="1200"/>
              </a:spcBef>
              <a:spcAft>
                <a:spcPts val="0"/>
              </a:spcAft>
              <a:buClr>
                <a:schemeClr val="dk1"/>
              </a:buClr>
              <a:buSzPts val="2100"/>
              <a:buNone/>
              <a:defRPr b="1" sz="2100"/>
            </a:lvl4pPr>
            <a:lvl5pPr indent="-228600" lvl="4" marL="2286000" rtl="0" algn="l">
              <a:lnSpc>
                <a:spcPct val="100000"/>
              </a:lnSpc>
              <a:spcBef>
                <a:spcPts val="1200"/>
              </a:spcBef>
              <a:spcAft>
                <a:spcPts val="0"/>
              </a:spcAft>
              <a:buClr>
                <a:schemeClr val="dk1"/>
              </a:buClr>
              <a:buSzPts val="2100"/>
              <a:buNone/>
              <a:defRPr b="1" sz="2100"/>
            </a:lvl5pPr>
            <a:lvl6pPr indent="-273050" lvl="5" marL="2743200" rtl="0" algn="l">
              <a:lnSpc>
                <a:spcPct val="90000"/>
              </a:lnSpc>
              <a:spcBef>
                <a:spcPts val="1200"/>
              </a:spcBef>
              <a:spcAft>
                <a:spcPts val="0"/>
              </a:spcAft>
              <a:buClr>
                <a:schemeClr val="dk1"/>
              </a:buClr>
              <a:buSzPts val="700"/>
              <a:buChar char="■"/>
              <a:defRPr/>
            </a:lvl6pPr>
            <a:lvl7pPr indent="-273050" lvl="6" marL="3200400" rtl="0" algn="l">
              <a:lnSpc>
                <a:spcPct val="90000"/>
              </a:lnSpc>
              <a:spcBef>
                <a:spcPts val="1200"/>
              </a:spcBef>
              <a:spcAft>
                <a:spcPts val="0"/>
              </a:spcAft>
              <a:buClr>
                <a:schemeClr val="dk1"/>
              </a:buClr>
              <a:buSzPts val="700"/>
              <a:buChar char="●"/>
              <a:defRPr/>
            </a:lvl7pPr>
            <a:lvl8pPr indent="-273050" lvl="7" marL="3657600" rtl="0" algn="l">
              <a:lnSpc>
                <a:spcPct val="90000"/>
              </a:lnSpc>
              <a:spcBef>
                <a:spcPts val="1200"/>
              </a:spcBef>
              <a:spcAft>
                <a:spcPts val="0"/>
              </a:spcAft>
              <a:buClr>
                <a:schemeClr val="dk1"/>
              </a:buClr>
              <a:buSzPts val="700"/>
              <a:buChar char="○"/>
              <a:defRPr/>
            </a:lvl8pPr>
            <a:lvl9pPr indent="-273050" lvl="8" marL="4114800" rtl="0" algn="l">
              <a:lnSpc>
                <a:spcPct val="90000"/>
              </a:lnSpc>
              <a:spcBef>
                <a:spcPts val="1200"/>
              </a:spcBef>
              <a:spcAft>
                <a:spcPts val="1200"/>
              </a:spcAft>
              <a:buClr>
                <a:schemeClr val="dk1"/>
              </a:buClr>
              <a:buSzPts val="700"/>
              <a:buChar char="■"/>
              <a:defRPr/>
            </a:lvl9pPr>
          </a:lstStyle>
          <a:p/>
        </p:txBody>
      </p:sp>
      <p:sp>
        <p:nvSpPr>
          <p:cNvPr id="96" name="Google Shape;96;g28389bfd810_1_271"/>
          <p:cNvSpPr txBox="1"/>
          <p:nvPr>
            <p:ph idx="12" type="sldNum"/>
          </p:nvPr>
        </p:nvSpPr>
        <p:spPr>
          <a:xfrm>
            <a:off x="8902488" y="4935388"/>
            <a:ext cx="138300" cy="140400"/>
          </a:xfrm>
          <a:prstGeom prst="rect">
            <a:avLst/>
          </a:prstGeom>
          <a:noFill/>
          <a:ln>
            <a:noFill/>
          </a:ln>
        </p:spPr>
        <p:txBody>
          <a:bodyPr anchorCtr="0" anchor="ctr" bIns="17125" lIns="34275" spcFirstLastPara="1" rIns="34275" wrap="square" tIns="17125">
            <a:normAutofit fontScale="92500" lnSpcReduction="20000"/>
          </a:bodyPr>
          <a:lstStyle>
            <a:lvl1pPr indent="0" lvl="0" marL="0" rtl="0" algn="r">
              <a:spcBef>
                <a:spcPts val="0"/>
              </a:spcBef>
              <a:buNone/>
              <a:defRPr sz="900">
                <a:solidFill>
                  <a:srgbClr val="888888"/>
                </a:solidFill>
              </a:defRPr>
            </a:lvl1pPr>
            <a:lvl2pPr indent="0" lvl="1" marL="0" rtl="0" algn="r">
              <a:spcBef>
                <a:spcPts val="0"/>
              </a:spcBef>
              <a:buNone/>
              <a:defRPr sz="900">
                <a:solidFill>
                  <a:srgbClr val="888888"/>
                </a:solidFill>
              </a:defRPr>
            </a:lvl2pPr>
            <a:lvl3pPr indent="0" lvl="2" marL="0" rtl="0" algn="r">
              <a:spcBef>
                <a:spcPts val="0"/>
              </a:spcBef>
              <a:buNone/>
              <a:defRPr sz="900">
                <a:solidFill>
                  <a:srgbClr val="888888"/>
                </a:solidFill>
              </a:defRPr>
            </a:lvl3pPr>
            <a:lvl4pPr indent="0" lvl="3" marL="0" rtl="0" algn="r">
              <a:spcBef>
                <a:spcPts val="0"/>
              </a:spcBef>
              <a:buNone/>
              <a:defRPr sz="900">
                <a:solidFill>
                  <a:srgbClr val="888888"/>
                </a:solidFill>
              </a:defRPr>
            </a:lvl4pPr>
            <a:lvl5pPr indent="0" lvl="4" marL="0" rtl="0" algn="r">
              <a:spcBef>
                <a:spcPts val="0"/>
              </a:spcBef>
              <a:buNone/>
              <a:defRPr sz="900">
                <a:solidFill>
                  <a:srgbClr val="888888"/>
                </a:solidFill>
              </a:defRPr>
            </a:lvl5pPr>
            <a:lvl6pPr indent="0" lvl="5" marL="0" rtl="0" algn="r">
              <a:spcBef>
                <a:spcPts val="0"/>
              </a:spcBef>
              <a:buNone/>
              <a:defRPr sz="900">
                <a:solidFill>
                  <a:srgbClr val="888888"/>
                </a:solidFill>
              </a:defRPr>
            </a:lvl6pPr>
            <a:lvl7pPr indent="0" lvl="6" marL="0" rtl="0" algn="r">
              <a:spcBef>
                <a:spcPts val="0"/>
              </a:spcBef>
              <a:buNone/>
              <a:defRPr sz="900">
                <a:solidFill>
                  <a:srgbClr val="888888"/>
                </a:solidFill>
              </a:defRPr>
            </a:lvl7pPr>
            <a:lvl8pPr indent="0" lvl="7" marL="0" rtl="0" algn="r">
              <a:spcBef>
                <a:spcPts val="0"/>
              </a:spcBef>
              <a:buNone/>
              <a:defRPr sz="900">
                <a:solidFill>
                  <a:srgbClr val="888888"/>
                </a:solidFill>
              </a:defRPr>
            </a:lvl8pPr>
            <a:lvl9pPr indent="0" lvl="8" marL="0" rtl="0" algn="r">
              <a:spcBef>
                <a:spcPts val="0"/>
              </a:spcBef>
              <a:buNone/>
              <a:defRPr sz="900">
                <a:solidFill>
                  <a:srgbClr val="888888"/>
                </a:solidFill>
              </a:defRPr>
            </a:lvl9pPr>
          </a:lstStyle>
          <a:p>
            <a:pPr indent="0" lvl="0" marL="0" rtl="0" algn="r">
              <a:spcBef>
                <a:spcPts val="0"/>
              </a:spcBef>
              <a:spcAft>
                <a:spcPts val="0"/>
              </a:spcAft>
              <a:buNone/>
            </a:pPr>
            <a:fld id="{00000000-1234-1234-1234-123412341234}" type="slidenum">
              <a:rPr lang="en"/>
              <a:t>‹#›</a:t>
            </a:fld>
            <a:endParaRPr sz="1000">
              <a:solidFill>
                <a:schemeClr val="accent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p:cSld name="节标题">
    <p:spTree>
      <p:nvGrpSpPr>
        <p:cNvPr id="97" name="Shape 97"/>
        <p:cNvGrpSpPr/>
        <p:nvPr/>
      </p:nvGrpSpPr>
      <p:grpSpPr>
        <a:xfrm>
          <a:off x="0" y="0"/>
          <a:ext cx="0" cy="0"/>
          <a:chOff x="0" y="0"/>
          <a:chExt cx="0" cy="0"/>
        </a:xfrm>
      </p:grpSpPr>
      <p:sp>
        <p:nvSpPr>
          <p:cNvPr id="98" name="Google Shape;98;g28389bfd810_1_808"/>
          <p:cNvSpPr txBox="1"/>
          <p:nvPr>
            <p:ph type="title"/>
          </p:nvPr>
        </p:nvSpPr>
        <p:spPr>
          <a:xfrm>
            <a:off x="722316" y="3305176"/>
            <a:ext cx="7772400" cy="1021500"/>
          </a:xfrm>
          <a:prstGeom prst="rect">
            <a:avLst/>
          </a:prstGeom>
          <a:noFill/>
          <a:ln>
            <a:noFill/>
          </a:ln>
        </p:spPr>
        <p:txBody>
          <a:bodyPr anchorCtr="0" anchor="t" bIns="17125" lIns="17125" spcFirstLastPara="1" rIns="17125" wrap="square" tIns="17125">
            <a:normAutofit/>
          </a:bodyPr>
          <a:lstStyle>
            <a:lvl1pPr lvl="0" rtl="0" algn="l">
              <a:lnSpc>
                <a:spcPct val="100000"/>
              </a:lnSpc>
              <a:spcBef>
                <a:spcPts val="0"/>
              </a:spcBef>
              <a:spcAft>
                <a:spcPts val="0"/>
              </a:spcAft>
              <a:buClr>
                <a:srgbClr val="1F497D"/>
              </a:buClr>
              <a:buSzPts val="1500"/>
              <a:buFont typeface="Times New Roman"/>
              <a:buNone/>
              <a:defRPr sz="3000" cap="none">
                <a:solidFill>
                  <a:srgbClr val="004C7F"/>
                </a:solidFill>
                <a:latin typeface="Helvetica Neue"/>
                <a:ea typeface="Helvetica Neue"/>
                <a:cs typeface="Helvetica Neue"/>
                <a:sym typeface="Helvetica Neue"/>
              </a:defRPr>
            </a:lvl1pPr>
            <a:lvl2pPr lvl="1" rtl="0" algn="l">
              <a:lnSpc>
                <a:spcPct val="100000"/>
              </a:lnSpc>
              <a:spcBef>
                <a:spcPts val="0"/>
              </a:spcBef>
              <a:spcAft>
                <a:spcPts val="0"/>
              </a:spcAft>
              <a:buClr>
                <a:srgbClr val="1F497D"/>
              </a:buClr>
              <a:buSzPts val="700"/>
              <a:buNone/>
              <a:defRPr/>
            </a:lvl2pPr>
            <a:lvl3pPr lvl="2" rtl="0" algn="l">
              <a:lnSpc>
                <a:spcPct val="100000"/>
              </a:lnSpc>
              <a:spcBef>
                <a:spcPts val="0"/>
              </a:spcBef>
              <a:spcAft>
                <a:spcPts val="0"/>
              </a:spcAft>
              <a:buClr>
                <a:srgbClr val="1F497D"/>
              </a:buClr>
              <a:buSzPts val="700"/>
              <a:buNone/>
              <a:defRPr/>
            </a:lvl3pPr>
            <a:lvl4pPr lvl="3" rtl="0" algn="l">
              <a:lnSpc>
                <a:spcPct val="100000"/>
              </a:lnSpc>
              <a:spcBef>
                <a:spcPts val="0"/>
              </a:spcBef>
              <a:spcAft>
                <a:spcPts val="0"/>
              </a:spcAft>
              <a:buClr>
                <a:srgbClr val="1F497D"/>
              </a:buClr>
              <a:buSzPts val="700"/>
              <a:buNone/>
              <a:defRPr/>
            </a:lvl4pPr>
            <a:lvl5pPr lvl="4" rtl="0" algn="l">
              <a:lnSpc>
                <a:spcPct val="100000"/>
              </a:lnSpc>
              <a:spcBef>
                <a:spcPts val="0"/>
              </a:spcBef>
              <a:spcAft>
                <a:spcPts val="0"/>
              </a:spcAft>
              <a:buClr>
                <a:srgbClr val="1F497D"/>
              </a:buClr>
              <a:buSzPts val="700"/>
              <a:buNone/>
              <a:defRPr/>
            </a:lvl5pPr>
            <a:lvl6pPr lvl="5" rtl="0" algn="l">
              <a:lnSpc>
                <a:spcPct val="100000"/>
              </a:lnSpc>
              <a:spcBef>
                <a:spcPts val="0"/>
              </a:spcBef>
              <a:spcAft>
                <a:spcPts val="0"/>
              </a:spcAft>
              <a:buClr>
                <a:srgbClr val="1F497D"/>
              </a:buClr>
              <a:buSzPts val="700"/>
              <a:buNone/>
              <a:defRPr/>
            </a:lvl6pPr>
            <a:lvl7pPr lvl="6" rtl="0" algn="l">
              <a:lnSpc>
                <a:spcPct val="100000"/>
              </a:lnSpc>
              <a:spcBef>
                <a:spcPts val="0"/>
              </a:spcBef>
              <a:spcAft>
                <a:spcPts val="0"/>
              </a:spcAft>
              <a:buClr>
                <a:srgbClr val="1F497D"/>
              </a:buClr>
              <a:buSzPts val="700"/>
              <a:buNone/>
              <a:defRPr/>
            </a:lvl7pPr>
            <a:lvl8pPr lvl="7" rtl="0" algn="l">
              <a:lnSpc>
                <a:spcPct val="100000"/>
              </a:lnSpc>
              <a:spcBef>
                <a:spcPts val="0"/>
              </a:spcBef>
              <a:spcAft>
                <a:spcPts val="0"/>
              </a:spcAft>
              <a:buClr>
                <a:srgbClr val="1F497D"/>
              </a:buClr>
              <a:buSzPts val="700"/>
              <a:buNone/>
              <a:defRPr/>
            </a:lvl8pPr>
            <a:lvl9pPr lvl="8" rtl="0" algn="l">
              <a:lnSpc>
                <a:spcPct val="100000"/>
              </a:lnSpc>
              <a:spcBef>
                <a:spcPts val="0"/>
              </a:spcBef>
              <a:spcAft>
                <a:spcPts val="0"/>
              </a:spcAft>
              <a:buClr>
                <a:srgbClr val="1F497D"/>
              </a:buClr>
              <a:buSzPts val="700"/>
              <a:buNone/>
              <a:defRPr/>
            </a:lvl9pPr>
          </a:lstStyle>
          <a:p/>
        </p:txBody>
      </p:sp>
      <p:sp>
        <p:nvSpPr>
          <p:cNvPr id="99" name="Google Shape;99;g28389bfd810_1_808"/>
          <p:cNvSpPr txBox="1"/>
          <p:nvPr>
            <p:ph idx="1" type="body"/>
          </p:nvPr>
        </p:nvSpPr>
        <p:spPr>
          <a:xfrm>
            <a:off x="722316" y="2180040"/>
            <a:ext cx="7772400" cy="1125000"/>
          </a:xfrm>
          <a:prstGeom prst="rect">
            <a:avLst/>
          </a:prstGeom>
          <a:noFill/>
          <a:ln>
            <a:noFill/>
          </a:ln>
        </p:spPr>
        <p:txBody>
          <a:bodyPr anchorCtr="0" anchor="b" bIns="17125" lIns="17125" spcFirstLastPara="1" rIns="17125" wrap="square" tIns="17125">
            <a:normAutofit/>
          </a:bodyPr>
          <a:lstStyle>
            <a:lvl1pPr indent="-228600" lvl="0" marL="457200" rtl="0" algn="l">
              <a:lnSpc>
                <a:spcPct val="100000"/>
              </a:lnSpc>
              <a:spcBef>
                <a:spcPts val="300"/>
              </a:spcBef>
              <a:spcAft>
                <a:spcPts val="0"/>
              </a:spcAft>
              <a:buClr>
                <a:srgbClr val="888888"/>
              </a:buClr>
              <a:buSzPts val="700"/>
              <a:buFont typeface="Times New Roman"/>
              <a:buNone/>
              <a:defRPr b="1" sz="1500">
                <a:solidFill>
                  <a:srgbClr val="888888"/>
                </a:solidFill>
              </a:defRPr>
            </a:lvl1pPr>
            <a:lvl2pPr indent="-228600" lvl="1" marL="914400" rtl="0" algn="l">
              <a:lnSpc>
                <a:spcPct val="100000"/>
              </a:lnSpc>
              <a:spcBef>
                <a:spcPts val="300"/>
              </a:spcBef>
              <a:spcAft>
                <a:spcPts val="0"/>
              </a:spcAft>
              <a:buClr>
                <a:srgbClr val="888888"/>
              </a:buClr>
              <a:buSzPts val="700"/>
              <a:buFont typeface="Times New Roman"/>
              <a:buNone/>
              <a:defRPr b="1" sz="1500">
                <a:solidFill>
                  <a:srgbClr val="888888"/>
                </a:solidFill>
              </a:defRPr>
            </a:lvl2pPr>
            <a:lvl3pPr indent="-228600" lvl="2" marL="1371600" rtl="0" algn="l">
              <a:lnSpc>
                <a:spcPct val="100000"/>
              </a:lnSpc>
              <a:spcBef>
                <a:spcPts val="300"/>
              </a:spcBef>
              <a:spcAft>
                <a:spcPts val="0"/>
              </a:spcAft>
              <a:buClr>
                <a:srgbClr val="888888"/>
              </a:buClr>
              <a:buSzPts val="700"/>
              <a:buFont typeface="Times New Roman"/>
              <a:buNone/>
              <a:defRPr b="1" sz="1500">
                <a:solidFill>
                  <a:srgbClr val="888888"/>
                </a:solidFill>
              </a:defRPr>
            </a:lvl3pPr>
            <a:lvl4pPr indent="-228600" lvl="3" marL="1828800" rtl="0" algn="l">
              <a:lnSpc>
                <a:spcPct val="100000"/>
              </a:lnSpc>
              <a:spcBef>
                <a:spcPts val="300"/>
              </a:spcBef>
              <a:spcAft>
                <a:spcPts val="0"/>
              </a:spcAft>
              <a:buClr>
                <a:srgbClr val="888888"/>
              </a:buClr>
              <a:buSzPts val="700"/>
              <a:buFont typeface="Times New Roman"/>
              <a:buNone/>
              <a:defRPr b="1" sz="1500">
                <a:solidFill>
                  <a:srgbClr val="888888"/>
                </a:solidFill>
              </a:defRPr>
            </a:lvl4pPr>
            <a:lvl5pPr indent="-228600" lvl="4" marL="2286000" rtl="0" algn="l">
              <a:lnSpc>
                <a:spcPct val="100000"/>
              </a:lnSpc>
              <a:spcBef>
                <a:spcPts val="300"/>
              </a:spcBef>
              <a:spcAft>
                <a:spcPts val="0"/>
              </a:spcAft>
              <a:buClr>
                <a:srgbClr val="888888"/>
              </a:buClr>
              <a:buSzPts val="700"/>
              <a:buFont typeface="Times New Roman"/>
              <a:buNone/>
              <a:defRPr b="1" sz="1500">
                <a:solidFill>
                  <a:srgbClr val="888888"/>
                </a:solidFill>
              </a:defRPr>
            </a:lvl5pPr>
            <a:lvl6pPr indent="-273050" lvl="5" marL="2743200" rtl="0" algn="l">
              <a:lnSpc>
                <a:spcPct val="100000"/>
              </a:lnSpc>
              <a:spcBef>
                <a:spcPts val="500"/>
              </a:spcBef>
              <a:spcAft>
                <a:spcPts val="0"/>
              </a:spcAft>
              <a:buSzPts val="700"/>
              <a:buChar char="•"/>
              <a:defRPr/>
            </a:lvl6pPr>
            <a:lvl7pPr indent="-273050" lvl="6" marL="3200400" rtl="0" algn="l">
              <a:lnSpc>
                <a:spcPct val="100000"/>
              </a:lnSpc>
              <a:spcBef>
                <a:spcPts val="500"/>
              </a:spcBef>
              <a:spcAft>
                <a:spcPts val="0"/>
              </a:spcAft>
              <a:buSzPts val="700"/>
              <a:buChar char="•"/>
              <a:defRPr/>
            </a:lvl7pPr>
            <a:lvl8pPr indent="-273050" lvl="7" marL="3657600" rtl="0" algn="l">
              <a:lnSpc>
                <a:spcPct val="100000"/>
              </a:lnSpc>
              <a:spcBef>
                <a:spcPts val="500"/>
              </a:spcBef>
              <a:spcAft>
                <a:spcPts val="0"/>
              </a:spcAft>
              <a:buSzPts val="700"/>
              <a:buChar char="•"/>
              <a:defRPr/>
            </a:lvl8pPr>
            <a:lvl9pPr indent="-273050" lvl="8" marL="4114800" rtl="0" algn="l">
              <a:lnSpc>
                <a:spcPct val="100000"/>
              </a:lnSpc>
              <a:spcBef>
                <a:spcPts val="500"/>
              </a:spcBef>
              <a:spcAft>
                <a:spcPts val="0"/>
              </a:spcAft>
              <a:buSzPts val="700"/>
              <a:buChar char="•"/>
              <a:defRPr/>
            </a:lvl9pPr>
          </a:lstStyle>
          <a:p/>
        </p:txBody>
      </p:sp>
      <p:sp>
        <p:nvSpPr>
          <p:cNvPr id="100" name="Google Shape;100;g28389bfd810_1_808"/>
          <p:cNvSpPr txBox="1"/>
          <p:nvPr>
            <p:ph idx="12" type="sldNum"/>
          </p:nvPr>
        </p:nvSpPr>
        <p:spPr>
          <a:xfrm>
            <a:off x="8422820" y="6452358"/>
            <a:ext cx="264000" cy="173100"/>
          </a:xfrm>
          <a:prstGeom prst="rect">
            <a:avLst/>
          </a:prstGeom>
          <a:noFill/>
          <a:ln>
            <a:noFill/>
          </a:ln>
        </p:spPr>
        <p:txBody>
          <a:bodyPr anchorCtr="0" anchor="ctr" bIns="17125" lIns="17125" spcFirstLastPara="1" rIns="17125" wrap="square" tIns="17125">
            <a:spAutoFit/>
          </a:bodyPr>
          <a:lstStyle>
            <a:lvl1pPr indent="0" lvl="0" marL="0" rtl="0" algn="r">
              <a:lnSpc>
                <a:spcPct val="100000"/>
              </a:lnSpc>
              <a:spcBef>
                <a:spcPts val="0"/>
              </a:spcBef>
              <a:spcAft>
                <a:spcPts val="0"/>
              </a:spcAft>
              <a:buClr>
                <a:srgbClr val="888888"/>
              </a:buClr>
              <a:buSzPts val="400"/>
              <a:buFont typeface="Calibri"/>
              <a:buNone/>
              <a:defRPr b="0" i="0" sz="900" u="none" cap="none" strike="noStrike">
                <a:solidFill>
                  <a:srgbClr val="888888"/>
                </a:solidFill>
                <a:latin typeface="Lato"/>
                <a:ea typeface="Lato"/>
                <a:cs typeface="Lato"/>
                <a:sym typeface="Lato"/>
              </a:defRPr>
            </a:lvl1pPr>
            <a:lvl2pPr indent="0" lvl="1" marL="0" rtl="0" algn="r">
              <a:lnSpc>
                <a:spcPct val="100000"/>
              </a:lnSpc>
              <a:spcBef>
                <a:spcPts val="0"/>
              </a:spcBef>
              <a:spcAft>
                <a:spcPts val="0"/>
              </a:spcAft>
              <a:buClr>
                <a:srgbClr val="888888"/>
              </a:buClr>
              <a:buSzPts val="400"/>
              <a:buFont typeface="Calibri"/>
              <a:buNone/>
              <a:defRPr b="0" i="0" sz="900" u="none" cap="none" strike="noStrike">
                <a:solidFill>
                  <a:srgbClr val="888888"/>
                </a:solidFill>
                <a:latin typeface="Lato"/>
                <a:ea typeface="Lato"/>
                <a:cs typeface="Lato"/>
                <a:sym typeface="Lato"/>
              </a:defRPr>
            </a:lvl2pPr>
            <a:lvl3pPr indent="0" lvl="2" marL="0" rtl="0" algn="r">
              <a:lnSpc>
                <a:spcPct val="100000"/>
              </a:lnSpc>
              <a:spcBef>
                <a:spcPts val="0"/>
              </a:spcBef>
              <a:spcAft>
                <a:spcPts val="0"/>
              </a:spcAft>
              <a:buClr>
                <a:srgbClr val="888888"/>
              </a:buClr>
              <a:buSzPts val="400"/>
              <a:buFont typeface="Calibri"/>
              <a:buNone/>
              <a:defRPr b="0" i="0" sz="900" u="none" cap="none" strike="noStrike">
                <a:solidFill>
                  <a:srgbClr val="888888"/>
                </a:solidFill>
                <a:latin typeface="Lato"/>
                <a:ea typeface="Lato"/>
                <a:cs typeface="Lato"/>
                <a:sym typeface="Lato"/>
              </a:defRPr>
            </a:lvl3pPr>
            <a:lvl4pPr indent="0" lvl="3" marL="0" rtl="0" algn="r">
              <a:lnSpc>
                <a:spcPct val="100000"/>
              </a:lnSpc>
              <a:spcBef>
                <a:spcPts val="0"/>
              </a:spcBef>
              <a:spcAft>
                <a:spcPts val="0"/>
              </a:spcAft>
              <a:buClr>
                <a:srgbClr val="888888"/>
              </a:buClr>
              <a:buSzPts val="400"/>
              <a:buFont typeface="Calibri"/>
              <a:buNone/>
              <a:defRPr b="0" i="0" sz="900" u="none" cap="none" strike="noStrike">
                <a:solidFill>
                  <a:srgbClr val="888888"/>
                </a:solidFill>
                <a:latin typeface="Lato"/>
                <a:ea typeface="Lato"/>
                <a:cs typeface="Lato"/>
                <a:sym typeface="Lato"/>
              </a:defRPr>
            </a:lvl4pPr>
            <a:lvl5pPr indent="0" lvl="4" marL="0" rtl="0" algn="r">
              <a:lnSpc>
                <a:spcPct val="100000"/>
              </a:lnSpc>
              <a:spcBef>
                <a:spcPts val="0"/>
              </a:spcBef>
              <a:spcAft>
                <a:spcPts val="0"/>
              </a:spcAft>
              <a:buClr>
                <a:srgbClr val="888888"/>
              </a:buClr>
              <a:buSzPts val="400"/>
              <a:buFont typeface="Calibri"/>
              <a:buNone/>
              <a:defRPr b="0" i="0" sz="900" u="none" cap="none" strike="noStrike">
                <a:solidFill>
                  <a:srgbClr val="888888"/>
                </a:solidFill>
                <a:latin typeface="Lato"/>
                <a:ea typeface="Lato"/>
                <a:cs typeface="Lato"/>
                <a:sym typeface="Lato"/>
              </a:defRPr>
            </a:lvl5pPr>
            <a:lvl6pPr indent="0" lvl="5" marL="0" rtl="0" algn="r">
              <a:lnSpc>
                <a:spcPct val="100000"/>
              </a:lnSpc>
              <a:spcBef>
                <a:spcPts val="0"/>
              </a:spcBef>
              <a:spcAft>
                <a:spcPts val="0"/>
              </a:spcAft>
              <a:buClr>
                <a:srgbClr val="888888"/>
              </a:buClr>
              <a:buSzPts val="400"/>
              <a:buFont typeface="Calibri"/>
              <a:buNone/>
              <a:defRPr b="0" i="0" sz="900" u="none" cap="none" strike="noStrike">
                <a:solidFill>
                  <a:srgbClr val="888888"/>
                </a:solidFill>
                <a:latin typeface="Lato"/>
                <a:ea typeface="Lato"/>
                <a:cs typeface="Lato"/>
                <a:sym typeface="Lato"/>
              </a:defRPr>
            </a:lvl6pPr>
            <a:lvl7pPr indent="0" lvl="6" marL="0" rtl="0" algn="r">
              <a:lnSpc>
                <a:spcPct val="100000"/>
              </a:lnSpc>
              <a:spcBef>
                <a:spcPts val="0"/>
              </a:spcBef>
              <a:spcAft>
                <a:spcPts val="0"/>
              </a:spcAft>
              <a:buClr>
                <a:srgbClr val="888888"/>
              </a:buClr>
              <a:buSzPts val="400"/>
              <a:buFont typeface="Calibri"/>
              <a:buNone/>
              <a:defRPr b="0" i="0" sz="900" u="none" cap="none" strike="noStrike">
                <a:solidFill>
                  <a:srgbClr val="888888"/>
                </a:solidFill>
                <a:latin typeface="Lato"/>
                <a:ea typeface="Lato"/>
                <a:cs typeface="Lato"/>
                <a:sym typeface="Lato"/>
              </a:defRPr>
            </a:lvl7pPr>
            <a:lvl8pPr indent="0" lvl="7" marL="0" rtl="0" algn="r">
              <a:lnSpc>
                <a:spcPct val="100000"/>
              </a:lnSpc>
              <a:spcBef>
                <a:spcPts val="0"/>
              </a:spcBef>
              <a:spcAft>
                <a:spcPts val="0"/>
              </a:spcAft>
              <a:buClr>
                <a:srgbClr val="888888"/>
              </a:buClr>
              <a:buSzPts val="400"/>
              <a:buFont typeface="Calibri"/>
              <a:buNone/>
              <a:defRPr b="0" i="0" sz="900" u="none" cap="none" strike="noStrike">
                <a:solidFill>
                  <a:srgbClr val="888888"/>
                </a:solidFill>
                <a:latin typeface="Lato"/>
                <a:ea typeface="Lato"/>
                <a:cs typeface="Lato"/>
                <a:sym typeface="Lato"/>
              </a:defRPr>
            </a:lvl8pPr>
            <a:lvl9pPr indent="0" lvl="8" marL="0" rtl="0" algn="r">
              <a:lnSpc>
                <a:spcPct val="100000"/>
              </a:lnSpc>
              <a:spcBef>
                <a:spcPts val="0"/>
              </a:spcBef>
              <a:spcAft>
                <a:spcPts val="0"/>
              </a:spcAft>
              <a:buClr>
                <a:srgbClr val="888888"/>
              </a:buClr>
              <a:buSzPts val="400"/>
              <a:buFont typeface="Calibri"/>
              <a:buNone/>
              <a:defRPr b="0" i="0" sz="900" u="none" cap="none" strike="noStrike">
                <a:solidFill>
                  <a:srgbClr val="888888"/>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g28389bfd810_1_196"/>
          <p:cNvGrpSpPr/>
          <p:nvPr/>
        </p:nvGrpSpPr>
        <p:grpSpPr>
          <a:xfrm>
            <a:off x="830392" y="1191256"/>
            <a:ext cx="745763" cy="45826"/>
            <a:chOff x="4580561" y="2589004"/>
            <a:chExt cx="1064464" cy="25200"/>
          </a:xfrm>
        </p:grpSpPr>
        <p:sp>
          <p:nvSpPr>
            <p:cNvPr id="19" name="Google Shape;19;g28389bfd810_1_196"/>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g28389bfd810_1_196"/>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g28389bfd810_1_19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g28389bfd810_1_19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8389bfd810_1_202"/>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g28389bfd810_1_202"/>
          <p:cNvGrpSpPr/>
          <p:nvPr/>
        </p:nvGrpSpPr>
        <p:grpSpPr>
          <a:xfrm>
            <a:off x="830392" y="1191256"/>
            <a:ext cx="745763" cy="45826"/>
            <a:chOff x="4580561" y="2589004"/>
            <a:chExt cx="1064464" cy="25200"/>
          </a:xfrm>
        </p:grpSpPr>
        <p:sp>
          <p:nvSpPr>
            <p:cNvPr id="26" name="Google Shape;26;g28389bfd810_1_20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g28389bfd810_1_20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g28389bfd810_1_202"/>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g28389bfd810_1_20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g28389bfd810_1_20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g28389bfd810_1_210"/>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g28389bfd810_1_210"/>
          <p:cNvGrpSpPr/>
          <p:nvPr/>
        </p:nvGrpSpPr>
        <p:grpSpPr>
          <a:xfrm>
            <a:off x="830392" y="1191256"/>
            <a:ext cx="745763" cy="45826"/>
            <a:chOff x="4580561" y="2589004"/>
            <a:chExt cx="1064464" cy="25200"/>
          </a:xfrm>
        </p:grpSpPr>
        <p:sp>
          <p:nvSpPr>
            <p:cNvPr id="34" name="Google Shape;34;g28389bfd810_1_2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g28389bfd810_1_2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g28389bfd810_1_210"/>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g28389bfd810_1_210"/>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g28389bfd810_1_210"/>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g28389bfd810_1_2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g28389bfd810_1_2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g28389bfd810_1_219"/>
          <p:cNvGrpSpPr/>
          <p:nvPr/>
        </p:nvGrpSpPr>
        <p:grpSpPr>
          <a:xfrm>
            <a:off x="830392" y="1191256"/>
            <a:ext cx="745763" cy="45826"/>
            <a:chOff x="4580561" y="2589004"/>
            <a:chExt cx="1064464" cy="25200"/>
          </a:xfrm>
        </p:grpSpPr>
        <p:sp>
          <p:nvSpPr>
            <p:cNvPr id="43" name="Google Shape;43;g28389bfd810_1_2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8389bfd810_1_2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g28389bfd810_1_219"/>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g28389bfd810_1_2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g28389bfd810_1_22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g28389bfd810_1_226"/>
          <p:cNvGrpSpPr/>
          <p:nvPr/>
        </p:nvGrpSpPr>
        <p:grpSpPr>
          <a:xfrm>
            <a:off x="830392" y="1191256"/>
            <a:ext cx="745763" cy="45826"/>
            <a:chOff x="4580561" y="2589004"/>
            <a:chExt cx="1064464" cy="25200"/>
          </a:xfrm>
        </p:grpSpPr>
        <p:sp>
          <p:nvSpPr>
            <p:cNvPr id="50" name="Google Shape;50;g28389bfd810_1_22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g28389bfd810_1_22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g28389bfd810_1_226"/>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g28389bfd810_1_226"/>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g28389bfd810_1_2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g28389bfd810_1_234"/>
          <p:cNvGrpSpPr/>
          <p:nvPr/>
        </p:nvGrpSpPr>
        <p:grpSpPr>
          <a:xfrm>
            <a:off x="830392" y="4169130"/>
            <a:ext cx="745763" cy="45826"/>
            <a:chOff x="4580561" y="2589004"/>
            <a:chExt cx="1064464" cy="25200"/>
          </a:xfrm>
        </p:grpSpPr>
        <p:sp>
          <p:nvSpPr>
            <p:cNvPr id="57" name="Google Shape;57;g28389bfd810_1_23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g28389bfd810_1_23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g28389bfd810_1_234"/>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g28389bfd810_1_2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g28389bfd810_1_240"/>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g28389bfd810_1_240"/>
          <p:cNvGrpSpPr/>
          <p:nvPr/>
        </p:nvGrpSpPr>
        <p:grpSpPr>
          <a:xfrm>
            <a:off x="830392" y="1191256"/>
            <a:ext cx="745763" cy="45826"/>
            <a:chOff x="4580561" y="2589004"/>
            <a:chExt cx="1064464" cy="25200"/>
          </a:xfrm>
        </p:grpSpPr>
        <p:sp>
          <p:nvSpPr>
            <p:cNvPr id="64" name="Google Shape;64;g28389bfd810_1_24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g28389bfd810_1_24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g28389bfd810_1_240"/>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g28389bfd810_1_240"/>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g28389bfd810_1_240"/>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g28389bfd810_1_2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g28389bfd810_1_249"/>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g28389bfd810_1_24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g28389bfd810_1_18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g28389bfd810_1_18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g28389bfd810_1_18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colab.research.google.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9.png"/><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docs.python.org/3/tutorial/datastructures.html" TargetMode="External"/><Relationship Id="rId4" Type="http://schemas.openxmlformats.org/officeDocument/2006/relationships/image" Target="../media/image15.png"/><Relationship Id="rId5"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1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17.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1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14.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12.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24.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hyperlink" Target="https://docs.python.org/3/tutorial/datastructures.html" TargetMode="External"/><Relationship Id="rId4" Type="http://schemas.openxmlformats.org/officeDocument/2006/relationships/hyperlink" Target="https://docs.python.org/3/tutorial/datastructures.html" TargetMode="External"/><Relationship Id="rId5" Type="http://schemas.openxmlformats.org/officeDocument/2006/relationships/image" Target="../media/image11.png"/><Relationship Id="rId6" Type="http://schemas.openxmlformats.org/officeDocument/2006/relationships/image" Target="../media/image22.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0.png"/><Relationship Id="rId4" Type="http://schemas.openxmlformats.org/officeDocument/2006/relationships/image" Target="../media/image19.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w3schools.com/python/python_ref_keywords.asp"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descr="Image" id="105" name="Google Shape;105;p1"/>
          <p:cNvPicPr preferRelativeResize="0"/>
          <p:nvPr/>
        </p:nvPicPr>
        <p:blipFill rotWithShape="1">
          <a:blip r:embed="rId3">
            <a:alphaModFix/>
          </a:blip>
          <a:srcRect b="0" l="0" r="0" t="0"/>
          <a:stretch/>
        </p:blipFill>
        <p:spPr>
          <a:xfrm>
            <a:off x="7920525" y="152376"/>
            <a:ext cx="1085850" cy="1209675"/>
          </a:xfrm>
          <a:prstGeom prst="rect">
            <a:avLst/>
          </a:prstGeom>
          <a:noFill/>
          <a:ln>
            <a:noFill/>
          </a:ln>
        </p:spPr>
      </p:pic>
      <p:pic>
        <p:nvPicPr>
          <p:cNvPr descr="Image" id="106" name="Google Shape;106;p1"/>
          <p:cNvPicPr preferRelativeResize="0"/>
          <p:nvPr/>
        </p:nvPicPr>
        <p:blipFill rotWithShape="1">
          <a:blip r:embed="rId4">
            <a:alphaModFix/>
          </a:blip>
          <a:srcRect b="0" l="0" r="0" t="0"/>
          <a:stretch/>
        </p:blipFill>
        <p:spPr>
          <a:xfrm>
            <a:off x="402375" y="1966925"/>
            <a:ext cx="2414270" cy="1209650"/>
          </a:xfrm>
          <a:prstGeom prst="rect">
            <a:avLst/>
          </a:prstGeom>
          <a:noFill/>
          <a:ln>
            <a:noFill/>
          </a:ln>
        </p:spPr>
      </p:pic>
      <p:sp>
        <p:nvSpPr>
          <p:cNvPr id="107" name="Google Shape;107;p1"/>
          <p:cNvSpPr txBox="1"/>
          <p:nvPr/>
        </p:nvSpPr>
        <p:spPr>
          <a:xfrm>
            <a:off x="3052975" y="1264750"/>
            <a:ext cx="8686800" cy="30000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96000"/>
              </a:lnSpc>
              <a:spcBef>
                <a:spcPts val="0"/>
              </a:spcBef>
              <a:spcAft>
                <a:spcPts val="0"/>
              </a:spcAft>
              <a:buClr>
                <a:srgbClr val="000000"/>
              </a:buClr>
              <a:buSzPts val="6000"/>
              <a:buFont typeface="Arial"/>
              <a:buNone/>
            </a:pPr>
            <a:r>
              <a:rPr b="1" i="0" lang="en" sz="6000" u="none" cap="none" strike="noStrike">
                <a:solidFill>
                  <a:srgbClr val="006B64"/>
                </a:solidFill>
                <a:latin typeface="Helvetica Neue"/>
                <a:ea typeface="Helvetica Neue"/>
                <a:cs typeface="Helvetica Neue"/>
                <a:sym typeface="Helvetica Neue"/>
              </a:rPr>
              <a:t>AI</a:t>
            </a:r>
            <a:r>
              <a:rPr b="1" i="0" lang="en" sz="6000" u="none" cap="none" strike="noStrike">
                <a:solidFill>
                  <a:srgbClr val="004C7F"/>
                </a:solidFill>
                <a:latin typeface="Helvetica Neue"/>
                <a:ea typeface="Helvetica Neue"/>
                <a:cs typeface="Helvetica Neue"/>
                <a:sym typeface="Helvetica Neue"/>
              </a:rPr>
              <a:t>Bridge</a:t>
            </a:r>
            <a:endParaRPr b="1" i="0" sz="6000" u="none" cap="none" strike="noStrike">
              <a:solidFill>
                <a:srgbClr val="004C7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20000"/>
              </a:lnSpc>
              <a:spcBef>
                <a:spcPts val="0"/>
              </a:spcBef>
              <a:spcAft>
                <a:spcPts val="0"/>
              </a:spcAft>
              <a:buClr>
                <a:srgbClr val="000000"/>
              </a:buClr>
              <a:buSzPts val="3000"/>
              <a:buFont typeface="Arial"/>
              <a:buNone/>
            </a:pPr>
            <a:r>
              <a:rPr b="1" i="0" lang="en" sz="3000" u="none" cap="none" strike="noStrike">
                <a:solidFill>
                  <a:srgbClr val="004C7F"/>
                </a:solidFill>
                <a:latin typeface="Helvetica Neue"/>
                <a:ea typeface="Helvetica Neue"/>
                <a:cs typeface="Helvetica Neue"/>
                <a:sym typeface="Helvetica Neue"/>
              </a:rPr>
              <a:t>Lecture 1: Intro to Python</a:t>
            </a:r>
            <a:endParaRPr b="1" i="0" sz="3000" u="none" cap="none" strike="noStrike">
              <a:solidFill>
                <a:srgbClr val="004C7F"/>
              </a:solidFill>
              <a:latin typeface="Helvetica Neue"/>
              <a:ea typeface="Helvetica Neue"/>
              <a:cs typeface="Helvetica Neue"/>
              <a:sym typeface="Helvetica Neue"/>
            </a:endParaRPr>
          </a:p>
          <a:p>
            <a:pPr indent="0" lvl="0" marL="0" marR="0" rtl="0" algn="l">
              <a:lnSpc>
                <a:spcPct val="115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8389bfd810_1_440"/>
          <p:cNvSpPr txBox="1"/>
          <p:nvPr/>
        </p:nvSpPr>
        <p:spPr>
          <a:xfrm>
            <a:off x="3800675" y="1151801"/>
            <a:ext cx="5359500" cy="23115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15000"/>
              </a:lnSpc>
              <a:spcBef>
                <a:spcPts val="0"/>
              </a:spcBef>
              <a:spcAft>
                <a:spcPts val="0"/>
              </a:spcAft>
              <a:buClr>
                <a:srgbClr val="000000"/>
              </a:buClr>
              <a:buSzPts val="1300"/>
              <a:buFont typeface="Lato"/>
              <a:buAutoNum type="alphaUcPeriod"/>
            </a:pPr>
            <a:r>
              <a:rPr b="1" i="0" lang="en" sz="1800" u="none" cap="none" strike="noStrike">
                <a:solidFill>
                  <a:srgbClr val="000000"/>
                </a:solidFill>
                <a:latin typeface="Lato"/>
                <a:ea typeface="Lato"/>
                <a:cs typeface="Lato"/>
                <a:sym typeface="Lato"/>
              </a:rPr>
              <a:t>70 ⇒ because the value of  </a:t>
            </a:r>
            <a:r>
              <a:rPr b="0" i="0" lang="en" sz="1800" u="none" cap="none" strike="noStrike">
                <a:solidFill>
                  <a:srgbClr val="000000"/>
                </a:solidFill>
                <a:highlight>
                  <a:srgbClr val="FFFFFE"/>
                </a:highlight>
                <a:latin typeface="Courier New"/>
                <a:ea typeface="Courier New"/>
                <a:cs typeface="Courier New"/>
                <a:sym typeface="Courier New"/>
              </a:rPr>
              <a:t>variable_b</a:t>
            </a:r>
            <a:r>
              <a:rPr b="1" i="0" lang="en" sz="1800" u="none" cap="none" strike="noStrike">
                <a:solidFill>
                  <a:srgbClr val="000000"/>
                </a:solidFill>
                <a:latin typeface="Lato"/>
                <a:ea typeface="Lato"/>
                <a:cs typeface="Lato"/>
                <a:sym typeface="Lato"/>
              </a:rPr>
              <a:t>  is set to be 70 in the second line</a:t>
            </a:r>
            <a:endParaRPr b="1" i="0" sz="1800" u="none" cap="none" strike="noStrike">
              <a:solidFill>
                <a:srgbClr val="000000"/>
              </a:solidFill>
              <a:latin typeface="Lato"/>
              <a:ea typeface="Lato"/>
              <a:cs typeface="Lato"/>
              <a:sym typeface="Lato"/>
            </a:endParaRPr>
          </a:p>
          <a:p>
            <a:pPr indent="-349250" lvl="0" marL="457200" marR="0" rtl="0" algn="l">
              <a:lnSpc>
                <a:spcPct val="115000"/>
              </a:lnSpc>
              <a:spcBef>
                <a:spcPts val="1000"/>
              </a:spcBef>
              <a:spcAft>
                <a:spcPts val="0"/>
              </a:spcAft>
              <a:buClr>
                <a:srgbClr val="000000"/>
              </a:buClr>
              <a:buSzPts val="1300"/>
              <a:buFont typeface="Lato"/>
              <a:buAutoNum type="alphaUcPeriod"/>
            </a:pPr>
            <a:r>
              <a:rPr b="1" i="0" lang="en" sz="1800" u="none" cap="none" strike="noStrike">
                <a:solidFill>
                  <a:srgbClr val="000000"/>
                </a:solidFill>
                <a:latin typeface="Lato"/>
                <a:ea typeface="Lato"/>
                <a:cs typeface="Lato"/>
                <a:sym typeface="Lato"/>
              </a:rPr>
              <a:t>40 ⇒ because the value of  </a:t>
            </a:r>
            <a:r>
              <a:rPr b="0" i="0" lang="en" sz="1800" u="none" cap="none" strike="noStrike">
                <a:solidFill>
                  <a:srgbClr val="000000"/>
                </a:solidFill>
                <a:highlight>
                  <a:srgbClr val="FFFFFE"/>
                </a:highlight>
                <a:latin typeface="Courier New"/>
                <a:ea typeface="Courier New"/>
                <a:cs typeface="Courier New"/>
                <a:sym typeface="Courier New"/>
              </a:rPr>
              <a:t>variable_b</a:t>
            </a:r>
            <a:r>
              <a:rPr b="1" i="0" lang="en" sz="1800" u="none" cap="none" strike="noStrike">
                <a:solidFill>
                  <a:srgbClr val="000000"/>
                </a:solidFill>
                <a:latin typeface="Lato"/>
                <a:ea typeface="Lato"/>
                <a:cs typeface="Lato"/>
                <a:sym typeface="Lato"/>
              </a:rPr>
              <a:t>  is set to be the same as  </a:t>
            </a:r>
            <a:r>
              <a:rPr b="0" i="0" lang="en" sz="1800" u="none" cap="none" strike="noStrike">
                <a:solidFill>
                  <a:srgbClr val="000000"/>
                </a:solidFill>
                <a:highlight>
                  <a:srgbClr val="FFFFFE"/>
                </a:highlight>
                <a:latin typeface="Courier New"/>
                <a:ea typeface="Courier New"/>
                <a:cs typeface="Courier New"/>
                <a:sym typeface="Courier New"/>
              </a:rPr>
              <a:t>variable_a</a:t>
            </a:r>
            <a:r>
              <a:rPr b="1" i="0" lang="en" sz="1800" u="none" cap="none" strike="noStrike">
                <a:solidFill>
                  <a:srgbClr val="000000"/>
                </a:solidFill>
                <a:latin typeface="Lato"/>
                <a:ea typeface="Lato"/>
                <a:cs typeface="Lato"/>
                <a:sym typeface="Lato"/>
              </a:rPr>
              <a:t>  which is 40</a:t>
            </a:r>
            <a:endParaRPr b="1" i="0" sz="1800" u="none" cap="none" strike="noStrike">
              <a:solidFill>
                <a:srgbClr val="000000"/>
              </a:solidFill>
              <a:latin typeface="Lato"/>
              <a:ea typeface="Lato"/>
              <a:cs typeface="Lato"/>
              <a:sym typeface="Lato"/>
            </a:endParaRPr>
          </a:p>
          <a:p>
            <a:pPr indent="-349250" lvl="0" marL="457200" marR="0" rtl="0" algn="l">
              <a:lnSpc>
                <a:spcPct val="115000"/>
              </a:lnSpc>
              <a:spcBef>
                <a:spcPts val="1000"/>
              </a:spcBef>
              <a:spcAft>
                <a:spcPts val="1000"/>
              </a:spcAft>
              <a:buClr>
                <a:srgbClr val="000000"/>
              </a:buClr>
              <a:buSzPts val="1300"/>
              <a:buFont typeface="Lato"/>
              <a:buAutoNum type="alphaUcPeriod"/>
            </a:pPr>
            <a:r>
              <a:rPr b="1" i="0" lang="en" sz="1800" u="none" cap="none" strike="noStrike">
                <a:solidFill>
                  <a:srgbClr val="000000"/>
                </a:solidFill>
                <a:latin typeface="Lato"/>
                <a:ea typeface="Lato"/>
                <a:cs typeface="Lato"/>
                <a:sym typeface="Lato"/>
              </a:rPr>
              <a:t>25 ⇒ because the value of  </a:t>
            </a:r>
            <a:r>
              <a:rPr b="0" i="0" lang="en" sz="1800" u="none" cap="none" strike="noStrike">
                <a:solidFill>
                  <a:srgbClr val="000000"/>
                </a:solidFill>
                <a:highlight>
                  <a:srgbClr val="FFFFFE"/>
                </a:highlight>
                <a:latin typeface="Courier New"/>
                <a:ea typeface="Courier New"/>
                <a:cs typeface="Courier New"/>
                <a:sym typeface="Courier New"/>
              </a:rPr>
              <a:t>variable_b</a:t>
            </a:r>
            <a:r>
              <a:rPr b="1" i="0" lang="en" sz="1800" u="none" cap="none" strike="noStrike">
                <a:solidFill>
                  <a:srgbClr val="000000"/>
                </a:solidFill>
                <a:latin typeface="Lato"/>
                <a:ea typeface="Lato"/>
                <a:cs typeface="Lato"/>
                <a:sym typeface="Lato"/>
              </a:rPr>
              <a:t>  is set to be the same as  </a:t>
            </a:r>
            <a:r>
              <a:rPr b="0" i="0" lang="en" sz="1800" u="none" cap="none" strike="noStrike">
                <a:solidFill>
                  <a:srgbClr val="000000"/>
                </a:solidFill>
                <a:highlight>
                  <a:srgbClr val="FFFFFE"/>
                </a:highlight>
                <a:latin typeface="Courier New"/>
                <a:ea typeface="Courier New"/>
                <a:cs typeface="Courier New"/>
                <a:sym typeface="Courier New"/>
              </a:rPr>
              <a:t>variable_a</a:t>
            </a:r>
            <a:r>
              <a:rPr b="1" i="0" lang="en" sz="1800" u="none" cap="none" strike="noStrike">
                <a:solidFill>
                  <a:srgbClr val="000000"/>
                </a:solidFill>
                <a:latin typeface="Lato"/>
                <a:ea typeface="Lato"/>
                <a:cs typeface="Lato"/>
                <a:sym typeface="Lato"/>
              </a:rPr>
              <a:t>  which is 25</a:t>
            </a:r>
            <a:endParaRPr b="1" i="0" sz="1800" u="none" cap="none" strike="noStrike">
              <a:solidFill>
                <a:srgbClr val="000000"/>
              </a:solidFill>
              <a:latin typeface="Lato"/>
              <a:ea typeface="Lato"/>
              <a:cs typeface="Lato"/>
              <a:sym typeface="Lato"/>
            </a:endParaRPr>
          </a:p>
        </p:txBody>
      </p:sp>
      <p:sp>
        <p:nvSpPr>
          <p:cNvPr id="214" name="Google Shape;214;g28389bfd810_1_440"/>
          <p:cNvSpPr txBox="1"/>
          <p:nvPr/>
        </p:nvSpPr>
        <p:spPr>
          <a:xfrm>
            <a:off x="151780" y="1344172"/>
            <a:ext cx="3300300" cy="1597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chemeClr val="accent1"/>
              </a:buClr>
              <a:buSzPts val="500"/>
              <a:buFont typeface="Lato"/>
              <a:buNone/>
            </a:pPr>
            <a:r>
              <a:rPr b="0" i="0" lang="en" sz="1300" u="none" cap="none" strike="noStrike">
                <a:solidFill>
                  <a:schemeClr val="accent1"/>
                </a:solidFill>
                <a:latin typeface="Lato"/>
                <a:ea typeface="Lato"/>
                <a:cs typeface="Lato"/>
                <a:sym typeface="Lato"/>
              </a:rPr>
              <a:t>What does the following code output?</a:t>
            </a:r>
            <a:endParaRPr sz="500"/>
          </a:p>
        </p:txBody>
      </p:sp>
      <p:sp>
        <p:nvSpPr>
          <p:cNvPr id="215" name="Google Shape;215;g28389bfd810_1_440"/>
          <p:cNvSpPr txBox="1"/>
          <p:nvPr/>
        </p:nvSpPr>
        <p:spPr>
          <a:xfrm>
            <a:off x="428557" y="1841235"/>
            <a:ext cx="3300300" cy="245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variable_a = </a:t>
            </a:r>
            <a:r>
              <a:rPr b="0" i="0" lang="en" sz="1600" u="none" cap="none" strike="noStrike">
                <a:solidFill>
                  <a:srgbClr val="098156"/>
                </a:solidFill>
                <a:highlight>
                  <a:srgbClr val="FFFFFE"/>
                </a:highlight>
                <a:latin typeface="Courier New"/>
                <a:ea typeface="Courier New"/>
                <a:cs typeface="Courier New"/>
                <a:sym typeface="Courier New"/>
              </a:rPr>
              <a:t>25</a:t>
            </a:r>
            <a:endParaRPr sz="500"/>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var</a:t>
            </a:r>
            <a:r>
              <a:rPr lang="en" sz="1600">
                <a:highlight>
                  <a:srgbClr val="FFFFFE"/>
                </a:highlight>
                <a:latin typeface="Courier New"/>
                <a:ea typeface="Courier New"/>
                <a:cs typeface="Courier New"/>
                <a:sym typeface="Courier New"/>
              </a:rPr>
              <a:t>ia</a:t>
            </a:r>
            <a:r>
              <a:rPr b="0" i="0" lang="en" sz="1600" u="none" cap="none" strike="noStrike">
                <a:solidFill>
                  <a:srgbClr val="000000"/>
                </a:solidFill>
                <a:highlight>
                  <a:srgbClr val="FFFFFE"/>
                </a:highlight>
                <a:latin typeface="Courier New"/>
                <a:ea typeface="Courier New"/>
                <a:cs typeface="Courier New"/>
                <a:sym typeface="Courier New"/>
              </a:rPr>
              <a:t>ble_b = </a:t>
            </a:r>
            <a:r>
              <a:rPr b="0" i="0" lang="en" sz="1600" u="none" cap="none" strike="noStrike">
                <a:solidFill>
                  <a:srgbClr val="098156"/>
                </a:solidFill>
                <a:highlight>
                  <a:srgbClr val="FFFFFE"/>
                </a:highlight>
                <a:latin typeface="Courier New"/>
                <a:ea typeface="Courier New"/>
                <a:cs typeface="Courier New"/>
                <a:sym typeface="Courier New"/>
              </a:rPr>
              <a:t>70</a:t>
            </a:r>
            <a:endParaRPr sz="500"/>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variable_a = </a:t>
            </a:r>
            <a:r>
              <a:rPr b="0" i="0" lang="en" sz="1600" u="none" cap="none" strike="noStrike">
                <a:solidFill>
                  <a:srgbClr val="098156"/>
                </a:solidFill>
                <a:highlight>
                  <a:srgbClr val="FFFFFE"/>
                </a:highlight>
                <a:latin typeface="Courier New"/>
                <a:ea typeface="Courier New"/>
                <a:cs typeface="Courier New"/>
                <a:sym typeface="Courier New"/>
              </a:rPr>
              <a:t>40</a:t>
            </a:r>
            <a:endParaRPr sz="500"/>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variable_b = variable_a</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795E26"/>
                </a:solidFill>
                <a:highlight>
                  <a:srgbClr val="FFFFFE"/>
                </a:highlight>
                <a:latin typeface="Courier New"/>
                <a:ea typeface="Courier New"/>
                <a:cs typeface="Courier New"/>
                <a:sym typeface="Courier New"/>
              </a:rPr>
              <a:t>print</a:t>
            </a:r>
            <a:r>
              <a:rPr b="0" i="0" lang="en" sz="1600" u="none" cap="none" strike="noStrike">
                <a:solidFill>
                  <a:srgbClr val="000000"/>
                </a:solidFill>
                <a:highlight>
                  <a:srgbClr val="FFFFFE"/>
                </a:highlight>
                <a:latin typeface="Courier New"/>
                <a:ea typeface="Courier New"/>
                <a:cs typeface="Courier New"/>
                <a:sym typeface="Courier New"/>
              </a:rPr>
              <a:t>(variable_b)</a:t>
            </a:r>
            <a:endParaRPr sz="500"/>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chemeClr val="accent1"/>
              </a:solidFill>
              <a:latin typeface="Courier New"/>
              <a:ea typeface="Courier New"/>
              <a:cs typeface="Courier New"/>
              <a:sym typeface="Courier New"/>
            </a:endParaRPr>
          </a:p>
        </p:txBody>
      </p:sp>
      <p:sp>
        <p:nvSpPr>
          <p:cNvPr id="216" name="Google Shape;216;g28389bfd810_1_440"/>
          <p:cNvSpPr txBox="1"/>
          <p:nvPr/>
        </p:nvSpPr>
        <p:spPr>
          <a:xfrm>
            <a:off x="428548"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17" name="Google Shape;217;g28389bfd810_1_440"/>
          <p:cNvSpPr txBox="1"/>
          <p:nvPr/>
        </p:nvSpPr>
        <p:spPr>
          <a:xfrm>
            <a:off x="428548" y="57589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Self-test</a:t>
            </a:r>
            <a:endParaRPr b="1" i="0" sz="2600" u="none" cap="none" strike="noStrike">
              <a:solidFill>
                <a:srgbClr val="006D64"/>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8389bfd810_1_448"/>
          <p:cNvSpPr txBox="1"/>
          <p:nvPr/>
        </p:nvSpPr>
        <p:spPr>
          <a:xfrm>
            <a:off x="3800675" y="1151801"/>
            <a:ext cx="5359500" cy="23115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15000"/>
              </a:lnSpc>
              <a:spcBef>
                <a:spcPts val="0"/>
              </a:spcBef>
              <a:spcAft>
                <a:spcPts val="0"/>
              </a:spcAft>
              <a:buClr>
                <a:srgbClr val="000000"/>
              </a:buClr>
              <a:buSzPts val="1300"/>
              <a:buFont typeface="Lato"/>
              <a:buAutoNum type="alphaUcPeriod"/>
            </a:pPr>
            <a:r>
              <a:rPr b="1" i="0" lang="en" sz="1800" u="none" cap="none" strike="noStrike">
                <a:solidFill>
                  <a:srgbClr val="000000"/>
                </a:solidFill>
                <a:latin typeface="Lato"/>
                <a:ea typeface="Lato"/>
                <a:cs typeface="Lato"/>
                <a:sym typeface="Lato"/>
              </a:rPr>
              <a:t>70 ⇒ because the value of  </a:t>
            </a:r>
            <a:r>
              <a:rPr b="0" i="0" lang="en" sz="1800" u="none" cap="none" strike="noStrike">
                <a:solidFill>
                  <a:srgbClr val="000000"/>
                </a:solidFill>
                <a:highlight>
                  <a:srgbClr val="FFFFFE"/>
                </a:highlight>
                <a:latin typeface="Courier New"/>
                <a:ea typeface="Courier New"/>
                <a:cs typeface="Courier New"/>
                <a:sym typeface="Courier New"/>
              </a:rPr>
              <a:t>variable_b</a:t>
            </a:r>
            <a:r>
              <a:rPr b="1" i="0" lang="en" sz="1800" u="none" cap="none" strike="noStrike">
                <a:solidFill>
                  <a:srgbClr val="000000"/>
                </a:solidFill>
                <a:latin typeface="Lato"/>
                <a:ea typeface="Lato"/>
                <a:cs typeface="Lato"/>
                <a:sym typeface="Lato"/>
              </a:rPr>
              <a:t>  is set to be 70 in the second line</a:t>
            </a:r>
            <a:endParaRPr b="1" i="0" sz="1800" u="none" cap="none" strike="noStrike">
              <a:solidFill>
                <a:srgbClr val="000000"/>
              </a:solidFill>
              <a:latin typeface="Lato"/>
              <a:ea typeface="Lato"/>
              <a:cs typeface="Lato"/>
              <a:sym typeface="Lato"/>
            </a:endParaRPr>
          </a:p>
          <a:p>
            <a:pPr indent="-349250" lvl="0" marL="457200" marR="0" rtl="0" algn="l">
              <a:lnSpc>
                <a:spcPct val="115000"/>
              </a:lnSpc>
              <a:spcBef>
                <a:spcPts val="1000"/>
              </a:spcBef>
              <a:spcAft>
                <a:spcPts val="0"/>
              </a:spcAft>
              <a:buClr>
                <a:srgbClr val="008000"/>
              </a:buClr>
              <a:buSzPts val="1300"/>
              <a:buFont typeface="Lato"/>
              <a:buAutoNum type="alphaUcPeriod"/>
            </a:pPr>
            <a:r>
              <a:rPr b="1" i="0" lang="en" sz="1800" u="none" cap="none" strike="noStrike">
                <a:solidFill>
                  <a:srgbClr val="008000"/>
                </a:solidFill>
                <a:latin typeface="Lato"/>
                <a:ea typeface="Lato"/>
                <a:cs typeface="Lato"/>
                <a:sym typeface="Lato"/>
              </a:rPr>
              <a:t>40 ⇒ because the value of  </a:t>
            </a:r>
            <a:r>
              <a:rPr b="0" i="0" lang="en" sz="1800" u="none" cap="none" strike="noStrike">
                <a:solidFill>
                  <a:srgbClr val="008000"/>
                </a:solidFill>
                <a:highlight>
                  <a:srgbClr val="FFFFFE"/>
                </a:highlight>
                <a:latin typeface="Courier New"/>
                <a:ea typeface="Courier New"/>
                <a:cs typeface="Courier New"/>
                <a:sym typeface="Courier New"/>
              </a:rPr>
              <a:t>variable_b</a:t>
            </a:r>
            <a:r>
              <a:rPr b="1" i="0" lang="en" sz="1800" u="none" cap="none" strike="noStrike">
                <a:solidFill>
                  <a:srgbClr val="008000"/>
                </a:solidFill>
                <a:latin typeface="Lato"/>
                <a:ea typeface="Lato"/>
                <a:cs typeface="Lato"/>
                <a:sym typeface="Lato"/>
              </a:rPr>
              <a:t>  is set to be the same as  </a:t>
            </a:r>
            <a:r>
              <a:rPr b="0" i="0" lang="en" sz="1800" u="none" cap="none" strike="noStrike">
                <a:solidFill>
                  <a:srgbClr val="008000"/>
                </a:solidFill>
                <a:highlight>
                  <a:srgbClr val="FFFFFE"/>
                </a:highlight>
                <a:latin typeface="Courier New"/>
                <a:ea typeface="Courier New"/>
                <a:cs typeface="Courier New"/>
                <a:sym typeface="Courier New"/>
              </a:rPr>
              <a:t>variable_a</a:t>
            </a:r>
            <a:r>
              <a:rPr b="1" i="0" lang="en" sz="1800" u="none" cap="none" strike="noStrike">
                <a:solidFill>
                  <a:srgbClr val="008000"/>
                </a:solidFill>
                <a:latin typeface="Lato"/>
                <a:ea typeface="Lato"/>
                <a:cs typeface="Lato"/>
                <a:sym typeface="Lato"/>
              </a:rPr>
              <a:t>  which is 40</a:t>
            </a:r>
            <a:endParaRPr b="1" i="0" sz="1800" u="none" cap="none" strike="noStrike">
              <a:solidFill>
                <a:srgbClr val="008000"/>
              </a:solidFill>
              <a:latin typeface="Lato"/>
              <a:ea typeface="Lato"/>
              <a:cs typeface="Lato"/>
              <a:sym typeface="Lato"/>
            </a:endParaRPr>
          </a:p>
          <a:p>
            <a:pPr indent="-349250" lvl="0" marL="457200" marR="0" rtl="0" algn="l">
              <a:lnSpc>
                <a:spcPct val="115000"/>
              </a:lnSpc>
              <a:spcBef>
                <a:spcPts val="1000"/>
              </a:spcBef>
              <a:spcAft>
                <a:spcPts val="1000"/>
              </a:spcAft>
              <a:buClr>
                <a:srgbClr val="000000"/>
              </a:buClr>
              <a:buSzPts val="1300"/>
              <a:buFont typeface="Lato"/>
              <a:buAutoNum type="alphaUcPeriod"/>
            </a:pPr>
            <a:r>
              <a:rPr b="1" i="0" lang="en" sz="1800" u="none" cap="none" strike="noStrike">
                <a:solidFill>
                  <a:srgbClr val="000000"/>
                </a:solidFill>
                <a:latin typeface="Lato"/>
                <a:ea typeface="Lato"/>
                <a:cs typeface="Lato"/>
                <a:sym typeface="Lato"/>
              </a:rPr>
              <a:t>25 ⇒ because the value of  </a:t>
            </a:r>
            <a:r>
              <a:rPr b="0" i="0" lang="en" sz="1800" u="none" cap="none" strike="noStrike">
                <a:solidFill>
                  <a:srgbClr val="000000"/>
                </a:solidFill>
                <a:highlight>
                  <a:srgbClr val="FFFFFE"/>
                </a:highlight>
                <a:latin typeface="Courier New"/>
                <a:ea typeface="Courier New"/>
                <a:cs typeface="Courier New"/>
                <a:sym typeface="Courier New"/>
              </a:rPr>
              <a:t>variable_b</a:t>
            </a:r>
            <a:r>
              <a:rPr b="1" i="0" lang="en" sz="1800" u="none" cap="none" strike="noStrike">
                <a:solidFill>
                  <a:srgbClr val="000000"/>
                </a:solidFill>
                <a:latin typeface="Lato"/>
                <a:ea typeface="Lato"/>
                <a:cs typeface="Lato"/>
                <a:sym typeface="Lato"/>
              </a:rPr>
              <a:t>  is set to be the same as  </a:t>
            </a:r>
            <a:r>
              <a:rPr b="0" i="0" lang="en" sz="1800" u="none" cap="none" strike="noStrike">
                <a:solidFill>
                  <a:srgbClr val="000000"/>
                </a:solidFill>
                <a:highlight>
                  <a:srgbClr val="FFFFFE"/>
                </a:highlight>
                <a:latin typeface="Courier New"/>
                <a:ea typeface="Courier New"/>
                <a:cs typeface="Courier New"/>
                <a:sym typeface="Courier New"/>
              </a:rPr>
              <a:t>variable_a</a:t>
            </a:r>
            <a:r>
              <a:rPr b="1" i="0" lang="en" sz="1800" u="none" cap="none" strike="noStrike">
                <a:solidFill>
                  <a:srgbClr val="000000"/>
                </a:solidFill>
                <a:latin typeface="Lato"/>
                <a:ea typeface="Lato"/>
                <a:cs typeface="Lato"/>
                <a:sym typeface="Lato"/>
              </a:rPr>
              <a:t>  which is 25</a:t>
            </a:r>
            <a:endParaRPr b="1" i="0" sz="1800" u="none" cap="none" strike="noStrike">
              <a:solidFill>
                <a:srgbClr val="000000"/>
              </a:solidFill>
              <a:latin typeface="Lato"/>
              <a:ea typeface="Lato"/>
              <a:cs typeface="Lato"/>
              <a:sym typeface="Lato"/>
            </a:endParaRPr>
          </a:p>
        </p:txBody>
      </p:sp>
      <p:sp>
        <p:nvSpPr>
          <p:cNvPr id="223" name="Google Shape;223;g28389bfd810_1_448"/>
          <p:cNvSpPr txBox="1"/>
          <p:nvPr/>
        </p:nvSpPr>
        <p:spPr>
          <a:xfrm>
            <a:off x="151780" y="1344172"/>
            <a:ext cx="3300300" cy="15975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1200"/>
              </a:spcAft>
              <a:buClr>
                <a:schemeClr val="accent1"/>
              </a:buClr>
              <a:buSzPts val="500"/>
              <a:buFont typeface="Lato"/>
              <a:buNone/>
            </a:pPr>
            <a:r>
              <a:rPr b="0" i="0" lang="en" sz="1300" u="none" cap="none" strike="noStrike">
                <a:solidFill>
                  <a:schemeClr val="accent1"/>
                </a:solidFill>
                <a:latin typeface="Lato"/>
                <a:ea typeface="Lato"/>
                <a:cs typeface="Lato"/>
                <a:sym typeface="Lato"/>
              </a:rPr>
              <a:t>What does the following code output?</a:t>
            </a:r>
            <a:endParaRPr sz="500"/>
          </a:p>
        </p:txBody>
      </p:sp>
      <p:sp>
        <p:nvSpPr>
          <p:cNvPr id="224" name="Google Shape;224;g28389bfd810_1_448"/>
          <p:cNvSpPr txBox="1"/>
          <p:nvPr/>
        </p:nvSpPr>
        <p:spPr>
          <a:xfrm>
            <a:off x="428557" y="1841235"/>
            <a:ext cx="3300300" cy="245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variable_a = </a:t>
            </a:r>
            <a:r>
              <a:rPr b="0" i="0" lang="en" sz="1600" u="none" cap="none" strike="noStrike">
                <a:solidFill>
                  <a:srgbClr val="098156"/>
                </a:solidFill>
                <a:highlight>
                  <a:srgbClr val="FFFFFE"/>
                </a:highlight>
                <a:latin typeface="Courier New"/>
                <a:ea typeface="Courier New"/>
                <a:cs typeface="Courier New"/>
                <a:sym typeface="Courier New"/>
              </a:rPr>
              <a:t>25</a:t>
            </a:r>
            <a:endParaRPr sz="500"/>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var</a:t>
            </a:r>
            <a:r>
              <a:rPr lang="en" sz="1600">
                <a:highlight>
                  <a:srgbClr val="FFFFFE"/>
                </a:highlight>
                <a:latin typeface="Courier New"/>
                <a:ea typeface="Courier New"/>
                <a:cs typeface="Courier New"/>
                <a:sym typeface="Courier New"/>
              </a:rPr>
              <a:t>ia</a:t>
            </a:r>
            <a:r>
              <a:rPr b="0" i="0" lang="en" sz="1600" u="none" cap="none" strike="noStrike">
                <a:solidFill>
                  <a:srgbClr val="000000"/>
                </a:solidFill>
                <a:highlight>
                  <a:srgbClr val="FFFFFE"/>
                </a:highlight>
                <a:latin typeface="Courier New"/>
                <a:ea typeface="Courier New"/>
                <a:cs typeface="Courier New"/>
                <a:sym typeface="Courier New"/>
              </a:rPr>
              <a:t>ble_b = </a:t>
            </a:r>
            <a:r>
              <a:rPr b="0" i="0" lang="en" sz="1600" u="none" cap="none" strike="noStrike">
                <a:solidFill>
                  <a:srgbClr val="098156"/>
                </a:solidFill>
                <a:highlight>
                  <a:srgbClr val="FFFFFE"/>
                </a:highlight>
                <a:latin typeface="Courier New"/>
                <a:ea typeface="Courier New"/>
                <a:cs typeface="Courier New"/>
                <a:sym typeface="Courier New"/>
              </a:rPr>
              <a:t>70</a:t>
            </a:r>
            <a:endParaRPr sz="500"/>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variable_a = </a:t>
            </a:r>
            <a:r>
              <a:rPr b="0" i="0" lang="en" sz="1600" u="none" cap="none" strike="noStrike">
                <a:solidFill>
                  <a:srgbClr val="098156"/>
                </a:solidFill>
                <a:highlight>
                  <a:srgbClr val="FFFFFE"/>
                </a:highlight>
                <a:latin typeface="Courier New"/>
                <a:ea typeface="Courier New"/>
                <a:cs typeface="Courier New"/>
                <a:sym typeface="Courier New"/>
              </a:rPr>
              <a:t>40</a:t>
            </a:r>
            <a:endParaRPr sz="500"/>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variable_b = variable_a</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795E26"/>
                </a:solidFill>
                <a:highlight>
                  <a:srgbClr val="FFFFFE"/>
                </a:highlight>
                <a:latin typeface="Courier New"/>
                <a:ea typeface="Courier New"/>
                <a:cs typeface="Courier New"/>
                <a:sym typeface="Courier New"/>
              </a:rPr>
              <a:t>print</a:t>
            </a:r>
            <a:r>
              <a:rPr b="0" i="0" lang="en" sz="1600" u="none" cap="none" strike="noStrike">
                <a:solidFill>
                  <a:srgbClr val="000000"/>
                </a:solidFill>
                <a:highlight>
                  <a:srgbClr val="FFFFFE"/>
                </a:highlight>
                <a:latin typeface="Courier New"/>
                <a:ea typeface="Courier New"/>
                <a:cs typeface="Courier New"/>
                <a:sym typeface="Courier New"/>
              </a:rPr>
              <a:t>(variable_b)</a:t>
            </a:r>
            <a:endParaRPr sz="500"/>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chemeClr val="accent1"/>
              </a:solidFill>
              <a:latin typeface="Courier New"/>
              <a:ea typeface="Courier New"/>
              <a:cs typeface="Courier New"/>
              <a:sym typeface="Courier New"/>
            </a:endParaRPr>
          </a:p>
        </p:txBody>
      </p:sp>
      <p:sp>
        <p:nvSpPr>
          <p:cNvPr id="225" name="Google Shape;225;g28389bfd810_1_448"/>
          <p:cNvSpPr txBox="1"/>
          <p:nvPr/>
        </p:nvSpPr>
        <p:spPr>
          <a:xfrm>
            <a:off x="428548"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26" name="Google Shape;226;g28389bfd810_1_448"/>
          <p:cNvSpPr txBox="1"/>
          <p:nvPr/>
        </p:nvSpPr>
        <p:spPr>
          <a:xfrm>
            <a:off x="428548" y="57589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Self-test</a:t>
            </a:r>
            <a:endParaRPr b="1" i="0" sz="2600" u="none" cap="none" strike="noStrike">
              <a:solidFill>
                <a:srgbClr val="006D64"/>
              </a:solidFill>
              <a:latin typeface="Helvetica Neue"/>
              <a:ea typeface="Helvetica Neue"/>
              <a:cs typeface="Helvetica Neue"/>
              <a:sym typeface="Helvetica Neue"/>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28389bfd810_1_456"/>
          <p:cNvSpPr txBox="1"/>
          <p:nvPr>
            <p:ph idx="1" type="body"/>
          </p:nvPr>
        </p:nvSpPr>
        <p:spPr>
          <a:xfrm>
            <a:off x="848088" y="1339572"/>
            <a:ext cx="7687800" cy="3057300"/>
          </a:xfrm>
          <a:prstGeom prst="rect">
            <a:avLst/>
          </a:prstGeom>
          <a:noFill/>
          <a:ln>
            <a:noFill/>
          </a:ln>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100"/>
              <a:buChar char="●"/>
            </a:pPr>
            <a:r>
              <a:rPr lang="en" sz="1600"/>
              <a:t>Non-fractional number</a:t>
            </a:r>
            <a:endParaRPr/>
          </a:p>
          <a:p>
            <a:pPr indent="-311150" lvl="0" marL="457200" rtl="0" algn="l">
              <a:lnSpc>
                <a:spcPct val="200000"/>
              </a:lnSpc>
              <a:spcBef>
                <a:spcPts val="0"/>
              </a:spcBef>
              <a:spcAft>
                <a:spcPts val="0"/>
              </a:spcAft>
              <a:buSzPts val="1100"/>
              <a:buChar char="●"/>
            </a:pPr>
            <a:r>
              <a:rPr lang="en" sz="1600"/>
              <a:t>Positive or negative</a:t>
            </a:r>
            <a:endParaRPr/>
          </a:p>
          <a:p>
            <a:pPr indent="-311150" lvl="0" marL="457200" rtl="0" algn="l">
              <a:lnSpc>
                <a:spcPct val="200000"/>
              </a:lnSpc>
              <a:spcBef>
                <a:spcPts val="0"/>
              </a:spcBef>
              <a:spcAft>
                <a:spcPts val="0"/>
              </a:spcAft>
              <a:buSzPts val="1100"/>
              <a:buChar char="●"/>
            </a:pPr>
            <a:r>
              <a:rPr lang="en" sz="1600"/>
              <a:t>No maximum or minimum practically</a:t>
            </a:r>
            <a:endParaRPr sz="1600"/>
          </a:p>
          <a:p>
            <a:pPr indent="0" lvl="0" marL="0" rtl="0" algn="l">
              <a:lnSpc>
                <a:spcPct val="135714"/>
              </a:lnSpc>
              <a:spcBef>
                <a:spcPts val="120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first_number = </a:t>
            </a:r>
            <a:r>
              <a:rPr lang="en" sz="1600">
                <a:solidFill>
                  <a:srgbClr val="09885A"/>
                </a:solidFill>
                <a:highlight>
                  <a:srgbClr val="FFFFFE"/>
                </a:highlight>
                <a:latin typeface="Courier New"/>
                <a:ea typeface="Courier New"/>
                <a:cs typeface="Courier New"/>
                <a:sym typeface="Courier New"/>
              </a:rPr>
              <a:t>1</a:t>
            </a:r>
            <a:endParaRPr sz="16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second_number = </a:t>
            </a:r>
            <a:r>
              <a:rPr lang="en" sz="1600">
                <a:solidFill>
                  <a:srgbClr val="09885A"/>
                </a:solidFill>
                <a:highlight>
                  <a:srgbClr val="FFFFFE"/>
                </a:highlight>
                <a:latin typeface="Courier New"/>
                <a:ea typeface="Courier New"/>
                <a:cs typeface="Courier New"/>
                <a:sym typeface="Courier New"/>
              </a:rPr>
              <a:t>5</a:t>
            </a:r>
            <a:endParaRPr sz="16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third_number = </a:t>
            </a:r>
            <a:r>
              <a:rPr lang="en" sz="1600">
                <a:solidFill>
                  <a:srgbClr val="09885A"/>
                </a:solidFill>
                <a:highlight>
                  <a:srgbClr val="FFFFFE"/>
                </a:highlight>
                <a:latin typeface="Courier New"/>
                <a:ea typeface="Courier New"/>
                <a:cs typeface="Courier New"/>
                <a:sym typeface="Courier New"/>
              </a:rPr>
              <a:t>-3</a:t>
            </a:r>
            <a:endParaRPr sz="1600">
              <a:latin typeface="Courier New"/>
              <a:ea typeface="Courier New"/>
              <a:cs typeface="Courier New"/>
              <a:sym typeface="Courier New"/>
            </a:endParaRPr>
          </a:p>
        </p:txBody>
      </p:sp>
      <p:sp>
        <p:nvSpPr>
          <p:cNvPr id="232" name="Google Shape;232;g28389bfd810_1_456"/>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233" name="Google Shape;233;g28389bfd810_1_456"/>
          <p:cNvSpPr txBox="1"/>
          <p:nvPr/>
        </p:nvSpPr>
        <p:spPr>
          <a:xfrm>
            <a:off x="447248"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34" name="Google Shape;234;g28389bfd810_1_456"/>
          <p:cNvSpPr txBox="1"/>
          <p:nvPr/>
        </p:nvSpPr>
        <p:spPr>
          <a:xfrm>
            <a:off x="447248" y="605274"/>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Integer</a:t>
            </a:r>
            <a:endParaRPr sz="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g28389bfd810_1_463"/>
          <p:cNvSpPr txBox="1"/>
          <p:nvPr>
            <p:ph idx="1" type="body"/>
          </p:nvPr>
        </p:nvSpPr>
        <p:spPr>
          <a:xfrm>
            <a:off x="850630" y="1339572"/>
            <a:ext cx="4002600" cy="3000900"/>
          </a:xfrm>
          <a:prstGeom prst="rect">
            <a:avLst/>
          </a:prstGeom>
          <a:noFill/>
          <a:ln>
            <a:noFill/>
          </a:ln>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100"/>
              <a:buChar char="●"/>
            </a:pPr>
            <a:r>
              <a:rPr lang="en" sz="1600"/>
              <a:t>“Float”</a:t>
            </a:r>
            <a:endParaRPr/>
          </a:p>
          <a:p>
            <a:pPr indent="-311150" lvl="0" marL="457200" rtl="0" algn="l">
              <a:lnSpc>
                <a:spcPct val="200000"/>
              </a:lnSpc>
              <a:spcBef>
                <a:spcPts val="0"/>
              </a:spcBef>
              <a:spcAft>
                <a:spcPts val="0"/>
              </a:spcAft>
              <a:buSzPts val="1100"/>
              <a:buChar char="●"/>
            </a:pPr>
            <a:r>
              <a:rPr lang="en" sz="1600"/>
              <a:t>Decimal point number</a:t>
            </a:r>
            <a:endParaRPr sz="1600"/>
          </a:p>
          <a:p>
            <a:pPr indent="-311150" lvl="0" marL="457200" rtl="0" algn="l">
              <a:lnSpc>
                <a:spcPct val="200000"/>
              </a:lnSpc>
              <a:spcBef>
                <a:spcPts val="0"/>
              </a:spcBef>
              <a:spcAft>
                <a:spcPts val="0"/>
              </a:spcAft>
              <a:buSzPts val="1100"/>
              <a:buChar char="●"/>
            </a:pPr>
            <a:r>
              <a:rPr lang="en" sz="1600"/>
              <a:t>Accurate within 2</a:t>
            </a:r>
            <a:r>
              <a:rPr baseline="30000" lang="en" sz="1600"/>
              <a:t>-55</a:t>
            </a:r>
            <a:endParaRPr sz="1600">
              <a:solidFill>
                <a:srgbClr val="09885A"/>
              </a:solidFill>
              <a:highlight>
                <a:srgbClr val="FFFFFE"/>
              </a:highlight>
              <a:latin typeface="Courier New"/>
              <a:ea typeface="Courier New"/>
              <a:cs typeface="Courier New"/>
              <a:sym typeface="Courier New"/>
            </a:endParaRPr>
          </a:p>
          <a:p>
            <a:pPr indent="0" lvl="0" marL="0" rtl="0" algn="l">
              <a:lnSpc>
                <a:spcPct val="250000"/>
              </a:lnSpc>
              <a:spcBef>
                <a:spcPts val="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petal_length = </a:t>
            </a:r>
            <a:r>
              <a:rPr lang="en" sz="1600">
                <a:solidFill>
                  <a:srgbClr val="09885A"/>
                </a:solidFill>
                <a:highlight>
                  <a:srgbClr val="FFFFFE"/>
                </a:highlight>
                <a:latin typeface="Courier New"/>
                <a:ea typeface="Courier New"/>
                <a:cs typeface="Courier New"/>
                <a:sym typeface="Courier New"/>
              </a:rPr>
              <a:t>3.5</a:t>
            </a:r>
            <a:endParaRPr/>
          </a:p>
          <a:p>
            <a:pPr indent="0" lvl="0" marL="0" rtl="0" algn="l">
              <a:lnSpc>
                <a:spcPct val="135714"/>
              </a:lnSpc>
              <a:spcBef>
                <a:spcPts val="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petal_width = </a:t>
            </a:r>
            <a:r>
              <a:rPr lang="en" sz="1600">
                <a:solidFill>
                  <a:srgbClr val="09885A"/>
                </a:solidFill>
                <a:highlight>
                  <a:srgbClr val="FFFFFE"/>
                </a:highlight>
                <a:latin typeface="Courier New"/>
                <a:ea typeface="Courier New"/>
                <a:cs typeface="Courier New"/>
                <a:sym typeface="Courier New"/>
              </a:rPr>
              <a:t>4.0</a:t>
            </a:r>
            <a:endParaRPr/>
          </a:p>
          <a:p>
            <a:pPr indent="0" lvl="0" marL="0" rtl="0" algn="l">
              <a:lnSpc>
                <a:spcPct val="135714"/>
              </a:lnSpc>
              <a:spcBef>
                <a:spcPts val="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pi = </a:t>
            </a:r>
            <a:r>
              <a:rPr lang="en" sz="1600">
                <a:solidFill>
                  <a:srgbClr val="09885A"/>
                </a:solidFill>
                <a:highlight>
                  <a:srgbClr val="FFFFFE"/>
                </a:highlight>
                <a:latin typeface="Courier New"/>
                <a:ea typeface="Courier New"/>
                <a:cs typeface="Courier New"/>
                <a:sym typeface="Courier New"/>
              </a:rPr>
              <a:t>3.14159265358</a:t>
            </a:r>
            <a:endParaRPr i="1" sz="1600">
              <a:latin typeface="Courier New"/>
              <a:ea typeface="Courier New"/>
              <a:cs typeface="Courier New"/>
              <a:sym typeface="Courier New"/>
            </a:endParaRPr>
          </a:p>
        </p:txBody>
      </p:sp>
      <p:sp>
        <p:nvSpPr>
          <p:cNvPr id="240" name="Google Shape;240;g28389bfd810_1_463"/>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241" name="Google Shape;241;g28389bfd810_1_463"/>
          <p:cNvSpPr txBox="1"/>
          <p:nvPr/>
        </p:nvSpPr>
        <p:spPr>
          <a:xfrm>
            <a:off x="5922755" y="1365246"/>
            <a:ext cx="3454200" cy="527100"/>
          </a:xfrm>
          <a:prstGeom prst="rect">
            <a:avLst/>
          </a:prstGeom>
          <a:noFill/>
          <a:ln>
            <a:noFill/>
          </a:ln>
        </p:spPr>
        <p:txBody>
          <a:bodyPr anchorCtr="0" anchor="t" bIns="17125" lIns="34275" spcFirstLastPara="1" rIns="34275" wrap="square" tIns="17125">
            <a:spAutoFit/>
          </a:bodyPr>
          <a:lstStyle/>
          <a:p>
            <a:pPr indent="0" lvl="0" marL="0" marR="0" rtl="0" algn="l">
              <a:lnSpc>
                <a:spcPct val="135714"/>
              </a:lnSpc>
              <a:spcBef>
                <a:spcPts val="0"/>
              </a:spcBef>
              <a:spcAft>
                <a:spcPts val="0"/>
              </a:spcAft>
              <a:buNone/>
            </a:pPr>
            <a:r>
              <a:rPr b="0" i="0" lang="en" sz="3200" u="none" cap="none" strike="noStrike">
                <a:solidFill>
                  <a:srgbClr val="09885A"/>
                </a:solidFill>
                <a:highlight>
                  <a:srgbClr val="FFFFFE"/>
                </a:highlight>
                <a:latin typeface="Courier New"/>
                <a:ea typeface="Courier New"/>
                <a:cs typeface="Courier New"/>
                <a:sym typeface="Courier New"/>
              </a:rPr>
              <a:t>3.1415926</a:t>
            </a:r>
            <a:endParaRPr sz="500"/>
          </a:p>
        </p:txBody>
      </p:sp>
      <p:pic>
        <p:nvPicPr>
          <p:cNvPr descr="Line Line" id="242" name="Google Shape;242;g28389bfd810_1_463"/>
          <p:cNvPicPr preferRelativeResize="0"/>
          <p:nvPr/>
        </p:nvPicPr>
        <p:blipFill rotWithShape="1">
          <a:blip r:embed="rId3">
            <a:alphaModFix/>
          </a:blip>
          <a:srcRect b="0" l="0" r="0" t="0"/>
          <a:stretch/>
        </p:blipFill>
        <p:spPr>
          <a:xfrm rot="-5802544">
            <a:off x="6047557" y="2062212"/>
            <a:ext cx="405526" cy="265242"/>
          </a:xfrm>
          <a:prstGeom prst="rect">
            <a:avLst/>
          </a:prstGeom>
          <a:noFill/>
          <a:ln>
            <a:noFill/>
          </a:ln>
        </p:spPr>
      </p:pic>
      <p:sp>
        <p:nvSpPr>
          <p:cNvPr id="243" name="Google Shape;243;g28389bfd810_1_463"/>
          <p:cNvSpPr txBox="1"/>
          <p:nvPr/>
        </p:nvSpPr>
        <p:spPr>
          <a:xfrm>
            <a:off x="4945864" y="2394777"/>
            <a:ext cx="2919600" cy="610500"/>
          </a:xfrm>
          <a:prstGeom prst="rect">
            <a:avLst/>
          </a:prstGeom>
          <a:noFill/>
          <a:ln>
            <a:noFill/>
          </a:ln>
        </p:spPr>
        <p:txBody>
          <a:bodyPr anchorCtr="0" anchor="t" bIns="91425" lIns="91425" spcFirstLastPara="1" rIns="91425" wrap="square" tIns="91425">
            <a:normAutofit/>
          </a:bodyPr>
          <a:lstStyle/>
          <a:p>
            <a:pPr indent="0" lvl="0" marL="139700" marR="0" rtl="0" algn="l">
              <a:lnSpc>
                <a:spcPct val="115000"/>
              </a:lnSpc>
              <a:spcBef>
                <a:spcPts val="0"/>
              </a:spcBef>
              <a:spcAft>
                <a:spcPts val="0"/>
              </a:spcAft>
              <a:buClr>
                <a:schemeClr val="accent1"/>
              </a:buClr>
              <a:buSzPts val="500"/>
              <a:buFont typeface="Lato"/>
              <a:buNone/>
            </a:pPr>
            <a:r>
              <a:rPr b="1" i="0" lang="en" sz="1300" u="none" cap="none" strike="noStrike">
                <a:solidFill>
                  <a:schemeClr val="accent1"/>
                </a:solidFill>
                <a:latin typeface="Helvetica Neue"/>
                <a:ea typeface="Helvetica Neue"/>
                <a:cs typeface="Helvetica Neue"/>
                <a:sym typeface="Helvetica Neue"/>
              </a:rPr>
              <a:t>Floating (Decimal) Point</a:t>
            </a:r>
            <a:endParaRPr sz="500"/>
          </a:p>
        </p:txBody>
      </p:sp>
      <p:sp>
        <p:nvSpPr>
          <p:cNvPr id="244" name="Google Shape;244;g28389bfd810_1_463"/>
          <p:cNvSpPr txBox="1"/>
          <p:nvPr/>
        </p:nvSpPr>
        <p:spPr>
          <a:xfrm>
            <a:off x="461248"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45" name="Google Shape;245;g28389bfd810_1_463"/>
          <p:cNvSpPr txBox="1"/>
          <p:nvPr/>
        </p:nvSpPr>
        <p:spPr>
          <a:xfrm>
            <a:off x="461248" y="591274"/>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Floating-point</a:t>
            </a:r>
            <a:endParaRPr sz="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g28389bfd810_1_473"/>
          <p:cNvSpPr txBox="1"/>
          <p:nvPr>
            <p:ph idx="1" type="body"/>
          </p:nvPr>
        </p:nvSpPr>
        <p:spPr>
          <a:xfrm>
            <a:off x="850630" y="1339572"/>
            <a:ext cx="7687800" cy="33072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100"/>
              <a:buChar char="●"/>
            </a:pPr>
            <a:r>
              <a:rPr lang="en" sz="1600"/>
              <a:t>A string of characters</a:t>
            </a:r>
            <a:endParaRPr sz="1600"/>
          </a:p>
          <a:p>
            <a:pPr indent="-311150" lvl="0" marL="457200" rtl="0" algn="l">
              <a:lnSpc>
                <a:spcPct val="200000"/>
              </a:lnSpc>
              <a:spcBef>
                <a:spcPts val="0"/>
              </a:spcBef>
              <a:spcAft>
                <a:spcPts val="0"/>
              </a:spcAft>
              <a:buSzPts val="1100"/>
              <a:buChar char="●"/>
            </a:pPr>
            <a:r>
              <a:rPr b="1" lang="en" sz="1600"/>
              <a:t>Put in quotations </a:t>
            </a:r>
            <a:r>
              <a:rPr b="1" lang="en" sz="1600">
                <a:latin typeface="Courier New"/>
                <a:ea typeface="Courier New"/>
                <a:cs typeface="Courier New"/>
                <a:sym typeface="Courier New"/>
              </a:rPr>
              <a:t>" "</a:t>
            </a:r>
            <a:r>
              <a:rPr b="1" lang="en" sz="1600"/>
              <a:t> or </a:t>
            </a:r>
            <a:r>
              <a:rPr b="1" lang="en" sz="1600">
                <a:latin typeface="Courier New"/>
                <a:ea typeface="Courier New"/>
                <a:cs typeface="Courier New"/>
                <a:sym typeface="Courier New"/>
              </a:rPr>
              <a:t>' '</a:t>
            </a:r>
            <a:endParaRPr b="1" sz="1600"/>
          </a:p>
          <a:p>
            <a:pPr indent="-311150" lvl="0" marL="457200" rtl="0" algn="l">
              <a:lnSpc>
                <a:spcPct val="200000"/>
              </a:lnSpc>
              <a:spcBef>
                <a:spcPts val="0"/>
              </a:spcBef>
              <a:spcAft>
                <a:spcPts val="0"/>
              </a:spcAft>
              <a:buSzPts val="1100"/>
              <a:buChar char="●"/>
            </a:pPr>
            <a:r>
              <a:rPr lang="en" sz="1600">
                <a:solidFill>
                  <a:srgbClr val="FF0000"/>
                </a:solidFill>
              </a:rPr>
              <a:t>*</a:t>
            </a:r>
            <a:r>
              <a:rPr lang="en" sz="1600"/>
              <a:t>Block string (multi-line string): three quotation marks </a:t>
            </a:r>
            <a:endParaRPr sz="1600">
              <a:latin typeface="Courier New"/>
              <a:ea typeface="Courier New"/>
              <a:cs typeface="Courier New"/>
              <a:sym typeface="Courier New"/>
            </a:endParaRPr>
          </a:p>
          <a:p>
            <a:pPr indent="-311150" lvl="0" marL="457200" rtl="0" algn="l">
              <a:lnSpc>
                <a:spcPct val="200000"/>
              </a:lnSpc>
              <a:spcBef>
                <a:spcPts val="0"/>
              </a:spcBef>
              <a:spcAft>
                <a:spcPts val="0"/>
              </a:spcAft>
              <a:buSzPts val="1100"/>
              <a:buFont typeface="Courier New"/>
              <a:buChar char="●"/>
            </a:pPr>
            <a:r>
              <a:rPr lang="en" sz="1600">
                <a:solidFill>
                  <a:srgbClr val="FF0000"/>
                </a:solidFill>
              </a:rPr>
              <a:t>*</a:t>
            </a:r>
            <a:r>
              <a:rPr lang="en" sz="1600"/>
              <a:t>Special character (new line): </a:t>
            </a:r>
            <a:r>
              <a:rPr lang="en" sz="1600">
                <a:latin typeface="Courier New"/>
                <a:ea typeface="Courier New"/>
                <a:cs typeface="Courier New"/>
                <a:sym typeface="Courier New"/>
              </a:rPr>
              <a:t>"\n"</a:t>
            </a:r>
            <a:endParaRPr sz="1600">
              <a:latin typeface="Courier New"/>
              <a:ea typeface="Courier New"/>
              <a:cs typeface="Courier New"/>
              <a:sym typeface="Courier New"/>
            </a:endParaRPr>
          </a:p>
          <a:p>
            <a:pPr indent="0" lvl="0" marL="0" rtl="0" algn="l">
              <a:lnSpc>
                <a:spcPct val="135714"/>
              </a:lnSpc>
              <a:spcBef>
                <a:spcPts val="1200"/>
              </a:spcBef>
              <a:spcAft>
                <a:spcPts val="0"/>
              </a:spcAft>
              <a:buSzPts val="1100"/>
              <a:buNone/>
            </a:pPr>
            <a:r>
              <a:t/>
            </a:r>
            <a:endParaRPr sz="16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first_string = </a:t>
            </a:r>
            <a:r>
              <a:rPr lang="en" sz="1600">
                <a:solidFill>
                  <a:srgbClr val="A31515"/>
                </a:solidFill>
                <a:highlight>
                  <a:srgbClr val="FFFFFE"/>
                </a:highlight>
                <a:latin typeface="Courier New"/>
                <a:ea typeface="Courier New"/>
                <a:cs typeface="Courier New"/>
                <a:sym typeface="Courier New"/>
              </a:rPr>
              <a:t>"s"</a:t>
            </a:r>
            <a:endParaRPr sz="160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second_string = </a:t>
            </a:r>
            <a:r>
              <a:rPr lang="en" sz="1600">
                <a:solidFill>
                  <a:srgbClr val="A31515"/>
                </a:solidFill>
                <a:highlight>
                  <a:srgbClr val="FFFFFE"/>
                </a:highlight>
                <a:latin typeface="Courier New"/>
                <a:ea typeface="Courier New"/>
                <a:cs typeface="Courier New"/>
                <a:sym typeface="Courier New"/>
              </a:rPr>
              <a:t>"string 2"</a:t>
            </a:r>
            <a:endParaRPr sz="1600">
              <a:solidFill>
                <a:srgbClr val="A31515"/>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second_string = </a:t>
            </a:r>
            <a:r>
              <a:rPr lang="en" sz="1600">
                <a:solidFill>
                  <a:srgbClr val="A31515"/>
                </a:solidFill>
                <a:highlight>
                  <a:srgbClr val="FFFFFE"/>
                </a:highlight>
                <a:latin typeface="Courier New"/>
                <a:ea typeface="Courier New"/>
                <a:cs typeface="Courier New"/>
                <a:sym typeface="Courier New"/>
              </a:rPr>
              <a:t>"another string"</a:t>
            </a:r>
            <a:endParaRPr sz="1600"/>
          </a:p>
        </p:txBody>
      </p:sp>
      <p:sp>
        <p:nvSpPr>
          <p:cNvPr id="251" name="Google Shape;251;g28389bfd810_1_473"/>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pic>
        <p:nvPicPr>
          <p:cNvPr id="252" name="Google Shape;252;g28389bfd810_1_473"/>
          <p:cNvPicPr preferRelativeResize="0"/>
          <p:nvPr/>
        </p:nvPicPr>
        <p:blipFill rotWithShape="1">
          <a:blip r:embed="rId3">
            <a:alphaModFix/>
          </a:blip>
          <a:srcRect b="0" l="0" r="0" t="0"/>
          <a:stretch/>
        </p:blipFill>
        <p:spPr>
          <a:xfrm>
            <a:off x="6454366" y="1432934"/>
            <a:ext cx="1897853" cy="1675533"/>
          </a:xfrm>
          <a:prstGeom prst="rect">
            <a:avLst/>
          </a:prstGeom>
          <a:noFill/>
          <a:ln>
            <a:noFill/>
          </a:ln>
        </p:spPr>
      </p:pic>
      <p:sp>
        <p:nvSpPr>
          <p:cNvPr id="253" name="Google Shape;253;g28389bfd810_1_473"/>
          <p:cNvSpPr txBox="1"/>
          <p:nvPr/>
        </p:nvSpPr>
        <p:spPr>
          <a:xfrm>
            <a:off x="6223689" y="1014457"/>
            <a:ext cx="2919600" cy="610500"/>
          </a:xfrm>
          <a:prstGeom prst="rect">
            <a:avLst/>
          </a:prstGeom>
          <a:noFill/>
          <a:ln>
            <a:noFill/>
          </a:ln>
        </p:spPr>
        <p:txBody>
          <a:bodyPr anchorCtr="0" anchor="t" bIns="91425" lIns="91425" spcFirstLastPara="1" rIns="91425" wrap="square" tIns="91425">
            <a:normAutofit/>
          </a:bodyPr>
          <a:lstStyle/>
          <a:p>
            <a:pPr indent="0" lvl="0" marL="139700" marR="0" rtl="0" algn="l">
              <a:lnSpc>
                <a:spcPct val="115000"/>
              </a:lnSpc>
              <a:spcBef>
                <a:spcPts val="0"/>
              </a:spcBef>
              <a:spcAft>
                <a:spcPts val="0"/>
              </a:spcAft>
              <a:buClr>
                <a:schemeClr val="accent1"/>
              </a:buClr>
              <a:buSzPts val="500"/>
              <a:buFont typeface="Lato"/>
              <a:buNone/>
            </a:pPr>
            <a:r>
              <a:rPr b="1" i="0" lang="en" sz="1300" u="none" cap="none" strike="noStrike">
                <a:solidFill>
                  <a:schemeClr val="accent1"/>
                </a:solidFill>
                <a:latin typeface="Helvetica Neue"/>
                <a:ea typeface="Helvetica Neue"/>
                <a:cs typeface="Helvetica Neue"/>
                <a:sym typeface="Helvetica Neue"/>
              </a:rPr>
              <a:t>Not this</a:t>
            </a:r>
            <a:endParaRPr sz="500"/>
          </a:p>
        </p:txBody>
      </p:sp>
      <p:sp>
        <p:nvSpPr>
          <p:cNvPr id="254" name="Google Shape;254;g28389bfd810_1_473"/>
          <p:cNvSpPr txBox="1"/>
          <p:nvPr/>
        </p:nvSpPr>
        <p:spPr>
          <a:xfrm>
            <a:off x="461248"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55" name="Google Shape;255;g28389bfd810_1_473"/>
          <p:cNvSpPr txBox="1"/>
          <p:nvPr/>
        </p:nvSpPr>
        <p:spPr>
          <a:xfrm>
            <a:off x="461248" y="605274"/>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String</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500"/>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500"/>
                                        <p:tgtEl>
                                          <p:spTgt spid="2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8389bfd810_1_482"/>
          <p:cNvSpPr txBox="1"/>
          <p:nvPr>
            <p:ph idx="1" type="body"/>
          </p:nvPr>
        </p:nvSpPr>
        <p:spPr>
          <a:xfrm>
            <a:off x="850630" y="1339572"/>
            <a:ext cx="7382100" cy="2605800"/>
          </a:xfrm>
          <a:prstGeom prst="rect">
            <a:avLst/>
          </a:prstGeom>
          <a:noFill/>
          <a:ln>
            <a:noFill/>
          </a:ln>
        </p:spPr>
        <p:txBody>
          <a:bodyPr anchorCtr="0" anchor="t" bIns="91425" lIns="91425" spcFirstLastPara="1" rIns="91425" wrap="square" tIns="91425">
            <a:normAutofit/>
          </a:bodyPr>
          <a:lstStyle/>
          <a:p>
            <a:pPr indent="-311150" lvl="0" marL="457200" rtl="0" algn="l">
              <a:lnSpc>
                <a:spcPct val="200000"/>
              </a:lnSpc>
              <a:spcBef>
                <a:spcPts val="0"/>
              </a:spcBef>
              <a:spcAft>
                <a:spcPts val="0"/>
              </a:spcAft>
              <a:buSzPts val="1100"/>
              <a:buChar char="●"/>
            </a:pPr>
            <a:r>
              <a:rPr lang="en" sz="1600"/>
              <a:t>True or False (capitalize)</a:t>
            </a:r>
            <a:endParaRPr/>
          </a:p>
          <a:p>
            <a:pPr indent="0" lvl="0" marL="139700" rtl="0" algn="l">
              <a:lnSpc>
                <a:spcPct val="200000"/>
              </a:lnSpc>
              <a:spcBef>
                <a:spcPts val="0"/>
              </a:spcBef>
              <a:spcAft>
                <a:spcPts val="0"/>
              </a:spcAft>
              <a:buSzPts val="1100"/>
              <a:buNone/>
            </a:pPr>
            <a:r>
              <a:t/>
            </a:r>
            <a:endParaRPr sz="1600"/>
          </a:p>
          <a:p>
            <a:pPr indent="0" lvl="0" marL="0" rtl="0" algn="l">
              <a:lnSpc>
                <a:spcPct val="135714"/>
              </a:lnSpc>
              <a:spcBef>
                <a:spcPts val="120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first_boolean = </a:t>
            </a:r>
            <a:r>
              <a:rPr lang="en" sz="1600">
                <a:solidFill>
                  <a:srgbClr val="0000FF"/>
                </a:solidFill>
                <a:highlight>
                  <a:srgbClr val="FFFFFE"/>
                </a:highlight>
                <a:latin typeface="Courier New"/>
                <a:ea typeface="Courier New"/>
                <a:cs typeface="Courier New"/>
                <a:sym typeface="Courier New"/>
              </a:rPr>
              <a:t>True</a:t>
            </a:r>
            <a:endParaRPr sz="1600">
              <a:solidFill>
                <a:srgbClr val="0000FF"/>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100"/>
              <a:buNone/>
            </a:pPr>
            <a:r>
              <a:rPr lang="en" sz="1600">
                <a:solidFill>
                  <a:srgbClr val="000000"/>
                </a:solidFill>
                <a:highlight>
                  <a:srgbClr val="FFFFFE"/>
                </a:highlight>
                <a:latin typeface="Courier New"/>
                <a:ea typeface="Courier New"/>
                <a:cs typeface="Courier New"/>
                <a:sym typeface="Courier New"/>
              </a:rPr>
              <a:t>second_boolean = </a:t>
            </a:r>
            <a:r>
              <a:rPr lang="en" sz="1600">
                <a:solidFill>
                  <a:srgbClr val="0000FF"/>
                </a:solidFill>
                <a:highlight>
                  <a:srgbClr val="FFFFFE"/>
                </a:highlight>
                <a:latin typeface="Courier New"/>
                <a:ea typeface="Courier New"/>
                <a:cs typeface="Courier New"/>
                <a:sym typeface="Courier New"/>
              </a:rPr>
              <a:t>False</a:t>
            </a:r>
            <a:endParaRPr sz="1600">
              <a:latin typeface="Courier New"/>
              <a:ea typeface="Courier New"/>
              <a:cs typeface="Courier New"/>
              <a:sym typeface="Courier New"/>
            </a:endParaRPr>
          </a:p>
        </p:txBody>
      </p:sp>
      <p:sp>
        <p:nvSpPr>
          <p:cNvPr id="261" name="Google Shape;261;g28389bfd810_1_482"/>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262" name="Google Shape;262;g28389bfd810_1_482"/>
          <p:cNvSpPr txBox="1"/>
          <p:nvPr/>
        </p:nvSpPr>
        <p:spPr>
          <a:xfrm>
            <a:off x="447498"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63" name="Google Shape;263;g28389bfd810_1_482"/>
          <p:cNvSpPr txBox="1"/>
          <p:nvPr/>
        </p:nvSpPr>
        <p:spPr>
          <a:xfrm>
            <a:off x="447498" y="669787"/>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Boolean</a:t>
            </a:r>
            <a:endParaRPr sz="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g28389bfd810_1_489"/>
          <p:cNvSpPr txBox="1"/>
          <p:nvPr>
            <p:ph idx="1" type="body"/>
          </p:nvPr>
        </p:nvSpPr>
        <p:spPr>
          <a:xfrm>
            <a:off x="346166" y="1350686"/>
            <a:ext cx="7820100" cy="2361600"/>
          </a:xfrm>
          <a:prstGeom prst="rect">
            <a:avLst/>
          </a:prstGeom>
          <a:noFill/>
          <a:ln>
            <a:noFill/>
          </a:ln>
        </p:spPr>
        <p:txBody>
          <a:bodyPr anchorCtr="0" anchor="t" bIns="91425" lIns="91425" spcFirstLastPara="1" rIns="91425" wrap="square" tIns="91425">
            <a:noAutofit/>
          </a:bodyPr>
          <a:lstStyle/>
          <a:p>
            <a:pPr indent="-298450" lvl="0" marL="457200" rtl="0" algn="l">
              <a:lnSpc>
                <a:spcPct val="200000"/>
              </a:lnSpc>
              <a:spcBef>
                <a:spcPts val="0"/>
              </a:spcBef>
              <a:spcAft>
                <a:spcPts val="0"/>
              </a:spcAft>
              <a:buSzPts val="1300"/>
              <a:buChar char="●"/>
            </a:pPr>
            <a:r>
              <a:rPr lang="en" sz="1300">
                <a:solidFill>
                  <a:schemeClr val="dk2"/>
                </a:solidFill>
              </a:rPr>
              <a:t>A list of values</a:t>
            </a:r>
            <a:endParaRPr sz="1300">
              <a:solidFill>
                <a:schemeClr val="dk2"/>
              </a:solidFill>
            </a:endParaRPr>
          </a:p>
          <a:p>
            <a:pPr indent="-298450" lvl="1" marL="914400" rtl="0" algn="l">
              <a:lnSpc>
                <a:spcPct val="200000"/>
              </a:lnSpc>
              <a:spcBef>
                <a:spcPts val="0"/>
              </a:spcBef>
              <a:spcAft>
                <a:spcPts val="0"/>
              </a:spcAft>
              <a:buSzPts val="1300"/>
              <a:buChar char="○"/>
            </a:pPr>
            <a:r>
              <a:rPr lang="en" sz="1300">
                <a:latin typeface="Courier New"/>
                <a:ea typeface="Courier New"/>
                <a:cs typeface="Courier New"/>
                <a:sym typeface="Courier New"/>
              </a:rPr>
              <a:t>my_list = [value_1, value_2, ...]</a:t>
            </a:r>
            <a:endParaRPr sz="1300"/>
          </a:p>
          <a:p>
            <a:pPr indent="-298450" lvl="1" marL="914400" rtl="0" algn="l">
              <a:lnSpc>
                <a:spcPct val="200000"/>
              </a:lnSpc>
              <a:spcBef>
                <a:spcPts val="0"/>
              </a:spcBef>
              <a:spcAft>
                <a:spcPts val="0"/>
              </a:spcAft>
              <a:buSzPts val="1300"/>
              <a:buChar char="○"/>
            </a:pPr>
            <a:r>
              <a:rPr lang="en" sz="1300">
                <a:latin typeface="Courier New"/>
                <a:ea typeface="Courier New"/>
                <a:cs typeface="Courier New"/>
                <a:sym typeface="Courier New"/>
              </a:rPr>
              <a:t>example_list = [</a:t>
            </a:r>
            <a:r>
              <a:rPr lang="en" sz="1300">
                <a:solidFill>
                  <a:srgbClr val="09885A"/>
                </a:solidFill>
                <a:highlight>
                  <a:srgbClr val="FFFFFE"/>
                </a:highlight>
                <a:latin typeface="Courier New"/>
                <a:ea typeface="Courier New"/>
                <a:cs typeface="Courier New"/>
                <a:sym typeface="Courier New"/>
              </a:rPr>
              <a:t>5</a:t>
            </a:r>
            <a:r>
              <a:rPr lang="en" sz="1300">
                <a:latin typeface="Courier New"/>
                <a:ea typeface="Courier New"/>
                <a:cs typeface="Courier New"/>
                <a:sym typeface="Courier New"/>
              </a:rPr>
              <a:t>,</a:t>
            </a:r>
            <a:r>
              <a:rPr lang="en" sz="1300">
                <a:solidFill>
                  <a:srgbClr val="09885A"/>
                </a:solidFill>
                <a:highlight>
                  <a:srgbClr val="FFFFFE"/>
                </a:highlight>
                <a:latin typeface="Courier New"/>
                <a:ea typeface="Courier New"/>
                <a:cs typeface="Courier New"/>
                <a:sym typeface="Courier New"/>
              </a:rPr>
              <a:t> 20</a:t>
            </a:r>
            <a:r>
              <a:rPr lang="en" sz="1300">
                <a:latin typeface="Courier New"/>
                <a:ea typeface="Courier New"/>
                <a:cs typeface="Courier New"/>
                <a:sym typeface="Courier New"/>
              </a:rPr>
              <a:t>,</a:t>
            </a:r>
            <a:r>
              <a:rPr lang="en" sz="1300">
                <a:solidFill>
                  <a:srgbClr val="09885A"/>
                </a:solidFill>
                <a:highlight>
                  <a:srgbClr val="FFFFFE"/>
                </a:highlight>
                <a:latin typeface="Courier New"/>
                <a:ea typeface="Courier New"/>
                <a:cs typeface="Courier New"/>
                <a:sym typeface="Courier New"/>
              </a:rPr>
              <a:t> 11</a:t>
            </a:r>
            <a:r>
              <a:rPr lang="en" sz="1300">
                <a:latin typeface="Courier New"/>
                <a:ea typeface="Courier New"/>
                <a:cs typeface="Courier New"/>
                <a:sym typeface="Courier New"/>
              </a:rPr>
              <a:t>,</a:t>
            </a:r>
            <a:r>
              <a:rPr lang="en" sz="1300">
                <a:solidFill>
                  <a:srgbClr val="09885A"/>
                </a:solidFill>
                <a:highlight>
                  <a:srgbClr val="FFFFFE"/>
                </a:highlight>
                <a:latin typeface="Courier New"/>
                <a:ea typeface="Courier New"/>
                <a:cs typeface="Courier New"/>
                <a:sym typeface="Courier New"/>
              </a:rPr>
              <a:t> 3</a:t>
            </a:r>
            <a:r>
              <a:rPr lang="en" sz="1300">
                <a:latin typeface="Courier New"/>
                <a:ea typeface="Courier New"/>
                <a:cs typeface="Courier New"/>
                <a:sym typeface="Courier New"/>
              </a:rPr>
              <a:t>,</a:t>
            </a:r>
            <a:r>
              <a:rPr lang="en" sz="1300">
                <a:solidFill>
                  <a:srgbClr val="09885A"/>
                </a:solidFill>
                <a:highlight>
                  <a:srgbClr val="FFFFFE"/>
                </a:highlight>
                <a:latin typeface="Courier New"/>
                <a:ea typeface="Courier New"/>
                <a:cs typeface="Courier New"/>
                <a:sym typeface="Courier New"/>
              </a:rPr>
              <a:t> 10</a:t>
            </a:r>
            <a:r>
              <a:rPr lang="en" sz="1300">
                <a:latin typeface="Courier New"/>
                <a:ea typeface="Courier New"/>
                <a:cs typeface="Courier New"/>
                <a:sym typeface="Courier New"/>
              </a:rPr>
              <a:t>]</a:t>
            </a:r>
            <a:endParaRPr/>
          </a:p>
          <a:p>
            <a:pPr indent="-298450" lvl="1" marL="914400" rtl="0" algn="l">
              <a:lnSpc>
                <a:spcPct val="200000"/>
              </a:lnSpc>
              <a:spcBef>
                <a:spcPts val="0"/>
              </a:spcBef>
              <a:spcAft>
                <a:spcPts val="0"/>
              </a:spcAft>
              <a:buSzPts val="1300"/>
              <a:buChar char="○"/>
            </a:pPr>
            <a:r>
              <a:rPr lang="en" sz="1300"/>
              <a:t>Can include multiple different data types</a:t>
            </a:r>
            <a:endParaRPr sz="1300">
              <a:latin typeface="Courier New"/>
              <a:ea typeface="Courier New"/>
              <a:cs typeface="Courier New"/>
              <a:sym typeface="Courier New"/>
            </a:endParaRPr>
          </a:p>
          <a:p>
            <a:pPr indent="-298450" lvl="2" marL="1371600" rtl="0" algn="l">
              <a:lnSpc>
                <a:spcPct val="200000"/>
              </a:lnSpc>
              <a:spcBef>
                <a:spcPts val="0"/>
              </a:spcBef>
              <a:spcAft>
                <a:spcPts val="0"/>
              </a:spcAft>
              <a:buSzPts val="1300"/>
              <a:buFont typeface="Courier New"/>
              <a:buChar char="○"/>
            </a:pPr>
            <a:r>
              <a:rPr lang="en" sz="1300">
                <a:latin typeface="Courier New"/>
                <a:ea typeface="Courier New"/>
                <a:cs typeface="Courier New"/>
                <a:sym typeface="Courier New"/>
              </a:rPr>
              <a:t>multi_type_list = [</a:t>
            </a:r>
            <a:r>
              <a:rPr lang="en" sz="1300">
                <a:solidFill>
                  <a:srgbClr val="A31515"/>
                </a:solidFill>
                <a:highlight>
                  <a:srgbClr val="FFFFFE"/>
                </a:highlight>
                <a:latin typeface="Courier New"/>
                <a:ea typeface="Courier New"/>
                <a:cs typeface="Courier New"/>
                <a:sym typeface="Courier New"/>
              </a:rPr>
              <a:t>"hello world"</a:t>
            </a:r>
            <a:r>
              <a:rPr lang="en" sz="1300">
                <a:latin typeface="Courier New"/>
                <a:ea typeface="Courier New"/>
                <a:cs typeface="Courier New"/>
                <a:sym typeface="Courier New"/>
              </a:rPr>
              <a:t>, </a:t>
            </a:r>
            <a:r>
              <a:rPr lang="en" sz="1300">
                <a:solidFill>
                  <a:srgbClr val="0000FF"/>
                </a:solidFill>
                <a:highlight>
                  <a:srgbClr val="FFFFFE"/>
                </a:highlight>
                <a:latin typeface="Courier New"/>
                <a:ea typeface="Courier New"/>
                <a:cs typeface="Courier New"/>
                <a:sym typeface="Courier New"/>
              </a:rPr>
              <a:t>True</a:t>
            </a:r>
            <a:r>
              <a:rPr lang="en" sz="1300">
                <a:latin typeface="Courier New"/>
                <a:ea typeface="Courier New"/>
                <a:cs typeface="Courier New"/>
                <a:sym typeface="Courier New"/>
              </a:rPr>
              <a:t>, </a:t>
            </a:r>
            <a:r>
              <a:rPr lang="en" sz="1300">
                <a:solidFill>
                  <a:srgbClr val="09885A"/>
                </a:solidFill>
                <a:highlight>
                  <a:srgbClr val="FFFFFE"/>
                </a:highlight>
                <a:latin typeface="Courier New"/>
                <a:ea typeface="Courier New"/>
                <a:cs typeface="Courier New"/>
                <a:sym typeface="Courier New"/>
              </a:rPr>
              <a:t>5</a:t>
            </a:r>
            <a:r>
              <a:rPr lang="en" sz="1300">
                <a:latin typeface="Courier New"/>
                <a:ea typeface="Courier New"/>
                <a:cs typeface="Courier New"/>
                <a:sym typeface="Courier New"/>
              </a:rPr>
              <a:t>]</a:t>
            </a:r>
            <a:r>
              <a:rPr lang="en" sz="1300">
                <a:solidFill>
                  <a:srgbClr val="9B9B9B"/>
                </a:solidFill>
              </a:rPr>
              <a:t> </a:t>
            </a:r>
            <a:endParaRPr sz="1300">
              <a:solidFill>
                <a:srgbClr val="9B9B9B"/>
              </a:solidFill>
              <a:highlight>
                <a:srgbClr val="FFFFFE"/>
              </a:highlight>
              <a:latin typeface="Courier New"/>
              <a:ea typeface="Courier New"/>
              <a:cs typeface="Courier New"/>
              <a:sym typeface="Courier New"/>
            </a:endParaRPr>
          </a:p>
        </p:txBody>
      </p:sp>
      <p:sp>
        <p:nvSpPr>
          <p:cNvPr id="269" name="Google Shape;269;g28389bfd810_1_489"/>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270" name="Google Shape;270;g28389bfd810_1_489"/>
          <p:cNvSpPr txBox="1"/>
          <p:nvPr/>
        </p:nvSpPr>
        <p:spPr>
          <a:xfrm>
            <a:off x="6133091" y="1039143"/>
            <a:ext cx="2354100" cy="794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 sz="3000" u="none" cap="none" strike="noStrike">
                <a:solidFill>
                  <a:srgbClr val="000000"/>
                </a:solidFill>
                <a:latin typeface="Lato"/>
                <a:ea typeface="Lato"/>
                <a:cs typeface="Lato"/>
                <a:sym typeface="Lato"/>
              </a:rPr>
              <a:t> [a, b, c, d, e]</a:t>
            </a:r>
            <a:endParaRPr b="0" i="0" sz="30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b="0" i="0" lang="en" sz="1300" u="none" cap="none" strike="noStrike">
                <a:solidFill>
                  <a:srgbClr val="000000"/>
                </a:solidFill>
                <a:latin typeface="Lato"/>
                <a:ea typeface="Lato"/>
                <a:cs typeface="Lato"/>
                <a:sym typeface="Lato"/>
              </a:rPr>
              <a:t>      0         1         2        3        4</a:t>
            </a:r>
            <a:endParaRPr b="0" i="0" sz="13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lang="en" sz="1300">
                <a:latin typeface="Lato"/>
                <a:ea typeface="Lato"/>
                <a:cs typeface="Lato"/>
                <a:sym typeface="Lato"/>
              </a:rPr>
              <a:t>      -5      -4      -3      -2       -1</a:t>
            </a:r>
            <a:r>
              <a:rPr b="0" i="0" lang="en" sz="1300" u="none" cap="none" strike="noStrike">
                <a:solidFill>
                  <a:srgbClr val="000000"/>
                </a:solidFill>
                <a:latin typeface="Lato"/>
                <a:ea typeface="Lato"/>
                <a:cs typeface="Lato"/>
                <a:sym typeface="Lato"/>
              </a:rPr>
              <a:t>   </a:t>
            </a:r>
            <a:endParaRPr b="0" i="0" sz="13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rPr b="0" i="0" lang="en" sz="1300" u="none" cap="none" strike="noStrike">
                <a:solidFill>
                  <a:srgbClr val="000000"/>
                </a:solidFill>
                <a:latin typeface="Lato"/>
                <a:ea typeface="Lato"/>
                <a:cs typeface="Lato"/>
                <a:sym typeface="Lato"/>
              </a:rPr>
              <a:t>    </a:t>
            </a:r>
            <a:endParaRPr b="0" i="0" sz="13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None/>
            </a:pPr>
            <a:r>
              <a:t/>
            </a:r>
            <a:endParaRPr b="0" i="0" sz="1300" u="none" cap="none" strike="noStrike">
              <a:solidFill>
                <a:srgbClr val="000000"/>
              </a:solidFill>
              <a:latin typeface="Lato"/>
              <a:ea typeface="Lato"/>
              <a:cs typeface="Lato"/>
              <a:sym typeface="Lato"/>
            </a:endParaRPr>
          </a:p>
        </p:txBody>
      </p:sp>
      <p:sp>
        <p:nvSpPr>
          <p:cNvPr id="271" name="Google Shape;271;g28389bfd810_1_489"/>
          <p:cNvSpPr txBox="1"/>
          <p:nvPr/>
        </p:nvSpPr>
        <p:spPr>
          <a:xfrm>
            <a:off x="395429" y="3451850"/>
            <a:ext cx="8680200" cy="1435200"/>
          </a:xfrm>
          <a:prstGeom prst="rect">
            <a:avLst/>
          </a:prstGeom>
          <a:noFill/>
          <a:ln>
            <a:noFill/>
          </a:ln>
        </p:spPr>
        <p:txBody>
          <a:bodyPr anchorCtr="0" anchor="t" bIns="17125" lIns="34275" spcFirstLastPara="1" rIns="34275" wrap="square" tIns="17125">
            <a:spAutoFit/>
          </a:bodyPr>
          <a:lstStyle/>
          <a:p>
            <a:pPr indent="-298450" lvl="0" marL="457200" marR="0" rtl="0" algn="l">
              <a:lnSpc>
                <a:spcPct val="200000"/>
              </a:lnSpc>
              <a:spcBef>
                <a:spcPts val="0"/>
              </a:spcBef>
              <a:spcAft>
                <a:spcPts val="0"/>
              </a:spcAft>
              <a:buClr>
                <a:srgbClr val="000000"/>
              </a:buClr>
              <a:buSzPts val="1300"/>
              <a:buFont typeface="Arial"/>
              <a:buChar char="●"/>
            </a:pPr>
            <a:r>
              <a:rPr b="0" i="0" lang="en" sz="1300" u="none" cap="none" strike="noStrike">
                <a:solidFill>
                  <a:srgbClr val="000000"/>
                </a:solidFill>
                <a:latin typeface="Lato"/>
                <a:ea typeface="Lato"/>
                <a:cs typeface="Lato"/>
                <a:sym typeface="Lato"/>
              </a:rPr>
              <a:t>For a specific value in the list:</a:t>
            </a:r>
            <a:r>
              <a:rPr b="0" i="0" lang="en" sz="1300" u="none" cap="none" strike="noStrike">
                <a:solidFill>
                  <a:srgbClr val="000000"/>
                </a:solidFill>
                <a:latin typeface="Arial"/>
                <a:ea typeface="Arial"/>
                <a:cs typeface="Arial"/>
                <a:sym typeface="Arial"/>
              </a:rPr>
              <a:t>  </a:t>
            </a:r>
            <a:r>
              <a:rPr b="0" i="0" lang="en" sz="1300" u="none" cap="none" strike="noStrike">
                <a:solidFill>
                  <a:srgbClr val="000000"/>
                </a:solidFill>
                <a:latin typeface="Courier New"/>
                <a:ea typeface="Courier New"/>
                <a:cs typeface="Courier New"/>
                <a:sym typeface="Courier New"/>
              </a:rPr>
              <a:t>my_list[index]</a:t>
            </a:r>
            <a:endParaRPr sz="500"/>
          </a:p>
          <a:p>
            <a:pPr indent="-298450" lvl="1" marL="914400" marR="0" rtl="0" algn="l">
              <a:lnSpc>
                <a:spcPct val="200000"/>
              </a:lnSpc>
              <a:spcBef>
                <a:spcPts val="0"/>
              </a:spcBef>
              <a:spcAft>
                <a:spcPts val="0"/>
              </a:spcAft>
              <a:buClr>
                <a:srgbClr val="000000"/>
              </a:buClr>
              <a:buSzPts val="1300"/>
              <a:buFont typeface="Arial"/>
              <a:buChar char="○"/>
            </a:pPr>
            <a:r>
              <a:rPr b="0" i="0" lang="en" sz="1300" u="none" cap="none" strike="noStrike">
                <a:solidFill>
                  <a:srgbClr val="000000"/>
                </a:solidFill>
                <a:latin typeface="Lato"/>
                <a:ea typeface="Lato"/>
                <a:cs typeface="Lato"/>
                <a:sym typeface="Lato"/>
              </a:rPr>
              <a:t>The index of the 1st item is 0, </a:t>
            </a:r>
            <a:endParaRPr sz="500"/>
          </a:p>
          <a:p>
            <a:pPr indent="-298450" lvl="1" marL="914400" marR="0" rtl="0" algn="l">
              <a:lnSpc>
                <a:spcPct val="200000"/>
              </a:lnSpc>
              <a:spcBef>
                <a:spcPts val="0"/>
              </a:spcBef>
              <a:spcAft>
                <a:spcPts val="0"/>
              </a:spcAft>
              <a:buClr>
                <a:srgbClr val="000000"/>
              </a:buClr>
              <a:buSzPts val="1300"/>
              <a:buFont typeface="Arial"/>
              <a:buChar char="○"/>
            </a:pPr>
            <a:r>
              <a:rPr b="0" i="0" lang="en" sz="1300" u="none" cap="none" strike="noStrike">
                <a:solidFill>
                  <a:srgbClr val="000000"/>
                </a:solidFill>
                <a:latin typeface="Courier New"/>
                <a:ea typeface="Courier New"/>
                <a:cs typeface="Courier New"/>
                <a:sym typeface="Courier New"/>
              </a:rPr>
              <a:t>a_value = my_second_list[</a:t>
            </a:r>
            <a:r>
              <a:rPr b="0" i="0" lang="en" sz="1300" u="none" cap="none" strike="noStrike">
                <a:solidFill>
                  <a:srgbClr val="09885A"/>
                </a:solidFill>
                <a:highlight>
                  <a:srgbClr val="FFFFFE"/>
                </a:highlight>
                <a:latin typeface="Courier New"/>
                <a:ea typeface="Courier New"/>
                <a:cs typeface="Courier New"/>
                <a:sym typeface="Courier New"/>
              </a:rPr>
              <a:t>2</a:t>
            </a:r>
            <a:r>
              <a:rPr b="0" i="0" lang="en" sz="1300" u="none" cap="none" strike="noStrike">
                <a:solidFill>
                  <a:srgbClr val="000000"/>
                </a:solidFill>
                <a:latin typeface="Courier New"/>
                <a:ea typeface="Courier New"/>
                <a:cs typeface="Courier New"/>
                <a:sym typeface="Courier New"/>
              </a:rPr>
              <a:t>] </a:t>
            </a:r>
            <a:r>
              <a:rPr b="0" i="0" lang="en" sz="1300" u="none" cap="none" strike="noStrike">
                <a:solidFill>
                  <a:srgbClr val="008000"/>
                </a:solidFill>
                <a:highlight>
                  <a:srgbClr val="FFFFFE"/>
                </a:highlight>
                <a:latin typeface="Courier New"/>
                <a:ea typeface="Courier New"/>
                <a:cs typeface="Courier New"/>
                <a:sym typeface="Courier New"/>
              </a:rPr>
              <a:t># gets the THIRD value in the list</a:t>
            </a:r>
            <a:endParaRPr b="0" i="0" sz="1300" u="none" cap="none" strike="noStrike">
              <a:solidFill>
                <a:srgbClr val="000000"/>
              </a:solidFill>
              <a:latin typeface="Arial"/>
              <a:ea typeface="Arial"/>
              <a:cs typeface="Arial"/>
              <a:sym typeface="Arial"/>
            </a:endParaRPr>
          </a:p>
          <a:p>
            <a:pPr indent="-298450" lvl="1" marL="914400" marR="0" rtl="0" algn="l">
              <a:lnSpc>
                <a:spcPct val="200000"/>
              </a:lnSpc>
              <a:spcBef>
                <a:spcPts val="0"/>
              </a:spcBef>
              <a:spcAft>
                <a:spcPts val="0"/>
              </a:spcAft>
              <a:buClr>
                <a:srgbClr val="000000"/>
              </a:buClr>
              <a:buSzPts val="1300"/>
              <a:buFont typeface="Arial"/>
              <a:buChar char="○"/>
            </a:pPr>
            <a:r>
              <a:rPr b="0" i="0" lang="en" sz="1300" u="none" cap="none" strike="noStrike">
                <a:solidFill>
                  <a:srgbClr val="000000"/>
                </a:solidFill>
                <a:latin typeface="Lato"/>
                <a:ea typeface="Lato"/>
                <a:cs typeface="Lato"/>
                <a:sym typeface="Lato"/>
              </a:rPr>
              <a:t>There is also negative indexing </a:t>
            </a:r>
            <a:r>
              <a:rPr b="0" i="0" lang="en" sz="1300" u="none" cap="none" strike="noStrike">
                <a:solidFill>
                  <a:srgbClr val="9B9B9B"/>
                </a:solidFill>
                <a:latin typeface="Lato"/>
                <a:ea typeface="Lato"/>
                <a:cs typeface="Lato"/>
                <a:sym typeface="Lato"/>
              </a:rPr>
              <a:t>(index of -1 gets last element, -2 gets second from last, etc.)</a:t>
            </a:r>
            <a:endParaRPr b="0" i="0" sz="1300" u="none" cap="none" strike="noStrike">
              <a:solidFill>
                <a:srgbClr val="000000"/>
              </a:solidFill>
              <a:latin typeface="Lato"/>
              <a:ea typeface="Lato"/>
              <a:cs typeface="Lato"/>
              <a:sym typeface="Lato"/>
            </a:endParaRPr>
          </a:p>
        </p:txBody>
      </p:sp>
      <p:sp>
        <p:nvSpPr>
          <p:cNvPr id="272" name="Google Shape;272;g28389bfd810_1_489"/>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73" name="Google Shape;273;g28389bfd810_1_489"/>
          <p:cNvSpPr txBox="1"/>
          <p:nvPr/>
        </p:nvSpPr>
        <p:spPr>
          <a:xfrm>
            <a:off x="457373" y="675337"/>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List</a:t>
            </a:r>
            <a:endParaRPr sz="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8389bfd810_1_498"/>
          <p:cNvSpPr txBox="1"/>
          <p:nvPr>
            <p:ph idx="1" type="body"/>
          </p:nvPr>
        </p:nvSpPr>
        <p:spPr>
          <a:xfrm>
            <a:off x="342398" y="1518753"/>
            <a:ext cx="3300300" cy="159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500"/>
              <a:buNone/>
            </a:pPr>
            <a:r>
              <a:rPr lang="en" sz="1300"/>
              <a:t>What does the following code output?</a:t>
            </a:r>
            <a:endParaRPr sz="1300"/>
          </a:p>
        </p:txBody>
      </p:sp>
      <p:sp>
        <p:nvSpPr>
          <p:cNvPr id="279" name="Google Shape;279;g28389bfd810_1_498"/>
          <p:cNvSpPr txBox="1"/>
          <p:nvPr/>
        </p:nvSpPr>
        <p:spPr>
          <a:xfrm>
            <a:off x="4572001" y="849026"/>
            <a:ext cx="4393500" cy="14211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000000"/>
              </a:buClr>
              <a:buSzPts val="1300"/>
              <a:buFont typeface="Lato"/>
              <a:buAutoNum type="alphaUcPeriod"/>
            </a:pPr>
            <a:r>
              <a:rPr b="1" i="0" lang="en" sz="1800" u="none" cap="none" strike="noStrike">
                <a:solidFill>
                  <a:srgbClr val="000000"/>
                </a:solidFill>
                <a:latin typeface="Lato"/>
                <a:ea typeface="Lato"/>
                <a:cs typeface="Lato"/>
                <a:sym typeface="Lato"/>
              </a:rPr>
              <a:t>22 ⇒ because value is set to the second item in the list</a:t>
            </a:r>
            <a:endParaRPr b="1" i="0" sz="1800" u="none" cap="none" strike="noStrike">
              <a:solidFill>
                <a:srgbClr val="000000"/>
              </a:solidFill>
              <a:latin typeface="Lato"/>
              <a:ea typeface="Lato"/>
              <a:cs typeface="Lato"/>
              <a:sym typeface="Lato"/>
            </a:endParaRPr>
          </a:p>
          <a:p>
            <a:pPr indent="-349250" lvl="0" marL="457200" marR="0" rtl="0" algn="l">
              <a:lnSpc>
                <a:spcPct val="100000"/>
              </a:lnSpc>
              <a:spcBef>
                <a:spcPts val="1000"/>
              </a:spcBef>
              <a:spcAft>
                <a:spcPts val="1000"/>
              </a:spcAft>
              <a:buClr>
                <a:srgbClr val="000000"/>
              </a:buClr>
              <a:buSzPts val="1300"/>
              <a:buFont typeface="Lato"/>
              <a:buAutoNum type="alphaUcPeriod"/>
            </a:pPr>
            <a:r>
              <a:rPr b="1" i="0" lang="en" sz="1800" u="none" cap="none" strike="noStrike">
                <a:solidFill>
                  <a:srgbClr val="000000"/>
                </a:solidFill>
                <a:latin typeface="Lato"/>
                <a:ea typeface="Lato"/>
                <a:cs typeface="Lato"/>
                <a:sym typeface="Lato"/>
              </a:rPr>
              <a:t>23 ⇒ because value is set to the third item in the list</a:t>
            </a:r>
            <a:endParaRPr b="1" i="0" sz="1800" u="none" cap="none" strike="noStrike">
              <a:solidFill>
                <a:srgbClr val="000000"/>
              </a:solidFill>
              <a:latin typeface="Lato"/>
              <a:ea typeface="Lato"/>
              <a:cs typeface="Lato"/>
              <a:sym typeface="Lato"/>
            </a:endParaRPr>
          </a:p>
        </p:txBody>
      </p:sp>
      <p:sp>
        <p:nvSpPr>
          <p:cNvPr id="280" name="Google Shape;280;g28389bfd810_1_498"/>
          <p:cNvSpPr txBox="1"/>
          <p:nvPr/>
        </p:nvSpPr>
        <p:spPr>
          <a:xfrm>
            <a:off x="545272" y="2148769"/>
            <a:ext cx="6439800" cy="245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500"/>
              <a:buFont typeface="Lato"/>
              <a:buNone/>
            </a:pPr>
            <a:r>
              <a:rPr b="0" i="0" lang="en" sz="1800" u="none" cap="none" strike="noStrike">
                <a:solidFill>
                  <a:srgbClr val="000000"/>
                </a:solidFill>
                <a:highlight>
                  <a:srgbClr val="FFFFFE"/>
                </a:highlight>
                <a:latin typeface="Courier New"/>
                <a:ea typeface="Courier New"/>
                <a:cs typeface="Courier New"/>
                <a:sym typeface="Courier New"/>
              </a:rPr>
              <a:t>my_list = [</a:t>
            </a:r>
            <a:r>
              <a:rPr b="0" i="0" lang="en" sz="1800" u="none" cap="none" strike="noStrike">
                <a:solidFill>
                  <a:srgbClr val="098156"/>
                </a:solidFill>
                <a:highlight>
                  <a:srgbClr val="FFFFFE"/>
                </a:highlight>
                <a:latin typeface="Courier New"/>
                <a:ea typeface="Courier New"/>
                <a:cs typeface="Courier New"/>
                <a:sym typeface="Courier New"/>
              </a:rPr>
              <a:t>21</a:t>
            </a:r>
            <a:r>
              <a:rPr b="0" i="0" lang="en" sz="1800" u="none" cap="none" strike="noStrike">
                <a:solidFill>
                  <a:srgbClr val="000000"/>
                </a:solidFill>
                <a:highlight>
                  <a:srgbClr val="FFFFFE"/>
                </a:highlight>
                <a:latin typeface="Courier New"/>
                <a:ea typeface="Courier New"/>
                <a:cs typeface="Courier New"/>
                <a:sym typeface="Courier New"/>
              </a:rPr>
              <a:t>, </a:t>
            </a:r>
            <a:r>
              <a:rPr b="0" i="0" lang="en" sz="1800" u="none" cap="none" strike="noStrike">
                <a:solidFill>
                  <a:srgbClr val="098156"/>
                </a:solidFill>
                <a:highlight>
                  <a:srgbClr val="FFFFFE"/>
                </a:highlight>
                <a:latin typeface="Courier New"/>
                <a:ea typeface="Courier New"/>
                <a:cs typeface="Courier New"/>
                <a:sym typeface="Courier New"/>
              </a:rPr>
              <a:t>22</a:t>
            </a:r>
            <a:r>
              <a:rPr b="0" i="0" lang="en" sz="1800" u="none" cap="none" strike="noStrike">
                <a:solidFill>
                  <a:srgbClr val="000000"/>
                </a:solidFill>
                <a:highlight>
                  <a:srgbClr val="FFFFFE"/>
                </a:highlight>
                <a:latin typeface="Courier New"/>
                <a:ea typeface="Courier New"/>
                <a:cs typeface="Courier New"/>
                <a:sym typeface="Courier New"/>
              </a:rPr>
              <a:t>, </a:t>
            </a:r>
            <a:r>
              <a:rPr b="0" i="0" lang="en" sz="1800" u="none" cap="none" strike="noStrike">
                <a:solidFill>
                  <a:srgbClr val="098156"/>
                </a:solidFill>
                <a:highlight>
                  <a:srgbClr val="FFFFFE"/>
                </a:highlight>
                <a:latin typeface="Courier New"/>
                <a:ea typeface="Courier New"/>
                <a:cs typeface="Courier New"/>
                <a:sym typeface="Courier New"/>
              </a:rPr>
              <a:t>23</a:t>
            </a:r>
            <a:r>
              <a:rPr b="0" i="0" lang="en" sz="1800" u="none" cap="none" strike="noStrike">
                <a:solidFill>
                  <a:srgbClr val="000000"/>
                </a:solidFill>
                <a:highlight>
                  <a:srgbClr val="FFFFFE"/>
                </a:highlight>
                <a:latin typeface="Courier New"/>
                <a:ea typeface="Courier New"/>
                <a:cs typeface="Courier New"/>
                <a:sym typeface="Courier New"/>
              </a:rPr>
              <a:t>, </a:t>
            </a:r>
            <a:r>
              <a:rPr b="0" i="0" lang="en" sz="1800" u="none" cap="none" strike="noStrike">
                <a:solidFill>
                  <a:srgbClr val="098156"/>
                </a:solidFill>
                <a:highlight>
                  <a:srgbClr val="FFFFFE"/>
                </a:highlight>
                <a:latin typeface="Courier New"/>
                <a:ea typeface="Courier New"/>
                <a:cs typeface="Courier New"/>
                <a:sym typeface="Courier New"/>
              </a:rPr>
              <a:t>24</a:t>
            </a:r>
            <a:r>
              <a:rPr b="0" i="0" lang="en" sz="1800" u="none" cap="none" strike="noStrike">
                <a:solidFill>
                  <a:srgbClr val="000000"/>
                </a:solidFill>
                <a:highlight>
                  <a:srgbClr val="FFFFFE"/>
                </a:highlight>
                <a:latin typeface="Courier New"/>
                <a:ea typeface="Courier New"/>
                <a:cs typeface="Courier New"/>
                <a:sym typeface="Courier New"/>
              </a:rPr>
              <a:t>, </a:t>
            </a:r>
            <a:r>
              <a:rPr b="0" i="0" lang="en" sz="1800" u="none" cap="none" strike="noStrike">
                <a:solidFill>
                  <a:srgbClr val="098156"/>
                </a:solidFill>
                <a:highlight>
                  <a:srgbClr val="FFFFFE"/>
                </a:highlight>
                <a:latin typeface="Courier New"/>
                <a:ea typeface="Courier New"/>
                <a:cs typeface="Courier New"/>
                <a:sym typeface="Courier New"/>
              </a:rPr>
              <a:t>25</a:t>
            </a:r>
            <a:r>
              <a:rPr b="0" i="0" lang="en" sz="1800" u="none" cap="none" strike="noStrike">
                <a:solidFill>
                  <a:srgbClr val="000000"/>
                </a:solidFill>
                <a:highlight>
                  <a:srgbClr val="FFFFFE"/>
                </a:highlight>
                <a:latin typeface="Courier New"/>
                <a:ea typeface="Courier New"/>
                <a:cs typeface="Courier New"/>
                <a:sym typeface="Courier New"/>
              </a:rPr>
              <a:t>]</a:t>
            </a:r>
            <a:endParaRPr sz="500"/>
          </a:p>
          <a:p>
            <a:pPr indent="0" lvl="0" marL="0" marR="0" rtl="0" algn="l">
              <a:lnSpc>
                <a:spcPct val="100000"/>
              </a:lnSpc>
              <a:spcBef>
                <a:spcPts val="0"/>
              </a:spcBef>
              <a:spcAft>
                <a:spcPts val="0"/>
              </a:spcAft>
              <a:buClr>
                <a:schemeClr val="accent1"/>
              </a:buClr>
              <a:buSzPts val="500"/>
              <a:buFont typeface="Lato"/>
              <a:buNone/>
            </a:pPr>
            <a:r>
              <a:t/>
            </a:r>
            <a:endParaRPr b="0" i="0" sz="1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800" u="none" cap="none" strike="noStrike">
                <a:solidFill>
                  <a:srgbClr val="000000"/>
                </a:solidFill>
                <a:highlight>
                  <a:srgbClr val="FFFFFE"/>
                </a:highlight>
                <a:latin typeface="Courier New"/>
                <a:ea typeface="Courier New"/>
                <a:cs typeface="Courier New"/>
                <a:sym typeface="Courier New"/>
              </a:rPr>
              <a:t>value = my_list[</a:t>
            </a:r>
            <a:r>
              <a:rPr b="0" i="0" lang="en" sz="1800" u="none" cap="none" strike="noStrike">
                <a:solidFill>
                  <a:srgbClr val="098156"/>
                </a:solidFill>
                <a:highlight>
                  <a:srgbClr val="FFFFFE"/>
                </a:highlight>
                <a:latin typeface="Courier New"/>
                <a:ea typeface="Courier New"/>
                <a:cs typeface="Courier New"/>
                <a:sym typeface="Courier New"/>
              </a:rPr>
              <a:t>2</a:t>
            </a:r>
            <a:r>
              <a:rPr b="0" i="0" lang="en" sz="1800" u="none" cap="none" strike="noStrike">
                <a:solidFill>
                  <a:srgbClr val="000000"/>
                </a:solidFill>
                <a:highlight>
                  <a:srgbClr val="FFFFFE"/>
                </a:highlight>
                <a:latin typeface="Courier New"/>
                <a:ea typeface="Courier New"/>
                <a:cs typeface="Courier New"/>
                <a:sym typeface="Courier New"/>
              </a:rPr>
              <a:t>]</a:t>
            </a:r>
            <a:endParaRPr sz="500"/>
          </a:p>
          <a:p>
            <a:pPr indent="0" lvl="0" marL="0" marR="0" rtl="0" algn="l">
              <a:lnSpc>
                <a:spcPct val="100000"/>
              </a:lnSpc>
              <a:spcBef>
                <a:spcPts val="0"/>
              </a:spcBef>
              <a:spcAft>
                <a:spcPts val="0"/>
              </a:spcAft>
              <a:buClr>
                <a:schemeClr val="accent1"/>
              </a:buClr>
              <a:buSzPts val="500"/>
              <a:buFont typeface="Lato"/>
              <a:buNone/>
            </a:pPr>
            <a:r>
              <a:t/>
            </a:r>
            <a:endParaRPr b="0" i="0" sz="1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800" u="none" cap="none" strike="noStrike">
                <a:solidFill>
                  <a:srgbClr val="795E26"/>
                </a:solidFill>
                <a:highlight>
                  <a:srgbClr val="FFFFFE"/>
                </a:highlight>
                <a:latin typeface="Courier New"/>
                <a:ea typeface="Courier New"/>
                <a:cs typeface="Courier New"/>
                <a:sym typeface="Courier New"/>
              </a:rPr>
              <a:t>print</a:t>
            </a:r>
            <a:r>
              <a:rPr b="0" i="0" lang="en" sz="1800" u="none" cap="none" strike="noStrike">
                <a:solidFill>
                  <a:srgbClr val="000000"/>
                </a:solidFill>
                <a:highlight>
                  <a:srgbClr val="FFFFFE"/>
                </a:highlight>
                <a:latin typeface="Courier New"/>
                <a:ea typeface="Courier New"/>
                <a:cs typeface="Courier New"/>
                <a:sym typeface="Courier New"/>
              </a:rPr>
              <a:t>(value)</a:t>
            </a:r>
            <a:endParaRPr sz="500"/>
          </a:p>
          <a:p>
            <a:pPr indent="0" lvl="0" marL="0" marR="0" rtl="0" algn="l">
              <a:lnSpc>
                <a:spcPct val="100000"/>
              </a:lnSpc>
              <a:spcBef>
                <a:spcPts val="0"/>
              </a:spcBef>
              <a:spcAft>
                <a:spcPts val="0"/>
              </a:spcAft>
              <a:buClr>
                <a:schemeClr val="accent1"/>
              </a:buClr>
              <a:buSzPts val="500"/>
              <a:buFont typeface="Lato"/>
              <a:buNone/>
            </a:pPr>
            <a:r>
              <a:t/>
            </a:r>
            <a:endParaRPr b="0" i="0" sz="1800" u="none" cap="none" strike="noStrike">
              <a:solidFill>
                <a:srgbClr val="000000"/>
              </a:solidFill>
              <a:highlight>
                <a:srgbClr val="FFFFFE"/>
              </a:highlight>
              <a:latin typeface="Courier New"/>
              <a:ea typeface="Courier New"/>
              <a:cs typeface="Courier New"/>
              <a:sym typeface="Courier New"/>
            </a:endParaRPr>
          </a:p>
        </p:txBody>
      </p:sp>
      <p:sp>
        <p:nvSpPr>
          <p:cNvPr id="281" name="Google Shape;281;g28389bfd810_1_498"/>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82" name="Google Shape;282;g28389bfd810_1_498"/>
          <p:cNvSpPr txBox="1"/>
          <p:nvPr/>
        </p:nvSpPr>
        <p:spPr>
          <a:xfrm>
            <a:off x="457373" y="592924"/>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Self-test</a:t>
            </a:r>
            <a:endParaRPr sz="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28389bfd810_1_506"/>
          <p:cNvSpPr txBox="1"/>
          <p:nvPr/>
        </p:nvSpPr>
        <p:spPr>
          <a:xfrm>
            <a:off x="4572001" y="849026"/>
            <a:ext cx="4393500" cy="1421100"/>
          </a:xfrm>
          <a:prstGeom prst="rect">
            <a:avLst/>
          </a:prstGeom>
          <a:noFill/>
          <a:ln>
            <a:noFill/>
          </a:ln>
        </p:spPr>
        <p:txBody>
          <a:bodyPr anchorCtr="0" anchor="t" bIns="91425" lIns="91425" spcFirstLastPara="1" rIns="91425" wrap="square" tIns="91425">
            <a:spAutoFit/>
          </a:bodyPr>
          <a:lstStyle/>
          <a:p>
            <a:pPr indent="-349250" lvl="0" marL="457200" marR="0" rtl="0" algn="l">
              <a:lnSpc>
                <a:spcPct val="100000"/>
              </a:lnSpc>
              <a:spcBef>
                <a:spcPts val="0"/>
              </a:spcBef>
              <a:spcAft>
                <a:spcPts val="0"/>
              </a:spcAft>
              <a:buClr>
                <a:srgbClr val="000000"/>
              </a:buClr>
              <a:buSzPts val="1300"/>
              <a:buFont typeface="Lato"/>
              <a:buAutoNum type="alphaUcPeriod"/>
            </a:pPr>
            <a:r>
              <a:rPr b="1" i="0" lang="en" sz="1800" u="none" cap="none" strike="noStrike">
                <a:solidFill>
                  <a:srgbClr val="000000"/>
                </a:solidFill>
                <a:latin typeface="Lato"/>
                <a:ea typeface="Lato"/>
                <a:cs typeface="Lato"/>
                <a:sym typeface="Lato"/>
              </a:rPr>
              <a:t>22 ⇒ because value is set to the second item in the list</a:t>
            </a:r>
            <a:endParaRPr b="1" i="0" sz="1800" u="none" cap="none" strike="noStrike">
              <a:solidFill>
                <a:srgbClr val="000000"/>
              </a:solidFill>
              <a:latin typeface="Lato"/>
              <a:ea typeface="Lato"/>
              <a:cs typeface="Lato"/>
              <a:sym typeface="Lato"/>
            </a:endParaRPr>
          </a:p>
          <a:p>
            <a:pPr indent="-349250" lvl="0" marL="457200" marR="0" rtl="0" algn="l">
              <a:lnSpc>
                <a:spcPct val="100000"/>
              </a:lnSpc>
              <a:spcBef>
                <a:spcPts val="1000"/>
              </a:spcBef>
              <a:spcAft>
                <a:spcPts val="1000"/>
              </a:spcAft>
              <a:buClr>
                <a:srgbClr val="09885A"/>
              </a:buClr>
              <a:buSzPts val="1300"/>
              <a:buFont typeface="Lato"/>
              <a:buAutoNum type="alphaUcPeriod"/>
            </a:pPr>
            <a:r>
              <a:rPr b="1" i="0" lang="en" sz="1800" u="none" cap="none" strike="noStrike">
                <a:solidFill>
                  <a:srgbClr val="09885A"/>
                </a:solidFill>
                <a:latin typeface="Lato"/>
                <a:ea typeface="Lato"/>
                <a:cs typeface="Lato"/>
                <a:sym typeface="Lato"/>
              </a:rPr>
              <a:t>23 ⇒ because value is set to the third item in the list</a:t>
            </a:r>
            <a:endParaRPr b="1" i="0" sz="1800" u="none" cap="none" strike="noStrike">
              <a:solidFill>
                <a:srgbClr val="09885A"/>
              </a:solidFill>
              <a:latin typeface="Lato"/>
              <a:ea typeface="Lato"/>
              <a:cs typeface="Lato"/>
              <a:sym typeface="Lato"/>
            </a:endParaRPr>
          </a:p>
        </p:txBody>
      </p:sp>
      <p:sp>
        <p:nvSpPr>
          <p:cNvPr id="288" name="Google Shape;288;g28389bfd810_1_506"/>
          <p:cNvSpPr txBox="1"/>
          <p:nvPr>
            <p:ph idx="1" type="body"/>
          </p:nvPr>
        </p:nvSpPr>
        <p:spPr>
          <a:xfrm>
            <a:off x="342398" y="1518753"/>
            <a:ext cx="3300300" cy="15975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500"/>
              <a:buNone/>
            </a:pPr>
            <a:r>
              <a:rPr lang="en" sz="1300"/>
              <a:t>What does the following code output?</a:t>
            </a:r>
            <a:endParaRPr sz="1300"/>
          </a:p>
        </p:txBody>
      </p:sp>
      <p:sp>
        <p:nvSpPr>
          <p:cNvPr id="289" name="Google Shape;289;g28389bfd810_1_506"/>
          <p:cNvSpPr txBox="1"/>
          <p:nvPr/>
        </p:nvSpPr>
        <p:spPr>
          <a:xfrm>
            <a:off x="545272" y="2148769"/>
            <a:ext cx="6439800" cy="245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500"/>
              <a:buFont typeface="Lato"/>
              <a:buNone/>
            </a:pPr>
            <a:r>
              <a:rPr b="0" i="0" lang="en" sz="1800" u="none" cap="none" strike="noStrike">
                <a:solidFill>
                  <a:srgbClr val="000000"/>
                </a:solidFill>
                <a:highlight>
                  <a:srgbClr val="FFFFFE"/>
                </a:highlight>
                <a:latin typeface="Courier New"/>
                <a:ea typeface="Courier New"/>
                <a:cs typeface="Courier New"/>
                <a:sym typeface="Courier New"/>
              </a:rPr>
              <a:t>my_list = [</a:t>
            </a:r>
            <a:r>
              <a:rPr b="0" i="0" lang="en" sz="1800" u="none" cap="none" strike="noStrike">
                <a:solidFill>
                  <a:srgbClr val="098156"/>
                </a:solidFill>
                <a:highlight>
                  <a:srgbClr val="FFFFFE"/>
                </a:highlight>
                <a:latin typeface="Courier New"/>
                <a:ea typeface="Courier New"/>
                <a:cs typeface="Courier New"/>
                <a:sym typeface="Courier New"/>
              </a:rPr>
              <a:t>21</a:t>
            </a:r>
            <a:r>
              <a:rPr b="0" i="0" lang="en" sz="1800" u="none" cap="none" strike="noStrike">
                <a:solidFill>
                  <a:srgbClr val="000000"/>
                </a:solidFill>
                <a:highlight>
                  <a:srgbClr val="FFFFFE"/>
                </a:highlight>
                <a:latin typeface="Courier New"/>
                <a:ea typeface="Courier New"/>
                <a:cs typeface="Courier New"/>
                <a:sym typeface="Courier New"/>
              </a:rPr>
              <a:t>, </a:t>
            </a:r>
            <a:r>
              <a:rPr b="0" i="0" lang="en" sz="1800" u="none" cap="none" strike="noStrike">
                <a:solidFill>
                  <a:srgbClr val="098156"/>
                </a:solidFill>
                <a:highlight>
                  <a:srgbClr val="FFFFFE"/>
                </a:highlight>
                <a:latin typeface="Courier New"/>
                <a:ea typeface="Courier New"/>
                <a:cs typeface="Courier New"/>
                <a:sym typeface="Courier New"/>
              </a:rPr>
              <a:t>22</a:t>
            </a:r>
            <a:r>
              <a:rPr b="0" i="0" lang="en" sz="1800" u="none" cap="none" strike="noStrike">
                <a:solidFill>
                  <a:srgbClr val="000000"/>
                </a:solidFill>
                <a:highlight>
                  <a:srgbClr val="FFFFFE"/>
                </a:highlight>
                <a:latin typeface="Courier New"/>
                <a:ea typeface="Courier New"/>
                <a:cs typeface="Courier New"/>
                <a:sym typeface="Courier New"/>
              </a:rPr>
              <a:t>, </a:t>
            </a:r>
            <a:r>
              <a:rPr b="0" i="0" lang="en" sz="1800" u="none" cap="none" strike="noStrike">
                <a:solidFill>
                  <a:srgbClr val="098156"/>
                </a:solidFill>
                <a:highlight>
                  <a:srgbClr val="FFFFFE"/>
                </a:highlight>
                <a:latin typeface="Courier New"/>
                <a:ea typeface="Courier New"/>
                <a:cs typeface="Courier New"/>
                <a:sym typeface="Courier New"/>
              </a:rPr>
              <a:t>23</a:t>
            </a:r>
            <a:r>
              <a:rPr b="0" i="0" lang="en" sz="1800" u="none" cap="none" strike="noStrike">
                <a:solidFill>
                  <a:srgbClr val="000000"/>
                </a:solidFill>
                <a:highlight>
                  <a:srgbClr val="FFFFFE"/>
                </a:highlight>
                <a:latin typeface="Courier New"/>
                <a:ea typeface="Courier New"/>
                <a:cs typeface="Courier New"/>
                <a:sym typeface="Courier New"/>
              </a:rPr>
              <a:t>, </a:t>
            </a:r>
            <a:r>
              <a:rPr b="0" i="0" lang="en" sz="1800" u="none" cap="none" strike="noStrike">
                <a:solidFill>
                  <a:srgbClr val="098156"/>
                </a:solidFill>
                <a:highlight>
                  <a:srgbClr val="FFFFFE"/>
                </a:highlight>
                <a:latin typeface="Courier New"/>
                <a:ea typeface="Courier New"/>
                <a:cs typeface="Courier New"/>
                <a:sym typeface="Courier New"/>
              </a:rPr>
              <a:t>24</a:t>
            </a:r>
            <a:r>
              <a:rPr b="0" i="0" lang="en" sz="1800" u="none" cap="none" strike="noStrike">
                <a:solidFill>
                  <a:srgbClr val="000000"/>
                </a:solidFill>
                <a:highlight>
                  <a:srgbClr val="FFFFFE"/>
                </a:highlight>
                <a:latin typeface="Courier New"/>
                <a:ea typeface="Courier New"/>
                <a:cs typeface="Courier New"/>
                <a:sym typeface="Courier New"/>
              </a:rPr>
              <a:t>, </a:t>
            </a:r>
            <a:r>
              <a:rPr b="0" i="0" lang="en" sz="1800" u="none" cap="none" strike="noStrike">
                <a:solidFill>
                  <a:srgbClr val="098156"/>
                </a:solidFill>
                <a:highlight>
                  <a:srgbClr val="FFFFFE"/>
                </a:highlight>
                <a:latin typeface="Courier New"/>
                <a:ea typeface="Courier New"/>
                <a:cs typeface="Courier New"/>
                <a:sym typeface="Courier New"/>
              </a:rPr>
              <a:t>25</a:t>
            </a:r>
            <a:r>
              <a:rPr b="0" i="0" lang="en" sz="1800" u="none" cap="none" strike="noStrike">
                <a:solidFill>
                  <a:srgbClr val="000000"/>
                </a:solidFill>
                <a:highlight>
                  <a:srgbClr val="FFFFFE"/>
                </a:highlight>
                <a:latin typeface="Courier New"/>
                <a:ea typeface="Courier New"/>
                <a:cs typeface="Courier New"/>
                <a:sym typeface="Courier New"/>
              </a:rPr>
              <a:t>]</a:t>
            </a:r>
            <a:endParaRPr sz="500"/>
          </a:p>
          <a:p>
            <a:pPr indent="0" lvl="0" marL="0" marR="0" rtl="0" algn="l">
              <a:lnSpc>
                <a:spcPct val="100000"/>
              </a:lnSpc>
              <a:spcBef>
                <a:spcPts val="0"/>
              </a:spcBef>
              <a:spcAft>
                <a:spcPts val="0"/>
              </a:spcAft>
              <a:buClr>
                <a:schemeClr val="accent1"/>
              </a:buClr>
              <a:buSzPts val="500"/>
              <a:buFont typeface="Lato"/>
              <a:buNone/>
            </a:pPr>
            <a:r>
              <a:t/>
            </a:r>
            <a:endParaRPr b="0" i="0" sz="1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800" u="none" cap="none" strike="noStrike">
                <a:solidFill>
                  <a:srgbClr val="000000"/>
                </a:solidFill>
                <a:highlight>
                  <a:srgbClr val="FFFFFE"/>
                </a:highlight>
                <a:latin typeface="Courier New"/>
                <a:ea typeface="Courier New"/>
                <a:cs typeface="Courier New"/>
                <a:sym typeface="Courier New"/>
              </a:rPr>
              <a:t>value = my_list[</a:t>
            </a:r>
            <a:r>
              <a:rPr b="0" i="0" lang="en" sz="1800" u="none" cap="none" strike="noStrike">
                <a:solidFill>
                  <a:srgbClr val="098156"/>
                </a:solidFill>
                <a:highlight>
                  <a:srgbClr val="FFFFFE"/>
                </a:highlight>
                <a:latin typeface="Courier New"/>
                <a:ea typeface="Courier New"/>
                <a:cs typeface="Courier New"/>
                <a:sym typeface="Courier New"/>
              </a:rPr>
              <a:t>2</a:t>
            </a:r>
            <a:r>
              <a:rPr b="0" i="0" lang="en" sz="1800" u="none" cap="none" strike="noStrike">
                <a:solidFill>
                  <a:srgbClr val="000000"/>
                </a:solidFill>
                <a:highlight>
                  <a:srgbClr val="FFFFFE"/>
                </a:highlight>
                <a:latin typeface="Courier New"/>
                <a:ea typeface="Courier New"/>
                <a:cs typeface="Courier New"/>
                <a:sym typeface="Courier New"/>
              </a:rPr>
              <a:t>]</a:t>
            </a:r>
            <a:endParaRPr sz="500"/>
          </a:p>
          <a:p>
            <a:pPr indent="0" lvl="0" marL="0" marR="0" rtl="0" algn="l">
              <a:lnSpc>
                <a:spcPct val="100000"/>
              </a:lnSpc>
              <a:spcBef>
                <a:spcPts val="0"/>
              </a:spcBef>
              <a:spcAft>
                <a:spcPts val="0"/>
              </a:spcAft>
              <a:buClr>
                <a:schemeClr val="accent1"/>
              </a:buClr>
              <a:buSzPts val="500"/>
              <a:buFont typeface="Lato"/>
              <a:buNone/>
            </a:pPr>
            <a:r>
              <a:t/>
            </a:r>
            <a:endParaRPr b="0" i="0" sz="18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800" u="none" cap="none" strike="noStrike">
                <a:solidFill>
                  <a:srgbClr val="795E26"/>
                </a:solidFill>
                <a:highlight>
                  <a:srgbClr val="FFFFFE"/>
                </a:highlight>
                <a:latin typeface="Courier New"/>
                <a:ea typeface="Courier New"/>
                <a:cs typeface="Courier New"/>
                <a:sym typeface="Courier New"/>
              </a:rPr>
              <a:t>print</a:t>
            </a:r>
            <a:r>
              <a:rPr b="0" i="0" lang="en" sz="1800" u="none" cap="none" strike="noStrike">
                <a:solidFill>
                  <a:srgbClr val="000000"/>
                </a:solidFill>
                <a:highlight>
                  <a:srgbClr val="FFFFFE"/>
                </a:highlight>
                <a:latin typeface="Courier New"/>
                <a:ea typeface="Courier New"/>
                <a:cs typeface="Courier New"/>
                <a:sym typeface="Courier New"/>
              </a:rPr>
              <a:t>(value)</a:t>
            </a:r>
            <a:endParaRPr sz="500"/>
          </a:p>
          <a:p>
            <a:pPr indent="0" lvl="0" marL="0" marR="0" rtl="0" algn="l">
              <a:lnSpc>
                <a:spcPct val="100000"/>
              </a:lnSpc>
              <a:spcBef>
                <a:spcPts val="0"/>
              </a:spcBef>
              <a:spcAft>
                <a:spcPts val="0"/>
              </a:spcAft>
              <a:buClr>
                <a:schemeClr val="accent1"/>
              </a:buClr>
              <a:buSzPts val="500"/>
              <a:buFont typeface="Lato"/>
              <a:buNone/>
            </a:pPr>
            <a:r>
              <a:t/>
            </a:r>
            <a:endParaRPr b="0" i="0" sz="1800" u="none" cap="none" strike="noStrike">
              <a:solidFill>
                <a:srgbClr val="000000"/>
              </a:solidFill>
              <a:highlight>
                <a:srgbClr val="FFFFFE"/>
              </a:highlight>
              <a:latin typeface="Courier New"/>
              <a:ea typeface="Courier New"/>
              <a:cs typeface="Courier New"/>
              <a:sym typeface="Courier New"/>
            </a:endParaRPr>
          </a:p>
        </p:txBody>
      </p:sp>
      <p:sp>
        <p:nvSpPr>
          <p:cNvPr id="290" name="Google Shape;290;g28389bfd810_1_506"/>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91" name="Google Shape;291;g28389bfd810_1_506"/>
          <p:cNvSpPr txBox="1"/>
          <p:nvPr/>
        </p:nvSpPr>
        <p:spPr>
          <a:xfrm>
            <a:off x="457373" y="614174"/>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Self-test</a:t>
            </a:r>
            <a:endParaRPr sz="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g28389bfd810_1_514"/>
          <p:cNvSpPr txBox="1"/>
          <p:nvPr>
            <p:ph idx="1" type="body"/>
          </p:nvPr>
        </p:nvSpPr>
        <p:spPr>
          <a:xfrm>
            <a:off x="798036" y="1445841"/>
            <a:ext cx="7687800" cy="2915700"/>
          </a:xfrm>
          <a:prstGeom prst="rect">
            <a:avLst/>
          </a:prstGeom>
          <a:noFill/>
          <a:ln>
            <a:noFill/>
          </a:ln>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000"/>
              <a:buChar char="●"/>
            </a:pPr>
            <a:r>
              <a:rPr lang="en" sz="1500"/>
              <a:t>Works the same as a list, but can’t be changed</a:t>
            </a:r>
            <a:endParaRPr sz="1500"/>
          </a:p>
          <a:p>
            <a:pPr indent="-304800" lvl="0" marL="457200" rtl="0" algn="l">
              <a:lnSpc>
                <a:spcPct val="200000"/>
              </a:lnSpc>
              <a:spcBef>
                <a:spcPts val="0"/>
              </a:spcBef>
              <a:spcAft>
                <a:spcPts val="0"/>
              </a:spcAft>
              <a:buSzPts val="1000"/>
              <a:buChar char="●"/>
            </a:pPr>
            <a:r>
              <a:rPr lang="en" sz="1500"/>
              <a:t>Can contain multiple different data types</a:t>
            </a:r>
            <a:endParaRPr sz="1500"/>
          </a:p>
          <a:p>
            <a:pPr indent="0" lvl="0" marL="0" rtl="0" algn="l">
              <a:lnSpc>
                <a:spcPct val="200000"/>
              </a:lnSpc>
              <a:spcBef>
                <a:spcPts val="1200"/>
              </a:spcBef>
              <a:spcAft>
                <a:spcPts val="0"/>
              </a:spcAft>
              <a:buSzPts val="1000"/>
              <a:buNone/>
            </a:pPr>
            <a:r>
              <a:rPr lang="en" sz="1500">
                <a:latin typeface="Courier New"/>
                <a:ea typeface="Courier New"/>
                <a:cs typeface="Courier New"/>
                <a:sym typeface="Courier New"/>
              </a:rPr>
              <a:t>my_first_tuple = (object_1, object_2, ...)</a:t>
            </a:r>
            <a:endParaRPr sz="1500">
              <a:latin typeface="Courier New"/>
              <a:ea typeface="Courier New"/>
              <a:cs typeface="Courier New"/>
              <a:sym typeface="Courier New"/>
            </a:endParaRPr>
          </a:p>
          <a:p>
            <a:pPr indent="0" lvl="0" marL="0" rtl="0" algn="l">
              <a:lnSpc>
                <a:spcPct val="200000"/>
              </a:lnSpc>
              <a:spcBef>
                <a:spcPts val="0"/>
              </a:spcBef>
              <a:spcAft>
                <a:spcPts val="0"/>
              </a:spcAft>
              <a:buSzPts val="1000"/>
              <a:buNone/>
            </a:pPr>
            <a:r>
              <a:rPr lang="en" sz="1500">
                <a:latin typeface="Courier New"/>
                <a:ea typeface="Courier New"/>
                <a:cs typeface="Courier New"/>
                <a:sym typeface="Courier New"/>
              </a:rPr>
              <a:t>my_second_tuple = (</a:t>
            </a:r>
            <a:r>
              <a:rPr lang="en" sz="1500">
                <a:solidFill>
                  <a:srgbClr val="09885A"/>
                </a:solidFill>
                <a:highlight>
                  <a:srgbClr val="FFFFFE"/>
                </a:highlight>
                <a:latin typeface="Courier New"/>
                <a:ea typeface="Courier New"/>
                <a:cs typeface="Courier New"/>
                <a:sym typeface="Courier New"/>
              </a:rPr>
              <a:t>22</a:t>
            </a:r>
            <a:r>
              <a:rPr lang="en" sz="1500">
                <a:latin typeface="Courier New"/>
                <a:ea typeface="Courier New"/>
                <a:cs typeface="Courier New"/>
                <a:sym typeface="Courier New"/>
              </a:rPr>
              <a:t>, </a:t>
            </a:r>
            <a:r>
              <a:rPr lang="en" sz="1500">
                <a:solidFill>
                  <a:srgbClr val="A31515"/>
                </a:solidFill>
                <a:highlight>
                  <a:srgbClr val="FFFFFE"/>
                </a:highlight>
                <a:latin typeface="Courier New"/>
                <a:ea typeface="Courier New"/>
                <a:cs typeface="Courier New"/>
                <a:sym typeface="Courier New"/>
              </a:rPr>
              <a:t>"hello!"</a:t>
            </a:r>
            <a:r>
              <a:rPr lang="en" sz="1500">
                <a:latin typeface="Courier New"/>
                <a:ea typeface="Courier New"/>
                <a:cs typeface="Courier New"/>
                <a:sym typeface="Courier New"/>
              </a:rPr>
              <a:t>, </a:t>
            </a:r>
            <a:r>
              <a:rPr lang="en" sz="1500">
                <a:solidFill>
                  <a:srgbClr val="0000FF"/>
                </a:solidFill>
                <a:highlight>
                  <a:srgbClr val="FFFFFE"/>
                </a:highlight>
                <a:latin typeface="Courier New"/>
                <a:ea typeface="Courier New"/>
                <a:cs typeface="Courier New"/>
                <a:sym typeface="Courier New"/>
              </a:rPr>
              <a:t>True</a:t>
            </a:r>
            <a:r>
              <a:rPr lang="en" sz="1500">
                <a:latin typeface="Courier New"/>
                <a:ea typeface="Courier New"/>
                <a:cs typeface="Courier New"/>
                <a:sym typeface="Courier New"/>
              </a:rPr>
              <a:t>, </a:t>
            </a:r>
            <a:r>
              <a:rPr lang="en" sz="1500">
                <a:solidFill>
                  <a:srgbClr val="09885A"/>
                </a:solidFill>
                <a:highlight>
                  <a:srgbClr val="FFFFFE"/>
                </a:highlight>
                <a:latin typeface="Courier New"/>
                <a:ea typeface="Courier New"/>
                <a:cs typeface="Courier New"/>
                <a:sym typeface="Courier New"/>
              </a:rPr>
              <a:t>3.1415</a:t>
            </a:r>
            <a:r>
              <a:rPr lang="en" sz="1500">
                <a:latin typeface="Courier New"/>
                <a:ea typeface="Courier New"/>
                <a:cs typeface="Courier New"/>
                <a:sym typeface="Courier New"/>
              </a:rPr>
              <a:t>)</a:t>
            </a:r>
            <a:endParaRPr sz="1500">
              <a:latin typeface="Courier New"/>
              <a:ea typeface="Courier New"/>
              <a:cs typeface="Courier New"/>
              <a:sym typeface="Courier New"/>
            </a:endParaRPr>
          </a:p>
          <a:p>
            <a:pPr indent="0" lvl="0" marL="0" rtl="0" algn="l">
              <a:lnSpc>
                <a:spcPct val="200000"/>
              </a:lnSpc>
              <a:spcBef>
                <a:spcPts val="0"/>
              </a:spcBef>
              <a:spcAft>
                <a:spcPts val="0"/>
              </a:spcAft>
              <a:buSzPts val="1000"/>
              <a:buNone/>
            </a:pPr>
            <a:r>
              <a:rPr lang="en" sz="1500">
                <a:latin typeface="Courier New"/>
                <a:ea typeface="Courier New"/>
                <a:cs typeface="Courier New"/>
                <a:sym typeface="Courier New"/>
              </a:rPr>
              <a:t>a_value = my_second_tuple[</a:t>
            </a:r>
            <a:r>
              <a:rPr lang="en" sz="1500">
                <a:solidFill>
                  <a:srgbClr val="09885A"/>
                </a:solidFill>
                <a:highlight>
                  <a:srgbClr val="FFFFFE"/>
                </a:highlight>
                <a:latin typeface="Courier New"/>
                <a:ea typeface="Courier New"/>
                <a:cs typeface="Courier New"/>
                <a:sym typeface="Courier New"/>
              </a:rPr>
              <a:t>2</a:t>
            </a:r>
            <a:r>
              <a:rPr lang="en" sz="1500">
                <a:latin typeface="Courier New"/>
                <a:ea typeface="Courier New"/>
                <a:cs typeface="Courier New"/>
                <a:sym typeface="Courier New"/>
              </a:rPr>
              <a:t>] </a:t>
            </a:r>
            <a:r>
              <a:rPr lang="en" sz="1500">
                <a:solidFill>
                  <a:srgbClr val="008000"/>
                </a:solidFill>
                <a:highlight>
                  <a:srgbClr val="FFFFFE"/>
                </a:highlight>
                <a:latin typeface="Courier New"/>
                <a:ea typeface="Courier New"/>
                <a:cs typeface="Courier New"/>
                <a:sym typeface="Courier New"/>
              </a:rPr>
              <a:t># gets the THIRD value in the tuple</a:t>
            </a:r>
            <a:endParaRPr sz="1500">
              <a:latin typeface="Courier New"/>
              <a:ea typeface="Courier New"/>
              <a:cs typeface="Courier New"/>
              <a:sym typeface="Courier New"/>
            </a:endParaRPr>
          </a:p>
          <a:p>
            <a:pPr indent="0" lvl="0" marL="0" rtl="0" algn="l">
              <a:lnSpc>
                <a:spcPct val="200000"/>
              </a:lnSpc>
              <a:spcBef>
                <a:spcPts val="0"/>
              </a:spcBef>
              <a:spcAft>
                <a:spcPts val="0"/>
              </a:spcAft>
              <a:buSzPts val="1000"/>
              <a:buNone/>
            </a:pPr>
            <a:r>
              <a:t/>
            </a:r>
            <a:endParaRPr sz="1500">
              <a:latin typeface="Courier New"/>
              <a:ea typeface="Courier New"/>
              <a:cs typeface="Courier New"/>
              <a:sym typeface="Courier New"/>
            </a:endParaRPr>
          </a:p>
        </p:txBody>
      </p:sp>
      <p:sp>
        <p:nvSpPr>
          <p:cNvPr id="297" name="Google Shape;297;g28389bfd810_1_514"/>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298" name="Google Shape;298;g28389bfd810_1_514"/>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99" name="Google Shape;299;g28389bfd810_1_514"/>
          <p:cNvSpPr txBox="1"/>
          <p:nvPr/>
        </p:nvSpPr>
        <p:spPr>
          <a:xfrm>
            <a:off x="457373" y="633924"/>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FF0000"/>
                </a:solidFill>
                <a:latin typeface="Helvetica Neue"/>
                <a:ea typeface="Helvetica Neue"/>
                <a:cs typeface="Helvetica Neue"/>
                <a:sym typeface="Helvetica Neue"/>
              </a:rPr>
              <a:t>* </a:t>
            </a:r>
            <a:r>
              <a:rPr b="1" i="0" lang="en" sz="2600" u="none" cap="none" strike="noStrike">
                <a:solidFill>
                  <a:srgbClr val="006D64"/>
                </a:solidFill>
                <a:latin typeface="Helvetica Neue"/>
                <a:ea typeface="Helvetica Neue"/>
                <a:cs typeface="Helvetica Neue"/>
                <a:sym typeface="Helvetica Neue"/>
              </a:rPr>
              <a:t>Tuple</a:t>
            </a:r>
            <a:endParaRPr sz="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28389bfd810_1_362"/>
          <p:cNvSpPr txBox="1"/>
          <p:nvPr/>
        </p:nvSpPr>
        <p:spPr>
          <a:xfrm>
            <a:off x="897729" y="36386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sz="500"/>
          </a:p>
        </p:txBody>
      </p:sp>
      <p:sp>
        <p:nvSpPr>
          <p:cNvPr id="113" name="Google Shape;113;g28389bfd810_1_362"/>
          <p:cNvSpPr txBox="1"/>
          <p:nvPr/>
        </p:nvSpPr>
        <p:spPr>
          <a:xfrm>
            <a:off x="897729" y="31034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sz="500"/>
          </a:p>
        </p:txBody>
      </p:sp>
      <p:sp>
        <p:nvSpPr>
          <p:cNvPr id="114" name="Google Shape;114;g28389bfd810_1_362"/>
          <p:cNvSpPr txBox="1"/>
          <p:nvPr/>
        </p:nvSpPr>
        <p:spPr>
          <a:xfrm>
            <a:off x="897729" y="25682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sz="500"/>
          </a:p>
        </p:txBody>
      </p:sp>
      <p:sp>
        <p:nvSpPr>
          <p:cNvPr id="115" name="Google Shape;115;g28389bfd810_1_362"/>
          <p:cNvSpPr txBox="1"/>
          <p:nvPr/>
        </p:nvSpPr>
        <p:spPr>
          <a:xfrm>
            <a:off x="897729" y="2033089"/>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4C7F"/>
                </a:solidFill>
                <a:latin typeface="Helvetica Neue"/>
                <a:ea typeface="Helvetica Neue"/>
                <a:cs typeface="Helvetica Neue"/>
                <a:sym typeface="Helvetica Neue"/>
              </a:rPr>
              <a:t>General Python Syntax</a:t>
            </a:r>
            <a:endParaRPr sz="500"/>
          </a:p>
        </p:txBody>
      </p:sp>
      <p:sp>
        <p:nvSpPr>
          <p:cNvPr id="116" name="Google Shape;116;g28389bfd810_1_362"/>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17" name="Google Shape;117;g28389bfd810_1_362"/>
          <p:cNvSpPr txBox="1"/>
          <p:nvPr>
            <p:ph type="title"/>
          </p:nvPr>
        </p:nvSpPr>
        <p:spPr>
          <a:xfrm>
            <a:off x="663227" y="57899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2307"/>
              <a:buNone/>
            </a:pPr>
            <a:r>
              <a:rPr b="1" lang="en">
                <a:solidFill>
                  <a:srgbClr val="14191A"/>
                </a:solidFill>
                <a:latin typeface="Helvetica Neue"/>
                <a:ea typeface="Helvetica Neue"/>
                <a:cs typeface="Helvetica Neue"/>
                <a:sym typeface="Helvetica Neue"/>
              </a:rPr>
              <a:t>Lecture Outline</a:t>
            </a:r>
            <a:endParaRPr b="1">
              <a:solidFill>
                <a:srgbClr val="14191A"/>
              </a:solidFill>
              <a:latin typeface="Helvetica Neue"/>
              <a:ea typeface="Helvetica Neue"/>
              <a:cs typeface="Helvetica Neue"/>
              <a:sym typeface="Helvetica Neue"/>
            </a:endParaRPr>
          </a:p>
        </p:txBody>
      </p:sp>
      <p:sp>
        <p:nvSpPr>
          <p:cNvPr id="118" name="Google Shape;118;g28389bfd810_1_362"/>
          <p:cNvSpPr txBox="1"/>
          <p:nvPr/>
        </p:nvSpPr>
        <p:spPr>
          <a:xfrm>
            <a:off x="897729" y="14978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chemeClr val="dk1"/>
                </a:solidFill>
                <a:latin typeface="Helvetica Neue"/>
                <a:ea typeface="Helvetica Neue"/>
                <a:cs typeface="Helvetica Neue"/>
                <a:sym typeface="Helvetica Neue"/>
              </a:rPr>
              <a:t>Google Colab</a:t>
            </a:r>
            <a:endParaRPr b="1" i="0" sz="2600" u="none" cap="none" strike="noStrike">
              <a:solidFill>
                <a:schemeClr val="dk1"/>
              </a:solidFill>
              <a:latin typeface="Helvetica Neue"/>
              <a:ea typeface="Helvetica Neue"/>
              <a:cs typeface="Helvetica Neue"/>
              <a:sym typeface="Helvetica Neue"/>
            </a:endParaRPr>
          </a:p>
        </p:txBody>
      </p:sp>
      <p:sp>
        <p:nvSpPr>
          <p:cNvPr id="119" name="Google Shape;119;g28389bfd810_1_362"/>
          <p:cNvSpPr txBox="1"/>
          <p:nvPr>
            <p:ph idx="1" type="body"/>
          </p:nvPr>
        </p:nvSpPr>
        <p:spPr>
          <a:xfrm>
            <a:off x="5173500" y="1429125"/>
            <a:ext cx="1221000" cy="10176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Clr>
                <a:srgbClr val="004C7F"/>
              </a:buClr>
              <a:buSzPts val="2200"/>
              <a:buNone/>
            </a:pPr>
            <a:r>
              <a:rPr b="1" lang="en" sz="2400">
                <a:solidFill>
                  <a:srgbClr val="004C7F"/>
                </a:solidFill>
                <a:latin typeface="Helvetica Neue"/>
                <a:ea typeface="Helvetica Neue"/>
                <a:cs typeface="Helvetica Neue"/>
                <a:sym typeface="Helvetica Neue"/>
              </a:rPr>
              <a:t>I/O</a:t>
            </a:r>
            <a:endParaRPr b="1" sz="2400">
              <a:solidFill>
                <a:srgbClr val="004C7F"/>
              </a:solidFill>
              <a:latin typeface="Helvetica Neue"/>
              <a:ea typeface="Helvetica Neue"/>
              <a:cs typeface="Helvetica Neue"/>
              <a:sym typeface="Helvetica Neue"/>
            </a:endParaRPr>
          </a:p>
        </p:txBody>
      </p:sp>
      <p:sp>
        <p:nvSpPr>
          <p:cNvPr id="120" name="Google Shape;120;g28389bfd810_1_362"/>
          <p:cNvSpPr txBox="1"/>
          <p:nvPr>
            <p:ph idx="12" type="sldNum"/>
          </p:nvPr>
        </p:nvSpPr>
        <p:spPr>
          <a:xfrm>
            <a:off x="7646546" y="1783569"/>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21" name="Google Shape;121;g28389bfd810_1_362"/>
          <p:cNvSpPr txBox="1"/>
          <p:nvPr/>
        </p:nvSpPr>
        <p:spPr>
          <a:xfrm>
            <a:off x="5174552" y="1888080"/>
            <a:ext cx="3131400" cy="9051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List Manipulation</a:t>
            </a:r>
            <a:endParaRPr sz="2400"/>
          </a:p>
        </p:txBody>
      </p:sp>
      <p:sp>
        <p:nvSpPr>
          <p:cNvPr id="122" name="Google Shape;122;g28389bfd810_1_362"/>
          <p:cNvSpPr txBox="1"/>
          <p:nvPr/>
        </p:nvSpPr>
        <p:spPr>
          <a:xfrm>
            <a:off x="5179972" y="2379270"/>
            <a:ext cx="3497400" cy="10176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What is a function?</a:t>
            </a:r>
            <a:endParaRPr sz="2400"/>
          </a:p>
        </p:txBody>
      </p:sp>
      <p:sp>
        <p:nvSpPr>
          <p:cNvPr id="123" name="Google Shape;123;g28389bfd810_1_362"/>
          <p:cNvSpPr txBox="1"/>
          <p:nvPr/>
        </p:nvSpPr>
        <p:spPr>
          <a:xfrm>
            <a:off x="5179972" y="2854616"/>
            <a:ext cx="31314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Built-ins</a:t>
            </a:r>
            <a:endParaRPr sz="2400"/>
          </a:p>
        </p:txBody>
      </p:sp>
      <p:sp>
        <p:nvSpPr>
          <p:cNvPr id="124" name="Google Shape;124;g28389bfd810_1_362"/>
          <p:cNvSpPr txBox="1"/>
          <p:nvPr/>
        </p:nvSpPr>
        <p:spPr>
          <a:xfrm>
            <a:off x="5174552" y="3337574"/>
            <a:ext cx="34965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Importing</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g28389bfd810_1_521"/>
          <p:cNvSpPr txBox="1"/>
          <p:nvPr>
            <p:ph idx="1" type="body"/>
          </p:nvPr>
        </p:nvSpPr>
        <p:spPr>
          <a:xfrm>
            <a:off x="728150" y="1738400"/>
            <a:ext cx="8309400" cy="22611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000"/>
              <a:buChar char="●"/>
            </a:pPr>
            <a:r>
              <a:rPr lang="en" sz="1500"/>
              <a:t>A list of values with custom keys that are indices, like a list but indices are keys and not positions </a:t>
            </a:r>
            <a:endParaRPr sz="1500"/>
          </a:p>
          <a:p>
            <a:pPr indent="0" lvl="0" marL="0" rtl="0" algn="l">
              <a:lnSpc>
                <a:spcPct val="135714"/>
              </a:lnSpc>
              <a:spcBef>
                <a:spcPts val="1200"/>
              </a:spcBef>
              <a:spcAft>
                <a:spcPts val="0"/>
              </a:spcAft>
              <a:buSzPts val="1000"/>
              <a:buNone/>
            </a:pPr>
            <a:r>
              <a:rPr lang="en" sz="1500">
                <a:solidFill>
                  <a:srgbClr val="000000"/>
                </a:solidFill>
                <a:highlight>
                  <a:srgbClr val="FFFFFE"/>
                </a:highlight>
                <a:latin typeface="Courier New"/>
                <a:ea typeface="Courier New"/>
                <a:cs typeface="Courier New"/>
                <a:sym typeface="Courier New"/>
              </a:rPr>
              <a:t>my_dictionary={</a:t>
            </a:r>
            <a:r>
              <a:rPr lang="en" sz="1500">
                <a:solidFill>
                  <a:srgbClr val="A31515"/>
                </a:solidFill>
                <a:highlight>
                  <a:srgbClr val="FFFFFE"/>
                </a:highlight>
                <a:latin typeface="Courier New"/>
                <a:ea typeface="Courier New"/>
                <a:cs typeface="Courier New"/>
                <a:sym typeface="Courier New"/>
              </a:rPr>
              <a:t>'apple'</a:t>
            </a:r>
            <a:r>
              <a:rPr lang="en" sz="1500">
                <a:solidFill>
                  <a:srgbClr val="000000"/>
                </a:solidFill>
                <a:highlight>
                  <a:srgbClr val="FFFFFE"/>
                </a:highlight>
                <a:latin typeface="Courier New"/>
                <a:ea typeface="Courier New"/>
                <a:cs typeface="Courier New"/>
                <a:sym typeface="Courier New"/>
              </a:rPr>
              <a:t>:</a:t>
            </a:r>
            <a:r>
              <a:rPr lang="en" sz="1500">
                <a:solidFill>
                  <a:srgbClr val="A31515"/>
                </a:solidFill>
                <a:highlight>
                  <a:srgbClr val="FFFFFE"/>
                </a:highlight>
                <a:latin typeface="Courier New"/>
                <a:ea typeface="Courier New"/>
                <a:cs typeface="Courier New"/>
                <a:sym typeface="Courier New"/>
              </a:rPr>
              <a:t>'fruit'</a:t>
            </a:r>
            <a:r>
              <a:rPr lang="en" sz="1500">
                <a:solidFill>
                  <a:srgbClr val="000000"/>
                </a:solidFill>
                <a:highlight>
                  <a:srgbClr val="FFFFFE"/>
                </a:highlight>
                <a:latin typeface="Courier New"/>
                <a:ea typeface="Courier New"/>
                <a:cs typeface="Courier New"/>
                <a:sym typeface="Courier New"/>
              </a:rPr>
              <a:t>, </a:t>
            </a:r>
            <a:r>
              <a:rPr lang="en" sz="1500">
                <a:solidFill>
                  <a:srgbClr val="A31515"/>
                </a:solidFill>
                <a:highlight>
                  <a:srgbClr val="FFFFFE"/>
                </a:highlight>
                <a:latin typeface="Courier New"/>
                <a:ea typeface="Courier New"/>
                <a:cs typeface="Courier New"/>
                <a:sym typeface="Courier New"/>
              </a:rPr>
              <a:t>'banana'</a:t>
            </a:r>
            <a:r>
              <a:rPr lang="en" sz="1500">
                <a:solidFill>
                  <a:srgbClr val="000000"/>
                </a:solidFill>
                <a:highlight>
                  <a:srgbClr val="FFFFFE"/>
                </a:highlight>
                <a:latin typeface="Courier New"/>
                <a:ea typeface="Courier New"/>
                <a:cs typeface="Courier New"/>
                <a:sym typeface="Courier New"/>
              </a:rPr>
              <a:t>:</a:t>
            </a:r>
            <a:r>
              <a:rPr lang="en" sz="1500">
                <a:solidFill>
                  <a:srgbClr val="A31515"/>
                </a:solidFill>
                <a:highlight>
                  <a:srgbClr val="FFFFFE"/>
                </a:highlight>
                <a:latin typeface="Courier New"/>
                <a:ea typeface="Courier New"/>
                <a:cs typeface="Courier New"/>
                <a:sym typeface="Courier New"/>
              </a:rPr>
              <a:t>'fruit'</a:t>
            </a:r>
            <a:r>
              <a:rPr lang="en" sz="1500">
                <a:solidFill>
                  <a:srgbClr val="000000"/>
                </a:solidFill>
                <a:highlight>
                  <a:srgbClr val="FFFFFE"/>
                </a:highlight>
                <a:latin typeface="Courier New"/>
                <a:ea typeface="Courier New"/>
                <a:cs typeface="Courier New"/>
                <a:sym typeface="Courier New"/>
              </a:rPr>
              <a:t>, </a:t>
            </a:r>
            <a:r>
              <a:rPr lang="en" sz="1500">
                <a:solidFill>
                  <a:srgbClr val="A31515"/>
                </a:solidFill>
                <a:highlight>
                  <a:srgbClr val="FFFFFE"/>
                </a:highlight>
                <a:latin typeface="Courier New"/>
                <a:ea typeface="Courier New"/>
                <a:cs typeface="Courier New"/>
                <a:sym typeface="Courier New"/>
              </a:rPr>
              <a:t>'cabbage'</a:t>
            </a:r>
            <a:r>
              <a:rPr lang="en" sz="1500">
                <a:solidFill>
                  <a:srgbClr val="000000"/>
                </a:solidFill>
                <a:highlight>
                  <a:srgbClr val="FFFFFE"/>
                </a:highlight>
                <a:latin typeface="Courier New"/>
                <a:ea typeface="Courier New"/>
                <a:cs typeface="Courier New"/>
                <a:sym typeface="Courier New"/>
              </a:rPr>
              <a:t>:</a:t>
            </a:r>
            <a:r>
              <a:rPr lang="en" sz="1500">
                <a:solidFill>
                  <a:srgbClr val="A31515"/>
                </a:solidFill>
                <a:highlight>
                  <a:srgbClr val="FFFFFE"/>
                </a:highlight>
                <a:latin typeface="Courier New"/>
                <a:ea typeface="Courier New"/>
                <a:cs typeface="Courier New"/>
                <a:sym typeface="Courier New"/>
              </a:rPr>
              <a:t>'vegetable'</a:t>
            </a:r>
            <a:r>
              <a:rPr lang="en" sz="1500">
                <a:solidFill>
                  <a:srgbClr val="000000"/>
                </a:solidFill>
                <a:highlight>
                  <a:srgbClr val="FFFFFE"/>
                </a:highlight>
                <a:latin typeface="Courier New"/>
                <a:ea typeface="Courier New"/>
                <a:cs typeface="Courier New"/>
                <a:sym typeface="Courier New"/>
              </a:rPr>
              <a:t>, </a:t>
            </a:r>
            <a:r>
              <a:rPr lang="en" sz="1500">
                <a:solidFill>
                  <a:srgbClr val="A31515"/>
                </a:solidFill>
                <a:highlight>
                  <a:srgbClr val="FFFFFE"/>
                </a:highlight>
                <a:latin typeface="Courier New"/>
                <a:ea typeface="Courier New"/>
                <a:cs typeface="Courier New"/>
                <a:sym typeface="Courier New"/>
              </a:rPr>
              <a:t>'dragonfruit'</a:t>
            </a:r>
            <a:r>
              <a:rPr lang="en" sz="1500">
                <a:solidFill>
                  <a:srgbClr val="000000"/>
                </a:solidFill>
                <a:highlight>
                  <a:srgbClr val="FFFFFE"/>
                </a:highlight>
                <a:latin typeface="Courier New"/>
                <a:ea typeface="Courier New"/>
                <a:cs typeface="Courier New"/>
                <a:sym typeface="Courier New"/>
              </a:rPr>
              <a:t>:</a:t>
            </a:r>
            <a:r>
              <a:rPr lang="en" sz="1500">
                <a:solidFill>
                  <a:srgbClr val="A31515"/>
                </a:solidFill>
                <a:highlight>
                  <a:srgbClr val="FFFFFE"/>
                </a:highlight>
                <a:latin typeface="Courier New"/>
                <a:ea typeface="Courier New"/>
                <a:cs typeface="Courier New"/>
                <a:sym typeface="Courier New"/>
              </a:rPr>
              <a:t>'fruit'</a:t>
            </a:r>
            <a:r>
              <a:rPr lang="en" sz="1500">
                <a:solidFill>
                  <a:srgbClr val="000000"/>
                </a:solidFill>
                <a:highlight>
                  <a:srgbClr val="FFFFFE"/>
                </a:highlight>
                <a:latin typeface="Courier New"/>
                <a:ea typeface="Courier New"/>
                <a:cs typeface="Courier New"/>
                <a:sym typeface="Courier New"/>
              </a:rPr>
              <a:t>, </a:t>
            </a:r>
            <a:r>
              <a:rPr lang="en" sz="1500">
                <a:solidFill>
                  <a:srgbClr val="A31515"/>
                </a:solidFill>
                <a:highlight>
                  <a:srgbClr val="FFFFFE"/>
                </a:highlight>
                <a:latin typeface="Courier New"/>
                <a:ea typeface="Courier New"/>
                <a:cs typeface="Courier New"/>
                <a:sym typeface="Courier New"/>
              </a:rPr>
              <a:t>'eggplant'</a:t>
            </a:r>
            <a:r>
              <a:rPr lang="en" sz="1500">
                <a:solidFill>
                  <a:srgbClr val="000000"/>
                </a:solidFill>
                <a:highlight>
                  <a:srgbClr val="FFFFFE"/>
                </a:highlight>
                <a:latin typeface="Courier New"/>
                <a:ea typeface="Courier New"/>
                <a:cs typeface="Courier New"/>
                <a:sym typeface="Courier New"/>
              </a:rPr>
              <a:t>:</a:t>
            </a:r>
            <a:r>
              <a:rPr lang="en" sz="1500">
                <a:solidFill>
                  <a:srgbClr val="A31515"/>
                </a:solidFill>
                <a:highlight>
                  <a:srgbClr val="FFFFFE"/>
                </a:highlight>
                <a:latin typeface="Courier New"/>
                <a:ea typeface="Courier New"/>
                <a:cs typeface="Courier New"/>
                <a:sym typeface="Courier New"/>
              </a:rPr>
              <a:t>'vegetable'</a:t>
            </a:r>
            <a:r>
              <a:rPr lang="en" sz="1500">
                <a:solidFill>
                  <a:srgbClr val="000000"/>
                </a:solidFill>
                <a:highlight>
                  <a:srgbClr val="FFFFFE"/>
                </a:highlight>
                <a:latin typeface="Courier New"/>
                <a:ea typeface="Courier New"/>
                <a:cs typeface="Courier New"/>
                <a:sym typeface="Courier New"/>
              </a:rPr>
              <a:t>}</a:t>
            </a:r>
            <a:endParaRPr sz="15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000"/>
              <a:buNone/>
            </a:pPr>
            <a:r>
              <a:t/>
            </a:r>
            <a:endParaRPr sz="15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000"/>
              <a:buNone/>
            </a:pPr>
            <a:r>
              <a:rPr lang="en" sz="1500">
                <a:solidFill>
                  <a:srgbClr val="795E26"/>
                </a:solidFill>
                <a:highlight>
                  <a:srgbClr val="FFFFFE"/>
                </a:highlight>
                <a:latin typeface="Courier New"/>
                <a:ea typeface="Courier New"/>
                <a:cs typeface="Courier New"/>
                <a:sym typeface="Courier New"/>
              </a:rPr>
              <a:t>print</a:t>
            </a:r>
            <a:r>
              <a:rPr lang="en" sz="1500">
                <a:solidFill>
                  <a:srgbClr val="000000"/>
                </a:solidFill>
                <a:highlight>
                  <a:srgbClr val="FFFFFE"/>
                </a:highlight>
                <a:latin typeface="Courier New"/>
                <a:ea typeface="Courier New"/>
                <a:cs typeface="Courier New"/>
                <a:sym typeface="Courier New"/>
              </a:rPr>
              <a:t>(my_dictionary[</a:t>
            </a:r>
            <a:r>
              <a:rPr lang="en" sz="1500">
                <a:solidFill>
                  <a:srgbClr val="A31515"/>
                </a:solidFill>
                <a:highlight>
                  <a:srgbClr val="FFFFFE"/>
                </a:highlight>
                <a:latin typeface="Courier New"/>
                <a:ea typeface="Courier New"/>
                <a:cs typeface="Courier New"/>
                <a:sym typeface="Courier New"/>
              </a:rPr>
              <a:t>'cabbage'</a:t>
            </a:r>
            <a:r>
              <a:rPr lang="en" sz="1500">
                <a:solidFill>
                  <a:srgbClr val="000000"/>
                </a:solidFill>
                <a:highlight>
                  <a:srgbClr val="FFFFFE"/>
                </a:highlight>
                <a:latin typeface="Courier New"/>
                <a:ea typeface="Courier New"/>
                <a:cs typeface="Courier New"/>
                <a:sym typeface="Courier New"/>
              </a:rPr>
              <a:t>])</a:t>
            </a:r>
            <a:endParaRPr sz="1500">
              <a:latin typeface="Courier New"/>
              <a:ea typeface="Courier New"/>
              <a:cs typeface="Courier New"/>
              <a:sym typeface="Courier New"/>
            </a:endParaRPr>
          </a:p>
        </p:txBody>
      </p:sp>
      <p:sp>
        <p:nvSpPr>
          <p:cNvPr id="305" name="Google Shape;305;g28389bfd810_1_521"/>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306" name="Google Shape;306;g28389bfd810_1_521"/>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307" name="Google Shape;307;g28389bfd810_1_521"/>
          <p:cNvSpPr txBox="1"/>
          <p:nvPr/>
        </p:nvSpPr>
        <p:spPr>
          <a:xfrm>
            <a:off x="457373" y="663524"/>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FF0000"/>
                </a:solidFill>
                <a:latin typeface="Helvetica Neue"/>
                <a:ea typeface="Helvetica Neue"/>
                <a:cs typeface="Helvetica Neue"/>
                <a:sym typeface="Helvetica Neue"/>
              </a:rPr>
              <a:t>*</a:t>
            </a:r>
            <a:r>
              <a:rPr b="1" i="0" lang="en" sz="2600" u="none" cap="none" strike="noStrike">
                <a:solidFill>
                  <a:srgbClr val="006D64"/>
                </a:solidFill>
                <a:latin typeface="Helvetica Neue"/>
                <a:ea typeface="Helvetica Neue"/>
                <a:cs typeface="Helvetica Neue"/>
                <a:sym typeface="Helvetica Neue"/>
              </a:rPr>
              <a:t> Dictionary</a:t>
            </a:r>
            <a:endParaRPr sz="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28389bfd810_1_528"/>
          <p:cNvSpPr txBox="1"/>
          <p:nvPr>
            <p:ph idx="1" type="body"/>
          </p:nvPr>
        </p:nvSpPr>
        <p:spPr>
          <a:xfrm>
            <a:off x="681319" y="1295799"/>
            <a:ext cx="7687800" cy="35397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170000"/>
              </a:lnSpc>
              <a:spcBef>
                <a:spcPts val="0"/>
              </a:spcBef>
              <a:spcAft>
                <a:spcPts val="0"/>
              </a:spcAft>
              <a:buSzPts val="1000"/>
              <a:buChar char="●"/>
            </a:pPr>
            <a:r>
              <a:rPr lang="en" sz="1400"/>
              <a:t>Types: int, float, str, bool, list, tuple</a:t>
            </a:r>
            <a:endParaRPr sz="1400"/>
          </a:p>
          <a:p>
            <a:pPr indent="-317500" lvl="0" marL="457200" rtl="0" algn="l">
              <a:lnSpc>
                <a:spcPct val="170000"/>
              </a:lnSpc>
              <a:spcBef>
                <a:spcPts val="0"/>
              </a:spcBef>
              <a:spcAft>
                <a:spcPts val="0"/>
              </a:spcAft>
              <a:buSzPts val="1000"/>
              <a:buChar char="●"/>
            </a:pPr>
            <a:r>
              <a:rPr lang="en" sz="1400"/>
              <a:t>Convert types of variables to other types</a:t>
            </a:r>
            <a:endParaRPr sz="1400">
              <a:latin typeface="Courier New"/>
              <a:ea typeface="Courier New"/>
              <a:cs typeface="Courier New"/>
              <a:sym typeface="Courier New"/>
            </a:endParaRPr>
          </a:p>
          <a:p>
            <a:pPr indent="0" lvl="0" marL="0" rtl="0" algn="l">
              <a:lnSpc>
                <a:spcPct val="135714"/>
              </a:lnSpc>
              <a:spcBef>
                <a:spcPts val="1200"/>
              </a:spcBef>
              <a:spcAft>
                <a:spcPts val="0"/>
              </a:spcAft>
              <a:buSzPts val="1000"/>
              <a:buNone/>
            </a:pPr>
            <a:r>
              <a:rPr lang="en" sz="1400">
                <a:solidFill>
                  <a:srgbClr val="000000"/>
                </a:solidFill>
                <a:highlight>
                  <a:srgbClr val="FFFFFE"/>
                </a:highlight>
                <a:latin typeface="Courier New"/>
                <a:ea typeface="Courier New"/>
                <a:cs typeface="Courier New"/>
                <a:sym typeface="Courier New"/>
              </a:rPr>
              <a:t>my_float = </a:t>
            </a:r>
            <a:r>
              <a:rPr lang="en" sz="1400">
                <a:solidFill>
                  <a:srgbClr val="267F99"/>
                </a:solidFill>
                <a:highlight>
                  <a:srgbClr val="FFFFFE"/>
                </a:highlight>
                <a:latin typeface="Courier New"/>
                <a:ea typeface="Courier New"/>
                <a:cs typeface="Courier New"/>
                <a:sym typeface="Courier New"/>
              </a:rPr>
              <a:t>float</a:t>
            </a:r>
            <a:r>
              <a:rPr lang="en" sz="1400">
                <a:solidFill>
                  <a:srgbClr val="000000"/>
                </a:solidFill>
                <a:highlight>
                  <a:srgbClr val="FFFFFE"/>
                </a:highlight>
                <a:latin typeface="Courier New"/>
                <a:ea typeface="Courier New"/>
                <a:cs typeface="Courier New"/>
                <a:sym typeface="Courier New"/>
              </a:rPr>
              <a:t>(my_</a:t>
            </a:r>
            <a:r>
              <a:rPr lang="en" sz="1400">
                <a:latin typeface="Courier New"/>
                <a:ea typeface="Courier New"/>
                <a:cs typeface="Courier New"/>
                <a:sym typeface="Courier New"/>
              </a:rPr>
              <a:t>string</a:t>
            </a:r>
            <a:r>
              <a:rPr lang="en" sz="1400">
                <a:solidFill>
                  <a:srgbClr val="000000"/>
                </a:solidFill>
                <a:highlight>
                  <a:srgbClr val="FFFFFE"/>
                </a:highlight>
                <a:latin typeface="Courier New"/>
                <a:ea typeface="Courier New"/>
                <a:cs typeface="Courier New"/>
                <a:sym typeface="Courier New"/>
              </a:rPr>
              <a:t>) </a:t>
            </a:r>
            <a:r>
              <a:rPr lang="en" sz="1400">
                <a:solidFill>
                  <a:srgbClr val="008000"/>
                </a:solidFill>
                <a:highlight>
                  <a:srgbClr val="FFFFFE"/>
                </a:highlight>
                <a:latin typeface="Courier New"/>
                <a:ea typeface="Courier New"/>
                <a:cs typeface="Courier New"/>
                <a:sym typeface="Courier New"/>
              </a:rPr>
              <a:t>#gives string in float form if possible</a:t>
            </a:r>
            <a:endParaRPr/>
          </a:p>
          <a:p>
            <a:pPr indent="0" lvl="0" marL="0" rtl="0" algn="l">
              <a:lnSpc>
                <a:spcPct val="135714"/>
              </a:lnSpc>
              <a:spcBef>
                <a:spcPts val="1200"/>
              </a:spcBef>
              <a:spcAft>
                <a:spcPts val="0"/>
              </a:spcAft>
              <a:buSzPts val="1000"/>
              <a:buNone/>
            </a:pPr>
            <a:r>
              <a:t/>
            </a:r>
            <a:endParaRPr sz="1400">
              <a:latin typeface="Courier New"/>
              <a:ea typeface="Courier New"/>
              <a:cs typeface="Courier New"/>
              <a:sym typeface="Courier New"/>
            </a:endParaRPr>
          </a:p>
          <a:p>
            <a:pPr indent="-317500" lvl="0" marL="457200" rtl="0" algn="l">
              <a:lnSpc>
                <a:spcPct val="115000"/>
              </a:lnSpc>
              <a:spcBef>
                <a:spcPts val="0"/>
              </a:spcBef>
              <a:spcAft>
                <a:spcPts val="0"/>
              </a:spcAft>
              <a:buSzPts val="1000"/>
              <a:buChar char="●"/>
            </a:pPr>
            <a:r>
              <a:rPr lang="en" sz="1400"/>
              <a:t>Compatible types:</a:t>
            </a:r>
            <a:endParaRPr sz="1400"/>
          </a:p>
          <a:p>
            <a:pPr indent="-317500" lvl="1" marL="914400" rtl="0" algn="l">
              <a:lnSpc>
                <a:spcPct val="115000"/>
              </a:lnSpc>
              <a:spcBef>
                <a:spcPts val="0"/>
              </a:spcBef>
              <a:spcAft>
                <a:spcPts val="0"/>
              </a:spcAft>
              <a:buSzPts val="1000"/>
              <a:buChar char="○"/>
            </a:pPr>
            <a:r>
              <a:rPr lang="en" sz="1400"/>
              <a:t>int → float</a:t>
            </a:r>
            <a:endParaRPr/>
          </a:p>
          <a:p>
            <a:pPr indent="-317500" lvl="1" marL="914400" rtl="0" algn="l">
              <a:lnSpc>
                <a:spcPct val="115000"/>
              </a:lnSpc>
              <a:spcBef>
                <a:spcPts val="0"/>
              </a:spcBef>
              <a:spcAft>
                <a:spcPts val="0"/>
              </a:spcAft>
              <a:buSzPts val="1000"/>
              <a:buChar char="○"/>
            </a:pPr>
            <a:r>
              <a:rPr lang="en" sz="1400"/>
              <a:t>float → int  (always rounds down)</a:t>
            </a:r>
            <a:endParaRPr sz="1400"/>
          </a:p>
          <a:p>
            <a:pPr indent="-317500" lvl="1" marL="914400" rtl="0" algn="l">
              <a:lnSpc>
                <a:spcPct val="115000"/>
              </a:lnSpc>
              <a:spcBef>
                <a:spcPts val="0"/>
              </a:spcBef>
              <a:spcAft>
                <a:spcPts val="0"/>
              </a:spcAft>
              <a:buSzPts val="1000"/>
              <a:buChar char="○"/>
            </a:pPr>
            <a:r>
              <a:rPr lang="en" sz="1400"/>
              <a:t>str → int</a:t>
            </a:r>
            <a:endParaRPr/>
          </a:p>
          <a:p>
            <a:pPr indent="-317500" lvl="1" marL="914400" rtl="0" algn="l">
              <a:lnSpc>
                <a:spcPct val="115000"/>
              </a:lnSpc>
              <a:spcBef>
                <a:spcPts val="0"/>
              </a:spcBef>
              <a:spcAft>
                <a:spcPts val="0"/>
              </a:spcAft>
              <a:buSzPts val="1000"/>
              <a:buChar char="○"/>
            </a:pPr>
            <a:r>
              <a:rPr lang="en" sz="1400"/>
              <a:t>str → float</a:t>
            </a:r>
            <a:endParaRPr/>
          </a:p>
          <a:p>
            <a:pPr indent="-317500" lvl="1" marL="914400" rtl="0" algn="l">
              <a:lnSpc>
                <a:spcPct val="115000"/>
              </a:lnSpc>
              <a:spcBef>
                <a:spcPts val="0"/>
              </a:spcBef>
              <a:spcAft>
                <a:spcPts val="0"/>
              </a:spcAft>
              <a:buSzPts val="1000"/>
              <a:buChar char="○"/>
            </a:pPr>
            <a:r>
              <a:rPr lang="en" sz="1400">
                <a:solidFill>
                  <a:srgbClr val="FF0000"/>
                </a:solidFill>
              </a:rPr>
              <a:t>*</a:t>
            </a:r>
            <a:r>
              <a:rPr lang="en" sz="1400"/>
              <a:t>[most types] → string</a:t>
            </a:r>
            <a:endParaRPr sz="1400"/>
          </a:p>
          <a:p>
            <a:pPr indent="-317500" lvl="1" marL="914400" rtl="0" algn="l">
              <a:lnSpc>
                <a:spcPct val="115000"/>
              </a:lnSpc>
              <a:spcBef>
                <a:spcPts val="0"/>
              </a:spcBef>
              <a:spcAft>
                <a:spcPts val="0"/>
              </a:spcAft>
              <a:buSzPts val="1000"/>
              <a:buChar char="○"/>
            </a:pPr>
            <a:r>
              <a:rPr lang="en" sz="1400">
                <a:solidFill>
                  <a:srgbClr val="FF0000"/>
                </a:solidFill>
              </a:rPr>
              <a:t>*</a:t>
            </a:r>
            <a:r>
              <a:rPr lang="en" sz="1400"/>
              <a:t>list → tuple</a:t>
            </a:r>
            <a:endParaRPr sz="1400"/>
          </a:p>
          <a:p>
            <a:pPr indent="-317500" lvl="1" marL="914400" rtl="0" algn="l">
              <a:lnSpc>
                <a:spcPct val="115000"/>
              </a:lnSpc>
              <a:spcBef>
                <a:spcPts val="0"/>
              </a:spcBef>
              <a:spcAft>
                <a:spcPts val="0"/>
              </a:spcAft>
              <a:buSzPts val="1000"/>
              <a:buChar char="○"/>
            </a:pPr>
            <a:r>
              <a:rPr lang="en" sz="1400">
                <a:solidFill>
                  <a:srgbClr val="FF0000"/>
                </a:solidFill>
              </a:rPr>
              <a:t>*</a:t>
            </a:r>
            <a:r>
              <a:rPr lang="en" sz="1400"/>
              <a:t>boolean → int/float </a:t>
            </a:r>
            <a:r>
              <a:rPr lang="en" sz="1400">
                <a:solidFill>
                  <a:srgbClr val="9B9B9B"/>
                </a:solidFill>
              </a:rPr>
              <a:t>(0 → False, anything else → True)</a:t>
            </a:r>
            <a:endParaRPr sz="1400">
              <a:solidFill>
                <a:srgbClr val="9B9B9B"/>
              </a:solidFill>
            </a:endParaRPr>
          </a:p>
          <a:p>
            <a:pPr indent="-317500" lvl="1" marL="914400" rtl="0" algn="l">
              <a:lnSpc>
                <a:spcPct val="115000"/>
              </a:lnSpc>
              <a:spcBef>
                <a:spcPts val="0"/>
              </a:spcBef>
              <a:spcAft>
                <a:spcPts val="0"/>
              </a:spcAft>
              <a:buSzPts val="1000"/>
              <a:buChar char="○"/>
            </a:pPr>
            <a:r>
              <a:rPr lang="en" sz="1400">
                <a:solidFill>
                  <a:srgbClr val="FF0000"/>
                </a:solidFill>
              </a:rPr>
              <a:t>*</a:t>
            </a:r>
            <a:r>
              <a:rPr lang="en" sz="1400"/>
              <a:t>str → list/tuple </a:t>
            </a:r>
            <a:r>
              <a:rPr lang="en" sz="1400">
                <a:solidFill>
                  <a:srgbClr val="9B9B9B"/>
                </a:solidFill>
              </a:rPr>
              <a:t>(only converts str to list/tuple of single characters)</a:t>
            </a:r>
            <a:endParaRPr sz="1400">
              <a:solidFill>
                <a:srgbClr val="9B9B9B"/>
              </a:solidFill>
            </a:endParaRPr>
          </a:p>
        </p:txBody>
      </p:sp>
      <p:sp>
        <p:nvSpPr>
          <p:cNvPr id="313" name="Google Shape;313;g28389bfd810_1_528"/>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314" name="Google Shape;314;g28389bfd810_1_528"/>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315" name="Google Shape;315;g28389bfd810_1_528"/>
          <p:cNvSpPr txBox="1"/>
          <p:nvPr/>
        </p:nvSpPr>
        <p:spPr>
          <a:xfrm>
            <a:off x="457373" y="64789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Type Conversion</a:t>
            </a:r>
            <a:endParaRPr sz="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graphicFrame>
        <p:nvGraphicFramePr>
          <p:cNvPr id="320" name="Google Shape;320;g28389bfd810_1_535"/>
          <p:cNvGraphicFramePr/>
          <p:nvPr/>
        </p:nvGraphicFramePr>
        <p:xfrm>
          <a:off x="388737" y="1585109"/>
          <a:ext cx="3000000" cy="3000000"/>
        </p:xfrm>
        <a:graphic>
          <a:graphicData uri="http://schemas.openxmlformats.org/drawingml/2006/table">
            <a:tbl>
              <a:tblPr bandCol="1">
                <a:noFill/>
                <a:tableStyleId>{583053D9-3A54-47CC-B18B-0A8D43418250}</a:tableStyleId>
              </a:tblPr>
              <a:tblGrid>
                <a:gridCol w="1199925"/>
                <a:gridCol w="1199925"/>
                <a:gridCol w="1199925"/>
                <a:gridCol w="1199925"/>
                <a:gridCol w="1199925"/>
                <a:gridCol w="1199925"/>
                <a:gridCol w="1199925"/>
              </a:tblGrid>
              <a:tr h="646450">
                <a:tc>
                  <a:txBody>
                    <a:bodyPr/>
                    <a:lstStyle/>
                    <a:p>
                      <a:pPr indent="0" lvl="0" marL="0" marR="0" rtl="0" algn="ctr">
                        <a:lnSpc>
                          <a:spcPct val="100000"/>
                        </a:lnSpc>
                        <a:spcBef>
                          <a:spcPts val="0"/>
                        </a:spcBef>
                        <a:spcAft>
                          <a:spcPts val="0"/>
                        </a:spcAft>
                        <a:buClr>
                          <a:srgbClr val="000000"/>
                        </a:buClr>
                        <a:buSzPts val="3300"/>
                        <a:buFont typeface="Arial"/>
                        <a:buNone/>
                      </a:pPr>
                      <a:r>
                        <a:rPr lang="en" sz="3300" u="none" cap="none" strike="noStrike">
                          <a:solidFill>
                            <a:srgbClr val="000000"/>
                          </a:solidFill>
                        </a:rPr>
                        <a:t>+</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300"/>
                        <a:buFont typeface="Arial"/>
                        <a:buNone/>
                      </a:pPr>
                      <a:r>
                        <a:rPr lang="en" sz="3300" u="none" cap="none" strike="noStrike">
                          <a:solidFill>
                            <a:srgbClr val="000000"/>
                          </a:solidFill>
                        </a:rPr>
                        <a:t>-</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300"/>
                        <a:buFont typeface="Arial"/>
                        <a:buNone/>
                      </a:pPr>
                      <a:r>
                        <a:rPr lang="en" sz="3300" u="none" cap="none" strike="noStrike">
                          <a:solidFill>
                            <a:srgbClr val="000000"/>
                          </a:solidFill>
                        </a:rPr>
                        <a:t>*</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300"/>
                        <a:buFont typeface="Arial"/>
                        <a:buNone/>
                      </a:pPr>
                      <a:r>
                        <a:rPr lang="en" sz="3300" u="none" cap="none" strike="noStrike">
                          <a:solidFill>
                            <a:srgbClr val="000000"/>
                          </a:solidFill>
                        </a:rPr>
                        <a:t>**</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300"/>
                        <a:buFont typeface="Arial"/>
                        <a:buNone/>
                      </a:pPr>
                      <a:r>
                        <a:rPr lang="en" sz="3300" u="none" cap="none" strike="noStrike">
                          <a:solidFill>
                            <a:srgbClr val="000000"/>
                          </a:solidFill>
                        </a:rPr>
                        <a:t>/</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300"/>
                        <a:buFont typeface="Arial"/>
                        <a:buNone/>
                      </a:pPr>
                      <a:r>
                        <a:rPr lang="en" sz="3300" u="none" cap="none" strike="noStrike">
                          <a:solidFill>
                            <a:srgbClr val="000000"/>
                          </a:solidFill>
                        </a:rPr>
                        <a:t>//</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3300"/>
                        <a:buFont typeface="Arial"/>
                        <a:buNone/>
                      </a:pPr>
                      <a:r>
                        <a:rPr lang="en" sz="3300" u="none" cap="none" strike="noStrike">
                          <a:solidFill>
                            <a:srgbClr val="000000"/>
                          </a:solidFill>
                        </a:rPr>
                        <a:t>%</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983000">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000000"/>
                          </a:solidFill>
                        </a:rPr>
                        <a:t>Addition</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000000"/>
                          </a:solidFill>
                        </a:rPr>
                        <a:t>Subtraction</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500"/>
                        <a:buFont typeface="Calibri"/>
                        <a:buNone/>
                      </a:pPr>
                      <a:r>
                        <a:rPr lang="en" sz="1500" u="none" cap="none" strike="noStrike">
                          <a:solidFill>
                            <a:srgbClr val="000000"/>
                          </a:solidFill>
                        </a:rPr>
                        <a:t>Multiplication</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300"/>
                        <a:buFont typeface="Arial"/>
                        <a:buNone/>
                      </a:pPr>
                      <a:r>
                        <a:rPr lang="en" sz="1300" u="none" cap="none" strike="noStrike">
                          <a:solidFill>
                            <a:srgbClr val="000000"/>
                          </a:solidFill>
                        </a:rPr>
                        <a:t>Exponentiation</a:t>
                      </a:r>
                      <a:endParaRPr sz="13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000000"/>
                          </a:solidFill>
                        </a:rPr>
                        <a:t>Division</a:t>
                      </a:r>
                      <a:endParaRPr sz="1100" u="none" cap="none" strike="noStrike">
                        <a:solidFill>
                          <a:srgbClr val="000000"/>
                        </a:solidFill>
                      </a:endParaRPr>
                    </a:p>
                    <a:p>
                      <a:pPr indent="0" lvl="0" marL="0" marR="0" rtl="0" algn="ctr">
                        <a:lnSpc>
                          <a:spcPct val="100000"/>
                        </a:lnSpc>
                        <a:spcBef>
                          <a:spcPts val="0"/>
                        </a:spcBef>
                        <a:spcAft>
                          <a:spcPts val="0"/>
                        </a:spcAft>
                        <a:buClr>
                          <a:schemeClr val="dk1"/>
                        </a:buClr>
                        <a:buSzPts val="500"/>
                        <a:buFont typeface="Calibri"/>
                        <a:buNone/>
                      </a:pPr>
                      <a:r>
                        <a:rPr lang="en" sz="1500" u="none" cap="none" strike="noStrike">
                          <a:solidFill>
                            <a:srgbClr val="000000"/>
                          </a:solidFill>
                        </a:rPr>
                        <a:t>(turns int to float)</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000000"/>
                          </a:solidFill>
                        </a:rPr>
                        <a:t>Floor Division</a:t>
                      </a:r>
                      <a:endParaRPr sz="1100" u="none" cap="none" strike="noStrike">
                        <a:solidFill>
                          <a:srgbClr val="000000"/>
                        </a:solidFill>
                      </a:endParaRPr>
                    </a:p>
                    <a:p>
                      <a:pPr indent="0" lvl="0" marL="0" marR="0" rtl="0" algn="ctr">
                        <a:lnSpc>
                          <a:spcPct val="100000"/>
                        </a:lnSpc>
                        <a:spcBef>
                          <a:spcPts val="0"/>
                        </a:spcBef>
                        <a:spcAft>
                          <a:spcPts val="0"/>
                        </a:spcAft>
                        <a:buClr>
                          <a:schemeClr val="dk1"/>
                        </a:buClr>
                        <a:buSzPts val="500"/>
                        <a:buFont typeface="Calibri"/>
                        <a:buNone/>
                      </a:pPr>
                      <a:r>
                        <a:rPr lang="en" sz="1500" u="none" cap="none" strike="noStrike">
                          <a:solidFill>
                            <a:srgbClr val="000000"/>
                          </a:solidFill>
                        </a:rPr>
                        <a:t>(rounds down the quotient)</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500"/>
                        <a:buFont typeface="Arial"/>
                        <a:buNone/>
                      </a:pPr>
                      <a:r>
                        <a:rPr lang="en" sz="1500" u="none" cap="none" strike="noStrike">
                          <a:solidFill>
                            <a:srgbClr val="000000"/>
                          </a:solidFill>
                        </a:rPr>
                        <a:t>Modulus</a:t>
                      </a:r>
                      <a:endParaRPr sz="1100" u="none" cap="none" strike="noStrike">
                        <a:solidFill>
                          <a:srgbClr val="000000"/>
                        </a:solidFill>
                      </a:endParaRPr>
                    </a:p>
                    <a:p>
                      <a:pPr indent="0" lvl="0" marL="0" marR="0" rtl="0" algn="ctr">
                        <a:lnSpc>
                          <a:spcPct val="100000"/>
                        </a:lnSpc>
                        <a:spcBef>
                          <a:spcPts val="0"/>
                        </a:spcBef>
                        <a:spcAft>
                          <a:spcPts val="0"/>
                        </a:spcAft>
                        <a:buClr>
                          <a:schemeClr val="dk1"/>
                        </a:buClr>
                        <a:buSzPts val="500"/>
                        <a:buFont typeface="Calibri"/>
                        <a:buNone/>
                      </a:pPr>
                      <a:r>
                        <a:rPr lang="en" sz="1500" u="none" cap="none" strike="noStrike">
                          <a:solidFill>
                            <a:srgbClr val="000000"/>
                          </a:solidFill>
                        </a:rPr>
                        <a:t>(returns the remainder)</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591425">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rgbClr val="000000"/>
                          </a:solidFill>
                          <a:latin typeface="Courier New"/>
                          <a:ea typeface="Courier New"/>
                          <a:cs typeface="Courier New"/>
                          <a:sym typeface="Courier New"/>
                        </a:rPr>
                        <a:t>x + y</a:t>
                      </a:r>
                      <a:endParaRPr sz="1100" u="none" cap="none" strike="noStrike">
                        <a:solidFill>
                          <a:srgbClr val="000000"/>
                        </a:solidFill>
                      </a:endParaRPr>
                    </a:p>
                    <a:p>
                      <a:pPr indent="0" lvl="0" marL="0" marR="0" rtl="0" algn="ctr">
                        <a:lnSpc>
                          <a:spcPct val="100000"/>
                        </a:lnSpc>
                        <a:spcBef>
                          <a:spcPts val="0"/>
                        </a:spcBef>
                        <a:spcAft>
                          <a:spcPts val="0"/>
                        </a:spcAft>
                        <a:buClr>
                          <a:schemeClr val="dk1"/>
                        </a:buClr>
                        <a:buSzPts val="500"/>
                        <a:buFont typeface="Courier New"/>
                        <a:buNone/>
                      </a:pPr>
                      <a:r>
                        <a:rPr lang="en" sz="1100" u="none" cap="none" strike="noStrike">
                          <a:solidFill>
                            <a:srgbClr val="000000"/>
                          </a:solidFill>
                          <a:latin typeface="Courier New"/>
                          <a:ea typeface="Courier New"/>
                          <a:cs typeface="Courier New"/>
                          <a:sym typeface="Courier New"/>
                        </a:rPr>
                        <a:t>1 + 2 == 3</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rgbClr val="000000"/>
                          </a:solidFill>
                          <a:latin typeface="Courier New"/>
                          <a:ea typeface="Courier New"/>
                          <a:cs typeface="Courier New"/>
                          <a:sym typeface="Courier New"/>
                        </a:rPr>
                        <a:t>x - y</a:t>
                      </a:r>
                      <a:endParaRPr sz="1100" u="none" cap="none" strike="noStrike">
                        <a:solidFill>
                          <a:srgbClr val="000000"/>
                        </a:solidFill>
                      </a:endParaRPr>
                    </a:p>
                    <a:p>
                      <a:pPr indent="0" lvl="0" marL="0" marR="0" rtl="0" algn="ctr">
                        <a:lnSpc>
                          <a:spcPct val="100000"/>
                        </a:lnSpc>
                        <a:spcBef>
                          <a:spcPts val="0"/>
                        </a:spcBef>
                        <a:spcAft>
                          <a:spcPts val="0"/>
                        </a:spcAft>
                        <a:buClr>
                          <a:schemeClr val="dk1"/>
                        </a:buClr>
                        <a:buSzPts val="500"/>
                        <a:buFont typeface="Courier New"/>
                        <a:buNone/>
                      </a:pPr>
                      <a:r>
                        <a:rPr lang="en" sz="1100" u="none" cap="none" strike="noStrike">
                          <a:solidFill>
                            <a:srgbClr val="000000"/>
                          </a:solidFill>
                          <a:latin typeface="Courier New"/>
                          <a:ea typeface="Courier New"/>
                          <a:cs typeface="Courier New"/>
                          <a:sym typeface="Courier New"/>
                        </a:rPr>
                        <a:t>2 – 1 == 1</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100"/>
                        <a:buFont typeface="Arial"/>
                        <a:buNone/>
                      </a:pPr>
                      <a:r>
                        <a:rPr lang="en" sz="1100" u="none" cap="none" strike="noStrike">
                          <a:solidFill>
                            <a:srgbClr val="000000"/>
                          </a:solidFill>
                          <a:latin typeface="Courier New"/>
                          <a:ea typeface="Courier New"/>
                          <a:cs typeface="Courier New"/>
                          <a:sym typeface="Courier New"/>
                        </a:rPr>
                        <a:t>x * y</a:t>
                      </a:r>
                      <a:endParaRPr sz="1100" u="none" cap="none" strike="noStrike">
                        <a:solidFill>
                          <a:srgbClr val="000000"/>
                        </a:solidFill>
                      </a:endParaRPr>
                    </a:p>
                    <a:p>
                      <a:pPr indent="0" lvl="0" marL="0" marR="0" rtl="0" algn="ctr">
                        <a:lnSpc>
                          <a:spcPct val="100000"/>
                        </a:lnSpc>
                        <a:spcBef>
                          <a:spcPts val="0"/>
                        </a:spcBef>
                        <a:spcAft>
                          <a:spcPts val="0"/>
                        </a:spcAft>
                        <a:buClr>
                          <a:schemeClr val="dk1"/>
                        </a:buClr>
                        <a:buSzPts val="500"/>
                        <a:buFont typeface="Courier New"/>
                        <a:buNone/>
                      </a:pPr>
                      <a:r>
                        <a:rPr lang="en" sz="1100" u="none" cap="none" strike="noStrike">
                          <a:solidFill>
                            <a:srgbClr val="000000"/>
                          </a:solidFill>
                          <a:latin typeface="Courier New"/>
                          <a:ea typeface="Courier New"/>
                          <a:cs typeface="Courier New"/>
                          <a:sym typeface="Courier New"/>
                        </a:rPr>
                        <a:t>2 * 3 == 6</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500"/>
                        <a:buFont typeface="Courier New"/>
                        <a:buNone/>
                      </a:pPr>
                      <a:r>
                        <a:rPr b="0" i="0" lang="en" sz="1100" u="none" cap="none" strike="noStrike">
                          <a:solidFill>
                            <a:srgbClr val="000000"/>
                          </a:solidFill>
                          <a:latin typeface="Courier New"/>
                          <a:ea typeface="Courier New"/>
                          <a:cs typeface="Courier New"/>
                          <a:sym typeface="Courier New"/>
                        </a:rPr>
                        <a:t>x ** y</a:t>
                      </a:r>
                      <a:endParaRPr sz="1100" u="none" cap="none" strike="noStrike">
                        <a:solidFill>
                          <a:srgbClr val="000000"/>
                        </a:solidFill>
                      </a:endParaRPr>
                    </a:p>
                    <a:p>
                      <a:pPr indent="0" lvl="0" marL="0" marR="0" rtl="0" algn="ctr">
                        <a:lnSpc>
                          <a:spcPct val="100000"/>
                        </a:lnSpc>
                        <a:spcBef>
                          <a:spcPts val="0"/>
                        </a:spcBef>
                        <a:spcAft>
                          <a:spcPts val="0"/>
                        </a:spcAft>
                        <a:buClr>
                          <a:schemeClr val="dk1"/>
                        </a:buClr>
                        <a:buSzPts val="500"/>
                        <a:buFont typeface="Courier New"/>
                        <a:buNone/>
                      </a:pPr>
                      <a:r>
                        <a:rPr lang="en" sz="1100" u="none" cap="none" strike="noStrike">
                          <a:solidFill>
                            <a:srgbClr val="000000"/>
                          </a:solidFill>
                          <a:latin typeface="Courier New"/>
                          <a:ea typeface="Courier New"/>
                          <a:cs typeface="Courier New"/>
                          <a:sym typeface="Courier New"/>
                        </a:rPr>
                        <a:t>2 ** 3 == 8</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500"/>
                        <a:buFont typeface="Courier New"/>
                        <a:buNone/>
                      </a:pPr>
                      <a:r>
                        <a:rPr b="0" i="0" lang="en" sz="1100" u="none" cap="none" strike="noStrike">
                          <a:solidFill>
                            <a:srgbClr val="000000"/>
                          </a:solidFill>
                          <a:latin typeface="Courier New"/>
                          <a:ea typeface="Courier New"/>
                          <a:cs typeface="Courier New"/>
                          <a:sym typeface="Courier New"/>
                        </a:rPr>
                        <a:t>x / y</a:t>
                      </a:r>
                      <a:endParaRPr sz="1100" u="none" cap="none" strike="noStrike">
                        <a:solidFill>
                          <a:srgbClr val="000000"/>
                        </a:solidFill>
                      </a:endParaRPr>
                    </a:p>
                    <a:p>
                      <a:pPr indent="0" lvl="0" marL="0" marR="0" rtl="0" algn="ctr">
                        <a:lnSpc>
                          <a:spcPct val="100000"/>
                        </a:lnSpc>
                        <a:spcBef>
                          <a:spcPts val="0"/>
                        </a:spcBef>
                        <a:spcAft>
                          <a:spcPts val="0"/>
                        </a:spcAft>
                        <a:buClr>
                          <a:schemeClr val="dk1"/>
                        </a:buClr>
                        <a:buSzPts val="500"/>
                        <a:buFont typeface="Courier New"/>
                        <a:buNone/>
                      </a:pPr>
                      <a:r>
                        <a:rPr lang="en" sz="1100" u="none" cap="none" strike="noStrike">
                          <a:solidFill>
                            <a:srgbClr val="000000"/>
                          </a:solidFill>
                          <a:latin typeface="Courier New"/>
                          <a:ea typeface="Courier New"/>
                          <a:cs typeface="Courier New"/>
                          <a:sym typeface="Courier New"/>
                        </a:rPr>
                        <a:t>8 / 2 == 4.0</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500"/>
                        <a:buFont typeface="Courier New"/>
                        <a:buNone/>
                      </a:pPr>
                      <a:r>
                        <a:rPr b="0" i="0" lang="en" sz="1100" u="none" cap="none" strike="noStrike">
                          <a:solidFill>
                            <a:srgbClr val="000000"/>
                          </a:solidFill>
                          <a:latin typeface="Courier New"/>
                          <a:ea typeface="Courier New"/>
                          <a:cs typeface="Courier New"/>
                          <a:sym typeface="Courier New"/>
                        </a:rPr>
                        <a:t>x // y</a:t>
                      </a:r>
                      <a:endParaRPr sz="1100" u="none" cap="none" strike="noStrike">
                        <a:solidFill>
                          <a:srgbClr val="000000"/>
                        </a:solidFill>
                      </a:endParaRPr>
                    </a:p>
                    <a:p>
                      <a:pPr indent="0" lvl="0" marL="0" marR="0" rtl="0" algn="ctr">
                        <a:lnSpc>
                          <a:spcPct val="100000"/>
                        </a:lnSpc>
                        <a:spcBef>
                          <a:spcPts val="0"/>
                        </a:spcBef>
                        <a:spcAft>
                          <a:spcPts val="0"/>
                        </a:spcAft>
                        <a:buClr>
                          <a:schemeClr val="dk1"/>
                        </a:buClr>
                        <a:buSzPts val="500"/>
                        <a:buFont typeface="Courier New"/>
                        <a:buNone/>
                      </a:pPr>
                      <a:r>
                        <a:rPr lang="en" sz="1100" u="none" cap="none" strike="noStrike">
                          <a:solidFill>
                            <a:srgbClr val="000000"/>
                          </a:solidFill>
                          <a:latin typeface="Courier New"/>
                          <a:ea typeface="Courier New"/>
                          <a:cs typeface="Courier New"/>
                          <a:sym typeface="Courier New"/>
                        </a:rPr>
                        <a:t>9 // 4 == 2</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500"/>
                        <a:buFont typeface="Courier New"/>
                        <a:buNone/>
                      </a:pPr>
                      <a:r>
                        <a:rPr b="0" i="0" lang="en" sz="1100" u="none" cap="none" strike="noStrike">
                          <a:solidFill>
                            <a:srgbClr val="000000"/>
                          </a:solidFill>
                          <a:latin typeface="Courier New"/>
                          <a:ea typeface="Courier New"/>
                          <a:cs typeface="Courier New"/>
                          <a:sym typeface="Courier New"/>
                        </a:rPr>
                        <a:t>x % y</a:t>
                      </a:r>
                      <a:endParaRPr sz="1100" u="none" cap="none" strike="noStrike">
                        <a:solidFill>
                          <a:srgbClr val="000000"/>
                        </a:solidFill>
                      </a:endParaRPr>
                    </a:p>
                    <a:p>
                      <a:pPr indent="0" lvl="0" marL="0" marR="0" rtl="0" algn="ctr">
                        <a:lnSpc>
                          <a:spcPct val="100000"/>
                        </a:lnSpc>
                        <a:spcBef>
                          <a:spcPts val="0"/>
                        </a:spcBef>
                        <a:spcAft>
                          <a:spcPts val="0"/>
                        </a:spcAft>
                        <a:buClr>
                          <a:schemeClr val="dk1"/>
                        </a:buClr>
                        <a:buSzPts val="500"/>
                        <a:buFont typeface="Courier New"/>
                        <a:buNone/>
                      </a:pPr>
                      <a:r>
                        <a:rPr lang="en" sz="1100" u="none" cap="none" strike="noStrike">
                          <a:solidFill>
                            <a:srgbClr val="000000"/>
                          </a:solidFill>
                          <a:latin typeface="Courier New"/>
                          <a:ea typeface="Courier New"/>
                          <a:cs typeface="Courier New"/>
                          <a:sym typeface="Courier New"/>
                        </a:rPr>
                        <a:t>10 % 4 == 2</a:t>
                      </a:r>
                      <a:endParaRPr sz="1100" u="none" cap="none" strike="noStrike">
                        <a:solidFill>
                          <a:srgbClr val="000000"/>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321" name="Google Shape;321;g28389bfd810_1_535"/>
          <p:cNvSpPr txBox="1"/>
          <p:nvPr/>
        </p:nvSpPr>
        <p:spPr>
          <a:xfrm>
            <a:off x="596" y="4584509"/>
            <a:ext cx="3394800" cy="373200"/>
          </a:xfrm>
          <a:prstGeom prst="rect">
            <a:avLst/>
          </a:prstGeom>
          <a:noFill/>
          <a:ln>
            <a:noFill/>
          </a:ln>
        </p:spPr>
        <p:txBody>
          <a:bodyPr anchorCtr="0" anchor="t" bIns="17125" lIns="34275" spcFirstLastPara="1" rIns="34275" wrap="square" tIns="17125">
            <a:spAutoFit/>
          </a:bodyPr>
          <a:lstStyle/>
          <a:p>
            <a:pPr indent="0" lvl="0" marL="0" marR="0" rtl="0" algn="ctr">
              <a:lnSpc>
                <a:spcPct val="100000"/>
              </a:lnSpc>
              <a:spcBef>
                <a:spcPts val="0"/>
              </a:spcBef>
              <a:spcAft>
                <a:spcPts val="0"/>
              </a:spcAft>
              <a:buNone/>
            </a:pPr>
            <a:r>
              <a:rPr b="1" i="0" lang="en" sz="1100" u="none" cap="none" strike="noStrike">
                <a:solidFill>
                  <a:srgbClr val="000000"/>
                </a:solidFill>
                <a:latin typeface="Helvetica Neue"/>
                <a:ea typeface="Helvetica Neue"/>
                <a:cs typeface="Helvetica Neue"/>
                <a:sym typeface="Helvetica Neue"/>
              </a:rPr>
              <a:t>Note:</a:t>
            </a:r>
            <a:r>
              <a:rPr b="0" i="0" lang="en" sz="1100" u="none" cap="none" strike="noStrike">
                <a:solidFill>
                  <a:srgbClr val="000000"/>
                </a:solidFill>
                <a:latin typeface="Helvetica Neue"/>
                <a:ea typeface="Helvetica Neue"/>
                <a:cs typeface="Helvetica Neue"/>
                <a:sym typeface="Helvetica Neue"/>
              </a:rPr>
              <a:t> the double equal sign  </a:t>
            </a:r>
            <a:r>
              <a:rPr b="0" i="0" lang="en" sz="1100" u="none" cap="none" strike="noStrike">
                <a:solidFill>
                  <a:srgbClr val="000000"/>
                </a:solidFill>
                <a:latin typeface="Courier New"/>
                <a:ea typeface="Courier New"/>
                <a:cs typeface="Courier New"/>
                <a:sym typeface="Courier New"/>
              </a:rPr>
              <a:t>a == b</a:t>
            </a:r>
            <a:r>
              <a:rPr b="0" i="0" lang="en" sz="1100" u="none" cap="none" strike="noStrike">
                <a:solidFill>
                  <a:srgbClr val="000000"/>
                </a:solidFill>
                <a:latin typeface="Helvetica Neue"/>
                <a:ea typeface="Helvetica Neue"/>
                <a:cs typeface="Helvetica Neue"/>
                <a:sym typeface="Helvetica Neue"/>
              </a:rPr>
              <a:t>  is used to check for equality instead of assigning variables</a:t>
            </a:r>
            <a:endParaRPr sz="500"/>
          </a:p>
        </p:txBody>
      </p:sp>
      <p:sp>
        <p:nvSpPr>
          <p:cNvPr id="322" name="Google Shape;322;g28389bfd810_1_535"/>
          <p:cNvSpPr txBox="1"/>
          <p:nvPr/>
        </p:nvSpPr>
        <p:spPr>
          <a:xfrm>
            <a:off x="180948" y="22554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323" name="Google Shape;323;g28389bfd810_1_535"/>
          <p:cNvSpPr txBox="1"/>
          <p:nvPr/>
        </p:nvSpPr>
        <p:spPr>
          <a:xfrm>
            <a:off x="180948" y="760749"/>
            <a:ext cx="45018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6D64"/>
                </a:solidFill>
                <a:latin typeface="Helvetica Neue"/>
                <a:ea typeface="Helvetica Neue"/>
                <a:cs typeface="Helvetica Neue"/>
                <a:sym typeface="Helvetica Neue"/>
              </a:rPr>
              <a:t>Basic Arithmetic Operations</a:t>
            </a:r>
            <a:endParaRPr sz="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389bfd810_1_551"/>
          <p:cNvSpPr txBox="1"/>
          <p:nvPr/>
        </p:nvSpPr>
        <p:spPr>
          <a:xfrm>
            <a:off x="897729" y="36386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sz="500"/>
          </a:p>
        </p:txBody>
      </p:sp>
      <p:sp>
        <p:nvSpPr>
          <p:cNvPr id="329" name="Google Shape;329;g28389bfd810_1_551"/>
          <p:cNvSpPr txBox="1"/>
          <p:nvPr/>
        </p:nvSpPr>
        <p:spPr>
          <a:xfrm>
            <a:off x="897729" y="31034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chemeClr val="dk1"/>
                </a:solidFill>
                <a:latin typeface="Helvetica Neue"/>
                <a:ea typeface="Helvetica Neue"/>
                <a:cs typeface="Helvetica Neue"/>
                <a:sym typeface="Helvetica Neue"/>
              </a:rPr>
              <a:t>Logic</a:t>
            </a:r>
            <a:endParaRPr sz="500">
              <a:solidFill>
                <a:schemeClr val="dk1"/>
              </a:solidFill>
            </a:endParaRPr>
          </a:p>
        </p:txBody>
      </p:sp>
      <p:sp>
        <p:nvSpPr>
          <p:cNvPr id="330" name="Google Shape;330;g28389bfd810_1_551"/>
          <p:cNvSpPr txBox="1"/>
          <p:nvPr/>
        </p:nvSpPr>
        <p:spPr>
          <a:xfrm>
            <a:off x="897729" y="25682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sz="500"/>
          </a:p>
        </p:txBody>
      </p:sp>
      <p:sp>
        <p:nvSpPr>
          <p:cNvPr id="331" name="Google Shape;331;g28389bfd810_1_551"/>
          <p:cNvSpPr txBox="1"/>
          <p:nvPr/>
        </p:nvSpPr>
        <p:spPr>
          <a:xfrm>
            <a:off x="897729" y="2033089"/>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4C7F"/>
                </a:solidFill>
                <a:latin typeface="Helvetica Neue"/>
                <a:ea typeface="Helvetica Neue"/>
                <a:cs typeface="Helvetica Neue"/>
                <a:sym typeface="Helvetica Neue"/>
              </a:rPr>
              <a:t>General Python Syntax</a:t>
            </a:r>
            <a:endParaRPr sz="500"/>
          </a:p>
        </p:txBody>
      </p:sp>
      <p:sp>
        <p:nvSpPr>
          <p:cNvPr id="332" name="Google Shape;332;g28389bfd810_1_551"/>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333" name="Google Shape;333;g28389bfd810_1_551"/>
          <p:cNvSpPr txBox="1"/>
          <p:nvPr>
            <p:ph type="title"/>
          </p:nvPr>
        </p:nvSpPr>
        <p:spPr>
          <a:xfrm>
            <a:off x="663227" y="57899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2307"/>
              <a:buNone/>
            </a:pPr>
            <a:r>
              <a:rPr b="1" lang="en">
                <a:solidFill>
                  <a:srgbClr val="14191A"/>
                </a:solidFill>
                <a:latin typeface="Helvetica Neue"/>
                <a:ea typeface="Helvetica Neue"/>
                <a:cs typeface="Helvetica Neue"/>
                <a:sym typeface="Helvetica Neue"/>
              </a:rPr>
              <a:t>Lecture Outline</a:t>
            </a:r>
            <a:endParaRPr b="1">
              <a:solidFill>
                <a:srgbClr val="14191A"/>
              </a:solidFill>
              <a:latin typeface="Helvetica Neue"/>
              <a:ea typeface="Helvetica Neue"/>
              <a:cs typeface="Helvetica Neue"/>
              <a:sym typeface="Helvetica Neue"/>
            </a:endParaRPr>
          </a:p>
        </p:txBody>
      </p:sp>
      <p:sp>
        <p:nvSpPr>
          <p:cNvPr id="334" name="Google Shape;334;g28389bfd810_1_551"/>
          <p:cNvSpPr txBox="1"/>
          <p:nvPr/>
        </p:nvSpPr>
        <p:spPr>
          <a:xfrm>
            <a:off x="897729" y="14978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
        <p:nvSpPr>
          <p:cNvPr id="335" name="Google Shape;335;g28389bfd810_1_551"/>
          <p:cNvSpPr txBox="1"/>
          <p:nvPr>
            <p:ph idx="1" type="body"/>
          </p:nvPr>
        </p:nvSpPr>
        <p:spPr>
          <a:xfrm>
            <a:off x="5173500" y="1429125"/>
            <a:ext cx="1221000" cy="10176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Clr>
                <a:srgbClr val="004C7F"/>
              </a:buClr>
              <a:buSzPts val="2200"/>
              <a:buNone/>
            </a:pPr>
            <a:r>
              <a:rPr b="1" lang="en" sz="2400">
                <a:solidFill>
                  <a:srgbClr val="004C7F"/>
                </a:solidFill>
                <a:latin typeface="Helvetica Neue"/>
                <a:ea typeface="Helvetica Neue"/>
                <a:cs typeface="Helvetica Neue"/>
                <a:sym typeface="Helvetica Neue"/>
              </a:rPr>
              <a:t>I/O</a:t>
            </a:r>
            <a:endParaRPr b="1" sz="2400">
              <a:solidFill>
                <a:srgbClr val="004C7F"/>
              </a:solidFill>
              <a:latin typeface="Helvetica Neue"/>
              <a:ea typeface="Helvetica Neue"/>
              <a:cs typeface="Helvetica Neue"/>
              <a:sym typeface="Helvetica Neue"/>
            </a:endParaRPr>
          </a:p>
        </p:txBody>
      </p:sp>
      <p:sp>
        <p:nvSpPr>
          <p:cNvPr id="336" name="Google Shape;336;g28389bfd810_1_551"/>
          <p:cNvSpPr txBox="1"/>
          <p:nvPr/>
        </p:nvSpPr>
        <p:spPr>
          <a:xfrm>
            <a:off x="5174552" y="1888080"/>
            <a:ext cx="3131400" cy="9051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List Manipulation</a:t>
            </a:r>
            <a:endParaRPr sz="2400"/>
          </a:p>
        </p:txBody>
      </p:sp>
      <p:sp>
        <p:nvSpPr>
          <p:cNvPr id="337" name="Google Shape;337;g28389bfd810_1_551"/>
          <p:cNvSpPr txBox="1"/>
          <p:nvPr/>
        </p:nvSpPr>
        <p:spPr>
          <a:xfrm>
            <a:off x="5179972" y="2379270"/>
            <a:ext cx="3497400" cy="10176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What is a function?</a:t>
            </a:r>
            <a:endParaRPr sz="2400"/>
          </a:p>
        </p:txBody>
      </p:sp>
      <p:sp>
        <p:nvSpPr>
          <p:cNvPr id="338" name="Google Shape;338;g28389bfd810_1_551"/>
          <p:cNvSpPr txBox="1"/>
          <p:nvPr/>
        </p:nvSpPr>
        <p:spPr>
          <a:xfrm>
            <a:off x="5179972" y="2854616"/>
            <a:ext cx="31314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Built-ins</a:t>
            </a:r>
            <a:endParaRPr sz="2400"/>
          </a:p>
        </p:txBody>
      </p:sp>
      <p:sp>
        <p:nvSpPr>
          <p:cNvPr id="339" name="Google Shape;339;g28389bfd810_1_551"/>
          <p:cNvSpPr txBox="1"/>
          <p:nvPr/>
        </p:nvSpPr>
        <p:spPr>
          <a:xfrm>
            <a:off x="5174552" y="3337574"/>
            <a:ext cx="34965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Importing</a:t>
            </a:r>
            <a:endParaRPr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28389bfd810_1_561"/>
          <p:cNvSpPr txBox="1"/>
          <p:nvPr>
            <p:ph idx="1" type="body"/>
          </p:nvPr>
        </p:nvSpPr>
        <p:spPr>
          <a:xfrm>
            <a:off x="982838" y="1587629"/>
            <a:ext cx="6107700" cy="2539800"/>
          </a:xfrm>
          <a:prstGeom prst="rect">
            <a:avLst/>
          </a:prstGeom>
          <a:noFill/>
          <a:ln>
            <a:noFill/>
          </a:ln>
        </p:spPr>
        <p:txBody>
          <a:bodyPr anchorCtr="0" anchor="t" bIns="91425" lIns="91425" spcFirstLastPara="1" rIns="91425" wrap="square" tIns="91425">
            <a:normAutofit/>
          </a:bodyPr>
          <a:lstStyle/>
          <a:p>
            <a:pPr indent="0" lvl="0" marL="0" rtl="0" algn="l">
              <a:lnSpc>
                <a:spcPct val="135714"/>
              </a:lnSpc>
              <a:spcBef>
                <a:spcPts val="0"/>
              </a:spcBef>
              <a:spcAft>
                <a:spcPts val="0"/>
              </a:spcAft>
              <a:buSzPts val="500"/>
              <a:buNone/>
            </a:pPr>
            <a:r>
              <a:rPr lang="en" sz="1800">
                <a:solidFill>
                  <a:srgbClr val="AF00DB"/>
                </a:solidFill>
                <a:highlight>
                  <a:srgbClr val="FFFFFE"/>
                </a:highlight>
                <a:latin typeface="Courier New"/>
                <a:ea typeface="Courier New"/>
                <a:cs typeface="Courier New"/>
                <a:sym typeface="Courier New"/>
              </a:rPr>
              <a:t>if</a:t>
            </a:r>
            <a:r>
              <a:rPr lang="en" sz="1800">
                <a:solidFill>
                  <a:srgbClr val="000000"/>
                </a:solidFill>
                <a:highlight>
                  <a:srgbClr val="FFFFFE"/>
                </a:highlight>
                <a:latin typeface="Courier New"/>
                <a:ea typeface="Courier New"/>
                <a:cs typeface="Courier New"/>
                <a:sym typeface="Courier New"/>
              </a:rPr>
              <a:t> </a:t>
            </a:r>
            <a:r>
              <a:rPr i="1" lang="en" sz="1800">
                <a:solidFill>
                  <a:srgbClr val="000000"/>
                </a:solidFill>
                <a:highlight>
                  <a:srgbClr val="FFFFFE"/>
                </a:highlight>
                <a:latin typeface="Courier New"/>
                <a:ea typeface="Courier New"/>
                <a:cs typeface="Courier New"/>
                <a:sym typeface="Courier New"/>
              </a:rPr>
              <a:t>statement_1</a:t>
            </a:r>
            <a:r>
              <a:rPr lang="en" sz="1800">
                <a:solidFill>
                  <a:srgbClr val="000000"/>
                </a:solidFill>
                <a:highlight>
                  <a:srgbClr val="FFFFFE"/>
                </a:highlight>
                <a:latin typeface="Courier New"/>
                <a:ea typeface="Courier New"/>
                <a:cs typeface="Courier New"/>
                <a:sym typeface="Courier New"/>
              </a:rPr>
              <a:t>:</a:t>
            </a:r>
            <a:endParaRPr sz="18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800">
                <a:solidFill>
                  <a:srgbClr val="000000"/>
                </a:solidFill>
                <a:highlight>
                  <a:srgbClr val="FFFFFE"/>
                </a:highlight>
                <a:latin typeface="Courier New"/>
                <a:ea typeface="Courier New"/>
                <a:cs typeface="Courier New"/>
                <a:sym typeface="Courier New"/>
              </a:rPr>
              <a:t>  Code segment 1</a:t>
            </a:r>
            <a:endParaRPr sz="18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800">
                <a:solidFill>
                  <a:srgbClr val="AF00DB"/>
                </a:solidFill>
                <a:highlight>
                  <a:srgbClr val="FFFFFE"/>
                </a:highlight>
                <a:latin typeface="Courier New"/>
                <a:ea typeface="Courier New"/>
                <a:cs typeface="Courier New"/>
                <a:sym typeface="Courier New"/>
              </a:rPr>
              <a:t>elif</a:t>
            </a:r>
            <a:r>
              <a:rPr lang="en" sz="1800">
                <a:solidFill>
                  <a:srgbClr val="000000"/>
                </a:solidFill>
                <a:highlight>
                  <a:srgbClr val="FFFFFE"/>
                </a:highlight>
                <a:latin typeface="Courier New"/>
                <a:ea typeface="Courier New"/>
                <a:cs typeface="Courier New"/>
                <a:sym typeface="Courier New"/>
              </a:rPr>
              <a:t> </a:t>
            </a:r>
            <a:r>
              <a:rPr i="1" lang="en" sz="1800">
                <a:solidFill>
                  <a:srgbClr val="000000"/>
                </a:solidFill>
                <a:highlight>
                  <a:srgbClr val="FFFFFE"/>
                </a:highlight>
                <a:latin typeface="Courier New"/>
                <a:ea typeface="Courier New"/>
                <a:cs typeface="Courier New"/>
                <a:sym typeface="Courier New"/>
              </a:rPr>
              <a:t>statement_2</a:t>
            </a:r>
            <a:r>
              <a:rPr lang="en" sz="1800">
                <a:solidFill>
                  <a:srgbClr val="000000"/>
                </a:solidFill>
                <a:highlight>
                  <a:srgbClr val="FFFFFE"/>
                </a:highlight>
                <a:latin typeface="Courier New"/>
                <a:ea typeface="Courier New"/>
                <a:cs typeface="Courier New"/>
                <a:sym typeface="Courier New"/>
              </a:rPr>
              <a:t>: </a:t>
            </a:r>
            <a:r>
              <a:rPr lang="en" sz="1800">
                <a:solidFill>
                  <a:srgbClr val="008000"/>
                </a:solidFill>
                <a:highlight>
                  <a:srgbClr val="FFFFFE"/>
                </a:highlight>
                <a:latin typeface="Courier New"/>
                <a:ea typeface="Courier New"/>
                <a:cs typeface="Courier New"/>
                <a:sym typeface="Courier New"/>
              </a:rPr>
              <a:t># elif means else if</a:t>
            </a:r>
            <a:endParaRPr sz="1800">
              <a:solidFill>
                <a:srgbClr val="008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800">
                <a:solidFill>
                  <a:srgbClr val="000000"/>
                </a:solidFill>
                <a:highlight>
                  <a:srgbClr val="FFFFFE"/>
                </a:highlight>
                <a:latin typeface="Courier New"/>
                <a:ea typeface="Courier New"/>
                <a:cs typeface="Courier New"/>
                <a:sym typeface="Courier New"/>
              </a:rPr>
              <a:t>  Code segment 2</a:t>
            </a:r>
            <a:endParaRPr sz="18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800">
                <a:solidFill>
                  <a:srgbClr val="AF00DB"/>
                </a:solidFill>
                <a:highlight>
                  <a:srgbClr val="FFFFFE"/>
                </a:highlight>
                <a:latin typeface="Courier New"/>
                <a:ea typeface="Courier New"/>
                <a:cs typeface="Courier New"/>
                <a:sym typeface="Courier New"/>
              </a:rPr>
              <a:t>else</a:t>
            </a:r>
            <a:r>
              <a:rPr lang="en" sz="1800">
                <a:solidFill>
                  <a:srgbClr val="000000"/>
                </a:solidFill>
                <a:highlight>
                  <a:srgbClr val="FFFFFE"/>
                </a:highlight>
                <a:latin typeface="Courier New"/>
                <a:ea typeface="Courier New"/>
                <a:cs typeface="Courier New"/>
                <a:sym typeface="Courier New"/>
              </a:rPr>
              <a:t>:</a:t>
            </a:r>
            <a:endParaRPr sz="18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800">
                <a:solidFill>
                  <a:srgbClr val="000000"/>
                </a:solidFill>
                <a:highlight>
                  <a:srgbClr val="FFFFFE"/>
                </a:highlight>
                <a:latin typeface="Courier New"/>
                <a:ea typeface="Courier New"/>
                <a:cs typeface="Courier New"/>
                <a:sym typeface="Courier New"/>
              </a:rPr>
              <a:t>  Code segment 3</a:t>
            </a:r>
            <a:endParaRPr sz="1800">
              <a:latin typeface="Courier New"/>
              <a:ea typeface="Courier New"/>
              <a:cs typeface="Courier New"/>
              <a:sym typeface="Courier New"/>
            </a:endParaRPr>
          </a:p>
        </p:txBody>
      </p:sp>
      <p:sp>
        <p:nvSpPr>
          <p:cNvPr id="345" name="Google Shape;345;g28389bfd810_1_561"/>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346" name="Google Shape;346;g28389bfd810_1_561"/>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b="1" i="0" sz="2600" u="none" cap="none" strike="noStrike">
              <a:solidFill>
                <a:srgbClr val="004C7F"/>
              </a:solidFill>
              <a:latin typeface="Helvetica Neue"/>
              <a:ea typeface="Helvetica Neue"/>
              <a:cs typeface="Helvetica Neue"/>
              <a:sym typeface="Helvetica Neue"/>
            </a:endParaRPr>
          </a:p>
        </p:txBody>
      </p:sp>
      <p:sp>
        <p:nvSpPr>
          <p:cNvPr id="347" name="Google Shape;347;g28389bfd810_1_561"/>
          <p:cNvSpPr txBox="1"/>
          <p:nvPr/>
        </p:nvSpPr>
        <p:spPr>
          <a:xfrm>
            <a:off x="457373" y="643799"/>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Conditionals</a:t>
            </a:r>
            <a:endParaRPr sz="5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g28389bfd810_1_568"/>
          <p:cNvSpPr txBox="1"/>
          <p:nvPr>
            <p:ph idx="1" type="body"/>
          </p:nvPr>
        </p:nvSpPr>
        <p:spPr>
          <a:xfrm>
            <a:off x="1386482" y="1237433"/>
            <a:ext cx="7687800" cy="3064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500"/>
              <a:buNone/>
            </a:pPr>
            <a:r>
              <a:rPr lang="en" sz="1700">
                <a:solidFill>
                  <a:srgbClr val="000000"/>
                </a:solidFill>
                <a:latin typeface="Courier New"/>
                <a:ea typeface="Courier New"/>
                <a:cs typeface="Courier New"/>
                <a:sym typeface="Courier New"/>
              </a:rPr>
              <a:t>x = </a:t>
            </a:r>
            <a:endParaRPr sz="17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latin typeface="Courier New"/>
                <a:ea typeface="Courier New"/>
                <a:cs typeface="Courier New"/>
                <a:sym typeface="Courier New"/>
              </a:rPr>
              <a:t>y = </a:t>
            </a:r>
            <a:endParaRPr sz="17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700">
              <a:solidFill>
                <a:srgbClr val="09885A"/>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AF00DB"/>
                </a:solidFill>
                <a:latin typeface="Courier New"/>
                <a:ea typeface="Courier New"/>
                <a:cs typeface="Courier New"/>
                <a:sym typeface="Courier New"/>
              </a:rPr>
              <a:t>if</a:t>
            </a:r>
            <a:r>
              <a:rPr lang="en" sz="1700">
                <a:solidFill>
                  <a:srgbClr val="000000"/>
                </a:solidFill>
                <a:latin typeface="Courier New"/>
                <a:ea typeface="Courier New"/>
                <a:cs typeface="Courier New"/>
                <a:sym typeface="Courier New"/>
              </a:rPr>
              <a:t> x == y:</a:t>
            </a:r>
            <a:endParaRPr sz="17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latin typeface="Courier New"/>
                <a:ea typeface="Courier New"/>
                <a:cs typeface="Courier New"/>
                <a:sym typeface="Courier New"/>
              </a:rPr>
              <a:t>  </a:t>
            </a:r>
            <a:r>
              <a:rPr lang="en" sz="1700">
                <a:solidFill>
                  <a:srgbClr val="795E26"/>
                </a:solidFill>
                <a:latin typeface="Courier New"/>
                <a:ea typeface="Courier New"/>
                <a:cs typeface="Courier New"/>
                <a:sym typeface="Courier New"/>
              </a:rPr>
              <a:t>print</a:t>
            </a:r>
            <a:r>
              <a:rPr lang="en" sz="1700">
                <a:solidFill>
                  <a:srgbClr val="000000"/>
                </a:solidFill>
                <a:latin typeface="Courier New"/>
                <a:ea typeface="Courier New"/>
                <a:cs typeface="Courier New"/>
                <a:sym typeface="Courier New"/>
              </a:rPr>
              <a:t>(</a:t>
            </a:r>
            <a:r>
              <a:rPr lang="en" sz="1700">
                <a:solidFill>
                  <a:srgbClr val="A31515"/>
                </a:solidFill>
                <a:latin typeface="Courier New"/>
                <a:ea typeface="Courier New"/>
                <a:cs typeface="Courier New"/>
                <a:sym typeface="Courier New"/>
              </a:rPr>
              <a:t>'x is equal to y'</a:t>
            </a:r>
            <a:r>
              <a:rPr lang="en" sz="1700">
                <a:solidFill>
                  <a:srgbClr val="000000"/>
                </a:solidFill>
                <a:latin typeface="Courier New"/>
                <a:ea typeface="Courier New"/>
                <a:cs typeface="Courier New"/>
                <a:sym typeface="Courier New"/>
              </a:rPr>
              <a:t>)</a:t>
            </a:r>
            <a:endParaRPr sz="17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AF00DB"/>
                </a:solidFill>
                <a:latin typeface="Courier New"/>
                <a:ea typeface="Courier New"/>
                <a:cs typeface="Courier New"/>
                <a:sym typeface="Courier New"/>
              </a:rPr>
              <a:t>elif</a:t>
            </a:r>
            <a:r>
              <a:rPr lang="en" sz="1700">
                <a:solidFill>
                  <a:srgbClr val="000000"/>
                </a:solidFill>
                <a:latin typeface="Courier New"/>
                <a:ea typeface="Courier New"/>
                <a:cs typeface="Courier New"/>
                <a:sym typeface="Courier New"/>
              </a:rPr>
              <a:t> x &gt; y:</a:t>
            </a:r>
            <a:endParaRPr sz="17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latin typeface="Courier New"/>
                <a:ea typeface="Courier New"/>
                <a:cs typeface="Courier New"/>
                <a:sym typeface="Courier New"/>
              </a:rPr>
              <a:t>  </a:t>
            </a:r>
            <a:r>
              <a:rPr lang="en" sz="1700">
                <a:solidFill>
                  <a:srgbClr val="795E26"/>
                </a:solidFill>
                <a:latin typeface="Courier New"/>
                <a:ea typeface="Courier New"/>
                <a:cs typeface="Courier New"/>
                <a:sym typeface="Courier New"/>
              </a:rPr>
              <a:t>print</a:t>
            </a:r>
            <a:r>
              <a:rPr lang="en" sz="1700">
                <a:solidFill>
                  <a:srgbClr val="000000"/>
                </a:solidFill>
                <a:latin typeface="Courier New"/>
                <a:ea typeface="Courier New"/>
                <a:cs typeface="Courier New"/>
                <a:sym typeface="Courier New"/>
              </a:rPr>
              <a:t>(</a:t>
            </a:r>
            <a:r>
              <a:rPr lang="en" sz="1700">
                <a:solidFill>
                  <a:srgbClr val="A31515"/>
                </a:solidFill>
                <a:latin typeface="Courier New"/>
                <a:ea typeface="Courier New"/>
                <a:cs typeface="Courier New"/>
                <a:sym typeface="Courier New"/>
              </a:rPr>
              <a:t>'x is greater than y'</a:t>
            </a:r>
            <a:r>
              <a:rPr lang="en" sz="1700">
                <a:solidFill>
                  <a:srgbClr val="000000"/>
                </a:solidFill>
                <a:latin typeface="Courier New"/>
                <a:ea typeface="Courier New"/>
                <a:cs typeface="Courier New"/>
                <a:sym typeface="Courier New"/>
              </a:rPr>
              <a:t>)</a:t>
            </a:r>
            <a:endParaRPr sz="17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AF00DB"/>
                </a:solidFill>
                <a:latin typeface="Courier New"/>
                <a:ea typeface="Courier New"/>
                <a:cs typeface="Courier New"/>
                <a:sym typeface="Courier New"/>
              </a:rPr>
              <a:t>else</a:t>
            </a:r>
            <a:r>
              <a:rPr lang="en" sz="1700">
                <a:solidFill>
                  <a:srgbClr val="000000"/>
                </a:solidFill>
                <a:latin typeface="Courier New"/>
                <a:ea typeface="Courier New"/>
                <a:cs typeface="Courier New"/>
                <a:sym typeface="Courier New"/>
              </a:rPr>
              <a:t>:</a:t>
            </a:r>
            <a:endParaRPr sz="17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latin typeface="Courier New"/>
                <a:ea typeface="Courier New"/>
                <a:cs typeface="Courier New"/>
                <a:sym typeface="Courier New"/>
              </a:rPr>
              <a:t>  </a:t>
            </a:r>
            <a:r>
              <a:rPr lang="en" sz="1700">
                <a:solidFill>
                  <a:srgbClr val="795E26"/>
                </a:solidFill>
                <a:latin typeface="Courier New"/>
                <a:ea typeface="Courier New"/>
                <a:cs typeface="Courier New"/>
                <a:sym typeface="Courier New"/>
              </a:rPr>
              <a:t>print</a:t>
            </a:r>
            <a:r>
              <a:rPr lang="en" sz="1700">
                <a:solidFill>
                  <a:srgbClr val="000000"/>
                </a:solidFill>
                <a:latin typeface="Courier New"/>
                <a:ea typeface="Courier New"/>
                <a:cs typeface="Courier New"/>
                <a:sym typeface="Courier New"/>
              </a:rPr>
              <a:t>(</a:t>
            </a:r>
            <a:r>
              <a:rPr lang="en" sz="1700">
                <a:solidFill>
                  <a:srgbClr val="A31515"/>
                </a:solidFill>
                <a:latin typeface="Courier New"/>
                <a:ea typeface="Courier New"/>
                <a:cs typeface="Courier New"/>
                <a:sym typeface="Courier New"/>
              </a:rPr>
              <a:t>'x is less than y'</a:t>
            </a:r>
            <a:r>
              <a:rPr lang="en" sz="1700">
                <a:solidFill>
                  <a:srgbClr val="000000"/>
                </a:solidFill>
                <a:latin typeface="Courier New"/>
                <a:ea typeface="Courier New"/>
                <a:cs typeface="Courier New"/>
                <a:sym typeface="Courier New"/>
              </a:rPr>
              <a:t>)</a:t>
            </a:r>
            <a:endParaRPr sz="1700">
              <a:solidFill>
                <a:srgbClr val="000000"/>
              </a:solidFill>
              <a:latin typeface="Courier New"/>
              <a:ea typeface="Courier New"/>
              <a:cs typeface="Courier New"/>
              <a:sym typeface="Courier New"/>
            </a:endParaRPr>
          </a:p>
        </p:txBody>
      </p:sp>
      <p:sp>
        <p:nvSpPr>
          <p:cNvPr id="353" name="Google Shape;353;g28389bfd810_1_568"/>
          <p:cNvSpPr/>
          <p:nvPr/>
        </p:nvSpPr>
        <p:spPr>
          <a:xfrm>
            <a:off x="1386482" y="2396783"/>
            <a:ext cx="4152900" cy="350100"/>
          </a:xfrm>
          <a:prstGeom prst="roundRect">
            <a:avLst>
              <a:gd fmla="val 16667" name="adj"/>
            </a:avLst>
          </a:prstGeom>
          <a:noFill/>
          <a:ln cap="flat" cmpd="sng" w="57150">
            <a:solidFill>
              <a:schemeClr val="accent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354" name="Google Shape;354;g28389bfd810_1_568"/>
          <p:cNvSpPr txBox="1"/>
          <p:nvPr/>
        </p:nvSpPr>
        <p:spPr>
          <a:xfrm>
            <a:off x="1961614" y="1365769"/>
            <a:ext cx="340800" cy="296400"/>
          </a:xfrm>
          <a:prstGeom prst="rect">
            <a:avLst/>
          </a:prstGeom>
          <a:noFill/>
          <a:ln>
            <a:noFill/>
          </a:ln>
        </p:spPr>
        <p:txBody>
          <a:bodyPr anchorCtr="0" anchor="t" bIns="17125" lIns="34275" spcFirstLastPara="1" rIns="34275" wrap="square" tIns="17125">
            <a:spAutoFit/>
          </a:bodyPr>
          <a:lstStyle/>
          <a:p>
            <a:pPr indent="0" lvl="0" marL="0" marR="0" rtl="0" algn="l">
              <a:lnSpc>
                <a:spcPct val="100000"/>
              </a:lnSpc>
              <a:spcBef>
                <a:spcPts val="0"/>
              </a:spcBef>
              <a:spcAft>
                <a:spcPts val="0"/>
              </a:spcAft>
              <a:buNone/>
            </a:pPr>
            <a:r>
              <a:rPr b="0" i="0" lang="en" sz="1700" u="none" cap="none" strike="noStrike">
                <a:solidFill>
                  <a:srgbClr val="09885A"/>
                </a:solidFill>
                <a:latin typeface="Courier New"/>
                <a:ea typeface="Courier New"/>
                <a:cs typeface="Courier New"/>
                <a:sym typeface="Courier New"/>
              </a:rPr>
              <a:t>1</a:t>
            </a:r>
            <a:endParaRPr b="0" i="0" sz="1700" u="none" cap="none" strike="noStrike">
              <a:solidFill>
                <a:srgbClr val="000000"/>
              </a:solidFill>
              <a:latin typeface="Arial"/>
              <a:ea typeface="Arial"/>
              <a:cs typeface="Arial"/>
              <a:sym typeface="Arial"/>
            </a:endParaRPr>
          </a:p>
        </p:txBody>
      </p:sp>
      <p:sp>
        <p:nvSpPr>
          <p:cNvPr id="355" name="Google Shape;355;g28389bfd810_1_568"/>
          <p:cNvSpPr txBox="1"/>
          <p:nvPr/>
        </p:nvSpPr>
        <p:spPr>
          <a:xfrm>
            <a:off x="1961614" y="1731982"/>
            <a:ext cx="340800" cy="296400"/>
          </a:xfrm>
          <a:prstGeom prst="rect">
            <a:avLst/>
          </a:prstGeom>
          <a:noFill/>
          <a:ln>
            <a:noFill/>
          </a:ln>
        </p:spPr>
        <p:txBody>
          <a:bodyPr anchorCtr="0" anchor="t" bIns="17125" lIns="34275" spcFirstLastPara="1" rIns="34275" wrap="square" tIns="17125">
            <a:spAutoFit/>
          </a:bodyPr>
          <a:lstStyle/>
          <a:p>
            <a:pPr indent="0" lvl="0" marL="0" marR="0" rtl="0" algn="l">
              <a:lnSpc>
                <a:spcPct val="100000"/>
              </a:lnSpc>
              <a:spcBef>
                <a:spcPts val="0"/>
              </a:spcBef>
              <a:spcAft>
                <a:spcPts val="0"/>
              </a:spcAft>
              <a:buNone/>
            </a:pPr>
            <a:r>
              <a:rPr b="0" i="0" lang="en" sz="1700" u="none" cap="none" strike="noStrike">
                <a:solidFill>
                  <a:srgbClr val="09885A"/>
                </a:solidFill>
                <a:latin typeface="Courier New"/>
                <a:ea typeface="Courier New"/>
                <a:cs typeface="Courier New"/>
                <a:sym typeface="Courier New"/>
              </a:rPr>
              <a:t>1</a:t>
            </a:r>
            <a:endParaRPr b="0" i="0" sz="1700" u="none" cap="none" strike="noStrike">
              <a:solidFill>
                <a:srgbClr val="000000"/>
              </a:solidFill>
              <a:latin typeface="Arial"/>
              <a:ea typeface="Arial"/>
              <a:cs typeface="Arial"/>
              <a:sym typeface="Arial"/>
            </a:endParaRPr>
          </a:p>
        </p:txBody>
      </p:sp>
      <p:sp>
        <p:nvSpPr>
          <p:cNvPr id="356" name="Google Shape;356;g28389bfd810_1_568"/>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b="1" i="0" sz="2600" u="none" cap="none" strike="noStrike">
              <a:solidFill>
                <a:srgbClr val="004C7F"/>
              </a:solidFill>
              <a:latin typeface="Helvetica Neue"/>
              <a:ea typeface="Helvetica Neue"/>
              <a:cs typeface="Helvetica Neue"/>
              <a:sym typeface="Helvetica Neue"/>
            </a:endParaRPr>
          </a:p>
        </p:txBody>
      </p:sp>
      <p:sp>
        <p:nvSpPr>
          <p:cNvPr id="357" name="Google Shape;357;g28389bfd810_1_568"/>
          <p:cNvSpPr txBox="1"/>
          <p:nvPr/>
        </p:nvSpPr>
        <p:spPr>
          <a:xfrm>
            <a:off x="457373" y="643799"/>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Conditionals</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28389bfd810_1_577"/>
          <p:cNvSpPr txBox="1"/>
          <p:nvPr>
            <p:ph idx="1" type="body"/>
          </p:nvPr>
        </p:nvSpPr>
        <p:spPr>
          <a:xfrm>
            <a:off x="1386482" y="1237433"/>
            <a:ext cx="7687800" cy="3064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500"/>
              <a:buNone/>
            </a:pPr>
            <a:r>
              <a:rPr lang="en" sz="1700">
                <a:solidFill>
                  <a:srgbClr val="000000"/>
                </a:solidFill>
                <a:highlight>
                  <a:srgbClr val="FFFFFE"/>
                </a:highlight>
                <a:latin typeface="Courier New"/>
                <a:ea typeface="Courier New"/>
                <a:cs typeface="Courier New"/>
                <a:sym typeface="Courier New"/>
              </a:rPr>
              <a:t>x = </a:t>
            </a:r>
            <a:r>
              <a:rPr lang="en" sz="1700">
                <a:solidFill>
                  <a:srgbClr val="09885A"/>
                </a:solidFill>
                <a:highlight>
                  <a:srgbClr val="FFFFFE"/>
                </a:highlight>
                <a:latin typeface="Courier New"/>
                <a:ea typeface="Courier New"/>
                <a:cs typeface="Courier New"/>
                <a:sym typeface="Courier New"/>
              </a:rPr>
              <a:t>4</a:t>
            </a:r>
            <a:endParaRPr sz="17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highlight>
                  <a:srgbClr val="FFFFFE"/>
                </a:highlight>
                <a:latin typeface="Courier New"/>
                <a:ea typeface="Courier New"/>
                <a:cs typeface="Courier New"/>
                <a:sym typeface="Courier New"/>
              </a:rPr>
              <a:t>y = </a:t>
            </a:r>
            <a:endParaRPr sz="17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7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AF00DB"/>
                </a:solidFill>
                <a:highlight>
                  <a:srgbClr val="FFFFFE"/>
                </a:highlight>
                <a:latin typeface="Courier New"/>
                <a:ea typeface="Courier New"/>
                <a:cs typeface="Courier New"/>
                <a:sym typeface="Courier New"/>
              </a:rPr>
              <a:t>if</a:t>
            </a:r>
            <a:r>
              <a:rPr lang="en" sz="1700">
                <a:solidFill>
                  <a:srgbClr val="000000"/>
                </a:solidFill>
                <a:highlight>
                  <a:srgbClr val="FFFFFE"/>
                </a:highlight>
                <a:latin typeface="Courier New"/>
                <a:ea typeface="Courier New"/>
                <a:cs typeface="Courier New"/>
                <a:sym typeface="Courier New"/>
              </a:rPr>
              <a:t> x == y:</a:t>
            </a:r>
            <a:endParaRPr sz="17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highlight>
                  <a:srgbClr val="FFFFFE"/>
                </a:highlight>
                <a:latin typeface="Courier New"/>
                <a:ea typeface="Courier New"/>
                <a:cs typeface="Courier New"/>
                <a:sym typeface="Courier New"/>
              </a:rPr>
              <a:t>  </a:t>
            </a:r>
            <a:r>
              <a:rPr lang="en" sz="1700">
                <a:solidFill>
                  <a:srgbClr val="795E26"/>
                </a:solidFill>
                <a:highlight>
                  <a:srgbClr val="FFFFFE"/>
                </a:highlight>
                <a:latin typeface="Courier New"/>
                <a:ea typeface="Courier New"/>
                <a:cs typeface="Courier New"/>
                <a:sym typeface="Courier New"/>
              </a:rPr>
              <a:t>print</a:t>
            </a:r>
            <a:r>
              <a:rPr lang="en" sz="1700">
                <a:solidFill>
                  <a:srgbClr val="000000"/>
                </a:solidFill>
                <a:highlight>
                  <a:srgbClr val="FFFFFE"/>
                </a:highlight>
                <a:latin typeface="Courier New"/>
                <a:ea typeface="Courier New"/>
                <a:cs typeface="Courier New"/>
                <a:sym typeface="Courier New"/>
              </a:rPr>
              <a:t>(</a:t>
            </a:r>
            <a:r>
              <a:rPr lang="en" sz="1700">
                <a:solidFill>
                  <a:srgbClr val="A31515"/>
                </a:solidFill>
                <a:highlight>
                  <a:srgbClr val="FFFFFE"/>
                </a:highlight>
                <a:latin typeface="Courier New"/>
                <a:ea typeface="Courier New"/>
                <a:cs typeface="Courier New"/>
                <a:sym typeface="Courier New"/>
              </a:rPr>
              <a:t>'x is equal to y'</a:t>
            </a:r>
            <a:r>
              <a:rPr lang="en" sz="1700">
                <a:solidFill>
                  <a:srgbClr val="000000"/>
                </a:solidFill>
                <a:highlight>
                  <a:srgbClr val="FFFFFE"/>
                </a:highlight>
                <a:latin typeface="Courier New"/>
                <a:ea typeface="Courier New"/>
                <a:cs typeface="Courier New"/>
                <a:sym typeface="Courier New"/>
              </a:rPr>
              <a:t>)</a:t>
            </a:r>
            <a:endParaRPr sz="17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AF00DB"/>
                </a:solidFill>
                <a:highlight>
                  <a:srgbClr val="FFFFFE"/>
                </a:highlight>
                <a:latin typeface="Courier New"/>
                <a:ea typeface="Courier New"/>
                <a:cs typeface="Courier New"/>
                <a:sym typeface="Courier New"/>
              </a:rPr>
              <a:t>elif</a:t>
            </a:r>
            <a:r>
              <a:rPr lang="en" sz="1700">
                <a:solidFill>
                  <a:srgbClr val="000000"/>
                </a:solidFill>
                <a:highlight>
                  <a:srgbClr val="FFFFFE"/>
                </a:highlight>
                <a:latin typeface="Courier New"/>
                <a:ea typeface="Courier New"/>
                <a:cs typeface="Courier New"/>
                <a:sym typeface="Courier New"/>
              </a:rPr>
              <a:t> x &gt; y:</a:t>
            </a:r>
            <a:endParaRPr sz="17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highlight>
                  <a:srgbClr val="FFFFFE"/>
                </a:highlight>
                <a:latin typeface="Courier New"/>
                <a:ea typeface="Courier New"/>
                <a:cs typeface="Courier New"/>
                <a:sym typeface="Courier New"/>
              </a:rPr>
              <a:t>  </a:t>
            </a:r>
            <a:r>
              <a:rPr lang="en" sz="1700">
                <a:solidFill>
                  <a:srgbClr val="795E26"/>
                </a:solidFill>
                <a:highlight>
                  <a:srgbClr val="FFFFFE"/>
                </a:highlight>
                <a:latin typeface="Courier New"/>
                <a:ea typeface="Courier New"/>
                <a:cs typeface="Courier New"/>
                <a:sym typeface="Courier New"/>
              </a:rPr>
              <a:t>print</a:t>
            </a:r>
            <a:r>
              <a:rPr lang="en" sz="1700">
                <a:solidFill>
                  <a:srgbClr val="000000"/>
                </a:solidFill>
                <a:highlight>
                  <a:srgbClr val="FFFFFE"/>
                </a:highlight>
                <a:latin typeface="Courier New"/>
                <a:ea typeface="Courier New"/>
                <a:cs typeface="Courier New"/>
                <a:sym typeface="Courier New"/>
              </a:rPr>
              <a:t>(</a:t>
            </a:r>
            <a:r>
              <a:rPr lang="en" sz="1700">
                <a:solidFill>
                  <a:srgbClr val="A31515"/>
                </a:solidFill>
                <a:highlight>
                  <a:srgbClr val="FFFFFE"/>
                </a:highlight>
                <a:latin typeface="Courier New"/>
                <a:ea typeface="Courier New"/>
                <a:cs typeface="Courier New"/>
                <a:sym typeface="Courier New"/>
              </a:rPr>
              <a:t>'x is greater than y'</a:t>
            </a:r>
            <a:r>
              <a:rPr lang="en" sz="1700">
                <a:solidFill>
                  <a:srgbClr val="000000"/>
                </a:solidFill>
                <a:highlight>
                  <a:srgbClr val="FFFFFE"/>
                </a:highlight>
                <a:latin typeface="Courier New"/>
                <a:ea typeface="Courier New"/>
                <a:cs typeface="Courier New"/>
                <a:sym typeface="Courier New"/>
              </a:rPr>
              <a:t>)</a:t>
            </a:r>
            <a:endParaRPr sz="17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AF00DB"/>
                </a:solidFill>
                <a:highlight>
                  <a:srgbClr val="FFFFFE"/>
                </a:highlight>
                <a:latin typeface="Courier New"/>
                <a:ea typeface="Courier New"/>
                <a:cs typeface="Courier New"/>
                <a:sym typeface="Courier New"/>
              </a:rPr>
              <a:t>else</a:t>
            </a:r>
            <a:r>
              <a:rPr lang="en" sz="1700">
                <a:solidFill>
                  <a:srgbClr val="000000"/>
                </a:solidFill>
                <a:highlight>
                  <a:srgbClr val="FFFFFE"/>
                </a:highlight>
                <a:latin typeface="Courier New"/>
                <a:ea typeface="Courier New"/>
                <a:cs typeface="Courier New"/>
                <a:sym typeface="Courier New"/>
              </a:rPr>
              <a:t>:</a:t>
            </a:r>
            <a:endParaRPr sz="17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highlight>
                  <a:srgbClr val="FFFFFE"/>
                </a:highlight>
                <a:latin typeface="Courier New"/>
                <a:ea typeface="Courier New"/>
                <a:cs typeface="Courier New"/>
                <a:sym typeface="Courier New"/>
              </a:rPr>
              <a:t>  </a:t>
            </a:r>
            <a:r>
              <a:rPr lang="en" sz="1700">
                <a:solidFill>
                  <a:srgbClr val="795E26"/>
                </a:solidFill>
                <a:highlight>
                  <a:srgbClr val="FFFFFE"/>
                </a:highlight>
                <a:latin typeface="Courier New"/>
                <a:ea typeface="Courier New"/>
                <a:cs typeface="Courier New"/>
                <a:sym typeface="Courier New"/>
              </a:rPr>
              <a:t>print</a:t>
            </a:r>
            <a:r>
              <a:rPr lang="en" sz="1700">
                <a:solidFill>
                  <a:srgbClr val="000000"/>
                </a:solidFill>
                <a:highlight>
                  <a:srgbClr val="FFFFFE"/>
                </a:highlight>
                <a:latin typeface="Courier New"/>
                <a:ea typeface="Courier New"/>
                <a:cs typeface="Courier New"/>
                <a:sym typeface="Courier New"/>
              </a:rPr>
              <a:t>(</a:t>
            </a:r>
            <a:r>
              <a:rPr lang="en" sz="1700">
                <a:solidFill>
                  <a:srgbClr val="A31515"/>
                </a:solidFill>
                <a:highlight>
                  <a:srgbClr val="FFFFFE"/>
                </a:highlight>
                <a:latin typeface="Courier New"/>
                <a:ea typeface="Courier New"/>
                <a:cs typeface="Courier New"/>
                <a:sym typeface="Courier New"/>
              </a:rPr>
              <a:t>'x is less than y'</a:t>
            </a:r>
            <a:r>
              <a:rPr lang="en" sz="1700">
                <a:solidFill>
                  <a:srgbClr val="000000"/>
                </a:solidFill>
                <a:highlight>
                  <a:srgbClr val="FFFFFE"/>
                </a:highlight>
                <a:latin typeface="Courier New"/>
                <a:ea typeface="Courier New"/>
                <a:cs typeface="Courier New"/>
                <a:sym typeface="Courier New"/>
              </a:rPr>
              <a:t>)</a:t>
            </a:r>
            <a:endParaRPr sz="1700">
              <a:solidFill>
                <a:srgbClr val="000000"/>
              </a:solidFill>
              <a:highlight>
                <a:srgbClr val="FFFFFE"/>
              </a:highlight>
              <a:latin typeface="Courier New"/>
              <a:ea typeface="Courier New"/>
              <a:cs typeface="Courier New"/>
              <a:sym typeface="Courier New"/>
            </a:endParaRPr>
          </a:p>
        </p:txBody>
      </p:sp>
      <p:sp>
        <p:nvSpPr>
          <p:cNvPr id="363" name="Google Shape;363;g28389bfd810_1_577"/>
          <p:cNvSpPr/>
          <p:nvPr/>
        </p:nvSpPr>
        <p:spPr>
          <a:xfrm>
            <a:off x="1289607" y="2999608"/>
            <a:ext cx="4152900" cy="350100"/>
          </a:xfrm>
          <a:prstGeom prst="roundRect">
            <a:avLst>
              <a:gd fmla="val 16667" name="adj"/>
            </a:avLst>
          </a:prstGeom>
          <a:noFill/>
          <a:ln cap="flat" cmpd="sng" w="57150">
            <a:solidFill>
              <a:schemeClr val="accent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364" name="Google Shape;364;g28389bfd810_1_577"/>
          <p:cNvSpPr txBox="1"/>
          <p:nvPr/>
        </p:nvSpPr>
        <p:spPr>
          <a:xfrm>
            <a:off x="1961614" y="1731982"/>
            <a:ext cx="340800" cy="296400"/>
          </a:xfrm>
          <a:prstGeom prst="rect">
            <a:avLst/>
          </a:prstGeom>
          <a:noFill/>
          <a:ln>
            <a:noFill/>
          </a:ln>
        </p:spPr>
        <p:txBody>
          <a:bodyPr anchorCtr="0" anchor="t" bIns="17125" lIns="34275" spcFirstLastPara="1" rIns="34275" wrap="square" tIns="17125">
            <a:spAutoFit/>
          </a:bodyPr>
          <a:lstStyle/>
          <a:p>
            <a:pPr indent="0" lvl="0" marL="0" marR="0" rtl="0" algn="l">
              <a:lnSpc>
                <a:spcPct val="100000"/>
              </a:lnSpc>
              <a:spcBef>
                <a:spcPts val="0"/>
              </a:spcBef>
              <a:spcAft>
                <a:spcPts val="0"/>
              </a:spcAft>
              <a:buNone/>
            </a:pPr>
            <a:r>
              <a:rPr b="0" i="0" lang="en" sz="1700" u="none" cap="none" strike="noStrike">
                <a:solidFill>
                  <a:srgbClr val="09885A"/>
                </a:solidFill>
                <a:latin typeface="Courier New"/>
                <a:ea typeface="Courier New"/>
                <a:cs typeface="Courier New"/>
                <a:sym typeface="Courier New"/>
              </a:rPr>
              <a:t>1</a:t>
            </a:r>
            <a:endParaRPr b="0" i="0" sz="1700" u="none" cap="none" strike="noStrike">
              <a:solidFill>
                <a:srgbClr val="000000"/>
              </a:solidFill>
              <a:latin typeface="Arial"/>
              <a:ea typeface="Arial"/>
              <a:cs typeface="Arial"/>
              <a:sym typeface="Arial"/>
            </a:endParaRPr>
          </a:p>
        </p:txBody>
      </p:sp>
      <p:sp>
        <p:nvSpPr>
          <p:cNvPr id="365" name="Google Shape;365;g28389bfd810_1_577"/>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b="1" i="0" sz="2600" u="none" cap="none" strike="noStrike">
              <a:solidFill>
                <a:srgbClr val="004C7F"/>
              </a:solidFill>
              <a:latin typeface="Helvetica Neue"/>
              <a:ea typeface="Helvetica Neue"/>
              <a:cs typeface="Helvetica Neue"/>
              <a:sym typeface="Helvetica Neue"/>
            </a:endParaRPr>
          </a:p>
        </p:txBody>
      </p:sp>
      <p:sp>
        <p:nvSpPr>
          <p:cNvPr id="366" name="Google Shape;366;g28389bfd810_1_577"/>
          <p:cNvSpPr txBox="1"/>
          <p:nvPr/>
        </p:nvSpPr>
        <p:spPr>
          <a:xfrm>
            <a:off x="457373" y="643799"/>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Conditionals</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000"/>
                                        <p:tgtEl>
                                          <p:spTgt spid="3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8389bfd810_1_586"/>
          <p:cNvSpPr txBox="1"/>
          <p:nvPr>
            <p:ph idx="1" type="body"/>
          </p:nvPr>
        </p:nvSpPr>
        <p:spPr>
          <a:xfrm>
            <a:off x="1386482" y="1237433"/>
            <a:ext cx="7687800" cy="3064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500"/>
              <a:buNone/>
            </a:pPr>
            <a:r>
              <a:rPr lang="en" sz="1700">
                <a:solidFill>
                  <a:srgbClr val="000000"/>
                </a:solidFill>
                <a:highlight>
                  <a:srgbClr val="FFFFFE"/>
                </a:highlight>
                <a:latin typeface="Courier New"/>
                <a:ea typeface="Courier New"/>
                <a:cs typeface="Courier New"/>
                <a:sym typeface="Courier New"/>
              </a:rPr>
              <a:t>x = </a:t>
            </a:r>
            <a:r>
              <a:rPr lang="en" sz="1700">
                <a:solidFill>
                  <a:srgbClr val="09885A"/>
                </a:solidFill>
                <a:highlight>
                  <a:srgbClr val="FFFFFE"/>
                </a:highlight>
                <a:latin typeface="Courier New"/>
                <a:ea typeface="Courier New"/>
                <a:cs typeface="Courier New"/>
                <a:sym typeface="Courier New"/>
              </a:rPr>
              <a:t>4</a:t>
            </a:r>
            <a:endParaRPr sz="17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highlight>
                  <a:srgbClr val="FFFFFE"/>
                </a:highlight>
                <a:latin typeface="Courier New"/>
                <a:ea typeface="Courier New"/>
                <a:cs typeface="Courier New"/>
                <a:sym typeface="Courier New"/>
              </a:rPr>
              <a:t>y = </a:t>
            </a:r>
            <a:endParaRPr sz="17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7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AF00DB"/>
                </a:solidFill>
                <a:highlight>
                  <a:srgbClr val="FFFFFE"/>
                </a:highlight>
                <a:latin typeface="Courier New"/>
                <a:ea typeface="Courier New"/>
                <a:cs typeface="Courier New"/>
                <a:sym typeface="Courier New"/>
              </a:rPr>
              <a:t>if</a:t>
            </a:r>
            <a:r>
              <a:rPr lang="en" sz="1700">
                <a:solidFill>
                  <a:srgbClr val="000000"/>
                </a:solidFill>
                <a:highlight>
                  <a:srgbClr val="FFFFFE"/>
                </a:highlight>
                <a:latin typeface="Courier New"/>
                <a:ea typeface="Courier New"/>
                <a:cs typeface="Courier New"/>
                <a:sym typeface="Courier New"/>
              </a:rPr>
              <a:t> x == y:</a:t>
            </a:r>
            <a:endParaRPr sz="17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highlight>
                  <a:srgbClr val="FFFFFE"/>
                </a:highlight>
                <a:latin typeface="Courier New"/>
                <a:ea typeface="Courier New"/>
                <a:cs typeface="Courier New"/>
                <a:sym typeface="Courier New"/>
              </a:rPr>
              <a:t>  </a:t>
            </a:r>
            <a:r>
              <a:rPr lang="en" sz="1700">
                <a:solidFill>
                  <a:srgbClr val="795E26"/>
                </a:solidFill>
                <a:highlight>
                  <a:srgbClr val="FFFFFE"/>
                </a:highlight>
                <a:latin typeface="Courier New"/>
                <a:ea typeface="Courier New"/>
                <a:cs typeface="Courier New"/>
                <a:sym typeface="Courier New"/>
              </a:rPr>
              <a:t>print</a:t>
            </a:r>
            <a:r>
              <a:rPr lang="en" sz="1700">
                <a:solidFill>
                  <a:srgbClr val="000000"/>
                </a:solidFill>
                <a:highlight>
                  <a:srgbClr val="FFFFFE"/>
                </a:highlight>
                <a:latin typeface="Courier New"/>
                <a:ea typeface="Courier New"/>
                <a:cs typeface="Courier New"/>
                <a:sym typeface="Courier New"/>
              </a:rPr>
              <a:t>(</a:t>
            </a:r>
            <a:r>
              <a:rPr lang="en" sz="1700">
                <a:solidFill>
                  <a:srgbClr val="A31515"/>
                </a:solidFill>
                <a:highlight>
                  <a:srgbClr val="FFFFFE"/>
                </a:highlight>
                <a:latin typeface="Courier New"/>
                <a:ea typeface="Courier New"/>
                <a:cs typeface="Courier New"/>
                <a:sym typeface="Courier New"/>
              </a:rPr>
              <a:t>'x is equal to y'</a:t>
            </a:r>
            <a:r>
              <a:rPr lang="en" sz="1700">
                <a:solidFill>
                  <a:srgbClr val="000000"/>
                </a:solidFill>
                <a:highlight>
                  <a:srgbClr val="FFFFFE"/>
                </a:highlight>
                <a:latin typeface="Courier New"/>
                <a:ea typeface="Courier New"/>
                <a:cs typeface="Courier New"/>
                <a:sym typeface="Courier New"/>
              </a:rPr>
              <a:t>)</a:t>
            </a:r>
            <a:endParaRPr sz="17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AF00DB"/>
                </a:solidFill>
                <a:highlight>
                  <a:srgbClr val="FFFFFE"/>
                </a:highlight>
                <a:latin typeface="Courier New"/>
                <a:ea typeface="Courier New"/>
                <a:cs typeface="Courier New"/>
                <a:sym typeface="Courier New"/>
              </a:rPr>
              <a:t>elif</a:t>
            </a:r>
            <a:r>
              <a:rPr lang="en" sz="1700">
                <a:solidFill>
                  <a:srgbClr val="000000"/>
                </a:solidFill>
                <a:highlight>
                  <a:srgbClr val="FFFFFE"/>
                </a:highlight>
                <a:latin typeface="Courier New"/>
                <a:ea typeface="Courier New"/>
                <a:cs typeface="Courier New"/>
                <a:sym typeface="Courier New"/>
              </a:rPr>
              <a:t> x &gt; y:</a:t>
            </a:r>
            <a:endParaRPr sz="17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highlight>
                  <a:srgbClr val="FFFFFE"/>
                </a:highlight>
                <a:latin typeface="Courier New"/>
                <a:ea typeface="Courier New"/>
                <a:cs typeface="Courier New"/>
                <a:sym typeface="Courier New"/>
              </a:rPr>
              <a:t>  </a:t>
            </a:r>
            <a:r>
              <a:rPr lang="en" sz="1700">
                <a:solidFill>
                  <a:srgbClr val="795E26"/>
                </a:solidFill>
                <a:highlight>
                  <a:srgbClr val="FFFFFE"/>
                </a:highlight>
                <a:latin typeface="Courier New"/>
                <a:ea typeface="Courier New"/>
                <a:cs typeface="Courier New"/>
                <a:sym typeface="Courier New"/>
              </a:rPr>
              <a:t>print</a:t>
            </a:r>
            <a:r>
              <a:rPr lang="en" sz="1700">
                <a:solidFill>
                  <a:srgbClr val="000000"/>
                </a:solidFill>
                <a:highlight>
                  <a:srgbClr val="FFFFFE"/>
                </a:highlight>
                <a:latin typeface="Courier New"/>
                <a:ea typeface="Courier New"/>
                <a:cs typeface="Courier New"/>
                <a:sym typeface="Courier New"/>
              </a:rPr>
              <a:t>(</a:t>
            </a:r>
            <a:r>
              <a:rPr lang="en" sz="1700">
                <a:solidFill>
                  <a:srgbClr val="A31515"/>
                </a:solidFill>
                <a:highlight>
                  <a:srgbClr val="FFFFFE"/>
                </a:highlight>
                <a:latin typeface="Courier New"/>
                <a:ea typeface="Courier New"/>
                <a:cs typeface="Courier New"/>
                <a:sym typeface="Courier New"/>
              </a:rPr>
              <a:t>'x is greater than y'</a:t>
            </a:r>
            <a:r>
              <a:rPr lang="en" sz="1700">
                <a:solidFill>
                  <a:srgbClr val="000000"/>
                </a:solidFill>
                <a:highlight>
                  <a:srgbClr val="FFFFFE"/>
                </a:highlight>
                <a:latin typeface="Courier New"/>
                <a:ea typeface="Courier New"/>
                <a:cs typeface="Courier New"/>
                <a:sym typeface="Courier New"/>
              </a:rPr>
              <a:t>)</a:t>
            </a:r>
            <a:endParaRPr sz="17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AF00DB"/>
                </a:solidFill>
                <a:highlight>
                  <a:srgbClr val="FFFFFE"/>
                </a:highlight>
                <a:latin typeface="Courier New"/>
                <a:ea typeface="Courier New"/>
                <a:cs typeface="Courier New"/>
                <a:sym typeface="Courier New"/>
              </a:rPr>
              <a:t>else</a:t>
            </a:r>
            <a:r>
              <a:rPr lang="en" sz="1700">
                <a:solidFill>
                  <a:srgbClr val="000000"/>
                </a:solidFill>
                <a:highlight>
                  <a:srgbClr val="FFFFFE"/>
                </a:highlight>
                <a:latin typeface="Courier New"/>
                <a:ea typeface="Courier New"/>
                <a:cs typeface="Courier New"/>
                <a:sym typeface="Courier New"/>
              </a:rPr>
              <a:t>:</a:t>
            </a:r>
            <a:endParaRPr sz="17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700">
                <a:solidFill>
                  <a:srgbClr val="000000"/>
                </a:solidFill>
                <a:highlight>
                  <a:srgbClr val="FFFFFE"/>
                </a:highlight>
                <a:latin typeface="Courier New"/>
                <a:ea typeface="Courier New"/>
                <a:cs typeface="Courier New"/>
                <a:sym typeface="Courier New"/>
              </a:rPr>
              <a:t>  </a:t>
            </a:r>
            <a:r>
              <a:rPr lang="en" sz="1700">
                <a:solidFill>
                  <a:srgbClr val="795E26"/>
                </a:solidFill>
                <a:highlight>
                  <a:srgbClr val="FFFFFE"/>
                </a:highlight>
                <a:latin typeface="Courier New"/>
                <a:ea typeface="Courier New"/>
                <a:cs typeface="Courier New"/>
                <a:sym typeface="Courier New"/>
              </a:rPr>
              <a:t>print</a:t>
            </a:r>
            <a:r>
              <a:rPr lang="en" sz="1700">
                <a:solidFill>
                  <a:srgbClr val="000000"/>
                </a:solidFill>
                <a:highlight>
                  <a:srgbClr val="FFFFFE"/>
                </a:highlight>
                <a:latin typeface="Courier New"/>
                <a:ea typeface="Courier New"/>
                <a:cs typeface="Courier New"/>
                <a:sym typeface="Courier New"/>
              </a:rPr>
              <a:t>(</a:t>
            </a:r>
            <a:r>
              <a:rPr lang="en" sz="1700">
                <a:solidFill>
                  <a:srgbClr val="A31515"/>
                </a:solidFill>
                <a:highlight>
                  <a:srgbClr val="FFFFFE"/>
                </a:highlight>
                <a:latin typeface="Courier New"/>
                <a:ea typeface="Courier New"/>
                <a:cs typeface="Courier New"/>
                <a:sym typeface="Courier New"/>
              </a:rPr>
              <a:t>'x is less than y'</a:t>
            </a:r>
            <a:r>
              <a:rPr lang="en" sz="1700">
                <a:solidFill>
                  <a:srgbClr val="000000"/>
                </a:solidFill>
                <a:highlight>
                  <a:srgbClr val="FFFFFE"/>
                </a:highlight>
                <a:latin typeface="Courier New"/>
                <a:ea typeface="Courier New"/>
                <a:cs typeface="Courier New"/>
                <a:sym typeface="Courier New"/>
              </a:rPr>
              <a:t>)</a:t>
            </a:r>
            <a:endParaRPr sz="1700">
              <a:solidFill>
                <a:srgbClr val="000000"/>
              </a:solidFill>
              <a:highlight>
                <a:srgbClr val="FFFFFE"/>
              </a:highlight>
              <a:latin typeface="Courier New"/>
              <a:ea typeface="Courier New"/>
              <a:cs typeface="Courier New"/>
              <a:sym typeface="Courier New"/>
            </a:endParaRPr>
          </a:p>
        </p:txBody>
      </p:sp>
      <p:sp>
        <p:nvSpPr>
          <p:cNvPr id="372" name="Google Shape;372;g28389bfd810_1_586"/>
          <p:cNvSpPr/>
          <p:nvPr/>
        </p:nvSpPr>
        <p:spPr>
          <a:xfrm>
            <a:off x="1386482" y="3769033"/>
            <a:ext cx="4152900" cy="350100"/>
          </a:xfrm>
          <a:prstGeom prst="roundRect">
            <a:avLst>
              <a:gd fmla="val 16667" name="adj"/>
            </a:avLst>
          </a:prstGeom>
          <a:noFill/>
          <a:ln cap="flat" cmpd="sng" w="57150">
            <a:solidFill>
              <a:schemeClr val="accent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373" name="Google Shape;373;g28389bfd810_1_586"/>
          <p:cNvSpPr txBox="1"/>
          <p:nvPr/>
        </p:nvSpPr>
        <p:spPr>
          <a:xfrm>
            <a:off x="1948564" y="1679782"/>
            <a:ext cx="340800" cy="296400"/>
          </a:xfrm>
          <a:prstGeom prst="rect">
            <a:avLst/>
          </a:prstGeom>
          <a:noFill/>
          <a:ln>
            <a:noFill/>
          </a:ln>
        </p:spPr>
        <p:txBody>
          <a:bodyPr anchorCtr="0" anchor="t" bIns="17125" lIns="34275" spcFirstLastPara="1" rIns="34275" wrap="square" tIns="17125">
            <a:spAutoFit/>
          </a:bodyPr>
          <a:lstStyle/>
          <a:p>
            <a:pPr indent="0" lvl="0" marL="0" marR="0" rtl="0" algn="l">
              <a:lnSpc>
                <a:spcPct val="100000"/>
              </a:lnSpc>
              <a:spcBef>
                <a:spcPts val="0"/>
              </a:spcBef>
              <a:spcAft>
                <a:spcPts val="0"/>
              </a:spcAft>
              <a:buNone/>
            </a:pPr>
            <a:r>
              <a:rPr b="0" i="0" lang="en" sz="1700" u="none" cap="none" strike="noStrike">
                <a:solidFill>
                  <a:srgbClr val="09885A"/>
                </a:solidFill>
                <a:latin typeface="Courier New"/>
                <a:ea typeface="Courier New"/>
                <a:cs typeface="Courier New"/>
                <a:sym typeface="Courier New"/>
              </a:rPr>
              <a:t>10</a:t>
            </a:r>
            <a:endParaRPr b="0" i="0" sz="1700" u="none" cap="none" strike="noStrike">
              <a:solidFill>
                <a:srgbClr val="000000"/>
              </a:solidFill>
              <a:latin typeface="Arial"/>
              <a:ea typeface="Arial"/>
              <a:cs typeface="Arial"/>
              <a:sym typeface="Arial"/>
            </a:endParaRPr>
          </a:p>
        </p:txBody>
      </p:sp>
      <p:sp>
        <p:nvSpPr>
          <p:cNvPr id="374" name="Google Shape;374;g28389bfd810_1_586"/>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b="1" i="0" sz="2600" u="none" cap="none" strike="noStrike">
              <a:solidFill>
                <a:srgbClr val="004C7F"/>
              </a:solidFill>
              <a:latin typeface="Helvetica Neue"/>
              <a:ea typeface="Helvetica Neue"/>
              <a:cs typeface="Helvetica Neue"/>
              <a:sym typeface="Helvetica Neue"/>
            </a:endParaRPr>
          </a:p>
        </p:txBody>
      </p:sp>
      <p:sp>
        <p:nvSpPr>
          <p:cNvPr id="375" name="Google Shape;375;g28389bfd810_1_586"/>
          <p:cNvSpPr txBox="1"/>
          <p:nvPr/>
        </p:nvSpPr>
        <p:spPr>
          <a:xfrm>
            <a:off x="457373" y="643799"/>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Conditionals</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gtEl>
                                        <p:attrNameLst>
                                          <p:attrName>style.visibility</p:attrName>
                                        </p:attrNameLst>
                                      </p:cBhvr>
                                      <p:to>
                                        <p:strVal val="visible"/>
                                      </p:to>
                                    </p:set>
                                    <p:animEffect filter="fade" transition="in">
                                      <p:cBhvr>
                                        <p:cTn dur="1000"/>
                                        <p:tgtEl>
                                          <p:spTgt spid="3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389bfd810_1_594"/>
          <p:cNvSpPr txBox="1"/>
          <p:nvPr>
            <p:ph idx="1" type="body"/>
          </p:nvPr>
        </p:nvSpPr>
        <p:spPr>
          <a:xfrm>
            <a:off x="630952" y="1537225"/>
            <a:ext cx="7687800" cy="2261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Clr>
                <a:srgbClr val="5E5E5E"/>
              </a:buClr>
              <a:buSzPts val="200"/>
              <a:buNone/>
            </a:pPr>
            <a:r>
              <a:rPr lang="en" sz="2000">
                <a:solidFill>
                  <a:srgbClr val="000000"/>
                </a:solidFill>
                <a:latin typeface="Courier New"/>
                <a:ea typeface="Courier New"/>
                <a:cs typeface="Courier New"/>
                <a:sym typeface="Courier New"/>
              </a:rPr>
              <a:t>==    !=    &lt;    &gt;    &lt;=    &gt;=</a:t>
            </a:r>
            <a:endParaRPr sz="1600">
              <a:solidFill>
                <a:srgbClr val="000000"/>
              </a:solidFill>
              <a:latin typeface="Courier New"/>
              <a:ea typeface="Courier New"/>
              <a:cs typeface="Courier New"/>
              <a:sym typeface="Courier New"/>
            </a:endParaRPr>
          </a:p>
          <a:p>
            <a:pPr indent="0" lvl="0" marL="0" rtl="0" algn="l">
              <a:lnSpc>
                <a:spcPct val="200000"/>
              </a:lnSpc>
              <a:spcBef>
                <a:spcPts val="1000"/>
              </a:spcBef>
              <a:spcAft>
                <a:spcPts val="0"/>
              </a:spcAft>
              <a:buSzPts val="200"/>
              <a:buNone/>
            </a:pPr>
            <a:r>
              <a:rPr lang="en" sz="1600">
                <a:solidFill>
                  <a:srgbClr val="000000"/>
                </a:solidFill>
                <a:latin typeface="Courier New"/>
                <a:ea typeface="Courier New"/>
                <a:cs typeface="Courier New"/>
                <a:sym typeface="Courier New"/>
              </a:rPr>
              <a:t>==</a:t>
            </a:r>
            <a:r>
              <a:rPr lang="en" sz="1600">
                <a:solidFill>
                  <a:srgbClr val="000000"/>
                </a:solidFill>
                <a:latin typeface="Helvetica Neue"/>
                <a:ea typeface="Helvetica Neue"/>
                <a:cs typeface="Helvetica Neue"/>
                <a:sym typeface="Helvetica Neue"/>
              </a:rPr>
              <a:t>   True if the two sides are exactly the same </a:t>
            </a:r>
            <a:r>
              <a:rPr lang="en" sz="1600">
                <a:solidFill>
                  <a:srgbClr val="9B9B9B"/>
                </a:solidFill>
                <a:latin typeface="Helvetica Neue"/>
                <a:ea typeface="Helvetica Neue"/>
                <a:cs typeface="Helvetica Neue"/>
                <a:sym typeface="Helvetica Neue"/>
              </a:rPr>
              <a:t>(</a:t>
            </a:r>
            <a:r>
              <a:rPr lang="en" sz="1600">
                <a:solidFill>
                  <a:srgbClr val="2C2C2C"/>
                </a:solidFill>
                <a:latin typeface="Courier New"/>
                <a:ea typeface="Courier New"/>
                <a:cs typeface="Courier New"/>
                <a:sym typeface="Courier New"/>
              </a:rPr>
              <a:t>1 == 1</a:t>
            </a:r>
            <a:r>
              <a:rPr lang="en" sz="1600">
                <a:solidFill>
                  <a:srgbClr val="9B9B9B"/>
                </a:solidFill>
                <a:latin typeface="Helvetica Neue"/>
                <a:ea typeface="Helvetica Neue"/>
                <a:cs typeface="Helvetica Neue"/>
                <a:sym typeface="Helvetica Neue"/>
              </a:rPr>
              <a:t> is True)</a:t>
            </a:r>
            <a:endParaRPr/>
          </a:p>
          <a:p>
            <a:pPr indent="0" lvl="0" marL="0" rtl="0" algn="l">
              <a:lnSpc>
                <a:spcPct val="200000"/>
              </a:lnSpc>
              <a:spcBef>
                <a:spcPts val="1000"/>
              </a:spcBef>
              <a:spcAft>
                <a:spcPts val="0"/>
              </a:spcAft>
              <a:buSzPts val="200"/>
              <a:buNone/>
            </a:pPr>
            <a:r>
              <a:rPr lang="en" sz="1600">
                <a:solidFill>
                  <a:srgbClr val="000000"/>
                </a:solidFill>
                <a:latin typeface="Courier New"/>
                <a:ea typeface="Courier New"/>
                <a:cs typeface="Courier New"/>
                <a:sym typeface="Courier New"/>
              </a:rPr>
              <a:t>!=</a:t>
            </a:r>
            <a:r>
              <a:rPr lang="en" sz="1600">
                <a:solidFill>
                  <a:srgbClr val="000000"/>
                </a:solidFill>
                <a:latin typeface="Helvetica Neue"/>
                <a:ea typeface="Helvetica Neue"/>
                <a:cs typeface="Helvetica Neue"/>
                <a:sym typeface="Helvetica Neue"/>
              </a:rPr>
              <a:t>   True if the two sides are NOT the same </a:t>
            </a:r>
            <a:r>
              <a:rPr lang="en" sz="1600">
                <a:solidFill>
                  <a:srgbClr val="9B9B9B"/>
                </a:solidFill>
                <a:latin typeface="Helvetica Neue"/>
                <a:ea typeface="Helvetica Neue"/>
                <a:cs typeface="Helvetica Neue"/>
                <a:sym typeface="Helvetica Neue"/>
              </a:rPr>
              <a:t>(</a:t>
            </a:r>
            <a:r>
              <a:rPr lang="en" sz="1600">
                <a:solidFill>
                  <a:srgbClr val="2C2C2C"/>
                </a:solidFill>
                <a:latin typeface="Courier New"/>
                <a:ea typeface="Courier New"/>
                <a:cs typeface="Courier New"/>
                <a:sym typeface="Courier New"/>
              </a:rPr>
              <a:t>2 != 1</a:t>
            </a:r>
            <a:r>
              <a:rPr lang="en" sz="1600">
                <a:solidFill>
                  <a:srgbClr val="9B9B9B"/>
                </a:solidFill>
                <a:latin typeface="Helvetica Neue"/>
                <a:ea typeface="Helvetica Neue"/>
                <a:cs typeface="Helvetica Neue"/>
                <a:sym typeface="Helvetica Neue"/>
              </a:rPr>
              <a:t> is True)</a:t>
            </a:r>
            <a:endParaRPr sz="1600">
              <a:solidFill>
                <a:srgbClr val="9B9B9B"/>
              </a:solidFill>
              <a:latin typeface="Helvetica Neue"/>
              <a:ea typeface="Helvetica Neue"/>
              <a:cs typeface="Helvetica Neue"/>
              <a:sym typeface="Helvetica Neue"/>
            </a:endParaRPr>
          </a:p>
          <a:p>
            <a:pPr indent="-50800" lvl="0" marL="228600" rtl="0" algn="l">
              <a:lnSpc>
                <a:spcPct val="200000"/>
              </a:lnSpc>
              <a:spcBef>
                <a:spcPts val="1000"/>
              </a:spcBef>
              <a:spcAft>
                <a:spcPts val="0"/>
              </a:spcAft>
              <a:buClr>
                <a:srgbClr val="5E5E5E"/>
              </a:buClr>
              <a:buSzPts val="200"/>
              <a:buNone/>
            </a:pPr>
            <a:r>
              <a:t/>
            </a:r>
            <a:endParaRPr sz="1600">
              <a:solidFill>
                <a:srgbClr val="000000"/>
              </a:solidFill>
              <a:latin typeface="Helvetica Neue"/>
              <a:ea typeface="Helvetica Neue"/>
              <a:cs typeface="Helvetica Neue"/>
              <a:sym typeface="Helvetica Neue"/>
            </a:endParaRPr>
          </a:p>
          <a:p>
            <a:pPr indent="0" lvl="0" marL="0" rtl="0" algn="l">
              <a:lnSpc>
                <a:spcPct val="200000"/>
              </a:lnSpc>
              <a:spcBef>
                <a:spcPts val="0"/>
              </a:spcBef>
              <a:spcAft>
                <a:spcPts val="0"/>
              </a:spcAft>
              <a:buSzPts val="200"/>
              <a:buNone/>
            </a:pPr>
            <a:r>
              <a:t/>
            </a:r>
            <a:endParaRPr sz="1600">
              <a:latin typeface="Courier New"/>
              <a:ea typeface="Courier New"/>
              <a:cs typeface="Courier New"/>
              <a:sym typeface="Courier New"/>
            </a:endParaRPr>
          </a:p>
        </p:txBody>
      </p:sp>
      <p:sp>
        <p:nvSpPr>
          <p:cNvPr id="381" name="Google Shape;381;g28389bfd810_1_594"/>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382" name="Google Shape;382;g28389bfd810_1_594"/>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b="1" i="0" sz="2600" u="none" cap="none" strike="noStrike">
              <a:solidFill>
                <a:srgbClr val="004C7F"/>
              </a:solidFill>
              <a:latin typeface="Helvetica Neue"/>
              <a:ea typeface="Helvetica Neue"/>
              <a:cs typeface="Helvetica Neue"/>
              <a:sym typeface="Helvetica Neue"/>
            </a:endParaRPr>
          </a:p>
        </p:txBody>
      </p:sp>
      <p:sp>
        <p:nvSpPr>
          <p:cNvPr id="383" name="Google Shape;383;g28389bfd810_1_594"/>
          <p:cNvSpPr txBox="1"/>
          <p:nvPr/>
        </p:nvSpPr>
        <p:spPr>
          <a:xfrm>
            <a:off x="457373" y="643799"/>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Conditionals</a:t>
            </a:r>
            <a:endParaRPr sz="5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g28389bfd810_1_601"/>
          <p:cNvSpPr txBox="1"/>
          <p:nvPr>
            <p:ph idx="1" type="body"/>
          </p:nvPr>
        </p:nvSpPr>
        <p:spPr>
          <a:xfrm>
            <a:off x="180948" y="1420076"/>
            <a:ext cx="8074500" cy="2778600"/>
          </a:xfrm>
          <a:prstGeom prst="rect">
            <a:avLst/>
          </a:prstGeom>
          <a:noFill/>
          <a:ln>
            <a:noFill/>
          </a:ln>
        </p:spPr>
        <p:txBody>
          <a:bodyPr anchorCtr="0" anchor="t" bIns="91425" lIns="91425" spcFirstLastPara="1" rIns="91425" wrap="square" tIns="91425">
            <a:noAutofit/>
          </a:bodyPr>
          <a:lstStyle/>
          <a:p>
            <a:pPr indent="-342900" lvl="0" marL="457200" rtl="0" algn="l">
              <a:lnSpc>
                <a:spcPct val="200000"/>
              </a:lnSpc>
              <a:spcBef>
                <a:spcPts val="0"/>
              </a:spcBef>
              <a:spcAft>
                <a:spcPts val="0"/>
              </a:spcAft>
              <a:buSzPts val="1200"/>
              <a:buChar char="●"/>
            </a:pPr>
            <a:r>
              <a:rPr lang="en" sz="1700"/>
              <a:t>and: only runs if both are True</a:t>
            </a:r>
            <a:endParaRPr/>
          </a:p>
          <a:p>
            <a:pPr indent="0" lvl="1" marL="571500" rtl="0" algn="l">
              <a:lnSpc>
                <a:spcPct val="200000"/>
              </a:lnSpc>
              <a:spcBef>
                <a:spcPts val="0"/>
              </a:spcBef>
              <a:spcAft>
                <a:spcPts val="0"/>
              </a:spcAft>
              <a:buSzPts val="1000"/>
              <a:buNone/>
            </a:pPr>
            <a:r>
              <a:rPr lang="en" sz="1400">
                <a:solidFill>
                  <a:srgbClr val="AF00DB"/>
                </a:solidFill>
                <a:latin typeface="Courier New"/>
                <a:ea typeface="Courier New"/>
                <a:cs typeface="Courier New"/>
                <a:sym typeface="Courier New"/>
              </a:rPr>
              <a:t>if </a:t>
            </a:r>
            <a:r>
              <a:rPr lang="en" sz="1500">
                <a:latin typeface="Courier New"/>
                <a:ea typeface="Courier New"/>
                <a:cs typeface="Courier New"/>
                <a:sym typeface="Courier New"/>
              </a:rPr>
              <a:t>1 == 1 </a:t>
            </a:r>
            <a:r>
              <a:rPr lang="en" sz="1600">
                <a:solidFill>
                  <a:srgbClr val="0000FF"/>
                </a:solidFill>
                <a:highlight>
                  <a:srgbClr val="FFFFFE"/>
                </a:highlight>
                <a:latin typeface="Courier New"/>
                <a:ea typeface="Courier New"/>
                <a:cs typeface="Courier New"/>
                <a:sym typeface="Courier New"/>
              </a:rPr>
              <a:t>and</a:t>
            </a:r>
            <a:r>
              <a:rPr lang="en" sz="1500">
                <a:latin typeface="Courier New"/>
                <a:ea typeface="Courier New"/>
                <a:cs typeface="Courier New"/>
                <a:sym typeface="Courier New"/>
              </a:rPr>
              <a:t> 1 == 2: </a:t>
            </a:r>
            <a:endParaRPr/>
          </a:p>
          <a:p>
            <a:pPr indent="0" lvl="1" marL="571500" rtl="0" algn="l">
              <a:lnSpc>
                <a:spcPct val="100000"/>
              </a:lnSpc>
              <a:spcBef>
                <a:spcPts val="0"/>
              </a:spcBef>
              <a:spcAft>
                <a:spcPts val="0"/>
              </a:spcAft>
              <a:buSzPts val="1000"/>
              <a:buNone/>
            </a:pPr>
            <a:r>
              <a:rPr lang="en" sz="1500">
                <a:latin typeface="Courier New"/>
                <a:ea typeface="Courier New"/>
                <a:cs typeface="Courier New"/>
                <a:sym typeface="Courier New"/>
              </a:rPr>
              <a:t>	code segment…</a:t>
            </a:r>
            <a:endParaRPr sz="1500">
              <a:latin typeface="Courier New"/>
              <a:ea typeface="Courier New"/>
              <a:cs typeface="Courier New"/>
              <a:sym typeface="Courier New"/>
            </a:endParaRPr>
          </a:p>
          <a:p>
            <a:pPr indent="0" lvl="1" marL="0" rtl="0" algn="l">
              <a:lnSpc>
                <a:spcPct val="100000"/>
              </a:lnSpc>
              <a:spcBef>
                <a:spcPts val="0"/>
              </a:spcBef>
              <a:spcAft>
                <a:spcPts val="0"/>
              </a:spcAft>
              <a:buSzPts val="1000"/>
              <a:buNone/>
            </a:pPr>
            <a:r>
              <a:t/>
            </a:r>
            <a:endParaRPr sz="1500">
              <a:latin typeface="Courier New"/>
              <a:ea typeface="Courier New"/>
              <a:cs typeface="Courier New"/>
              <a:sym typeface="Courier New"/>
            </a:endParaRPr>
          </a:p>
          <a:p>
            <a:pPr indent="-342900" lvl="0" marL="457200" rtl="0" algn="l">
              <a:lnSpc>
                <a:spcPct val="200000"/>
              </a:lnSpc>
              <a:spcBef>
                <a:spcPts val="0"/>
              </a:spcBef>
              <a:spcAft>
                <a:spcPts val="0"/>
              </a:spcAft>
              <a:buSzPts val="1200"/>
              <a:buChar char="●"/>
            </a:pPr>
            <a:r>
              <a:rPr lang="en" sz="1700"/>
              <a:t>or: runs if at least one of them are True </a:t>
            </a:r>
            <a:endParaRPr/>
          </a:p>
          <a:p>
            <a:pPr indent="0" lvl="1" marL="571500" rtl="0" algn="l">
              <a:lnSpc>
                <a:spcPct val="200000"/>
              </a:lnSpc>
              <a:spcBef>
                <a:spcPts val="0"/>
              </a:spcBef>
              <a:spcAft>
                <a:spcPts val="0"/>
              </a:spcAft>
              <a:buSzPts val="1000"/>
              <a:buNone/>
            </a:pPr>
            <a:r>
              <a:rPr lang="en" sz="1400">
                <a:solidFill>
                  <a:srgbClr val="AF00DB"/>
                </a:solidFill>
                <a:latin typeface="Courier New"/>
                <a:ea typeface="Courier New"/>
                <a:cs typeface="Courier New"/>
                <a:sym typeface="Courier New"/>
              </a:rPr>
              <a:t>if </a:t>
            </a:r>
            <a:r>
              <a:rPr lang="en" sz="1500">
                <a:latin typeface="Courier New"/>
                <a:ea typeface="Courier New"/>
                <a:cs typeface="Courier New"/>
                <a:sym typeface="Courier New"/>
              </a:rPr>
              <a:t>1 == 1 </a:t>
            </a:r>
            <a:r>
              <a:rPr lang="en" sz="1600">
                <a:solidFill>
                  <a:srgbClr val="0000FF"/>
                </a:solidFill>
                <a:highlight>
                  <a:srgbClr val="FFFFFE"/>
                </a:highlight>
                <a:latin typeface="Courier New"/>
                <a:ea typeface="Courier New"/>
                <a:cs typeface="Courier New"/>
                <a:sym typeface="Courier New"/>
              </a:rPr>
              <a:t>or</a:t>
            </a:r>
            <a:r>
              <a:rPr lang="en" sz="1500">
                <a:latin typeface="Courier New"/>
                <a:ea typeface="Courier New"/>
                <a:cs typeface="Courier New"/>
                <a:sym typeface="Courier New"/>
              </a:rPr>
              <a:t> 1 == 2:</a:t>
            </a:r>
            <a:endParaRPr/>
          </a:p>
          <a:p>
            <a:pPr indent="0" lvl="1" marL="571500" rtl="0" algn="l">
              <a:lnSpc>
                <a:spcPct val="100000"/>
              </a:lnSpc>
              <a:spcBef>
                <a:spcPts val="0"/>
              </a:spcBef>
              <a:spcAft>
                <a:spcPts val="0"/>
              </a:spcAft>
              <a:buSzPts val="1000"/>
              <a:buNone/>
            </a:pPr>
            <a:r>
              <a:rPr lang="en" sz="1500">
                <a:latin typeface="Courier New"/>
                <a:ea typeface="Courier New"/>
                <a:cs typeface="Courier New"/>
                <a:sym typeface="Courier New"/>
              </a:rPr>
              <a:t>	 code segment…</a:t>
            </a:r>
            <a:endParaRPr sz="1500"/>
          </a:p>
        </p:txBody>
      </p:sp>
      <p:sp>
        <p:nvSpPr>
          <p:cNvPr id="389" name="Google Shape;389;g28389bfd810_1_601"/>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390" name="Google Shape;390;g28389bfd810_1_601"/>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b="1" i="0" sz="2600" u="none" cap="none" strike="noStrike">
              <a:solidFill>
                <a:srgbClr val="004C7F"/>
              </a:solidFill>
              <a:latin typeface="Helvetica Neue"/>
              <a:ea typeface="Helvetica Neue"/>
              <a:cs typeface="Helvetica Neue"/>
              <a:sym typeface="Helvetica Neue"/>
            </a:endParaRPr>
          </a:p>
        </p:txBody>
      </p:sp>
      <p:sp>
        <p:nvSpPr>
          <p:cNvPr id="391" name="Google Shape;391;g28389bfd810_1_601"/>
          <p:cNvSpPr txBox="1"/>
          <p:nvPr/>
        </p:nvSpPr>
        <p:spPr>
          <a:xfrm>
            <a:off x="457373" y="643799"/>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Conditionals</a:t>
            </a:r>
            <a:endParaRPr sz="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pic>
        <p:nvPicPr>
          <p:cNvPr id="129" name="Google Shape;129;g28389bfd810_1_372"/>
          <p:cNvPicPr preferRelativeResize="0"/>
          <p:nvPr/>
        </p:nvPicPr>
        <p:blipFill rotWithShape="1">
          <a:blip r:embed="rId3">
            <a:alphaModFix/>
          </a:blip>
          <a:srcRect b="0" l="0" r="0" t="0"/>
          <a:stretch/>
        </p:blipFill>
        <p:spPr>
          <a:xfrm>
            <a:off x="4512823" y="1518201"/>
            <a:ext cx="4261801" cy="2365127"/>
          </a:xfrm>
          <a:prstGeom prst="rect">
            <a:avLst/>
          </a:prstGeom>
          <a:noFill/>
          <a:ln>
            <a:noFill/>
          </a:ln>
        </p:spPr>
      </p:pic>
      <p:sp>
        <p:nvSpPr>
          <p:cNvPr id="130" name="Google Shape;130;g28389bfd810_1_372"/>
          <p:cNvSpPr txBox="1"/>
          <p:nvPr>
            <p:ph idx="1" type="body"/>
          </p:nvPr>
        </p:nvSpPr>
        <p:spPr>
          <a:xfrm>
            <a:off x="180950" y="1599375"/>
            <a:ext cx="4261800" cy="2813700"/>
          </a:xfrm>
          <a:prstGeom prst="rect">
            <a:avLst/>
          </a:prstGeom>
          <a:noFill/>
          <a:ln>
            <a:noFill/>
          </a:ln>
        </p:spPr>
        <p:txBody>
          <a:bodyPr anchorCtr="0" anchor="t" bIns="91425" lIns="91425" spcFirstLastPara="1" rIns="91425" wrap="square" tIns="91425">
            <a:normAutofit lnSpcReduction="20000"/>
          </a:bodyPr>
          <a:lstStyle/>
          <a:p>
            <a:pPr indent="-311150" lvl="0" marL="457200" rtl="0" algn="l">
              <a:lnSpc>
                <a:spcPct val="115000"/>
              </a:lnSpc>
              <a:spcBef>
                <a:spcPts val="0"/>
              </a:spcBef>
              <a:spcAft>
                <a:spcPts val="0"/>
              </a:spcAft>
              <a:buSzPts val="1100"/>
              <a:buChar char="●"/>
            </a:pPr>
            <a:r>
              <a:rPr lang="en" sz="1600" u="sng">
                <a:solidFill>
                  <a:schemeClr val="hlink"/>
                </a:solidFill>
                <a:hlinkClick r:id="rId4"/>
              </a:rPr>
              <a:t>https://colab.research.google.com/</a:t>
            </a:r>
            <a:endParaRPr sz="1600"/>
          </a:p>
          <a:p>
            <a:pPr indent="-311150" lvl="0" marL="457200" rtl="0" algn="l">
              <a:lnSpc>
                <a:spcPct val="115000"/>
              </a:lnSpc>
              <a:spcBef>
                <a:spcPts val="0"/>
              </a:spcBef>
              <a:spcAft>
                <a:spcPts val="0"/>
              </a:spcAft>
              <a:buSzPts val="1100"/>
              <a:buChar char="●"/>
            </a:pPr>
            <a:r>
              <a:rPr lang="en" sz="1600"/>
              <a:t>Stores everything on Google Drive </a:t>
            </a:r>
            <a:endParaRPr sz="1600"/>
          </a:p>
          <a:p>
            <a:pPr indent="-311150" lvl="0" marL="457200" rtl="0" algn="l">
              <a:lnSpc>
                <a:spcPct val="115000"/>
              </a:lnSpc>
              <a:spcBef>
                <a:spcPts val="0"/>
              </a:spcBef>
              <a:spcAft>
                <a:spcPts val="0"/>
              </a:spcAft>
              <a:buSzPts val="1100"/>
              <a:buChar char="●"/>
            </a:pPr>
            <a:r>
              <a:rPr lang="en" sz="1600"/>
              <a:t>Can be shared with others and across devices</a:t>
            </a:r>
            <a:endParaRPr sz="1600"/>
          </a:p>
          <a:p>
            <a:pPr indent="-311150" lvl="0" marL="457200" rtl="0" algn="l">
              <a:lnSpc>
                <a:spcPct val="115000"/>
              </a:lnSpc>
              <a:spcBef>
                <a:spcPts val="0"/>
              </a:spcBef>
              <a:spcAft>
                <a:spcPts val="0"/>
              </a:spcAft>
              <a:buSzPts val="1100"/>
              <a:buChar char="●"/>
            </a:pPr>
            <a:r>
              <a:rPr lang="en" sz="1600"/>
              <a:t>No setup required</a:t>
            </a:r>
            <a:endParaRPr/>
          </a:p>
          <a:p>
            <a:pPr indent="-311150" lvl="0" marL="457200" rtl="0" algn="l">
              <a:lnSpc>
                <a:spcPct val="115000"/>
              </a:lnSpc>
              <a:spcBef>
                <a:spcPts val="0"/>
              </a:spcBef>
              <a:spcAft>
                <a:spcPts val="0"/>
              </a:spcAft>
              <a:buSzPts val="1100"/>
              <a:buChar char="●"/>
            </a:pPr>
            <a:r>
              <a:rPr lang="en" sz="1600"/>
              <a:t>Most packages/libraries preinstalled</a:t>
            </a:r>
            <a:endParaRPr/>
          </a:p>
          <a:p>
            <a:pPr indent="-241300" lvl="0" marL="457200" rtl="0" algn="l">
              <a:lnSpc>
                <a:spcPct val="115000"/>
              </a:lnSpc>
              <a:spcBef>
                <a:spcPts val="0"/>
              </a:spcBef>
              <a:spcAft>
                <a:spcPts val="0"/>
              </a:spcAft>
              <a:buSzPts val="1100"/>
              <a:buNone/>
            </a:pPr>
            <a:r>
              <a:t/>
            </a:r>
            <a:endParaRPr sz="1600"/>
          </a:p>
          <a:p>
            <a:pPr indent="-311150" lvl="0" marL="457200" rtl="0" algn="l">
              <a:lnSpc>
                <a:spcPct val="115000"/>
              </a:lnSpc>
              <a:spcBef>
                <a:spcPts val="0"/>
              </a:spcBef>
              <a:spcAft>
                <a:spcPts val="0"/>
              </a:spcAft>
              <a:buSzPts val="1100"/>
              <a:buChar char="●"/>
            </a:pPr>
            <a:r>
              <a:rPr lang="en" sz="1600"/>
              <a:t>Colab Pro</a:t>
            </a:r>
            <a:endParaRPr sz="1600"/>
          </a:p>
          <a:p>
            <a:pPr indent="0" lvl="0" marL="0" rtl="0" algn="l">
              <a:lnSpc>
                <a:spcPct val="115000"/>
              </a:lnSpc>
              <a:spcBef>
                <a:spcPts val="1200"/>
              </a:spcBef>
              <a:spcAft>
                <a:spcPts val="1200"/>
              </a:spcAft>
              <a:buSzPts val="1100"/>
              <a:buNone/>
            </a:pPr>
            <a:r>
              <a:rPr lang="en" sz="1600"/>
              <a:t>Follow along as we work through the Python language</a:t>
            </a:r>
            <a:endParaRPr sz="1600"/>
          </a:p>
        </p:txBody>
      </p:sp>
      <p:sp>
        <p:nvSpPr>
          <p:cNvPr id="131" name="Google Shape;131;g28389bfd810_1_372"/>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32" name="Google Shape;132;g28389bfd810_1_372"/>
          <p:cNvSpPr txBox="1"/>
          <p:nvPr/>
        </p:nvSpPr>
        <p:spPr>
          <a:xfrm>
            <a:off x="180948" y="519874"/>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g28389bfd810_1_609"/>
          <p:cNvSpPr txBox="1"/>
          <p:nvPr>
            <p:ph idx="1" type="body"/>
          </p:nvPr>
        </p:nvSpPr>
        <p:spPr>
          <a:xfrm>
            <a:off x="352310" y="1918109"/>
            <a:ext cx="3009000" cy="100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500"/>
              <a:buNone/>
            </a:pPr>
            <a:r>
              <a:rPr b="1" lang="en" sz="1800"/>
              <a:t>Which of these conditions are successfully passed?</a:t>
            </a:r>
            <a:endParaRPr b="1" sz="1800"/>
          </a:p>
        </p:txBody>
      </p:sp>
      <p:sp>
        <p:nvSpPr>
          <p:cNvPr id="397" name="Google Shape;397;g28389bfd810_1_609"/>
          <p:cNvSpPr txBox="1"/>
          <p:nvPr>
            <p:ph idx="4294967295" type="body"/>
          </p:nvPr>
        </p:nvSpPr>
        <p:spPr>
          <a:xfrm>
            <a:off x="3860726" y="631864"/>
            <a:ext cx="5122200" cy="3760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500"/>
              <a:buNone/>
            </a:pPr>
            <a:r>
              <a:rPr lang="en" sz="1600">
                <a:solidFill>
                  <a:srgbClr val="000000"/>
                </a:solidFill>
                <a:latin typeface="Courier New"/>
                <a:ea typeface="Courier New"/>
                <a:cs typeface="Courier New"/>
                <a:sym typeface="Courier New"/>
              </a:rPr>
              <a:t>petal_width = </a:t>
            </a:r>
            <a:r>
              <a:rPr lang="en" sz="1600">
                <a:solidFill>
                  <a:srgbClr val="098156"/>
                </a:solidFill>
                <a:latin typeface="Courier New"/>
                <a:ea typeface="Courier New"/>
                <a:cs typeface="Courier New"/>
                <a:sym typeface="Courier New"/>
              </a:rPr>
              <a:t>1.8</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rgbClr val="000000"/>
                </a:solidFill>
                <a:latin typeface="Courier New"/>
                <a:ea typeface="Courier New"/>
                <a:cs typeface="Courier New"/>
                <a:sym typeface="Courier New"/>
              </a:rPr>
              <a:t>petal_length = </a:t>
            </a:r>
            <a:r>
              <a:rPr lang="en" sz="1600">
                <a:solidFill>
                  <a:srgbClr val="098156"/>
                </a:solidFill>
                <a:latin typeface="Courier New"/>
                <a:ea typeface="Courier New"/>
                <a:cs typeface="Courier New"/>
                <a:sym typeface="Courier New"/>
              </a:rPr>
              <a:t>3.5</a:t>
            </a:r>
            <a:endParaRPr sz="1600">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600">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rgbClr val="AF00DB"/>
                </a:solidFill>
                <a:latin typeface="Courier New"/>
                <a:ea typeface="Courier New"/>
                <a:cs typeface="Courier New"/>
                <a:sym typeface="Courier New"/>
              </a:rPr>
              <a:t>if</a:t>
            </a:r>
            <a:r>
              <a:rPr lang="en" sz="1600">
                <a:solidFill>
                  <a:srgbClr val="000000"/>
                </a:solidFill>
                <a:latin typeface="Courier New"/>
                <a:ea typeface="Courier New"/>
                <a:cs typeface="Courier New"/>
                <a:sym typeface="Courier New"/>
              </a:rPr>
              <a:t> petal_width &lt; </a:t>
            </a:r>
            <a:r>
              <a:rPr lang="en" sz="1600">
                <a:solidFill>
                  <a:srgbClr val="098156"/>
                </a:solidFill>
                <a:latin typeface="Courier New"/>
                <a:ea typeface="Courier New"/>
                <a:cs typeface="Courier New"/>
                <a:sym typeface="Courier New"/>
              </a:rPr>
              <a:t>3</a:t>
            </a:r>
            <a:r>
              <a:rPr lang="en" sz="1600">
                <a:solidFill>
                  <a:srgbClr val="000000"/>
                </a:solidFill>
                <a:latin typeface="Courier New"/>
                <a:ea typeface="Courier New"/>
                <a:cs typeface="Courier New"/>
                <a:sym typeface="Courier New"/>
              </a:rPr>
              <a:t> </a:t>
            </a:r>
            <a:r>
              <a:rPr lang="en" sz="1600">
                <a:solidFill>
                  <a:srgbClr val="0000FF"/>
                </a:solidFill>
                <a:latin typeface="Courier New"/>
                <a:ea typeface="Courier New"/>
                <a:cs typeface="Courier New"/>
                <a:sym typeface="Courier New"/>
              </a:rPr>
              <a:t>or</a:t>
            </a:r>
            <a:r>
              <a:rPr lang="en" sz="1600">
                <a:solidFill>
                  <a:srgbClr val="000000"/>
                </a:solidFill>
                <a:latin typeface="Courier New"/>
                <a:ea typeface="Courier New"/>
                <a:cs typeface="Courier New"/>
                <a:sym typeface="Courier New"/>
              </a:rPr>
              <a:t> petal_length &lt; </a:t>
            </a:r>
            <a:r>
              <a:rPr lang="en" sz="1600">
                <a:solidFill>
                  <a:srgbClr val="098156"/>
                </a:solidFill>
                <a:latin typeface="Courier New"/>
                <a:ea typeface="Courier New"/>
                <a:cs typeface="Courier New"/>
                <a:sym typeface="Courier New"/>
              </a:rPr>
              <a:t>3</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rgbClr val="000000"/>
                </a:solidFill>
                <a:latin typeface="Courier New"/>
                <a:ea typeface="Courier New"/>
                <a:cs typeface="Courier New"/>
                <a:sym typeface="Courier New"/>
              </a:rPr>
              <a:t> </a:t>
            </a:r>
            <a:r>
              <a:rPr lang="en" sz="1600">
                <a:solidFill>
                  <a:srgbClr val="795E26"/>
                </a:solidFill>
                <a:latin typeface="Courier New"/>
                <a:ea typeface="Courier New"/>
                <a:cs typeface="Courier New"/>
                <a:sym typeface="Courier New"/>
              </a:rPr>
              <a:t>print</a:t>
            </a:r>
            <a:r>
              <a:rPr lang="en" sz="1600">
                <a:solidFill>
                  <a:srgbClr val="000000"/>
                </a:solidFill>
                <a:latin typeface="Courier New"/>
                <a:ea typeface="Courier New"/>
                <a:cs typeface="Courier New"/>
                <a:sym typeface="Courier New"/>
              </a:rPr>
              <a:t>(</a:t>
            </a:r>
            <a:r>
              <a:rPr lang="en" sz="1600">
                <a:solidFill>
                  <a:srgbClr val="A31515"/>
                </a:solidFill>
                <a:latin typeface="Courier New"/>
                <a:ea typeface="Courier New"/>
                <a:cs typeface="Courier New"/>
                <a:sym typeface="Courier New"/>
              </a:rPr>
              <a:t>"condition 1 passed"</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rgbClr val="AF00DB"/>
                </a:solidFill>
                <a:latin typeface="Courier New"/>
                <a:ea typeface="Courier New"/>
                <a:cs typeface="Courier New"/>
                <a:sym typeface="Courier New"/>
              </a:rPr>
              <a:t>if</a:t>
            </a:r>
            <a:r>
              <a:rPr lang="en" sz="1600">
                <a:solidFill>
                  <a:srgbClr val="000000"/>
                </a:solidFill>
                <a:latin typeface="Courier New"/>
                <a:ea typeface="Courier New"/>
                <a:cs typeface="Courier New"/>
                <a:sym typeface="Courier New"/>
              </a:rPr>
              <a:t> petal_width &lt; </a:t>
            </a:r>
            <a:r>
              <a:rPr lang="en" sz="1600">
                <a:solidFill>
                  <a:srgbClr val="098156"/>
                </a:solidFill>
                <a:latin typeface="Courier New"/>
                <a:ea typeface="Courier New"/>
                <a:cs typeface="Courier New"/>
                <a:sym typeface="Courier New"/>
              </a:rPr>
              <a:t>3</a:t>
            </a:r>
            <a:r>
              <a:rPr lang="en" sz="1600">
                <a:solidFill>
                  <a:srgbClr val="000000"/>
                </a:solidFill>
                <a:latin typeface="Courier New"/>
                <a:ea typeface="Courier New"/>
                <a:cs typeface="Courier New"/>
                <a:sym typeface="Courier New"/>
              </a:rPr>
              <a:t> </a:t>
            </a:r>
            <a:r>
              <a:rPr lang="en" sz="1600">
                <a:solidFill>
                  <a:srgbClr val="0000FF"/>
                </a:solidFill>
                <a:latin typeface="Courier New"/>
                <a:ea typeface="Courier New"/>
                <a:cs typeface="Courier New"/>
                <a:sym typeface="Courier New"/>
              </a:rPr>
              <a:t>and</a:t>
            </a:r>
            <a:r>
              <a:rPr lang="en" sz="1600">
                <a:solidFill>
                  <a:srgbClr val="000000"/>
                </a:solidFill>
                <a:latin typeface="Courier New"/>
                <a:ea typeface="Courier New"/>
                <a:cs typeface="Courier New"/>
                <a:sym typeface="Courier New"/>
              </a:rPr>
              <a:t> petal_length &lt; </a:t>
            </a:r>
            <a:r>
              <a:rPr lang="en" sz="1600">
                <a:solidFill>
                  <a:srgbClr val="098156"/>
                </a:solidFill>
                <a:latin typeface="Courier New"/>
                <a:ea typeface="Courier New"/>
                <a:cs typeface="Courier New"/>
                <a:sym typeface="Courier New"/>
              </a:rPr>
              <a:t>3</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rgbClr val="000000"/>
                </a:solidFill>
                <a:latin typeface="Courier New"/>
                <a:ea typeface="Courier New"/>
                <a:cs typeface="Courier New"/>
                <a:sym typeface="Courier New"/>
              </a:rPr>
              <a:t> </a:t>
            </a:r>
            <a:r>
              <a:rPr lang="en" sz="1600">
                <a:solidFill>
                  <a:srgbClr val="795E26"/>
                </a:solidFill>
                <a:latin typeface="Courier New"/>
                <a:ea typeface="Courier New"/>
                <a:cs typeface="Courier New"/>
                <a:sym typeface="Courier New"/>
              </a:rPr>
              <a:t>print</a:t>
            </a:r>
            <a:r>
              <a:rPr lang="en" sz="1600">
                <a:solidFill>
                  <a:srgbClr val="000000"/>
                </a:solidFill>
                <a:latin typeface="Courier New"/>
                <a:ea typeface="Courier New"/>
                <a:cs typeface="Courier New"/>
                <a:sym typeface="Courier New"/>
              </a:rPr>
              <a:t>(</a:t>
            </a:r>
            <a:r>
              <a:rPr lang="en" sz="1600">
                <a:solidFill>
                  <a:srgbClr val="A31515"/>
                </a:solidFill>
                <a:latin typeface="Courier New"/>
                <a:ea typeface="Courier New"/>
                <a:cs typeface="Courier New"/>
                <a:sym typeface="Courier New"/>
              </a:rPr>
              <a:t>"condition 2 passed"</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rgbClr val="AF00DB"/>
                </a:solidFill>
                <a:latin typeface="Courier New"/>
                <a:ea typeface="Courier New"/>
                <a:cs typeface="Courier New"/>
                <a:sym typeface="Courier New"/>
              </a:rPr>
              <a:t>if</a:t>
            </a:r>
            <a:r>
              <a:rPr lang="en" sz="1600">
                <a:solidFill>
                  <a:srgbClr val="000000"/>
                </a:solidFill>
                <a:latin typeface="Courier New"/>
                <a:ea typeface="Courier New"/>
                <a:cs typeface="Courier New"/>
                <a:sym typeface="Courier New"/>
              </a:rPr>
              <a:t> petal_width &lt; </a:t>
            </a:r>
            <a:r>
              <a:rPr lang="en" sz="1600">
                <a:solidFill>
                  <a:srgbClr val="098156"/>
                </a:solidFill>
                <a:latin typeface="Courier New"/>
                <a:ea typeface="Courier New"/>
                <a:cs typeface="Courier New"/>
                <a:sym typeface="Courier New"/>
              </a:rPr>
              <a:t>3</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rgbClr val="000000"/>
                </a:solidFill>
                <a:latin typeface="Courier New"/>
                <a:ea typeface="Courier New"/>
                <a:cs typeface="Courier New"/>
                <a:sym typeface="Courier New"/>
              </a:rPr>
              <a:t> </a:t>
            </a:r>
            <a:r>
              <a:rPr lang="en" sz="1600">
                <a:solidFill>
                  <a:srgbClr val="AF00DB"/>
                </a:solidFill>
                <a:latin typeface="Courier New"/>
                <a:ea typeface="Courier New"/>
                <a:cs typeface="Courier New"/>
                <a:sym typeface="Courier New"/>
              </a:rPr>
              <a:t>if</a:t>
            </a:r>
            <a:r>
              <a:rPr lang="en" sz="1600">
                <a:solidFill>
                  <a:srgbClr val="000000"/>
                </a:solidFill>
                <a:latin typeface="Courier New"/>
                <a:ea typeface="Courier New"/>
                <a:cs typeface="Courier New"/>
                <a:sym typeface="Courier New"/>
              </a:rPr>
              <a:t> petal_length &lt; </a:t>
            </a:r>
            <a:r>
              <a:rPr lang="en" sz="1600">
                <a:solidFill>
                  <a:srgbClr val="098156"/>
                </a:solidFill>
                <a:latin typeface="Courier New"/>
                <a:ea typeface="Courier New"/>
                <a:cs typeface="Courier New"/>
                <a:sym typeface="Courier New"/>
              </a:rPr>
              <a:t>3</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rgbClr val="000000"/>
                </a:solidFill>
                <a:latin typeface="Courier New"/>
                <a:ea typeface="Courier New"/>
                <a:cs typeface="Courier New"/>
                <a:sym typeface="Courier New"/>
              </a:rPr>
              <a:t>   </a:t>
            </a:r>
            <a:r>
              <a:rPr lang="en" sz="1600">
                <a:solidFill>
                  <a:srgbClr val="795E26"/>
                </a:solidFill>
                <a:latin typeface="Courier New"/>
                <a:ea typeface="Courier New"/>
                <a:cs typeface="Courier New"/>
                <a:sym typeface="Courier New"/>
              </a:rPr>
              <a:t>print</a:t>
            </a:r>
            <a:r>
              <a:rPr lang="en" sz="1600">
                <a:solidFill>
                  <a:srgbClr val="000000"/>
                </a:solidFill>
                <a:latin typeface="Courier New"/>
                <a:ea typeface="Courier New"/>
                <a:cs typeface="Courier New"/>
                <a:sym typeface="Courier New"/>
              </a:rPr>
              <a:t>(</a:t>
            </a:r>
            <a:r>
              <a:rPr lang="en" sz="1600">
                <a:solidFill>
                  <a:srgbClr val="A31515"/>
                </a:solidFill>
                <a:latin typeface="Courier New"/>
                <a:ea typeface="Courier New"/>
                <a:cs typeface="Courier New"/>
                <a:sym typeface="Courier New"/>
              </a:rPr>
              <a:t>"condition 3 passed"</a:t>
            </a:r>
            <a:r>
              <a:rPr lang="en" sz="1600">
                <a:solidFill>
                  <a:srgbClr val="000000"/>
                </a:solidFill>
                <a:latin typeface="Courier New"/>
                <a:ea typeface="Courier New"/>
                <a:cs typeface="Courier New"/>
                <a:sym typeface="Courier New"/>
              </a:rPr>
              <a:t>)</a:t>
            </a:r>
            <a:endParaRPr sz="1600">
              <a:solidFill>
                <a:srgbClr val="098156"/>
              </a:solidFill>
              <a:latin typeface="Courier New"/>
              <a:ea typeface="Courier New"/>
              <a:cs typeface="Courier New"/>
              <a:sym typeface="Courier New"/>
            </a:endParaRPr>
          </a:p>
        </p:txBody>
      </p:sp>
      <p:sp>
        <p:nvSpPr>
          <p:cNvPr id="398" name="Google Shape;398;g28389bfd810_1_609"/>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b="1" i="0" sz="2600" u="none" cap="none" strike="noStrike">
              <a:solidFill>
                <a:srgbClr val="004C7F"/>
              </a:solidFill>
              <a:latin typeface="Helvetica Neue"/>
              <a:ea typeface="Helvetica Neue"/>
              <a:cs typeface="Helvetica Neue"/>
              <a:sym typeface="Helvetica Neue"/>
            </a:endParaRPr>
          </a:p>
        </p:txBody>
      </p:sp>
      <p:sp>
        <p:nvSpPr>
          <p:cNvPr id="399" name="Google Shape;399;g28389bfd810_1_609"/>
          <p:cNvSpPr txBox="1"/>
          <p:nvPr/>
        </p:nvSpPr>
        <p:spPr>
          <a:xfrm>
            <a:off x="457373" y="643799"/>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Self-Test</a:t>
            </a:r>
            <a:endParaRPr sz="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28389bfd810_1_616"/>
          <p:cNvSpPr txBox="1"/>
          <p:nvPr>
            <p:ph idx="1" type="body"/>
          </p:nvPr>
        </p:nvSpPr>
        <p:spPr>
          <a:xfrm>
            <a:off x="3862102" y="627644"/>
            <a:ext cx="5122200" cy="3760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500"/>
              <a:buNone/>
            </a:pPr>
            <a:r>
              <a:rPr lang="en" sz="1600">
                <a:solidFill>
                  <a:srgbClr val="000000"/>
                </a:solidFill>
                <a:latin typeface="Courier New"/>
                <a:ea typeface="Courier New"/>
                <a:cs typeface="Courier New"/>
                <a:sym typeface="Courier New"/>
              </a:rPr>
              <a:t>petal_width = </a:t>
            </a:r>
            <a:r>
              <a:rPr lang="en" sz="1600">
                <a:solidFill>
                  <a:srgbClr val="098156"/>
                </a:solidFill>
                <a:latin typeface="Courier New"/>
                <a:ea typeface="Courier New"/>
                <a:cs typeface="Courier New"/>
                <a:sym typeface="Courier New"/>
              </a:rPr>
              <a:t>1.8</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rgbClr val="000000"/>
                </a:solidFill>
                <a:latin typeface="Courier New"/>
                <a:ea typeface="Courier New"/>
                <a:cs typeface="Courier New"/>
                <a:sym typeface="Courier New"/>
              </a:rPr>
              <a:t>petal_length = </a:t>
            </a:r>
            <a:r>
              <a:rPr lang="en" sz="1600">
                <a:solidFill>
                  <a:srgbClr val="098156"/>
                </a:solidFill>
                <a:latin typeface="Courier New"/>
                <a:ea typeface="Courier New"/>
                <a:cs typeface="Courier New"/>
                <a:sym typeface="Courier New"/>
              </a:rPr>
              <a:t>3.5</a:t>
            </a:r>
            <a:endParaRPr sz="1600">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600">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b="1" lang="en" sz="1600">
                <a:solidFill>
                  <a:srgbClr val="AF00DB"/>
                </a:solidFill>
                <a:latin typeface="Courier New"/>
                <a:ea typeface="Courier New"/>
                <a:cs typeface="Courier New"/>
                <a:sym typeface="Courier New"/>
              </a:rPr>
              <a:t>if</a:t>
            </a:r>
            <a:r>
              <a:rPr b="1" lang="en" sz="1600">
                <a:solidFill>
                  <a:srgbClr val="000000"/>
                </a:solidFill>
                <a:latin typeface="Courier New"/>
                <a:ea typeface="Courier New"/>
                <a:cs typeface="Courier New"/>
                <a:sym typeface="Courier New"/>
              </a:rPr>
              <a:t> petal_width &lt; </a:t>
            </a:r>
            <a:r>
              <a:rPr b="1" lang="en" sz="1600">
                <a:solidFill>
                  <a:srgbClr val="098156"/>
                </a:solidFill>
                <a:latin typeface="Courier New"/>
                <a:ea typeface="Courier New"/>
                <a:cs typeface="Courier New"/>
                <a:sym typeface="Courier New"/>
              </a:rPr>
              <a:t>3</a:t>
            </a:r>
            <a:r>
              <a:rPr b="1" lang="en" sz="1600">
                <a:solidFill>
                  <a:srgbClr val="000000"/>
                </a:solidFill>
                <a:latin typeface="Courier New"/>
                <a:ea typeface="Courier New"/>
                <a:cs typeface="Courier New"/>
                <a:sym typeface="Courier New"/>
              </a:rPr>
              <a:t> </a:t>
            </a:r>
            <a:r>
              <a:rPr b="1" lang="en" sz="1600">
                <a:solidFill>
                  <a:srgbClr val="0000FF"/>
                </a:solidFill>
                <a:latin typeface="Courier New"/>
                <a:ea typeface="Courier New"/>
                <a:cs typeface="Courier New"/>
                <a:sym typeface="Courier New"/>
              </a:rPr>
              <a:t>or</a:t>
            </a:r>
            <a:r>
              <a:rPr b="1" lang="en" sz="1600">
                <a:solidFill>
                  <a:srgbClr val="000000"/>
                </a:solidFill>
                <a:latin typeface="Courier New"/>
                <a:ea typeface="Courier New"/>
                <a:cs typeface="Courier New"/>
                <a:sym typeface="Courier New"/>
              </a:rPr>
              <a:t> petal_length &lt; </a:t>
            </a:r>
            <a:r>
              <a:rPr b="1" lang="en" sz="1600">
                <a:solidFill>
                  <a:srgbClr val="098156"/>
                </a:solidFill>
                <a:latin typeface="Courier New"/>
                <a:ea typeface="Courier New"/>
                <a:cs typeface="Courier New"/>
                <a:sym typeface="Courier New"/>
              </a:rPr>
              <a:t>3</a:t>
            </a:r>
            <a:r>
              <a:rPr b="1" lang="en" sz="1600">
                <a:solidFill>
                  <a:srgbClr val="000000"/>
                </a:solidFill>
                <a:latin typeface="Courier New"/>
                <a:ea typeface="Courier New"/>
                <a:cs typeface="Courier New"/>
                <a:sym typeface="Courier New"/>
              </a:rPr>
              <a:t>:</a:t>
            </a:r>
            <a:endParaRPr b="1"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b="1" lang="en" sz="1600">
                <a:solidFill>
                  <a:srgbClr val="000000"/>
                </a:solidFill>
                <a:latin typeface="Courier New"/>
                <a:ea typeface="Courier New"/>
                <a:cs typeface="Courier New"/>
                <a:sym typeface="Courier New"/>
              </a:rPr>
              <a:t> </a:t>
            </a:r>
            <a:r>
              <a:rPr b="1" lang="en" sz="1600">
                <a:solidFill>
                  <a:srgbClr val="795E26"/>
                </a:solidFill>
                <a:latin typeface="Courier New"/>
                <a:ea typeface="Courier New"/>
                <a:cs typeface="Courier New"/>
                <a:sym typeface="Courier New"/>
              </a:rPr>
              <a:t>print</a:t>
            </a:r>
            <a:r>
              <a:rPr b="1" lang="en" sz="1600">
                <a:solidFill>
                  <a:srgbClr val="000000"/>
                </a:solidFill>
                <a:latin typeface="Courier New"/>
                <a:ea typeface="Courier New"/>
                <a:cs typeface="Courier New"/>
                <a:sym typeface="Courier New"/>
              </a:rPr>
              <a:t>(</a:t>
            </a:r>
            <a:r>
              <a:rPr b="1" lang="en" sz="1600">
                <a:solidFill>
                  <a:srgbClr val="A31515"/>
                </a:solidFill>
                <a:latin typeface="Courier New"/>
                <a:ea typeface="Courier New"/>
                <a:cs typeface="Courier New"/>
                <a:sym typeface="Courier New"/>
              </a:rPr>
              <a:t>"condition 1 passed"</a:t>
            </a:r>
            <a:r>
              <a:rPr b="1" lang="en" sz="1600">
                <a:solidFill>
                  <a:srgbClr val="000000"/>
                </a:solidFill>
                <a:latin typeface="Courier New"/>
                <a:ea typeface="Courier New"/>
                <a:cs typeface="Courier New"/>
                <a:sym typeface="Courier New"/>
              </a:rPr>
              <a:t>)</a:t>
            </a:r>
            <a:endParaRPr b="1"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chemeClr val="dk2"/>
                </a:solidFill>
                <a:latin typeface="Courier New"/>
                <a:ea typeface="Courier New"/>
                <a:cs typeface="Courier New"/>
                <a:sym typeface="Courier New"/>
              </a:rPr>
              <a:t>if petal_width &lt; 3 and petal_length &lt; 3:</a:t>
            </a:r>
            <a:endParaRPr sz="16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chemeClr val="dk2"/>
                </a:solidFill>
                <a:latin typeface="Courier New"/>
                <a:ea typeface="Courier New"/>
                <a:cs typeface="Courier New"/>
                <a:sym typeface="Courier New"/>
              </a:rPr>
              <a:t> print("condition 2 passed")</a:t>
            </a:r>
            <a:endParaRPr sz="16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6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chemeClr val="dk2"/>
                </a:solidFill>
                <a:latin typeface="Courier New"/>
                <a:ea typeface="Courier New"/>
                <a:cs typeface="Courier New"/>
                <a:sym typeface="Courier New"/>
              </a:rPr>
              <a:t>if petal_width &lt; 3:</a:t>
            </a:r>
            <a:endParaRPr sz="16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chemeClr val="dk2"/>
                </a:solidFill>
                <a:latin typeface="Courier New"/>
                <a:ea typeface="Courier New"/>
                <a:cs typeface="Courier New"/>
                <a:sym typeface="Courier New"/>
              </a:rPr>
              <a:t> if petal_length &lt; 3:</a:t>
            </a:r>
            <a:endParaRPr sz="1600">
              <a:solidFill>
                <a:schemeClr val="dk2"/>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600">
                <a:solidFill>
                  <a:schemeClr val="dk2"/>
                </a:solidFill>
                <a:latin typeface="Courier New"/>
                <a:ea typeface="Courier New"/>
                <a:cs typeface="Courier New"/>
                <a:sym typeface="Courier New"/>
              </a:rPr>
              <a:t>   print("condition 3 passed")</a:t>
            </a:r>
            <a:endParaRPr sz="1600">
              <a:solidFill>
                <a:schemeClr val="dk2"/>
              </a:solidFill>
              <a:latin typeface="Courier New"/>
              <a:ea typeface="Courier New"/>
              <a:cs typeface="Courier New"/>
              <a:sym typeface="Courier New"/>
            </a:endParaRPr>
          </a:p>
        </p:txBody>
      </p:sp>
      <p:sp>
        <p:nvSpPr>
          <p:cNvPr id="405" name="Google Shape;405;g28389bfd810_1_616"/>
          <p:cNvSpPr txBox="1"/>
          <p:nvPr/>
        </p:nvSpPr>
        <p:spPr>
          <a:xfrm>
            <a:off x="352310" y="1918109"/>
            <a:ext cx="3009000" cy="100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accent1"/>
              </a:buClr>
              <a:buSzPts val="500"/>
              <a:buFont typeface="Lato"/>
              <a:buNone/>
            </a:pPr>
            <a:r>
              <a:rPr b="1" i="0" lang="en" sz="1800" u="none" cap="none" strike="noStrike">
                <a:solidFill>
                  <a:schemeClr val="accent1"/>
                </a:solidFill>
                <a:latin typeface="Lato"/>
                <a:ea typeface="Lato"/>
                <a:cs typeface="Lato"/>
                <a:sym typeface="Lato"/>
              </a:rPr>
              <a:t>Which of these conditions are successfully passed?</a:t>
            </a:r>
            <a:endParaRPr b="1" i="0" sz="1800" u="none" cap="none" strike="noStrike">
              <a:solidFill>
                <a:schemeClr val="accent1"/>
              </a:solidFill>
              <a:latin typeface="Lato"/>
              <a:ea typeface="Lato"/>
              <a:cs typeface="Lato"/>
              <a:sym typeface="Lato"/>
            </a:endParaRPr>
          </a:p>
        </p:txBody>
      </p:sp>
      <p:sp>
        <p:nvSpPr>
          <p:cNvPr id="406" name="Google Shape;406;g28389bfd810_1_616"/>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b="1" i="0" sz="2600" u="none" cap="none" strike="noStrike">
              <a:solidFill>
                <a:srgbClr val="004C7F"/>
              </a:solidFill>
              <a:latin typeface="Helvetica Neue"/>
              <a:ea typeface="Helvetica Neue"/>
              <a:cs typeface="Helvetica Neue"/>
              <a:sym typeface="Helvetica Neue"/>
            </a:endParaRPr>
          </a:p>
        </p:txBody>
      </p:sp>
      <p:sp>
        <p:nvSpPr>
          <p:cNvPr id="407" name="Google Shape;407;g28389bfd810_1_616"/>
          <p:cNvSpPr txBox="1"/>
          <p:nvPr/>
        </p:nvSpPr>
        <p:spPr>
          <a:xfrm>
            <a:off x="457373" y="643799"/>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Self-Test</a:t>
            </a:r>
            <a:endParaRPr sz="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g28389bfd810_1_623"/>
          <p:cNvSpPr txBox="1"/>
          <p:nvPr/>
        </p:nvSpPr>
        <p:spPr>
          <a:xfrm>
            <a:off x="897729" y="36386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chemeClr val="dk1"/>
                </a:solidFill>
                <a:latin typeface="Helvetica Neue"/>
                <a:ea typeface="Helvetica Neue"/>
                <a:cs typeface="Helvetica Neue"/>
                <a:sym typeface="Helvetica Neue"/>
              </a:rPr>
              <a:t>Control Flows</a:t>
            </a:r>
            <a:endParaRPr sz="500">
              <a:solidFill>
                <a:schemeClr val="dk1"/>
              </a:solidFill>
            </a:endParaRPr>
          </a:p>
        </p:txBody>
      </p:sp>
      <p:sp>
        <p:nvSpPr>
          <p:cNvPr id="413" name="Google Shape;413;g28389bfd810_1_623"/>
          <p:cNvSpPr txBox="1"/>
          <p:nvPr/>
        </p:nvSpPr>
        <p:spPr>
          <a:xfrm>
            <a:off x="897729" y="31034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sz="500"/>
          </a:p>
        </p:txBody>
      </p:sp>
      <p:sp>
        <p:nvSpPr>
          <p:cNvPr id="414" name="Google Shape;414;g28389bfd810_1_623"/>
          <p:cNvSpPr txBox="1"/>
          <p:nvPr/>
        </p:nvSpPr>
        <p:spPr>
          <a:xfrm>
            <a:off x="897729" y="25682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sz="500"/>
          </a:p>
        </p:txBody>
      </p:sp>
      <p:sp>
        <p:nvSpPr>
          <p:cNvPr id="415" name="Google Shape;415;g28389bfd810_1_623"/>
          <p:cNvSpPr txBox="1"/>
          <p:nvPr/>
        </p:nvSpPr>
        <p:spPr>
          <a:xfrm>
            <a:off x="897729" y="2033089"/>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4C7F"/>
                </a:solidFill>
                <a:latin typeface="Helvetica Neue"/>
                <a:ea typeface="Helvetica Neue"/>
                <a:cs typeface="Helvetica Neue"/>
                <a:sym typeface="Helvetica Neue"/>
              </a:rPr>
              <a:t>General Python Syntax</a:t>
            </a:r>
            <a:endParaRPr sz="500"/>
          </a:p>
        </p:txBody>
      </p:sp>
      <p:sp>
        <p:nvSpPr>
          <p:cNvPr id="416" name="Google Shape;416;g28389bfd810_1_623"/>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417" name="Google Shape;417;g28389bfd810_1_623"/>
          <p:cNvSpPr txBox="1"/>
          <p:nvPr>
            <p:ph type="title"/>
          </p:nvPr>
        </p:nvSpPr>
        <p:spPr>
          <a:xfrm>
            <a:off x="663227" y="57899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2307"/>
              <a:buNone/>
            </a:pPr>
            <a:r>
              <a:rPr b="1" lang="en">
                <a:solidFill>
                  <a:srgbClr val="14191A"/>
                </a:solidFill>
                <a:latin typeface="Helvetica Neue"/>
                <a:ea typeface="Helvetica Neue"/>
                <a:cs typeface="Helvetica Neue"/>
                <a:sym typeface="Helvetica Neue"/>
              </a:rPr>
              <a:t>Lecture Outline</a:t>
            </a:r>
            <a:endParaRPr b="1">
              <a:solidFill>
                <a:srgbClr val="14191A"/>
              </a:solidFill>
              <a:latin typeface="Helvetica Neue"/>
              <a:ea typeface="Helvetica Neue"/>
              <a:cs typeface="Helvetica Neue"/>
              <a:sym typeface="Helvetica Neue"/>
            </a:endParaRPr>
          </a:p>
        </p:txBody>
      </p:sp>
      <p:sp>
        <p:nvSpPr>
          <p:cNvPr id="418" name="Google Shape;418;g28389bfd810_1_623"/>
          <p:cNvSpPr txBox="1"/>
          <p:nvPr/>
        </p:nvSpPr>
        <p:spPr>
          <a:xfrm>
            <a:off x="897729" y="14978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
        <p:nvSpPr>
          <p:cNvPr id="419" name="Google Shape;419;g28389bfd810_1_623"/>
          <p:cNvSpPr txBox="1"/>
          <p:nvPr/>
        </p:nvSpPr>
        <p:spPr>
          <a:xfrm>
            <a:off x="897729" y="36386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chemeClr val="dk1"/>
                </a:solidFill>
                <a:latin typeface="Helvetica Neue"/>
                <a:ea typeface="Helvetica Neue"/>
                <a:cs typeface="Helvetica Neue"/>
                <a:sym typeface="Helvetica Neue"/>
              </a:rPr>
              <a:t>Control Flows</a:t>
            </a:r>
            <a:endParaRPr sz="500">
              <a:solidFill>
                <a:schemeClr val="dk1"/>
              </a:solidFill>
            </a:endParaRPr>
          </a:p>
        </p:txBody>
      </p:sp>
      <p:sp>
        <p:nvSpPr>
          <p:cNvPr id="420" name="Google Shape;420;g28389bfd810_1_623"/>
          <p:cNvSpPr txBox="1"/>
          <p:nvPr/>
        </p:nvSpPr>
        <p:spPr>
          <a:xfrm>
            <a:off x="897729" y="31034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chemeClr val="accent5"/>
                </a:solidFill>
                <a:latin typeface="Helvetica Neue"/>
                <a:ea typeface="Helvetica Neue"/>
                <a:cs typeface="Helvetica Neue"/>
                <a:sym typeface="Helvetica Neue"/>
              </a:rPr>
              <a:t>Logic</a:t>
            </a:r>
            <a:endParaRPr sz="500">
              <a:solidFill>
                <a:schemeClr val="accent5"/>
              </a:solidFill>
            </a:endParaRPr>
          </a:p>
        </p:txBody>
      </p:sp>
      <p:sp>
        <p:nvSpPr>
          <p:cNvPr id="421" name="Google Shape;421;g28389bfd810_1_623"/>
          <p:cNvSpPr txBox="1"/>
          <p:nvPr/>
        </p:nvSpPr>
        <p:spPr>
          <a:xfrm>
            <a:off x="897729" y="25682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sz="500"/>
          </a:p>
        </p:txBody>
      </p:sp>
      <p:sp>
        <p:nvSpPr>
          <p:cNvPr id="422" name="Google Shape;422;g28389bfd810_1_623"/>
          <p:cNvSpPr txBox="1"/>
          <p:nvPr/>
        </p:nvSpPr>
        <p:spPr>
          <a:xfrm>
            <a:off x="897729" y="2033089"/>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4C7F"/>
                </a:solidFill>
                <a:latin typeface="Helvetica Neue"/>
                <a:ea typeface="Helvetica Neue"/>
                <a:cs typeface="Helvetica Neue"/>
                <a:sym typeface="Helvetica Neue"/>
              </a:rPr>
              <a:t>General Python Syntax</a:t>
            </a:r>
            <a:endParaRPr sz="500"/>
          </a:p>
        </p:txBody>
      </p:sp>
      <p:sp>
        <p:nvSpPr>
          <p:cNvPr id="423" name="Google Shape;423;g28389bfd810_1_623"/>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424" name="Google Shape;424;g28389bfd810_1_623"/>
          <p:cNvSpPr txBox="1"/>
          <p:nvPr/>
        </p:nvSpPr>
        <p:spPr>
          <a:xfrm>
            <a:off x="897729" y="14978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
        <p:nvSpPr>
          <p:cNvPr id="425" name="Google Shape;425;g28389bfd810_1_623"/>
          <p:cNvSpPr txBox="1"/>
          <p:nvPr>
            <p:ph idx="1" type="body"/>
          </p:nvPr>
        </p:nvSpPr>
        <p:spPr>
          <a:xfrm>
            <a:off x="5173500" y="1429125"/>
            <a:ext cx="1221000" cy="10176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Clr>
                <a:srgbClr val="004C7F"/>
              </a:buClr>
              <a:buSzPts val="2200"/>
              <a:buNone/>
            </a:pPr>
            <a:r>
              <a:rPr b="1" lang="en" sz="2400">
                <a:solidFill>
                  <a:schemeClr val="accent5"/>
                </a:solidFill>
                <a:latin typeface="Helvetica Neue"/>
                <a:ea typeface="Helvetica Neue"/>
                <a:cs typeface="Helvetica Neue"/>
                <a:sym typeface="Helvetica Neue"/>
              </a:rPr>
              <a:t>I/O</a:t>
            </a:r>
            <a:endParaRPr b="1" sz="2400">
              <a:solidFill>
                <a:schemeClr val="accent5"/>
              </a:solidFill>
              <a:latin typeface="Helvetica Neue"/>
              <a:ea typeface="Helvetica Neue"/>
              <a:cs typeface="Helvetica Neue"/>
              <a:sym typeface="Helvetica Neue"/>
            </a:endParaRPr>
          </a:p>
        </p:txBody>
      </p:sp>
      <p:sp>
        <p:nvSpPr>
          <p:cNvPr id="426" name="Google Shape;426;g28389bfd810_1_623"/>
          <p:cNvSpPr txBox="1"/>
          <p:nvPr/>
        </p:nvSpPr>
        <p:spPr>
          <a:xfrm>
            <a:off x="5174552" y="1888080"/>
            <a:ext cx="3131400" cy="9051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chemeClr val="accent5"/>
                </a:solidFill>
                <a:latin typeface="Helvetica Neue"/>
                <a:ea typeface="Helvetica Neue"/>
                <a:cs typeface="Helvetica Neue"/>
                <a:sym typeface="Helvetica Neue"/>
              </a:rPr>
              <a:t>List Manipulation</a:t>
            </a:r>
            <a:endParaRPr sz="2400">
              <a:solidFill>
                <a:schemeClr val="accent5"/>
              </a:solidFill>
            </a:endParaRPr>
          </a:p>
        </p:txBody>
      </p:sp>
      <p:sp>
        <p:nvSpPr>
          <p:cNvPr id="427" name="Google Shape;427;g28389bfd810_1_623"/>
          <p:cNvSpPr txBox="1"/>
          <p:nvPr/>
        </p:nvSpPr>
        <p:spPr>
          <a:xfrm>
            <a:off x="5179972" y="2379270"/>
            <a:ext cx="3497400" cy="10176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What is a function?</a:t>
            </a:r>
            <a:endParaRPr sz="2400"/>
          </a:p>
        </p:txBody>
      </p:sp>
      <p:sp>
        <p:nvSpPr>
          <p:cNvPr id="428" name="Google Shape;428;g28389bfd810_1_623"/>
          <p:cNvSpPr txBox="1"/>
          <p:nvPr/>
        </p:nvSpPr>
        <p:spPr>
          <a:xfrm>
            <a:off x="5179972" y="2854616"/>
            <a:ext cx="31314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Built-ins</a:t>
            </a:r>
            <a:endParaRPr sz="2400"/>
          </a:p>
        </p:txBody>
      </p:sp>
      <p:sp>
        <p:nvSpPr>
          <p:cNvPr id="429" name="Google Shape;429;g28389bfd810_1_623"/>
          <p:cNvSpPr txBox="1"/>
          <p:nvPr/>
        </p:nvSpPr>
        <p:spPr>
          <a:xfrm>
            <a:off x="5174552" y="3337574"/>
            <a:ext cx="34965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Importing</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28389bfd810_1_633"/>
          <p:cNvSpPr txBox="1"/>
          <p:nvPr>
            <p:ph idx="1" type="body"/>
          </p:nvPr>
        </p:nvSpPr>
        <p:spPr>
          <a:xfrm>
            <a:off x="729951" y="1670084"/>
            <a:ext cx="7687800" cy="2261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500"/>
              <a:buNone/>
            </a:pPr>
            <a:r>
              <a:rPr lang="en" sz="1600"/>
              <a:t>We have this very large list of 11 words: </a:t>
            </a:r>
            <a:endParaRPr sz="1600"/>
          </a:p>
          <a:p>
            <a:pPr indent="0" lvl="0" marL="0" rtl="0" algn="l">
              <a:lnSpc>
                <a:spcPct val="115000"/>
              </a:lnSpc>
              <a:spcBef>
                <a:spcPts val="1200"/>
              </a:spcBef>
              <a:spcAft>
                <a:spcPts val="0"/>
              </a:spcAft>
              <a:buSzPts val="500"/>
              <a:buNone/>
            </a:pPr>
            <a:r>
              <a:t/>
            </a:r>
            <a:endParaRPr sz="1600"/>
          </a:p>
          <a:p>
            <a:pPr indent="0" lvl="0" marL="0" rtl="0" algn="l">
              <a:lnSpc>
                <a:spcPct val="114999"/>
              </a:lnSpc>
              <a:spcBef>
                <a:spcPts val="1200"/>
              </a:spcBef>
              <a:spcAft>
                <a:spcPts val="0"/>
              </a:spcAft>
              <a:buSzPts val="500"/>
              <a:buNone/>
            </a:pPr>
            <a:r>
              <a:t/>
            </a:r>
            <a:endParaRPr sz="1600"/>
          </a:p>
          <a:p>
            <a:pPr indent="0" lvl="0" marL="0" rtl="0" algn="l">
              <a:lnSpc>
                <a:spcPct val="114999"/>
              </a:lnSpc>
              <a:spcBef>
                <a:spcPts val="1200"/>
              </a:spcBef>
              <a:spcAft>
                <a:spcPts val="0"/>
              </a:spcAft>
              <a:buSzPts val="500"/>
              <a:buNone/>
            </a:pPr>
            <a:r>
              <a:t/>
            </a:r>
            <a:endParaRPr sz="1600"/>
          </a:p>
          <a:p>
            <a:pPr indent="0" lvl="0" marL="0" rtl="0" algn="l">
              <a:lnSpc>
                <a:spcPct val="115000"/>
              </a:lnSpc>
              <a:spcBef>
                <a:spcPts val="1200"/>
              </a:spcBef>
              <a:spcAft>
                <a:spcPts val="1200"/>
              </a:spcAft>
              <a:buSzPts val="500"/>
              <a:buNone/>
            </a:pPr>
            <a:r>
              <a:rPr lang="en" sz="1600"/>
              <a:t>How do we access and print out every word?</a:t>
            </a:r>
            <a:endParaRPr sz="1600"/>
          </a:p>
        </p:txBody>
      </p:sp>
      <p:sp>
        <p:nvSpPr>
          <p:cNvPr id="435" name="Google Shape;435;g28389bfd810_1_633"/>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436" name="Google Shape;436;g28389bfd810_1_633"/>
          <p:cNvSpPr txBox="1"/>
          <p:nvPr/>
        </p:nvSpPr>
        <p:spPr>
          <a:xfrm>
            <a:off x="784958" y="2224298"/>
            <a:ext cx="8088600" cy="921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accent1"/>
              </a:buClr>
              <a:buSzPts val="500"/>
              <a:buFont typeface="Lato"/>
              <a:buNone/>
            </a:pPr>
            <a:r>
              <a:rPr b="0" i="0" lang="en" sz="1600" u="none" cap="none" strike="noStrike">
                <a:solidFill>
                  <a:srgbClr val="000000"/>
                </a:solidFill>
                <a:latin typeface="Courier New"/>
                <a:ea typeface="Courier New"/>
                <a:cs typeface="Courier New"/>
                <a:sym typeface="Courier New"/>
              </a:rPr>
              <a:t>word_list = [</a:t>
            </a:r>
            <a:r>
              <a:rPr b="0" i="0" lang="en" sz="1600" u="none" cap="none" strike="noStrike">
                <a:solidFill>
                  <a:srgbClr val="A31515"/>
                </a:solidFill>
                <a:latin typeface="Courier New"/>
                <a:ea typeface="Courier New"/>
                <a:cs typeface="Courier New"/>
                <a:sym typeface="Courier New"/>
              </a:rPr>
              <a:t>"Lorem"</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"ipsum"</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"dolor"</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"sit"</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"amet"</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"fusce"</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"rhoncus"</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"mi"</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"viverra"</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"velit"</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"mattis"</a:t>
            </a:r>
            <a:r>
              <a:rPr b="0" i="0" lang="en" sz="1600" u="none" cap="none" strike="noStrike">
                <a:solidFill>
                  <a:srgbClr val="000000"/>
                </a:solidFill>
                <a:latin typeface="Courier New"/>
                <a:ea typeface="Courier New"/>
                <a:cs typeface="Courier New"/>
                <a:sym typeface="Courier New"/>
              </a:rPr>
              <a:t>]</a:t>
            </a:r>
            <a:endParaRPr b="0" i="0" sz="1600" u="none" cap="none" strike="noStrike">
              <a:solidFill>
                <a:srgbClr val="595959"/>
              </a:solidFill>
              <a:latin typeface="Lato"/>
              <a:ea typeface="Lato"/>
              <a:cs typeface="Lato"/>
              <a:sym typeface="Lato"/>
            </a:endParaRPr>
          </a:p>
        </p:txBody>
      </p:sp>
      <p:sp>
        <p:nvSpPr>
          <p:cNvPr id="437" name="Google Shape;437;g28389bfd810_1_633"/>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b="1" i="0" sz="2600" u="none" cap="none" strike="noStrike">
              <a:solidFill>
                <a:srgbClr val="004C7F"/>
              </a:solidFill>
              <a:latin typeface="Helvetica Neue"/>
              <a:ea typeface="Helvetica Neue"/>
              <a:cs typeface="Helvetica Neue"/>
              <a:sym typeface="Helvetica Neue"/>
            </a:endParaRPr>
          </a:p>
        </p:txBody>
      </p:sp>
      <p:sp>
        <p:nvSpPr>
          <p:cNvPr id="438" name="Google Shape;438;g28389bfd810_1_633"/>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Hypothetical Scenario</a:t>
            </a:r>
            <a:endParaRPr sz="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28389bfd810_1_641"/>
          <p:cNvSpPr txBox="1"/>
          <p:nvPr>
            <p:ph idx="1" type="body"/>
          </p:nvPr>
        </p:nvSpPr>
        <p:spPr>
          <a:xfrm>
            <a:off x="617074" y="1867416"/>
            <a:ext cx="1871400" cy="250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0</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1</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2</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3</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4</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5</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6</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7</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8</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9</a:t>
            </a:r>
            <a:r>
              <a:rPr lang="en" sz="1000">
                <a:solidFill>
                  <a:srgbClr val="000000"/>
                </a:solidFill>
                <a:latin typeface="Courier New"/>
                <a:ea typeface="Courier New"/>
                <a:cs typeface="Courier New"/>
                <a:sym typeface="Courier New"/>
              </a:rPr>
              <a:t>])</a:t>
            </a:r>
            <a:endParaRPr sz="10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000">
                <a:solidFill>
                  <a:srgbClr val="795E26"/>
                </a:solidFill>
                <a:latin typeface="Courier New"/>
                <a:ea typeface="Courier New"/>
                <a:cs typeface="Courier New"/>
                <a:sym typeface="Courier New"/>
              </a:rPr>
              <a:t>print</a:t>
            </a:r>
            <a:r>
              <a:rPr lang="en" sz="1000">
                <a:solidFill>
                  <a:srgbClr val="000000"/>
                </a:solidFill>
                <a:latin typeface="Courier New"/>
                <a:ea typeface="Courier New"/>
                <a:cs typeface="Courier New"/>
                <a:sym typeface="Courier New"/>
              </a:rPr>
              <a:t>(word_list[</a:t>
            </a:r>
            <a:r>
              <a:rPr lang="en" sz="1000">
                <a:solidFill>
                  <a:srgbClr val="098156"/>
                </a:solidFill>
                <a:latin typeface="Courier New"/>
                <a:ea typeface="Courier New"/>
                <a:cs typeface="Courier New"/>
                <a:sym typeface="Courier New"/>
              </a:rPr>
              <a:t>10</a:t>
            </a:r>
            <a:r>
              <a:rPr lang="en" sz="1000">
                <a:solidFill>
                  <a:srgbClr val="000000"/>
                </a:solidFill>
                <a:latin typeface="Courier New"/>
                <a:ea typeface="Courier New"/>
                <a:cs typeface="Courier New"/>
                <a:sym typeface="Courier New"/>
              </a:rPr>
              <a:t>])</a:t>
            </a:r>
            <a:endParaRPr sz="1000"/>
          </a:p>
          <a:p>
            <a:pPr indent="0" lvl="0" marL="0" rtl="0" algn="l">
              <a:lnSpc>
                <a:spcPct val="115000"/>
              </a:lnSpc>
              <a:spcBef>
                <a:spcPts val="0"/>
              </a:spcBef>
              <a:spcAft>
                <a:spcPts val="1200"/>
              </a:spcAft>
              <a:buSzPts val="500"/>
              <a:buNone/>
            </a:pPr>
            <a:r>
              <a:t/>
            </a:r>
            <a:endParaRPr sz="1000"/>
          </a:p>
        </p:txBody>
      </p:sp>
      <p:sp>
        <p:nvSpPr>
          <p:cNvPr id="444" name="Google Shape;444;g28389bfd810_1_641"/>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445" name="Google Shape;445;g28389bfd810_1_641"/>
          <p:cNvSpPr txBox="1"/>
          <p:nvPr>
            <p:ph idx="4294967295" type="body"/>
          </p:nvPr>
        </p:nvSpPr>
        <p:spPr>
          <a:xfrm>
            <a:off x="2818415" y="2276112"/>
            <a:ext cx="5096700" cy="153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00"/>
              <a:buNone/>
            </a:pPr>
            <a:r>
              <a:rPr lang="en" sz="1600"/>
              <a:t>Horribly inefficient</a:t>
            </a:r>
            <a:endParaRPr sz="1600"/>
          </a:p>
          <a:p>
            <a:pPr indent="0" lvl="0" marL="0" rtl="0" algn="l">
              <a:lnSpc>
                <a:spcPct val="115000"/>
              </a:lnSpc>
              <a:spcBef>
                <a:spcPts val="1200"/>
              </a:spcBef>
              <a:spcAft>
                <a:spcPts val="0"/>
              </a:spcAft>
              <a:buSzPts val="500"/>
              <a:buNone/>
            </a:pPr>
            <a:r>
              <a:rPr lang="en" sz="1600"/>
              <a:t>A lot of tedious manual coding </a:t>
            </a:r>
            <a:endParaRPr sz="1600"/>
          </a:p>
          <a:p>
            <a:pPr indent="0" lvl="0" marL="0" rtl="0" algn="l">
              <a:lnSpc>
                <a:spcPct val="115000"/>
              </a:lnSpc>
              <a:spcBef>
                <a:spcPts val="1200"/>
              </a:spcBef>
              <a:spcAft>
                <a:spcPts val="1200"/>
              </a:spcAft>
              <a:buSzPts val="500"/>
              <a:buNone/>
            </a:pPr>
            <a:r>
              <a:rPr lang="en" sz="1600"/>
              <a:t>Completely unscalable (what if there were 70 words)</a:t>
            </a:r>
            <a:endParaRPr sz="1600"/>
          </a:p>
        </p:txBody>
      </p:sp>
      <p:sp>
        <p:nvSpPr>
          <p:cNvPr id="446" name="Google Shape;446;g28389bfd810_1_641"/>
          <p:cNvSpPr txBox="1"/>
          <p:nvPr/>
        </p:nvSpPr>
        <p:spPr>
          <a:xfrm>
            <a:off x="617070" y="1238006"/>
            <a:ext cx="7628100" cy="921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accent1"/>
              </a:buClr>
              <a:buSzPts val="500"/>
              <a:buFont typeface="Lato"/>
              <a:buNone/>
            </a:pPr>
            <a:r>
              <a:rPr b="0" i="0" lang="en" sz="1200" u="none" cap="none" strike="noStrike">
                <a:solidFill>
                  <a:srgbClr val="000000"/>
                </a:solidFill>
                <a:latin typeface="Courier New"/>
                <a:ea typeface="Courier New"/>
                <a:cs typeface="Courier New"/>
                <a:sym typeface="Courier New"/>
              </a:rPr>
              <a:t>word_list = [</a:t>
            </a:r>
            <a:r>
              <a:rPr b="0" i="0" lang="en" sz="1200" u="none" cap="none" strike="noStrike">
                <a:solidFill>
                  <a:srgbClr val="A31515"/>
                </a:solidFill>
                <a:latin typeface="Courier New"/>
                <a:ea typeface="Courier New"/>
                <a:cs typeface="Courier New"/>
                <a:sym typeface="Courier New"/>
              </a:rPr>
              <a:t>"Lorem"</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A31515"/>
                </a:solidFill>
                <a:latin typeface="Courier New"/>
                <a:ea typeface="Courier New"/>
                <a:cs typeface="Courier New"/>
                <a:sym typeface="Courier New"/>
              </a:rPr>
              <a:t>"ipsum"</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A31515"/>
                </a:solidFill>
                <a:latin typeface="Courier New"/>
                <a:ea typeface="Courier New"/>
                <a:cs typeface="Courier New"/>
                <a:sym typeface="Courier New"/>
              </a:rPr>
              <a:t>"dolor"</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A31515"/>
                </a:solidFill>
                <a:latin typeface="Courier New"/>
                <a:ea typeface="Courier New"/>
                <a:cs typeface="Courier New"/>
                <a:sym typeface="Courier New"/>
              </a:rPr>
              <a:t>"sit"</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A31515"/>
                </a:solidFill>
                <a:latin typeface="Courier New"/>
                <a:ea typeface="Courier New"/>
                <a:cs typeface="Courier New"/>
                <a:sym typeface="Courier New"/>
              </a:rPr>
              <a:t>"amet"</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A31515"/>
                </a:solidFill>
                <a:latin typeface="Courier New"/>
                <a:ea typeface="Courier New"/>
                <a:cs typeface="Courier New"/>
                <a:sym typeface="Courier New"/>
              </a:rPr>
              <a:t>"fusce"</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A31515"/>
                </a:solidFill>
                <a:latin typeface="Courier New"/>
                <a:ea typeface="Courier New"/>
                <a:cs typeface="Courier New"/>
                <a:sym typeface="Courier New"/>
              </a:rPr>
              <a:t>"rhoncus"</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A31515"/>
                </a:solidFill>
                <a:latin typeface="Courier New"/>
                <a:ea typeface="Courier New"/>
                <a:cs typeface="Courier New"/>
                <a:sym typeface="Courier New"/>
              </a:rPr>
              <a:t>"mi"</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A31515"/>
                </a:solidFill>
                <a:latin typeface="Courier New"/>
                <a:ea typeface="Courier New"/>
                <a:cs typeface="Courier New"/>
                <a:sym typeface="Courier New"/>
              </a:rPr>
              <a:t>"viverra"</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A31515"/>
                </a:solidFill>
                <a:latin typeface="Courier New"/>
                <a:ea typeface="Courier New"/>
                <a:cs typeface="Courier New"/>
                <a:sym typeface="Courier New"/>
              </a:rPr>
              <a:t>"velit"</a:t>
            </a:r>
            <a:r>
              <a:rPr b="0" i="0" lang="en" sz="1200" u="none" cap="none" strike="noStrike">
                <a:solidFill>
                  <a:srgbClr val="000000"/>
                </a:solidFill>
                <a:latin typeface="Courier New"/>
                <a:ea typeface="Courier New"/>
                <a:cs typeface="Courier New"/>
                <a:sym typeface="Courier New"/>
              </a:rPr>
              <a:t>, </a:t>
            </a:r>
            <a:r>
              <a:rPr b="0" i="0" lang="en" sz="1200" u="none" cap="none" strike="noStrike">
                <a:solidFill>
                  <a:srgbClr val="A31515"/>
                </a:solidFill>
                <a:latin typeface="Courier New"/>
                <a:ea typeface="Courier New"/>
                <a:cs typeface="Courier New"/>
                <a:sym typeface="Courier New"/>
              </a:rPr>
              <a:t>"mattis"</a:t>
            </a:r>
            <a:r>
              <a:rPr b="0" i="0" lang="en" sz="1200" u="none" cap="none" strike="noStrike">
                <a:solidFill>
                  <a:srgbClr val="000000"/>
                </a:solidFill>
                <a:latin typeface="Courier New"/>
                <a:ea typeface="Courier New"/>
                <a:cs typeface="Courier New"/>
                <a:sym typeface="Courier New"/>
              </a:rPr>
              <a:t>]</a:t>
            </a:r>
            <a:endParaRPr b="0" i="0" sz="1200" u="none" cap="none" strike="noStrike">
              <a:solidFill>
                <a:srgbClr val="595959"/>
              </a:solidFill>
              <a:latin typeface="Lato"/>
              <a:ea typeface="Lato"/>
              <a:cs typeface="Lato"/>
              <a:sym typeface="Lato"/>
            </a:endParaRPr>
          </a:p>
        </p:txBody>
      </p:sp>
      <p:sp>
        <p:nvSpPr>
          <p:cNvPr id="447" name="Google Shape;447;g28389bfd810_1_641"/>
          <p:cNvSpPr txBox="1"/>
          <p:nvPr/>
        </p:nvSpPr>
        <p:spPr>
          <a:xfrm>
            <a:off x="180450" y="1705476"/>
            <a:ext cx="69300" cy="250200"/>
          </a:xfrm>
          <a:prstGeom prst="rect">
            <a:avLst/>
          </a:prstGeom>
          <a:noFill/>
          <a:ln>
            <a:noFill/>
          </a:ln>
        </p:spPr>
        <p:txBody>
          <a:bodyPr anchorCtr="0" anchor="t" bIns="17125" lIns="34275" spcFirstLastPara="1" rIns="34275" wrap="square" tIns="17125">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8" name="Google Shape;448;g28389bfd810_1_641"/>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b="1" i="0" sz="2600" u="none" cap="none" strike="noStrike">
              <a:solidFill>
                <a:srgbClr val="004C7F"/>
              </a:solidFill>
              <a:latin typeface="Helvetica Neue"/>
              <a:ea typeface="Helvetica Neue"/>
              <a:cs typeface="Helvetica Neue"/>
              <a:sym typeface="Helvetica Neue"/>
            </a:endParaRPr>
          </a:p>
        </p:txBody>
      </p:sp>
      <p:sp>
        <p:nvSpPr>
          <p:cNvPr id="449" name="Google Shape;449;g28389bfd810_1_641"/>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Hypothetical Scenario</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g28389bfd810_1_651"/>
          <p:cNvSpPr txBox="1"/>
          <p:nvPr>
            <p:ph idx="1" type="body"/>
          </p:nvPr>
        </p:nvSpPr>
        <p:spPr>
          <a:xfrm>
            <a:off x="4503999" y="2341677"/>
            <a:ext cx="1779600" cy="968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500"/>
              <a:buNone/>
            </a:pPr>
            <a:r>
              <a:rPr lang="en" sz="1600"/>
              <a:t>Only difference between all these lines is the index</a:t>
            </a:r>
            <a:endParaRPr sz="1600"/>
          </a:p>
        </p:txBody>
      </p:sp>
      <p:sp>
        <p:nvSpPr>
          <p:cNvPr id="455" name="Google Shape;455;g28389bfd810_1_651"/>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456" name="Google Shape;456;g28389bfd810_1_651"/>
          <p:cNvSpPr/>
          <p:nvPr/>
        </p:nvSpPr>
        <p:spPr>
          <a:xfrm>
            <a:off x="3736944" y="1629582"/>
            <a:ext cx="442806" cy="2720250"/>
          </a:xfrm>
          <a:custGeom>
            <a:rect b="b" l="l" r="r" t="t"/>
            <a:pathLst>
              <a:path extrusionOk="0" h="108810" w="17714">
                <a:moveTo>
                  <a:pt x="0" y="2672"/>
                </a:moveTo>
                <a:cubicBezTo>
                  <a:pt x="1538" y="2736"/>
                  <a:pt x="7819" y="-3289"/>
                  <a:pt x="9229" y="3056"/>
                </a:cubicBezTo>
                <a:cubicBezTo>
                  <a:pt x="10639" y="9401"/>
                  <a:pt x="7050" y="33372"/>
                  <a:pt x="8460" y="40743"/>
                </a:cubicBezTo>
                <a:cubicBezTo>
                  <a:pt x="9870" y="48114"/>
                  <a:pt x="17498" y="45294"/>
                  <a:pt x="17690" y="47281"/>
                </a:cubicBezTo>
                <a:cubicBezTo>
                  <a:pt x="17882" y="49268"/>
                  <a:pt x="10447" y="43756"/>
                  <a:pt x="9614" y="52665"/>
                </a:cubicBezTo>
                <a:cubicBezTo>
                  <a:pt x="8781" y="61574"/>
                  <a:pt x="13459" y="91378"/>
                  <a:pt x="12690" y="100735"/>
                </a:cubicBezTo>
                <a:cubicBezTo>
                  <a:pt x="11921" y="110093"/>
                  <a:pt x="6281" y="107464"/>
                  <a:pt x="4999" y="108810"/>
                </a:cubicBezTo>
              </a:path>
            </a:pathLst>
          </a:custGeom>
          <a:noFill/>
          <a:ln cap="flat" cmpd="sng" w="38100">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457" name="Google Shape;457;g28389bfd810_1_651"/>
          <p:cNvSpPr txBox="1"/>
          <p:nvPr/>
        </p:nvSpPr>
        <p:spPr>
          <a:xfrm>
            <a:off x="1754150" y="1466775"/>
            <a:ext cx="2425500" cy="28827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0</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1</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2</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3</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4</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5</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6</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7</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8</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9</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rgbClr val="000000"/>
              </a:solidFill>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300" u="none" cap="none" strike="noStrike">
                <a:solidFill>
                  <a:srgbClr val="795E26"/>
                </a:solidFill>
                <a:latin typeface="Courier New"/>
                <a:ea typeface="Courier New"/>
                <a:cs typeface="Courier New"/>
                <a:sym typeface="Courier New"/>
              </a:rPr>
              <a:t>print</a:t>
            </a:r>
            <a:r>
              <a:rPr b="0" i="0" lang="en" sz="1300" u="none" cap="none" strike="noStrike">
                <a:solidFill>
                  <a:srgbClr val="000000"/>
                </a:solidFill>
                <a:latin typeface="Courier New"/>
                <a:ea typeface="Courier New"/>
                <a:cs typeface="Courier New"/>
                <a:sym typeface="Courier New"/>
              </a:rPr>
              <a:t>(word_list[</a:t>
            </a:r>
            <a:r>
              <a:rPr b="0" i="0" lang="en" sz="1300" u="none" cap="none" strike="noStrike">
                <a:solidFill>
                  <a:srgbClr val="098156"/>
                </a:solidFill>
                <a:latin typeface="Courier New"/>
                <a:ea typeface="Courier New"/>
                <a:cs typeface="Courier New"/>
                <a:sym typeface="Courier New"/>
              </a:rPr>
              <a:t>10</a:t>
            </a:r>
            <a:r>
              <a:rPr b="0" i="0" lang="en" sz="1300" u="none" cap="none" strike="noStrike">
                <a:solidFill>
                  <a:srgbClr val="000000"/>
                </a:solidFill>
                <a:latin typeface="Courier New"/>
                <a:ea typeface="Courier New"/>
                <a:cs typeface="Courier New"/>
                <a:sym typeface="Courier New"/>
              </a:rPr>
              <a:t>])</a:t>
            </a:r>
            <a:endParaRPr b="0" i="0" sz="1300" u="none" cap="none" strike="noStrike">
              <a:solidFill>
                <a:schemeClr val="accent1"/>
              </a:solidFill>
              <a:latin typeface="Lato"/>
              <a:ea typeface="Lato"/>
              <a:cs typeface="Lato"/>
              <a:sym typeface="Lato"/>
            </a:endParaRPr>
          </a:p>
          <a:p>
            <a:pPr indent="0" lvl="0" marL="0" marR="0" rtl="0" algn="l">
              <a:lnSpc>
                <a:spcPct val="115000"/>
              </a:lnSpc>
              <a:spcBef>
                <a:spcPts val="0"/>
              </a:spcBef>
              <a:spcAft>
                <a:spcPts val="1200"/>
              </a:spcAft>
              <a:buClr>
                <a:schemeClr val="accent1"/>
              </a:buClr>
              <a:buSzPts val="500"/>
              <a:buFont typeface="Lato"/>
              <a:buNone/>
            </a:pPr>
            <a:r>
              <a:t/>
            </a:r>
            <a:endParaRPr b="0" i="0" sz="1300" u="none" cap="none" strike="noStrike">
              <a:solidFill>
                <a:schemeClr val="accent1"/>
              </a:solidFill>
              <a:latin typeface="Lato"/>
              <a:ea typeface="Lato"/>
              <a:cs typeface="Lato"/>
              <a:sym typeface="Lato"/>
            </a:endParaRPr>
          </a:p>
        </p:txBody>
      </p:sp>
      <p:sp>
        <p:nvSpPr>
          <p:cNvPr id="458" name="Google Shape;458;g28389bfd810_1_651"/>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b="1" i="0" sz="2600" u="none" cap="none" strike="noStrike">
              <a:solidFill>
                <a:srgbClr val="004C7F"/>
              </a:solidFill>
              <a:latin typeface="Helvetica Neue"/>
              <a:ea typeface="Helvetica Neue"/>
              <a:cs typeface="Helvetica Neue"/>
              <a:sym typeface="Helvetica Neue"/>
            </a:endParaRPr>
          </a:p>
        </p:txBody>
      </p:sp>
      <p:sp>
        <p:nvSpPr>
          <p:cNvPr id="459" name="Google Shape;459;g28389bfd810_1_651"/>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Hypothetical Scenario</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g28389bfd810_1_660"/>
          <p:cNvSpPr txBox="1"/>
          <p:nvPr>
            <p:ph idx="1" type="body"/>
          </p:nvPr>
        </p:nvSpPr>
        <p:spPr>
          <a:xfrm>
            <a:off x="452052" y="1353914"/>
            <a:ext cx="4431900" cy="9615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000"/>
              <a:buChar char="●"/>
            </a:pPr>
            <a:r>
              <a:rPr lang="en" sz="1400"/>
              <a:t>How to use:  </a:t>
            </a:r>
            <a:r>
              <a:rPr lang="en" sz="1400">
                <a:solidFill>
                  <a:srgbClr val="AF00DB"/>
                </a:solidFill>
                <a:highlight>
                  <a:srgbClr val="FFFFFE"/>
                </a:highlight>
                <a:latin typeface="Courier New"/>
                <a:ea typeface="Courier New"/>
                <a:cs typeface="Courier New"/>
                <a:sym typeface="Courier New"/>
              </a:rPr>
              <a:t>for</a:t>
            </a:r>
            <a:r>
              <a:rPr lang="en" sz="1400">
                <a:latin typeface="Courier New"/>
                <a:ea typeface="Courier New"/>
                <a:cs typeface="Courier New"/>
                <a:sym typeface="Courier New"/>
              </a:rPr>
              <a:t> </a:t>
            </a:r>
            <a:r>
              <a:rPr i="1" lang="en" sz="1400">
                <a:latin typeface="Courier New"/>
                <a:ea typeface="Courier New"/>
                <a:cs typeface="Courier New"/>
                <a:sym typeface="Courier New"/>
              </a:rPr>
              <a:t>iterator</a:t>
            </a:r>
            <a:r>
              <a:rPr lang="en" sz="1400">
                <a:latin typeface="Courier New"/>
                <a:ea typeface="Courier New"/>
                <a:cs typeface="Courier New"/>
                <a:sym typeface="Courier New"/>
              </a:rPr>
              <a:t> </a:t>
            </a:r>
            <a:r>
              <a:rPr lang="en" sz="1400">
                <a:solidFill>
                  <a:srgbClr val="0000FF"/>
                </a:solidFill>
                <a:highlight>
                  <a:srgbClr val="FFFFFE"/>
                </a:highlight>
                <a:latin typeface="Courier New"/>
                <a:ea typeface="Courier New"/>
                <a:cs typeface="Courier New"/>
                <a:sym typeface="Courier New"/>
              </a:rPr>
              <a:t>in</a:t>
            </a:r>
            <a:r>
              <a:rPr lang="en" sz="1400">
                <a:latin typeface="Courier New"/>
                <a:ea typeface="Courier New"/>
                <a:cs typeface="Courier New"/>
                <a:sym typeface="Courier New"/>
              </a:rPr>
              <a:t> </a:t>
            </a:r>
            <a:r>
              <a:rPr i="1" lang="en" sz="1400">
                <a:latin typeface="Courier New"/>
                <a:ea typeface="Courier New"/>
                <a:cs typeface="Courier New"/>
                <a:sym typeface="Courier New"/>
              </a:rPr>
              <a:t>iterable</a:t>
            </a:r>
            <a:r>
              <a:rPr lang="en" sz="1400">
                <a:latin typeface="Courier New"/>
                <a:ea typeface="Courier New"/>
                <a:cs typeface="Courier New"/>
                <a:sym typeface="Courier New"/>
              </a:rPr>
              <a:t>:</a:t>
            </a:r>
            <a:endParaRPr sz="1400">
              <a:latin typeface="Courier New"/>
              <a:ea typeface="Courier New"/>
              <a:cs typeface="Courier New"/>
              <a:sym typeface="Courier New"/>
            </a:endParaRPr>
          </a:p>
          <a:p>
            <a:pPr indent="-304800" lvl="1" marL="914400" rtl="0" algn="l">
              <a:lnSpc>
                <a:spcPct val="115000"/>
              </a:lnSpc>
              <a:spcBef>
                <a:spcPts val="0"/>
              </a:spcBef>
              <a:spcAft>
                <a:spcPts val="0"/>
              </a:spcAft>
              <a:buSzPts val="1000"/>
              <a:buChar char="○"/>
            </a:pPr>
            <a:r>
              <a:rPr lang="en" sz="1400"/>
              <a:t>String, list, range, etc.</a:t>
            </a:r>
            <a:endParaRPr sz="1400"/>
          </a:p>
          <a:p>
            <a:pPr indent="-304800" lvl="1" marL="914400" rtl="0" algn="l">
              <a:lnSpc>
                <a:spcPct val="115000"/>
              </a:lnSpc>
              <a:spcBef>
                <a:spcPts val="0"/>
              </a:spcBef>
              <a:spcAft>
                <a:spcPts val="0"/>
              </a:spcAft>
              <a:buSzPts val="1000"/>
              <a:buChar char="○"/>
            </a:pPr>
            <a:r>
              <a:rPr lang="en" sz="1400"/>
              <a:t>Need indentation</a:t>
            </a:r>
            <a:endParaRPr/>
          </a:p>
          <a:p>
            <a:pPr indent="0" lvl="0" marL="0" rtl="0" algn="l">
              <a:lnSpc>
                <a:spcPct val="135714"/>
              </a:lnSpc>
              <a:spcBef>
                <a:spcPts val="0"/>
              </a:spcBef>
              <a:spcAft>
                <a:spcPts val="0"/>
              </a:spcAft>
              <a:buSzPts val="1100"/>
              <a:buNone/>
            </a:pPr>
            <a:r>
              <a:t/>
            </a:r>
            <a:endParaRPr sz="1600">
              <a:solidFill>
                <a:srgbClr val="000000"/>
              </a:solidFill>
              <a:highlight>
                <a:srgbClr val="FFFFFE"/>
              </a:highlight>
              <a:latin typeface="Courier New"/>
              <a:ea typeface="Courier New"/>
              <a:cs typeface="Courier New"/>
              <a:sym typeface="Courier New"/>
            </a:endParaRPr>
          </a:p>
        </p:txBody>
      </p:sp>
      <p:sp>
        <p:nvSpPr>
          <p:cNvPr id="465" name="Google Shape;465;g28389bfd810_1_660"/>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466" name="Google Shape;466;g28389bfd810_1_660"/>
          <p:cNvSpPr txBox="1"/>
          <p:nvPr/>
        </p:nvSpPr>
        <p:spPr>
          <a:xfrm>
            <a:off x="652444" y="3181810"/>
            <a:ext cx="7888800" cy="12120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accent1"/>
              </a:buClr>
              <a:buSzPts val="500"/>
              <a:buFont typeface="Lato"/>
              <a:buNone/>
            </a:pPr>
            <a:r>
              <a:rPr b="0" i="0" lang="en" sz="1600" u="none" cap="none" strike="noStrike">
                <a:solidFill>
                  <a:srgbClr val="AF00DB"/>
                </a:solidFill>
                <a:highlight>
                  <a:srgbClr val="FFFFFE"/>
                </a:highlight>
                <a:latin typeface="Courier New"/>
                <a:ea typeface="Courier New"/>
                <a:cs typeface="Courier New"/>
                <a:sym typeface="Courier New"/>
              </a:rPr>
              <a:t>for</a:t>
            </a:r>
            <a:r>
              <a:rPr b="0" i="0" lang="en" sz="1600" u="none" cap="none" strike="noStrike">
                <a:solidFill>
                  <a:srgbClr val="000000"/>
                </a:solidFill>
                <a:highlight>
                  <a:srgbClr val="FFFFFE"/>
                </a:highlight>
                <a:latin typeface="Courier New"/>
                <a:ea typeface="Courier New"/>
                <a:cs typeface="Courier New"/>
                <a:sym typeface="Courier New"/>
              </a:rPr>
              <a:t> number </a:t>
            </a:r>
            <a:r>
              <a:rPr b="0" i="0" lang="en" sz="1600" u="none" cap="none" strike="noStrike">
                <a:solidFill>
                  <a:srgbClr val="0000FF"/>
                </a:solidFill>
                <a:highlight>
                  <a:srgbClr val="FFFFFE"/>
                </a:highlight>
                <a:latin typeface="Courier New"/>
                <a:ea typeface="Courier New"/>
                <a:cs typeface="Courier New"/>
                <a:sym typeface="Courier New"/>
              </a:rPr>
              <a:t>in</a:t>
            </a:r>
            <a:r>
              <a:rPr b="0" i="0" lang="en" sz="1600" u="none" cap="none" strike="noStrike">
                <a:solidFill>
                  <a:srgbClr val="000000"/>
                </a:solidFill>
                <a:highlight>
                  <a:srgbClr val="FFFFFE"/>
                </a:highlight>
                <a:latin typeface="Courier New"/>
                <a:ea typeface="Courier New"/>
                <a:cs typeface="Courier New"/>
                <a:sym typeface="Courier New"/>
              </a:rPr>
              <a:t> </a:t>
            </a:r>
            <a:r>
              <a:rPr b="0" i="0" lang="en" sz="1600" u="none" cap="none" strike="noStrike">
                <a:solidFill>
                  <a:srgbClr val="795E26"/>
                </a:solidFill>
                <a:highlight>
                  <a:srgbClr val="FFFFFE"/>
                </a:highlight>
                <a:latin typeface="Courier New"/>
                <a:ea typeface="Courier New"/>
                <a:cs typeface="Courier New"/>
                <a:sym typeface="Courier New"/>
              </a:rPr>
              <a:t>range</a:t>
            </a:r>
            <a:r>
              <a:rPr b="0" i="0" lang="en" sz="1600" u="none" cap="none" strike="noStrike">
                <a:solidFill>
                  <a:srgbClr val="000000"/>
                </a:solidFill>
                <a:highlight>
                  <a:srgbClr val="FFFFFE"/>
                </a:highlight>
                <a:latin typeface="Courier New"/>
                <a:ea typeface="Courier New"/>
                <a:cs typeface="Courier New"/>
                <a:sym typeface="Courier New"/>
              </a:rPr>
              <a:t>(</a:t>
            </a:r>
            <a:r>
              <a:rPr b="0" i="0" lang="en" sz="1600" u="none" cap="none" strike="noStrike">
                <a:solidFill>
                  <a:srgbClr val="09885A"/>
                </a:solidFill>
                <a:highlight>
                  <a:srgbClr val="FFFFFE"/>
                </a:highlight>
                <a:latin typeface="Courier New"/>
                <a:ea typeface="Courier New"/>
                <a:cs typeface="Courier New"/>
                <a:sym typeface="Courier New"/>
              </a:rPr>
              <a:t>0</a:t>
            </a:r>
            <a:r>
              <a:rPr b="0" i="0" lang="en" sz="1600" u="none" cap="none" strike="noStrike">
                <a:solidFill>
                  <a:srgbClr val="000000"/>
                </a:solidFill>
                <a:highlight>
                  <a:srgbClr val="FFFFFE"/>
                </a:highlight>
                <a:latin typeface="Courier New"/>
                <a:ea typeface="Courier New"/>
                <a:cs typeface="Courier New"/>
                <a:sym typeface="Courier New"/>
              </a:rPr>
              <a:t>, </a:t>
            </a:r>
            <a:r>
              <a:rPr b="0" i="0" lang="en" sz="1600" u="none" cap="none" strike="noStrike">
                <a:solidFill>
                  <a:srgbClr val="09885A"/>
                </a:solidFill>
                <a:highlight>
                  <a:srgbClr val="FFFFFE"/>
                </a:highlight>
                <a:latin typeface="Courier New"/>
                <a:ea typeface="Courier New"/>
                <a:cs typeface="Courier New"/>
                <a:sym typeface="Courier New"/>
              </a:rPr>
              <a:t>11</a:t>
            </a:r>
            <a:r>
              <a:rPr b="0" i="0" lang="en" sz="1600" u="none" cap="none" strike="noStrike">
                <a:solidFill>
                  <a:srgbClr val="000000"/>
                </a:solidFill>
                <a:highlight>
                  <a:srgbClr val="FFFFFE"/>
                </a:highlight>
                <a:latin typeface="Courier New"/>
                <a:ea typeface="Courier New"/>
                <a:cs typeface="Courier New"/>
                <a:sym typeface="Courier New"/>
              </a:rPr>
              <a:t>): </a:t>
            </a:r>
            <a:r>
              <a:rPr b="0" i="0" lang="en" sz="1600" u="none" cap="none" strike="noStrike">
                <a:solidFill>
                  <a:srgbClr val="008000"/>
                </a:solidFill>
                <a:highlight>
                  <a:srgbClr val="FFFFFE"/>
                </a:highlight>
                <a:latin typeface="Courier New"/>
                <a:ea typeface="Courier New"/>
                <a:cs typeface="Courier New"/>
                <a:sym typeface="Courier New"/>
              </a:rPr>
              <a:t>#range goes through 0, 1, 2, … 10</a:t>
            </a:r>
            <a:endParaRPr b="0" i="0" sz="11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  </a:t>
            </a:r>
            <a:r>
              <a:rPr b="0" i="0" lang="en" sz="1600" u="none" cap="none" strike="noStrike">
                <a:solidFill>
                  <a:srgbClr val="008000"/>
                </a:solidFill>
                <a:highlight>
                  <a:srgbClr val="FFFFFE"/>
                </a:highlight>
                <a:latin typeface="Courier New"/>
                <a:ea typeface="Courier New"/>
                <a:cs typeface="Courier New"/>
                <a:sym typeface="Courier New"/>
              </a:rPr>
              <a:t>#this loop repeats 11 times and number changes to each number</a:t>
            </a:r>
            <a:endParaRPr b="0" i="0" sz="1600" u="none" cap="none" strike="noStrike">
              <a:solidFill>
                <a:srgbClr val="008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  </a:t>
            </a:r>
            <a:r>
              <a:rPr b="0" i="0" lang="en" sz="1600" u="none" cap="none" strike="noStrike">
                <a:solidFill>
                  <a:srgbClr val="795E26"/>
                </a:solidFill>
                <a:highlight>
                  <a:srgbClr val="FFFFFE"/>
                </a:highlight>
                <a:latin typeface="Courier New"/>
                <a:ea typeface="Courier New"/>
                <a:cs typeface="Courier New"/>
                <a:sym typeface="Courier New"/>
              </a:rPr>
              <a:t>print</a:t>
            </a:r>
            <a:r>
              <a:rPr b="0" i="0" lang="en" sz="1600" u="none" cap="none" strike="noStrike">
                <a:solidFill>
                  <a:srgbClr val="000000"/>
                </a:solidFill>
                <a:highlight>
                  <a:srgbClr val="FFFFFE"/>
                </a:highlight>
                <a:latin typeface="Courier New"/>
                <a:ea typeface="Courier New"/>
                <a:cs typeface="Courier New"/>
                <a:sym typeface="Courier New"/>
              </a:rPr>
              <a:t>(</a:t>
            </a:r>
            <a:r>
              <a:rPr b="0" i="0" lang="en" sz="1600" u="none" cap="none" strike="noStrike">
                <a:solidFill>
                  <a:srgbClr val="000000"/>
                </a:solidFill>
                <a:latin typeface="Courier New"/>
                <a:ea typeface="Courier New"/>
                <a:cs typeface="Courier New"/>
                <a:sym typeface="Courier New"/>
              </a:rPr>
              <a:t>word_list[</a:t>
            </a:r>
            <a:r>
              <a:rPr b="0" i="0" lang="en" sz="1600" u="none" cap="none" strike="noStrike">
                <a:solidFill>
                  <a:srgbClr val="000000"/>
                </a:solidFill>
                <a:highlight>
                  <a:srgbClr val="FFFFFE"/>
                </a:highlight>
                <a:latin typeface="Courier New"/>
                <a:ea typeface="Courier New"/>
                <a:cs typeface="Courier New"/>
                <a:sym typeface="Courier New"/>
              </a:rPr>
              <a:t>number</a:t>
            </a:r>
            <a:r>
              <a:rPr b="0" i="0" lang="en" sz="1600" u="none" cap="none" strike="noStrike">
                <a:solidFill>
                  <a:srgbClr val="000000"/>
                </a:solidFill>
                <a:latin typeface="Courier New"/>
                <a:ea typeface="Courier New"/>
                <a:cs typeface="Courier New"/>
                <a:sym typeface="Courier New"/>
              </a:rPr>
              <a:t>]</a:t>
            </a:r>
            <a:r>
              <a:rPr b="0" i="0" lang="en" sz="1600" u="none" cap="none" strike="noStrike">
                <a:solidFill>
                  <a:srgbClr val="000000"/>
                </a:solidFill>
                <a:highlight>
                  <a:srgbClr val="FFFFFE"/>
                </a:highlight>
                <a:latin typeface="Courier New"/>
                <a:ea typeface="Courier New"/>
                <a:cs typeface="Courier New"/>
                <a:sym typeface="Courier New"/>
              </a:rPr>
              <a:t>)</a:t>
            </a:r>
            <a:endParaRPr b="0" i="0" sz="1600" u="none" cap="none" strike="noStrike">
              <a:solidFill>
                <a:schemeClr val="accent1"/>
              </a:solidFill>
              <a:latin typeface="Courier New"/>
              <a:ea typeface="Courier New"/>
              <a:cs typeface="Courier New"/>
              <a:sym typeface="Courier New"/>
            </a:endParaRPr>
          </a:p>
        </p:txBody>
      </p:sp>
      <p:sp>
        <p:nvSpPr>
          <p:cNvPr id="467" name="Google Shape;467;g28389bfd810_1_660"/>
          <p:cNvSpPr txBox="1"/>
          <p:nvPr/>
        </p:nvSpPr>
        <p:spPr>
          <a:xfrm>
            <a:off x="688219" y="2412882"/>
            <a:ext cx="8049600" cy="921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accent1"/>
              </a:buClr>
              <a:buSzPts val="500"/>
              <a:buFont typeface="Lato"/>
              <a:buNone/>
            </a:pPr>
            <a:r>
              <a:rPr b="0" i="0" lang="en" sz="1600" u="none" cap="none" strike="noStrike">
                <a:solidFill>
                  <a:srgbClr val="000000"/>
                </a:solidFill>
                <a:latin typeface="Courier New"/>
                <a:ea typeface="Courier New"/>
                <a:cs typeface="Courier New"/>
                <a:sym typeface="Courier New"/>
              </a:rPr>
              <a:t>word_list = [</a:t>
            </a:r>
            <a:r>
              <a:rPr b="0" i="0" lang="en" sz="1600" u="none" cap="none" strike="noStrike">
                <a:solidFill>
                  <a:srgbClr val="A31515"/>
                </a:solidFill>
                <a:latin typeface="Courier New"/>
                <a:ea typeface="Courier New"/>
                <a:cs typeface="Courier New"/>
                <a:sym typeface="Courier New"/>
              </a:rPr>
              <a:t>"Lorem"</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"ipsum"</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"dolor"</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"sit"</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"amet"</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"fusce"</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"rhoncus"</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"mi"</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"viverra"</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"velit"</a:t>
            </a:r>
            <a:r>
              <a:rPr b="0" i="0" lang="en" sz="1600" u="none" cap="none" strike="noStrike">
                <a:solidFill>
                  <a:srgbClr val="000000"/>
                </a:solidFill>
                <a:latin typeface="Courier New"/>
                <a:ea typeface="Courier New"/>
                <a:cs typeface="Courier New"/>
                <a:sym typeface="Courier New"/>
              </a:rPr>
              <a:t>, </a:t>
            </a:r>
            <a:r>
              <a:rPr b="0" i="0" lang="en" sz="1600" u="none" cap="none" strike="noStrike">
                <a:solidFill>
                  <a:srgbClr val="A31515"/>
                </a:solidFill>
                <a:latin typeface="Courier New"/>
                <a:ea typeface="Courier New"/>
                <a:cs typeface="Courier New"/>
                <a:sym typeface="Courier New"/>
              </a:rPr>
              <a:t>"mattis"</a:t>
            </a:r>
            <a:r>
              <a:rPr b="0" i="0" lang="en" sz="1600" u="none" cap="none" strike="noStrike">
                <a:solidFill>
                  <a:srgbClr val="000000"/>
                </a:solidFill>
                <a:latin typeface="Courier New"/>
                <a:ea typeface="Courier New"/>
                <a:cs typeface="Courier New"/>
                <a:sym typeface="Courier New"/>
              </a:rPr>
              <a:t>]</a:t>
            </a:r>
            <a:endParaRPr b="0" i="0" sz="1600" u="none" cap="none" strike="noStrike">
              <a:solidFill>
                <a:srgbClr val="595959"/>
              </a:solidFill>
              <a:latin typeface="Lato"/>
              <a:ea typeface="Lato"/>
              <a:cs typeface="Lato"/>
              <a:sym typeface="Lato"/>
            </a:endParaRPr>
          </a:p>
        </p:txBody>
      </p:sp>
      <p:sp>
        <p:nvSpPr>
          <p:cNvPr id="468" name="Google Shape;468;g28389bfd810_1_660"/>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b="1" i="0" sz="2600" u="none" cap="none" strike="noStrike">
              <a:solidFill>
                <a:srgbClr val="004C7F"/>
              </a:solidFill>
              <a:latin typeface="Helvetica Neue"/>
              <a:ea typeface="Helvetica Neue"/>
              <a:cs typeface="Helvetica Neue"/>
              <a:sym typeface="Helvetica Neue"/>
            </a:endParaRPr>
          </a:p>
        </p:txBody>
      </p:sp>
      <p:sp>
        <p:nvSpPr>
          <p:cNvPr id="469" name="Google Shape;469;g28389bfd810_1_660"/>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For Loops</a:t>
            </a:r>
            <a:endParaRPr sz="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g28389bfd810_1_678"/>
          <p:cNvSpPr txBox="1"/>
          <p:nvPr>
            <p:ph idx="1" type="body"/>
          </p:nvPr>
        </p:nvSpPr>
        <p:spPr>
          <a:xfrm>
            <a:off x="461073" y="2091675"/>
            <a:ext cx="6146400" cy="54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500"/>
              <a:buNone/>
            </a:pPr>
            <a:r>
              <a:rPr lang="en" sz="1400">
                <a:solidFill>
                  <a:srgbClr val="000000"/>
                </a:solidFill>
                <a:latin typeface="Courier New"/>
                <a:ea typeface="Courier New"/>
                <a:cs typeface="Courier New"/>
                <a:sym typeface="Courier New"/>
              </a:rPr>
              <a:t>word_list = [</a:t>
            </a:r>
            <a:r>
              <a:rPr lang="en" sz="1400">
                <a:solidFill>
                  <a:srgbClr val="A31515"/>
                </a:solidFill>
                <a:latin typeface="Courier New"/>
                <a:ea typeface="Courier New"/>
                <a:cs typeface="Courier New"/>
                <a:sym typeface="Courier New"/>
              </a:rPr>
              <a:t>"Lorem"</a:t>
            </a:r>
            <a:r>
              <a:rPr lang="en" sz="1400">
                <a:solidFill>
                  <a:srgbClr val="000000"/>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"ipsum"</a:t>
            </a:r>
            <a:r>
              <a:rPr lang="en" sz="1400">
                <a:solidFill>
                  <a:srgbClr val="000000"/>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"dolor"</a:t>
            </a:r>
            <a:r>
              <a:rPr lang="en" sz="1400">
                <a:solidFill>
                  <a:srgbClr val="000000"/>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"sit"</a:t>
            </a:r>
            <a:r>
              <a:rPr lang="en" sz="1400">
                <a:solidFill>
                  <a:srgbClr val="000000"/>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"amet"</a:t>
            </a:r>
            <a:r>
              <a:rPr lang="en" sz="1400">
                <a:solidFill>
                  <a:srgbClr val="000000"/>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"fusce"</a:t>
            </a:r>
            <a:r>
              <a:rPr lang="en" sz="1400">
                <a:solidFill>
                  <a:srgbClr val="000000"/>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"rhoncus"</a:t>
            </a:r>
            <a:r>
              <a:rPr lang="en" sz="1400">
                <a:solidFill>
                  <a:srgbClr val="000000"/>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"mi"</a:t>
            </a:r>
            <a:r>
              <a:rPr lang="en" sz="1400">
                <a:solidFill>
                  <a:srgbClr val="000000"/>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"viverra"</a:t>
            </a:r>
            <a:r>
              <a:rPr lang="en" sz="1400">
                <a:solidFill>
                  <a:srgbClr val="000000"/>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"velit"</a:t>
            </a:r>
            <a:r>
              <a:rPr lang="en" sz="1400">
                <a:solidFill>
                  <a:srgbClr val="000000"/>
                </a:solidFill>
                <a:latin typeface="Courier New"/>
                <a:ea typeface="Courier New"/>
                <a:cs typeface="Courier New"/>
                <a:sym typeface="Courier New"/>
              </a:rPr>
              <a:t>, </a:t>
            </a:r>
            <a:r>
              <a:rPr lang="en" sz="1400">
                <a:solidFill>
                  <a:srgbClr val="A31515"/>
                </a:solidFill>
                <a:latin typeface="Courier New"/>
                <a:ea typeface="Courier New"/>
                <a:cs typeface="Courier New"/>
                <a:sym typeface="Courier New"/>
              </a:rPr>
              <a:t>"mattis"</a:t>
            </a:r>
            <a:r>
              <a:rPr lang="en" sz="1400">
                <a:solidFill>
                  <a:srgbClr val="000000"/>
                </a:solidFill>
                <a:latin typeface="Courier New"/>
                <a:ea typeface="Courier New"/>
                <a:cs typeface="Courier New"/>
                <a:sym typeface="Courier New"/>
              </a:rPr>
              <a:t>]</a:t>
            </a:r>
            <a:endParaRPr sz="1400">
              <a:solidFill>
                <a:srgbClr val="AF00DB"/>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400">
              <a:solidFill>
                <a:srgbClr val="000000"/>
              </a:solidFill>
              <a:highlight>
                <a:srgbClr val="FFFFFE"/>
              </a:highlight>
              <a:latin typeface="Courier New"/>
              <a:ea typeface="Courier New"/>
              <a:cs typeface="Courier New"/>
              <a:sym typeface="Courier New"/>
            </a:endParaRPr>
          </a:p>
        </p:txBody>
      </p:sp>
      <p:sp>
        <p:nvSpPr>
          <p:cNvPr id="475" name="Google Shape;475;g28389bfd810_1_678"/>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pic>
        <p:nvPicPr>
          <p:cNvPr id="476" name="Google Shape;476;g28389bfd810_1_678"/>
          <p:cNvPicPr preferRelativeResize="0"/>
          <p:nvPr/>
        </p:nvPicPr>
        <p:blipFill rotWithShape="1">
          <a:blip r:embed="rId3">
            <a:alphaModFix/>
          </a:blip>
          <a:srcRect b="0" l="0" r="0" t="0"/>
          <a:stretch/>
        </p:blipFill>
        <p:spPr>
          <a:xfrm>
            <a:off x="7083952" y="1318650"/>
            <a:ext cx="1597067" cy="3115845"/>
          </a:xfrm>
          <a:prstGeom prst="rect">
            <a:avLst/>
          </a:prstGeom>
          <a:noFill/>
          <a:ln>
            <a:noFill/>
          </a:ln>
        </p:spPr>
      </p:pic>
      <p:sp>
        <p:nvSpPr>
          <p:cNvPr id="477" name="Google Shape;477;g28389bfd810_1_678"/>
          <p:cNvSpPr txBox="1"/>
          <p:nvPr/>
        </p:nvSpPr>
        <p:spPr>
          <a:xfrm>
            <a:off x="7085655" y="888795"/>
            <a:ext cx="12045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b="1" i="0" lang="en" sz="2000" u="sng" cap="none" strike="noStrike">
                <a:solidFill>
                  <a:schemeClr val="accent1"/>
                </a:solidFill>
                <a:latin typeface="Lato"/>
                <a:ea typeface="Lato"/>
                <a:cs typeface="Lato"/>
                <a:sym typeface="Lato"/>
              </a:rPr>
              <a:t>Output:</a:t>
            </a:r>
            <a:endParaRPr b="1" i="0" sz="2000" u="sng" cap="none" strike="noStrike">
              <a:solidFill>
                <a:schemeClr val="accent1"/>
              </a:solidFill>
              <a:latin typeface="Arial"/>
              <a:ea typeface="Arial"/>
              <a:cs typeface="Arial"/>
              <a:sym typeface="Arial"/>
            </a:endParaRPr>
          </a:p>
        </p:txBody>
      </p:sp>
      <p:sp>
        <p:nvSpPr>
          <p:cNvPr id="478" name="Google Shape;478;g28389bfd810_1_678"/>
          <p:cNvSpPr txBox="1"/>
          <p:nvPr/>
        </p:nvSpPr>
        <p:spPr>
          <a:xfrm>
            <a:off x="360264" y="2872317"/>
            <a:ext cx="6678000" cy="10665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Clr>
                <a:schemeClr val="accent1"/>
              </a:buClr>
              <a:buSzPts val="500"/>
              <a:buFont typeface="Lato"/>
              <a:buNone/>
            </a:pPr>
            <a:r>
              <a:rPr b="0" i="0" lang="en" sz="1400" u="none" cap="none" strike="noStrike">
                <a:solidFill>
                  <a:srgbClr val="AF00DB"/>
                </a:solidFill>
                <a:highlight>
                  <a:srgbClr val="FFFFFE"/>
                </a:highlight>
                <a:latin typeface="Courier New"/>
                <a:ea typeface="Courier New"/>
                <a:cs typeface="Courier New"/>
                <a:sym typeface="Courier New"/>
              </a:rPr>
              <a:t>for</a:t>
            </a:r>
            <a:r>
              <a:rPr b="0" i="0" lang="en" sz="1400" u="none" cap="none" strike="noStrike">
                <a:solidFill>
                  <a:srgbClr val="000000"/>
                </a:solidFill>
                <a:highlight>
                  <a:srgbClr val="FFFFFE"/>
                </a:highlight>
                <a:latin typeface="Courier New"/>
                <a:ea typeface="Courier New"/>
                <a:cs typeface="Courier New"/>
                <a:sym typeface="Courier New"/>
              </a:rPr>
              <a:t> word </a:t>
            </a:r>
            <a:r>
              <a:rPr b="0" i="0" lang="en" sz="1400" u="none" cap="none" strike="noStrike">
                <a:solidFill>
                  <a:srgbClr val="0000FF"/>
                </a:solidFill>
                <a:highlight>
                  <a:srgbClr val="FFFFFE"/>
                </a:highlight>
                <a:latin typeface="Courier New"/>
                <a:ea typeface="Courier New"/>
                <a:cs typeface="Courier New"/>
                <a:sym typeface="Courier New"/>
              </a:rPr>
              <a:t>in</a:t>
            </a:r>
            <a:r>
              <a:rPr b="0" i="0" lang="en" sz="1400" u="none" cap="none" strike="noStrike">
                <a:solidFill>
                  <a:srgbClr val="000000"/>
                </a:solidFill>
                <a:highlight>
                  <a:srgbClr val="FFFFFE"/>
                </a:highlight>
                <a:latin typeface="Courier New"/>
                <a:ea typeface="Courier New"/>
                <a:cs typeface="Courier New"/>
                <a:sym typeface="Courier New"/>
              </a:rPr>
              <a:t> word_list:</a:t>
            </a:r>
            <a:endParaRPr b="0" i="0" sz="14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0"/>
              </a:spcBef>
              <a:spcAft>
                <a:spcPts val="0"/>
              </a:spcAft>
              <a:buClr>
                <a:schemeClr val="accent1"/>
              </a:buClr>
              <a:buSzPts val="500"/>
              <a:buFont typeface="Lato"/>
              <a:buNone/>
            </a:pPr>
            <a:r>
              <a:rPr b="0" i="0" lang="en" sz="1400" u="none" cap="none" strike="noStrike">
                <a:solidFill>
                  <a:srgbClr val="000000"/>
                </a:solidFill>
                <a:highlight>
                  <a:srgbClr val="FFFFFE"/>
                </a:highlight>
                <a:latin typeface="Courier New"/>
                <a:ea typeface="Courier New"/>
                <a:cs typeface="Courier New"/>
                <a:sym typeface="Courier New"/>
              </a:rPr>
              <a:t>  </a:t>
            </a:r>
            <a:r>
              <a:rPr b="0" i="0" lang="en" sz="1400" u="none" cap="none" strike="noStrike">
                <a:solidFill>
                  <a:srgbClr val="008000"/>
                </a:solidFill>
                <a:highlight>
                  <a:srgbClr val="FFFFFE"/>
                </a:highlight>
                <a:latin typeface="Courier New"/>
                <a:ea typeface="Courier New"/>
                <a:cs typeface="Courier New"/>
                <a:sym typeface="Courier New"/>
              </a:rPr>
              <a:t>#this loop does the exact same thing but with less typing</a:t>
            </a:r>
            <a:endParaRPr sz="500"/>
          </a:p>
          <a:p>
            <a:pPr indent="0" lvl="0" marL="0" marR="0" rtl="0" algn="l">
              <a:lnSpc>
                <a:spcPct val="135714"/>
              </a:lnSpc>
              <a:spcBef>
                <a:spcPts val="0"/>
              </a:spcBef>
              <a:spcAft>
                <a:spcPts val="0"/>
              </a:spcAft>
              <a:buClr>
                <a:schemeClr val="accent1"/>
              </a:buClr>
              <a:buSzPts val="500"/>
              <a:buFont typeface="Lato"/>
              <a:buNone/>
            </a:pPr>
            <a:r>
              <a:rPr b="0" i="0" lang="en" sz="1400" u="none" cap="none" strike="noStrike">
                <a:solidFill>
                  <a:srgbClr val="000000"/>
                </a:solidFill>
                <a:highlight>
                  <a:srgbClr val="FFFFFE"/>
                </a:highlight>
                <a:latin typeface="Courier New"/>
                <a:ea typeface="Courier New"/>
                <a:cs typeface="Courier New"/>
                <a:sym typeface="Courier New"/>
              </a:rPr>
              <a:t>  </a:t>
            </a:r>
            <a:r>
              <a:rPr b="0" i="0" lang="en" sz="1400" u="none" cap="none" strike="noStrike">
                <a:solidFill>
                  <a:srgbClr val="795E26"/>
                </a:solidFill>
                <a:highlight>
                  <a:srgbClr val="FFFFFE"/>
                </a:highlight>
                <a:latin typeface="Courier New"/>
                <a:ea typeface="Courier New"/>
                <a:cs typeface="Courier New"/>
                <a:sym typeface="Courier New"/>
              </a:rPr>
              <a:t>print</a:t>
            </a:r>
            <a:r>
              <a:rPr b="0" i="0" lang="en" sz="1400" u="none" cap="none" strike="noStrike">
                <a:solidFill>
                  <a:srgbClr val="000000"/>
                </a:solidFill>
                <a:highlight>
                  <a:srgbClr val="FFFFFE"/>
                </a:highlight>
                <a:latin typeface="Courier New"/>
                <a:ea typeface="Courier New"/>
                <a:cs typeface="Courier New"/>
                <a:sym typeface="Courier New"/>
              </a:rPr>
              <a:t>(word)</a:t>
            </a:r>
            <a:endParaRPr b="0" i="0" sz="1400" u="none" cap="none" strike="noStrike">
              <a:solidFill>
                <a:schemeClr val="accent1"/>
              </a:solidFill>
              <a:latin typeface="Courier New"/>
              <a:ea typeface="Courier New"/>
              <a:cs typeface="Courier New"/>
              <a:sym typeface="Courier New"/>
            </a:endParaRPr>
          </a:p>
        </p:txBody>
      </p:sp>
      <p:sp>
        <p:nvSpPr>
          <p:cNvPr id="479" name="Google Shape;479;g28389bfd810_1_678"/>
          <p:cNvSpPr/>
          <p:nvPr/>
        </p:nvSpPr>
        <p:spPr>
          <a:xfrm>
            <a:off x="7083958" y="4350692"/>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80" name="Google Shape;480;g28389bfd810_1_678"/>
          <p:cNvSpPr/>
          <p:nvPr/>
        </p:nvSpPr>
        <p:spPr>
          <a:xfrm>
            <a:off x="5497911" y="2433158"/>
            <a:ext cx="7926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81" name="Google Shape;481;g28389bfd810_1_678"/>
          <p:cNvSpPr/>
          <p:nvPr/>
        </p:nvSpPr>
        <p:spPr>
          <a:xfrm>
            <a:off x="7083958" y="4074467"/>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82" name="Google Shape;482;g28389bfd810_1_678"/>
          <p:cNvSpPr/>
          <p:nvPr/>
        </p:nvSpPr>
        <p:spPr>
          <a:xfrm>
            <a:off x="4498386" y="2433158"/>
            <a:ext cx="7926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83" name="Google Shape;483;g28389bfd810_1_678"/>
          <p:cNvSpPr/>
          <p:nvPr/>
        </p:nvSpPr>
        <p:spPr>
          <a:xfrm>
            <a:off x="3406511" y="2414058"/>
            <a:ext cx="7926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84" name="Google Shape;484;g28389bfd810_1_678"/>
          <p:cNvSpPr/>
          <p:nvPr/>
        </p:nvSpPr>
        <p:spPr>
          <a:xfrm>
            <a:off x="2614030" y="2414050"/>
            <a:ext cx="4932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85" name="Google Shape;485;g28389bfd810_1_678"/>
          <p:cNvSpPr/>
          <p:nvPr/>
        </p:nvSpPr>
        <p:spPr>
          <a:xfrm>
            <a:off x="1603311" y="2414058"/>
            <a:ext cx="7926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86" name="Google Shape;486;g28389bfd810_1_678"/>
          <p:cNvSpPr/>
          <p:nvPr/>
        </p:nvSpPr>
        <p:spPr>
          <a:xfrm>
            <a:off x="536811" y="2414058"/>
            <a:ext cx="7926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87" name="Google Shape;487;g28389bfd810_1_678"/>
          <p:cNvSpPr/>
          <p:nvPr/>
        </p:nvSpPr>
        <p:spPr>
          <a:xfrm>
            <a:off x="5497911" y="2155958"/>
            <a:ext cx="7926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88" name="Google Shape;488;g28389bfd810_1_678"/>
          <p:cNvSpPr/>
          <p:nvPr/>
        </p:nvSpPr>
        <p:spPr>
          <a:xfrm>
            <a:off x="4699299" y="2155958"/>
            <a:ext cx="7926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89" name="Google Shape;489;g28389bfd810_1_678"/>
          <p:cNvSpPr/>
          <p:nvPr/>
        </p:nvSpPr>
        <p:spPr>
          <a:xfrm>
            <a:off x="3779399" y="2155958"/>
            <a:ext cx="7926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90" name="Google Shape;490;g28389bfd810_1_678"/>
          <p:cNvSpPr/>
          <p:nvPr/>
        </p:nvSpPr>
        <p:spPr>
          <a:xfrm>
            <a:off x="2907299" y="2155958"/>
            <a:ext cx="7926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91" name="Google Shape;491;g28389bfd810_1_678"/>
          <p:cNvSpPr/>
          <p:nvPr/>
        </p:nvSpPr>
        <p:spPr>
          <a:xfrm>
            <a:off x="1912799" y="2155958"/>
            <a:ext cx="792600" cy="277200"/>
          </a:xfrm>
          <a:prstGeom prst="roundRect">
            <a:avLst>
              <a:gd fmla="val 16667" name="adj"/>
            </a:avLst>
          </a:prstGeom>
          <a:noFill/>
          <a:ln cap="flat" cmpd="sng" w="38100">
            <a:solidFill>
              <a:schemeClr val="dk1"/>
            </a:solidFill>
            <a:prstDash val="solid"/>
            <a:round/>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92" name="Google Shape;492;g28389bfd810_1_678"/>
          <p:cNvSpPr/>
          <p:nvPr/>
        </p:nvSpPr>
        <p:spPr>
          <a:xfrm>
            <a:off x="7083958" y="3798242"/>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93" name="Google Shape;493;g28389bfd810_1_678"/>
          <p:cNvSpPr/>
          <p:nvPr/>
        </p:nvSpPr>
        <p:spPr>
          <a:xfrm>
            <a:off x="7083958" y="3548792"/>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94" name="Google Shape;494;g28389bfd810_1_678"/>
          <p:cNvSpPr/>
          <p:nvPr/>
        </p:nvSpPr>
        <p:spPr>
          <a:xfrm>
            <a:off x="7083958" y="3259167"/>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95" name="Google Shape;495;g28389bfd810_1_678"/>
          <p:cNvSpPr/>
          <p:nvPr/>
        </p:nvSpPr>
        <p:spPr>
          <a:xfrm>
            <a:off x="7038283" y="2996342"/>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96" name="Google Shape;496;g28389bfd810_1_678"/>
          <p:cNvSpPr/>
          <p:nvPr/>
        </p:nvSpPr>
        <p:spPr>
          <a:xfrm>
            <a:off x="7038283" y="2710342"/>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97" name="Google Shape;497;g28389bfd810_1_678"/>
          <p:cNvSpPr/>
          <p:nvPr/>
        </p:nvSpPr>
        <p:spPr>
          <a:xfrm>
            <a:off x="7038283" y="2433142"/>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98" name="Google Shape;498;g28389bfd810_1_678"/>
          <p:cNvSpPr/>
          <p:nvPr/>
        </p:nvSpPr>
        <p:spPr>
          <a:xfrm>
            <a:off x="7022008" y="2210792"/>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499" name="Google Shape;499;g28389bfd810_1_678"/>
          <p:cNvSpPr/>
          <p:nvPr/>
        </p:nvSpPr>
        <p:spPr>
          <a:xfrm>
            <a:off x="7083983" y="1928792"/>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500" name="Google Shape;500;g28389bfd810_1_678"/>
          <p:cNvSpPr/>
          <p:nvPr/>
        </p:nvSpPr>
        <p:spPr>
          <a:xfrm>
            <a:off x="7022008" y="1706442"/>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501" name="Google Shape;501;g28389bfd810_1_678"/>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b="1" i="0" sz="2600" u="none" cap="none" strike="noStrike">
              <a:solidFill>
                <a:srgbClr val="004C7F"/>
              </a:solidFill>
              <a:latin typeface="Helvetica Neue"/>
              <a:ea typeface="Helvetica Neue"/>
              <a:cs typeface="Helvetica Neue"/>
              <a:sym typeface="Helvetica Neue"/>
            </a:endParaRPr>
          </a:p>
        </p:txBody>
      </p:sp>
      <p:sp>
        <p:nvSpPr>
          <p:cNvPr id="502" name="Google Shape;502;g28389bfd810_1_678"/>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Self-Test</a:t>
            </a:r>
            <a:endParaRPr sz="500"/>
          </a:p>
        </p:txBody>
      </p:sp>
      <p:sp>
        <p:nvSpPr>
          <p:cNvPr id="503" name="Google Shape;503;g28389bfd810_1_678"/>
          <p:cNvSpPr/>
          <p:nvPr/>
        </p:nvSpPr>
        <p:spPr>
          <a:xfrm>
            <a:off x="6956458" y="1381392"/>
            <a:ext cx="2038200" cy="3105000"/>
          </a:xfrm>
          <a:prstGeom prst="rect">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503"/>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5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9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5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9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9"/>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9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9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8"/>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9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7"/>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9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8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9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8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9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8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9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9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8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9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480"/>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0"/>
                                          </p:stCondLst>
                                        </p:cTn>
                                        <p:tgtEl>
                                          <p:spTgt spid="48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48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g28389bfd810_1_690"/>
          <p:cNvSpPr txBox="1"/>
          <p:nvPr>
            <p:ph idx="4294967295" type="body"/>
          </p:nvPr>
        </p:nvSpPr>
        <p:spPr>
          <a:xfrm>
            <a:off x="290280" y="3346450"/>
            <a:ext cx="2633400" cy="127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127000" rtl="0" algn="l">
              <a:lnSpc>
                <a:spcPct val="200000"/>
              </a:lnSpc>
              <a:spcBef>
                <a:spcPts val="0"/>
              </a:spcBef>
              <a:spcAft>
                <a:spcPts val="0"/>
              </a:spcAft>
              <a:buClr>
                <a:srgbClr val="000000"/>
              </a:buClr>
              <a:buSzPts val="600"/>
              <a:buNone/>
            </a:pPr>
            <a:r>
              <a:rPr lang="en" sz="1500">
                <a:solidFill>
                  <a:schemeClr val="dk2"/>
                </a:solidFill>
                <a:highlight>
                  <a:srgbClr val="FFFFFE"/>
                </a:highlight>
                <a:latin typeface="Courier New"/>
                <a:ea typeface="Courier New"/>
                <a:cs typeface="Courier New"/>
                <a:sym typeface="Courier New"/>
              </a:rPr>
              <a:t>a.</a:t>
            </a:r>
            <a:endParaRPr sz="1500">
              <a:solidFill>
                <a:schemeClr val="dk2"/>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500">
                <a:solidFill>
                  <a:srgbClr val="AF00DB"/>
                </a:solidFill>
                <a:highlight>
                  <a:srgbClr val="FFFFFE"/>
                </a:highlight>
                <a:latin typeface="Courier New"/>
                <a:ea typeface="Courier New"/>
                <a:cs typeface="Courier New"/>
                <a:sym typeface="Courier New"/>
              </a:rPr>
              <a:t>for</a:t>
            </a:r>
            <a:r>
              <a:rPr lang="en" sz="1500">
                <a:solidFill>
                  <a:srgbClr val="000000"/>
                </a:solidFill>
                <a:highlight>
                  <a:srgbClr val="FFFFFE"/>
                </a:highlight>
                <a:latin typeface="Courier New"/>
                <a:ea typeface="Courier New"/>
                <a:cs typeface="Courier New"/>
                <a:sym typeface="Courier New"/>
              </a:rPr>
              <a:t> word </a:t>
            </a:r>
            <a:r>
              <a:rPr lang="en" sz="1500">
                <a:solidFill>
                  <a:srgbClr val="0000FF"/>
                </a:solidFill>
                <a:highlight>
                  <a:srgbClr val="FFFFFE"/>
                </a:highlight>
                <a:latin typeface="Courier New"/>
                <a:ea typeface="Courier New"/>
                <a:cs typeface="Courier New"/>
                <a:sym typeface="Courier New"/>
              </a:rPr>
              <a:t>in</a:t>
            </a:r>
            <a:r>
              <a:rPr lang="en" sz="1500">
                <a:solidFill>
                  <a:srgbClr val="000000"/>
                </a:solidFill>
                <a:highlight>
                  <a:srgbClr val="FFFFFE"/>
                </a:highlight>
                <a:latin typeface="Courier New"/>
                <a:ea typeface="Courier New"/>
                <a:cs typeface="Courier New"/>
                <a:sym typeface="Courier New"/>
              </a:rPr>
              <a:t> big_list:</a:t>
            </a:r>
            <a:endParaRPr sz="15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500">
                <a:solidFill>
                  <a:srgbClr val="000000"/>
                </a:solidFill>
                <a:highlight>
                  <a:srgbClr val="FFFFFE"/>
                </a:highlight>
                <a:latin typeface="Courier New"/>
                <a:ea typeface="Courier New"/>
                <a:cs typeface="Courier New"/>
                <a:sym typeface="Courier New"/>
              </a:rPr>
              <a:t> </a:t>
            </a:r>
            <a:r>
              <a:rPr lang="en" sz="1500">
                <a:solidFill>
                  <a:srgbClr val="795E26"/>
                </a:solidFill>
                <a:highlight>
                  <a:srgbClr val="FFFFFE"/>
                </a:highlight>
                <a:latin typeface="Courier New"/>
                <a:ea typeface="Courier New"/>
                <a:cs typeface="Courier New"/>
                <a:sym typeface="Courier New"/>
              </a:rPr>
              <a:t>print</a:t>
            </a:r>
            <a:r>
              <a:rPr lang="en" sz="1500">
                <a:solidFill>
                  <a:srgbClr val="000000"/>
                </a:solidFill>
                <a:highlight>
                  <a:srgbClr val="FFFFFE"/>
                </a:highlight>
                <a:latin typeface="Courier New"/>
                <a:ea typeface="Courier New"/>
                <a:cs typeface="Courier New"/>
                <a:sym typeface="Courier New"/>
              </a:rPr>
              <a:t>(word)</a:t>
            </a:r>
            <a:endParaRPr sz="1500">
              <a:solidFill>
                <a:srgbClr val="000000"/>
              </a:solidFill>
              <a:highlight>
                <a:srgbClr val="FFFFFE"/>
              </a:highlight>
              <a:latin typeface="Courier New"/>
              <a:ea typeface="Courier New"/>
              <a:cs typeface="Courier New"/>
              <a:sym typeface="Courier New"/>
            </a:endParaRPr>
          </a:p>
        </p:txBody>
      </p:sp>
      <p:sp>
        <p:nvSpPr>
          <p:cNvPr id="509" name="Google Shape;509;g28389bfd810_1_690"/>
          <p:cNvSpPr txBox="1"/>
          <p:nvPr>
            <p:ph idx="4294967295" type="body"/>
          </p:nvPr>
        </p:nvSpPr>
        <p:spPr>
          <a:xfrm>
            <a:off x="3213281" y="3346450"/>
            <a:ext cx="2411100" cy="127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500"/>
              <a:buNone/>
            </a:pPr>
            <a:r>
              <a:rPr lang="en" sz="1500">
                <a:solidFill>
                  <a:srgbClr val="000000"/>
                </a:solidFill>
                <a:highlight>
                  <a:srgbClr val="FFFFFE"/>
                </a:highlight>
                <a:latin typeface="Courier New"/>
                <a:ea typeface="Courier New"/>
                <a:cs typeface="Courier New"/>
                <a:sym typeface="Courier New"/>
              </a:rPr>
              <a:t>b. </a:t>
            </a:r>
            <a:endParaRPr sz="15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500">
                <a:solidFill>
                  <a:srgbClr val="AF00DB"/>
                </a:solidFill>
                <a:highlight>
                  <a:srgbClr val="FFFFFE"/>
                </a:highlight>
                <a:latin typeface="Courier New"/>
                <a:ea typeface="Courier New"/>
                <a:cs typeface="Courier New"/>
                <a:sym typeface="Courier New"/>
              </a:rPr>
              <a:t>for</a:t>
            </a:r>
            <a:r>
              <a:rPr lang="en" sz="1500">
                <a:solidFill>
                  <a:srgbClr val="000000"/>
                </a:solidFill>
                <a:highlight>
                  <a:srgbClr val="FFFFFE"/>
                </a:highlight>
                <a:latin typeface="Courier New"/>
                <a:ea typeface="Courier New"/>
                <a:cs typeface="Courier New"/>
                <a:sym typeface="Courier New"/>
              </a:rPr>
              <a:t> i </a:t>
            </a:r>
            <a:r>
              <a:rPr lang="en" sz="1500">
                <a:solidFill>
                  <a:srgbClr val="0000FF"/>
                </a:solidFill>
                <a:highlight>
                  <a:srgbClr val="FFFFFE"/>
                </a:highlight>
                <a:latin typeface="Courier New"/>
                <a:ea typeface="Courier New"/>
                <a:cs typeface="Courier New"/>
                <a:sym typeface="Courier New"/>
              </a:rPr>
              <a:t>in</a:t>
            </a:r>
            <a:r>
              <a:rPr lang="en" sz="1500">
                <a:solidFill>
                  <a:srgbClr val="000000"/>
                </a:solidFill>
                <a:highlight>
                  <a:srgbClr val="FFFFFE"/>
                </a:highlight>
                <a:latin typeface="Courier New"/>
                <a:ea typeface="Courier New"/>
                <a:cs typeface="Courier New"/>
                <a:sym typeface="Courier New"/>
              </a:rPr>
              <a:t> </a:t>
            </a:r>
            <a:r>
              <a:rPr lang="en" sz="1500">
                <a:solidFill>
                  <a:srgbClr val="795E26"/>
                </a:solidFill>
                <a:highlight>
                  <a:srgbClr val="FFFFFE"/>
                </a:highlight>
                <a:latin typeface="Courier New"/>
                <a:ea typeface="Courier New"/>
                <a:cs typeface="Courier New"/>
                <a:sym typeface="Courier New"/>
              </a:rPr>
              <a:t>range</a:t>
            </a:r>
            <a:r>
              <a:rPr lang="en" sz="1500">
                <a:solidFill>
                  <a:srgbClr val="000000"/>
                </a:solidFill>
                <a:highlight>
                  <a:srgbClr val="FFFFFE"/>
                </a:highlight>
                <a:latin typeface="Courier New"/>
                <a:ea typeface="Courier New"/>
                <a:cs typeface="Courier New"/>
                <a:sym typeface="Courier New"/>
              </a:rPr>
              <a:t>(</a:t>
            </a:r>
            <a:r>
              <a:rPr lang="en" sz="1500">
                <a:solidFill>
                  <a:srgbClr val="098156"/>
                </a:solidFill>
                <a:highlight>
                  <a:srgbClr val="FFFFFE"/>
                </a:highlight>
                <a:latin typeface="Courier New"/>
                <a:ea typeface="Courier New"/>
                <a:cs typeface="Courier New"/>
                <a:sym typeface="Courier New"/>
              </a:rPr>
              <a:t>9</a:t>
            </a:r>
            <a:r>
              <a:rPr lang="en" sz="1500">
                <a:solidFill>
                  <a:srgbClr val="000000"/>
                </a:solidFill>
                <a:highlight>
                  <a:srgbClr val="FFFFFE"/>
                </a:highlight>
                <a:latin typeface="Courier New"/>
                <a:ea typeface="Courier New"/>
                <a:cs typeface="Courier New"/>
                <a:sym typeface="Courier New"/>
              </a:rPr>
              <a:t>):</a:t>
            </a:r>
            <a:endParaRPr sz="15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500">
                <a:solidFill>
                  <a:srgbClr val="000000"/>
                </a:solidFill>
                <a:highlight>
                  <a:srgbClr val="FFFFFE"/>
                </a:highlight>
                <a:latin typeface="Courier New"/>
                <a:ea typeface="Courier New"/>
                <a:cs typeface="Courier New"/>
                <a:sym typeface="Courier New"/>
              </a:rPr>
              <a:t> </a:t>
            </a:r>
            <a:r>
              <a:rPr lang="en" sz="1500">
                <a:solidFill>
                  <a:srgbClr val="795E26"/>
                </a:solidFill>
                <a:highlight>
                  <a:srgbClr val="FFFFFE"/>
                </a:highlight>
                <a:latin typeface="Courier New"/>
                <a:ea typeface="Courier New"/>
                <a:cs typeface="Courier New"/>
                <a:sym typeface="Courier New"/>
              </a:rPr>
              <a:t>print</a:t>
            </a:r>
            <a:r>
              <a:rPr lang="en" sz="1500">
                <a:solidFill>
                  <a:srgbClr val="000000"/>
                </a:solidFill>
                <a:highlight>
                  <a:srgbClr val="FFFFFE"/>
                </a:highlight>
                <a:latin typeface="Courier New"/>
                <a:ea typeface="Courier New"/>
                <a:cs typeface="Courier New"/>
                <a:sym typeface="Courier New"/>
              </a:rPr>
              <a:t>(big_list[i])</a:t>
            </a:r>
            <a:endParaRPr sz="1500">
              <a:solidFill>
                <a:srgbClr val="AF00DB"/>
              </a:solidFill>
              <a:highlight>
                <a:srgbClr val="FFFFFE"/>
              </a:highlight>
              <a:latin typeface="Courier New"/>
              <a:ea typeface="Courier New"/>
              <a:cs typeface="Courier New"/>
              <a:sym typeface="Courier New"/>
            </a:endParaRPr>
          </a:p>
        </p:txBody>
      </p:sp>
      <p:sp>
        <p:nvSpPr>
          <p:cNvPr id="510" name="Google Shape;510;g28389bfd810_1_690"/>
          <p:cNvSpPr txBox="1"/>
          <p:nvPr>
            <p:ph idx="4294967295" type="body"/>
          </p:nvPr>
        </p:nvSpPr>
        <p:spPr>
          <a:xfrm>
            <a:off x="5873040" y="3346450"/>
            <a:ext cx="2939700" cy="127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500"/>
              <a:buNone/>
            </a:pPr>
            <a:r>
              <a:rPr lang="en" sz="1500">
                <a:solidFill>
                  <a:srgbClr val="000000"/>
                </a:solidFill>
                <a:highlight>
                  <a:srgbClr val="FFFFFE"/>
                </a:highlight>
                <a:latin typeface="Courier New"/>
                <a:ea typeface="Courier New"/>
                <a:cs typeface="Courier New"/>
                <a:sym typeface="Courier New"/>
              </a:rPr>
              <a:t>c. </a:t>
            </a:r>
            <a:endParaRPr sz="15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500">
                <a:solidFill>
                  <a:srgbClr val="AF00DB"/>
                </a:solidFill>
                <a:highlight>
                  <a:srgbClr val="FFFFFE"/>
                </a:highlight>
                <a:latin typeface="Courier New"/>
                <a:ea typeface="Courier New"/>
                <a:cs typeface="Courier New"/>
                <a:sym typeface="Courier New"/>
              </a:rPr>
              <a:t>for</a:t>
            </a:r>
            <a:r>
              <a:rPr lang="en" sz="1500">
                <a:solidFill>
                  <a:srgbClr val="000000"/>
                </a:solidFill>
                <a:highlight>
                  <a:srgbClr val="FFFFFE"/>
                </a:highlight>
                <a:latin typeface="Courier New"/>
                <a:ea typeface="Courier New"/>
                <a:cs typeface="Courier New"/>
                <a:sym typeface="Courier New"/>
              </a:rPr>
              <a:t> word </a:t>
            </a:r>
            <a:r>
              <a:rPr lang="en" sz="1500">
                <a:solidFill>
                  <a:srgbClr val="0000FF"/>
                </a:solidFill>
                <a:highlight>
                  <a:srgbClr val="FFFFFE"/>
                </a:highlight>
                <a:latin typeface="Courier New"/>
                <a:ea typeface="Courier New"/>
                <a:cs typeface="Courier New"/>
                <a:sym typeface="Courier New"/>
              </a:rPr>
              <a:t>in</a:t>
            </a:r>
            <a:r>
              <a:rPr lang="en" sz="1500">
                <a:solidFill>
                  <a:srgbClr val="000000"/>
                </a:solidFill>
                <a:highlight>
                  <a:srgbClr val="FFFFFE"/>
                </a:highlight>
                <a:latin typeface="Courier New"/>
                <a:ea typeface="Courier New"/>
                <a:cs typeface="Courier New"/>
                <a:sym typeface="Courier New"/>
              </a:rPr>
              <a:t> big_list:</a:t>
            </a:r>
            <a:endParaRPr sz="15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500">
                <a:solidFill>
                  <a:srgbClr val="000000"/>
                </a:solidFill>
                <a:highlight>
                  <a:srgbClr val="FFFFFE"/>
                </a:highlight>
                <a:latin typeface="Courier New"/>
                <a:ea typeface="Courier New"/>
                <a:cs typeface="Courier New"/>
                <a:sym typeface="Courier New"/>
              </a:rPr>
              <a:t> </a:t>
            </a:r>
            <a:r>
              <a:rPr lang="en" sz="1500">
                <a:solidFill>
                  <a:srgbClr val="795E26"/>
                </a:solidFill>
                <a:highlight>
                  <a:srgbClr val="FFFFFE"/>
                </a:highlight>
                <a:latin typeface="Courier New"/>
                <a:ea typeface="Courier New"/>
                <a:cs typeface="Courier New"/>
                <a:sym typeface="Courier New"/>
              </a:rPr>
              <a:t>print</a:t>
            </a:r>
            <a:r>
              <a:rPr lang="en" sz="1500">
                <a:solidFill>
                  <a:srgbClr val="000000"/>
                </a:solidFill>
                <a:highlight>
                  <a:srgbClr val="FFFFFE"/>
                </a:highlight>
                <a:latin typeface="Courier New"/>
                <a:ea typeface="Courier New"/>
                <a:cs typeface="Courier New"/>
                <a:sym typeface="Courier New"/>
              </a:rPr>
              <a:t>(big_list[word])</a:t>
            </a:r>
            <a:endParaRPr sz="1500">
              <a:solidFill>
                <a:srgbClr val="AF00DB"/>
              </a:solidFill>
              <a:highlight>
                <a:srgbClr val="FFFFFE"/>
              </a:highlight>
              <a:latin typeface="Courier New"/>
              <a:ea typeface="Courier New"/>
              <a:cs typeface="Courier New"/>
              <a:sym typeface="Courier New"/>
            </a:endParaRPr>
          </a:p>
        </p:txBody>
      </p:sp>
      <p:sp>
        <p:nvSpPr>
          <p:cNvPr id="511" name="Google Shape;511;g28389bfd810_1_690"/>
          <p:cNvSpPr txBox="1"/>
          <p:nvPr/>
        </p:nvSpPr>
        <p:spPr>
          <a:xfrm>
            <a:off x="363449" y="2700150"/>
            <a:ext cx="8049900" cy="429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accent1"/>
              </a:buClr>
              <a:buSzPts val="500"/>
              <a:buFont typeface="Lato"/>
              <a:buNone/>
            </a:pPr>
            <a:r>
              <a:rPr b="1" i="0" lang="en" sz="1400" u="none" cap="none" strike="noStrike">
                <a:solidFill>
                  <a:schemeClr val="accent1"/>
                </a:solidFill>
                <a:latin typeface="Lato"/>
                <a:ea typeface="Lato"/>
                <a:cs typeface="Lato"/>
                <a:sym typeface="Lato"/>
              </a:rPr>
              <a:t>Which of the following code blocks will print out everything in the list? </a:t>
            </a:r>
            <a:endParaRPr sz="500"/>
          </a:p>
        </p:txBody>
      </p:sp>
      <p:sp>
        <p:nvSpPr>
          <p:cNvPr id="512" name="Google Shape;512;g28389bfd810_1_690"/>
          <p:cNvSpPr txBox="1"/>
          <p:nvPr/>
        </p:nvSpPr>
        <p:spPr>
          <a:xfrm>
            <a:off x="827338" y="1933392"/>
            <a:ext cx="6249000" cy="7668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0"/>
              </a:spcBef>
              <a:spcAft>
                <a:spcPts val="0"/>
              </a:spcAft>
              <a:buClr>
                <a:schemeClr val="accent1"/>
              </a:buClr>
              <a:buSzPts val="500"/>
              <a:buFont typeface="Lato"/>
              <a:buNone/>
            </a:pPr>
            <a:r>
              <a:rPr b="0" i="0" lang="en" sz="1400" u="none" cap="none" strike="noStrike">
                <a:solidFill>
                  <a:srgbClr val="000000"/>
                </a:solidFill>
                <a:highlight>
                  <a:srgbClr val="FFFFFE"/>
                </a:highlight>
                <a:latin typeface="Courier New"/>
                <a:ea typeface="Courier New"/>
                <a:cs typeface="Courier New"/>
                <a:sym typeface="Courier New"/>
              </a:rPr>
              <a:t>big_list = [</a:t>
            </a:r>
            <a:r>
              <a:rPr b="0" i="0" lang="en" sz="1400" u="none" cap="none" strike="noStrike">
                <a:solidFill>
                  <a:srgbClr val="A31515"/>
                </a:solidFill>
                <a:highlight>
                  <a:srgbClr val="FFFFFE"/>
                </a:highlight>
                <a:latin typeface="Courier New"/>
                <a:ea typeface="Courier New"/>
                <a:cs typeface="Courier New"/>
                <a:sym typeface="Courier New"/>
              </a:rPr>
              <a:t>"Lorem"</a:t>
            </a:r>
            <a:r>
              <a:rPr b="0" i="0" lang="en" sz="1400" u="none" cap="none" strike="noStrike">
                <a:solidFill>
                  <a:srgbClr val="000000"/>
                </a:solidFill>
                <a:highlight>
                  <a:srgbClr val="FFFFFE"/>
                </a:highlight>
                <a:latin typeface="Courier New"/>
                <a:ea typeface="Courier New"/>
                <a:cs typeface="Courier New"/>
                <a:sym typeface="Courier New"/>
              </a:rPr>
              <a:t>, </a:t>
            </a:r>
            <a:r>
              <a:rPr b="0" i="0" lang="en" sz="1400" u="none" cap="none" strike="noStrike">
                <a:solidFill>
                  <a:srgbClr val="A31515"/>
                </a:solidFill>
                <a:highlight>
                  <a:srgbClr val="FFFFFE"/>
                </a:highlight>
                <a:latin typeface="Courier New"/>
                <a:ea typeface="Courier New"/>
                <a:cs typeface="Courier New"/>
                <a:sym typeface="Courier New"/>
              </a:rPr>
              <a:t>"Ipsum"</a:t>
            </a:r>
            <a:r>
              <a:rPr b="0" i="0" lang="en" sz="1400" u="none" cap="none" strike="noStrike">
                <a:solidFill>
                  <a:srgbClr val="000000"/>
                </a:solidFill>
                <a:highlight>
                  <a:srgbClr val="FFFFFE"/>
                </a:highlight>
                <a:latin typeface="Courier New"/>
                <a:ea typeface="Courier New"/>
                <a:cs typeface="Courier New"/>
                <a:sym typeface="Courier New"/>
              </a:rPr>
              <a:t>, </a:t>
            </a:r>
            <a:r>
              <a:rPr b="0" i="0" lang="en" sz="1400" u="none" cap="none" strike="noStrike">
                <a:solidFill>
                  <a:srgbClr val="A31515"/>
                </a:solidFill>
                <a:highlight>
                  <a:srgbClr val="FFFFFE"/>
                </a:highlight>
                <a:latin typeface="Courier New"/>
                <a:ea typeface="Courier New"/>
                <a:cs typeface="Courier New"/>
                <a:sym typeface="Courier New"/>
              </a:rPr>
              <a:t>"Dolor"</a:t>
            </a:r>
            <a:r>
              <a:rPr b="0" i="0" lang="en" sz="1400" u="none" cap="none" strike="noStrike">
                <a:solidFill>
                  <a:srgbClr val="000000"/>
                </a:solidFill>
                <a:highlight>
                  <a:srgbClr val="FFFFFE"/>
                </a:highlight>
                <a:latin typeface="Courier New"/>
                <a:ea typeface="Courier New"/>
                <a:cs typeface="Courier New"/>
                <a:sym typeface="Courier New"/>
              </a:rPr>
              <a:t>, </a:t>
            </a:r>
            <a:r>
              <a:rPr b="0" i="0" lang="en" sz="1400" u="none" cap="none" strike="noStrike">
                <a:solidFill>
                  <a:srgbClr val="A31515"/>
                </a:solidFill>
                <a:highlight>
                  <a:srgbClr val="FFFFFE"/>
                </a:highlight>
                <a:latin typeface="Courier New"/>
                <a:ea typeface="Courier New"/>
                <a:cs typeface="Courier New"/>
                <a:sym typeface="Courier New"/>
              </a:rPr>
              <a:t>"Sit"</a:t>
            </a:r>
            <a:r>
              <a:rPr b="0" i="0" lang="en" sz="1400" u="none" cap="none" strike="noStrike">
                <a:solidFill>
                  <a:srgbClr val="000000"/>
                </a:solidFill>
                <a:highlight>
                  <a:srgbClr val="FFFFFE"/>
                </a:highlight>
                <a:latin typeface="Courier New"/>
                <a:ea typeface="Courier New"/>
                <a:cs typeface="Courier New"/>
                <a:sym typeface="Courier New"/>
              </a:rPr>
              <a:t>, </a:t>
            </a:r>
            <a:r>
              <a:rPr b="0" i="0" lang="en" sz="1400" u="none" cap="none" strike="noStrike">
                <a:solidFill>
                  <a:srgbClr val="A31515"/>
                </a:solidFill>
                <a:highlight>
                  <a:srgbClr val="FFFFFE"/>
                </a:highlight>
                <a:latin typeface="Courier New"/>
                <a:ea typeface="Courier New"/>
                <a:cs typeface="Courier New"/>
                <a:sym typeface="Courier New"/>
              </a:rPr>
              <a:t>"Amet"</a:t>
            </a:r>
            <a:r>
              <a:rPr b="0" i="0" lang="en" sz="1400" u="none" cap="none" strike="noStrike">
                <a:solidFill>
                  <a:srgbClr val="000000"/>
                </a:solidFill>
                <a:highlight>
                  <a:srgbClr val="FFFFFE"/>
                </a:highlight>
                <a:latin typeface="Courier New"/>
                <a:ea typeface="Courier New"/>
                <a:cs typeface="Courier New"/>
                <a:sym typeface="Courier New"/>
              </a:rPr>
              <a:t>, </a:t>
            </a:r>
            <a:r>
              <a:rPr b="0" i="0" lang="en" sz="1400" u="none" cap="none" strike="noStrike">
                <a:solidFill>
                  <a:srgbClr val="A31515"/>
                </a:solidFill>
                <a:highlight>
                  <a:srgbClr val="FFFFFE"/>
                </a:highlight>
                <a:latin typeface="Courier New"/>
                <a:ea typeface="Courier New"/>
                <a:cs typeface="Courier New"/>
                <a:sym typeface="Courier New"/>
              </a:rPr>
              <a:t>"Consectetur"</a:t>
            </a:r>
            <a:r>
              <a:rPr b="0" i="0" lang="en" sz="1400" u="none" cap="none" strike="noStrike">
                <a:solidFill>
                  <a:srgbClr val="000000"/>
                </a:solidFill>
                <a:highlight>
                  <a:srgbClr val="FFFFFE"/>
                </a:highlight>
                <a:latin typeface="Courier New"/>
                <a:ea typeface="Courier New"/>
                <a:cs typeface="Courier New"/>
                <a:sym typeface="Courier New"/>
              </a:rPr>
              <a:t>, </a:t>
            </a:r>
            <a:r>
              <a:rPr b="0" i="0" lang="en" sz="1400" u="none" cap="none" strike="noStrike">
                <a:solidFill>
                  <a:srgbClr val="A31515"/>
                </a:solidFill>
                <a:highlight>
                  <a:srgbClr val="FFFFFE"/>
                </a:highlight>
                <a:latin typeface="Courier New"/>
                <a:ea typeface="Courier New"/>
                <a:cs typeface="Courier New"/>
                <a:sym typeface="Courier New"/>
              </a:rPr>
              <a:t>"Adipiscing"</a:t>
            </a:r>
            <a:r>
              <a:rPr b="0" i="0" lang="en" sz="1400" u="none" cap="none" strike="noStrike">
                <a:solidFill>
                  <a:srgbClr val="000000"/>
                </a:solidFill>
                <a:highlight>
                  <a:srgbClr val="FFFFFE"/>
                </a:highlight>
                <a:latin typeface="Courier New"/>
                <a:ea typeface="Courier New"/>
                <a:cs typeface="Courier New"/>
                <a:sym typeface="Courier New"/>
              </a:rPr>
              <a:t>, </a:t>
            </a:r>
            <a:r>
              <a:rPr b="0" i="0" lang="en" sz="1400" u="none" cap="none" strike="noStrike">
                <a:solidFill>
                  <a:srgbClr val="A31515"/>
                </a:solidFill>
                <a:highlight>
                  <a:srgbClr val="FFFFFE"/>
                </a:highlight>
                <a:latin typeface="Courier New"/>
                <a:ea typeface="Courier New"/>
                <a:cs typeface="Courier New"/>
                <a:sym typeface="Courier New"/>
              </a:rPr>
              <a:t>"Elit"</a:t>
            </a:r>
            <a:r>
              <a:rPr b="0" i="0" lang="en" sz="1400" u="none" cap="none" strike="noStrike">
                <a:solidFill>
                  <a:srgbClr val="000000"/>
                </a:solidFill>
                <a:highlight>
                  <a:srgbClr val="FFFFFE"/>
                </a:highlight>
                <a:latin typeface="Courier New"/>
                <a:ea typeface="Courier New"/>
                <a:cs typeface="Courier New"/>
                <a:sym typeface="Courier New"/>
              </a:rPr>
              <a:t>, </a:t>
            </a:r>
            <a:r>
              <a:rPr b="0" i="0" lang="en" sz="1400" u="none" cap="none" strike="noStrike">
                <a:solidFill>
                  <a:srgbClr val="A31515"/>
                </a:solidFill>
                <a:highlight>
                  <a:srgbClr val="FFFFFE"/>
                </a:highlight>
                <a:latin typeface="Courier New"/>
                <a:ea typeface="Courier New"/>
                <a:cs typeface="Courier New"/>
                <a:sym typeface="Courier New"/>
              </a:rPr>
              <a:t>"Sed"</a:t>
            </a:r>
            <a:r>
              <a:rPr b="0" i="0" lang="en" sz="1400" u="none" cap="none" strike="noStrike">
                <a:solidFill>
                  <a:srgbClr val="000000"/>
                </a:solidFill>
                <a:highlight>
                  <a:srgbClr val="FFFFFE"/>
                </a:highlight>
                <a:latin typeface="Courier New"/>
                <a:ea typeface="Courier New"/>
                <a:cs typeface="Courier New"/>
                <a:sym typeface="Courier New"/>
              </a:rPr>
              <a:t>]</a:t>
            </a:r>
            <a:endParaRPr sz="500"/>
          </a:p>
          <a:p>
            <a:pPr indent="0" lvl="0" marL="0" marR="0" rtl="0" algn="l">
              <a:lnSpc>
                <a:spcPct val="100000"/>
              </a:lnSpc>
              <a:spcBef>
                <a:spcPts val="0"/>
              </a:spcBef>
              <a:spcAft>
                <a:spcPts val="0"/>
              </a:spcAft>
              <a:buClr>
                <a:schemeClr val="accent1"/>
              </a:buClr>
              <a:buSzPts val="500"/>
              <a:buFont typeface="Lato"/>
              <a:buNone/>
            </a:pPr>
            <a:r>
              <a:t/>
            </a:r>
            <a:endParaRPr b="0" i="0" sz="1400" u="none" cap="none" strike="noStrike">
              <a:solidFill>
                <a:srgbClr val="000000"/>
              </a:solidFill>
              <a:highlight>
                <a:srgbClr val="FFFFFE"/>
              </a:highlight>
              <a:latin typeface="Courier New"/>
              <a:ea typeface="Courier New"/>
              <a:cs typeface="Courier New"/>
              <a:sym typeface="Courier New"/>
            </a:endParaRPr>
          </a:p>
        </p:txBody>
      </p:sp>
      <p:sp>
        <p:nvSpPr>
          <p:cNvPr id="513" name="Google Shape;513;g28389bfd810_1_690"/>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b="1" i="0" sz="2600" u="none" cap="none" strike="noStrike">
              <a:solidFill>
                <a:srgbClr val="004C7F"/>
              </a:solidFill>
              <a:latin typeface="Helvetica Neue"/>
              <a:ea typeface="Helvetica Neue"/>
              <a:cs typeface="Helvetica Neue"/>
              <a:sym typeface="Helvetica Neue"/>
            </a:endParaRPr>
          </a:p>
        </p:txBody>
      </p:sp>
      <p:sp>
        <p:nvSpPr>
          <p:cNvPr id="514" name="Google Shape;514;g28389bfd810_1_690"/>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Self-Test</a:t>
            </a:r>
            <a:endParaRPr sz="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g28389bfd810_1_700"/>
          <p:cNvSpPr txBox="1"/>
          <p:nvPr>
            <p:ph idx="1" type="body"/>
          </p:nvPr>
        </p:nvSpPr>
        <p:spPr>
          <a:xfrm>
            <a:off x="363449" y="2700150"/>
            <a:ext cx="6089400" cy="429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SzPts val="500"/>
              <a:buNone/>
            </a:pPr>
            <a:r>
              <a:rPr b="1" lang="en" sz="1400"/>
              <a:t>Which of the following code blocks will print out everything in the list? </a:t>
            </a:r>
            <a:endParaRPr b="1" sz="1400"/>
          </a:p>
        </p:txBody>
      </p:sp>
      <p:sp>
        <p:nvSpPr>
          <p:cNvPr id="520" name="Google Shape;520;g28389bfd810_1_700"/>
          <p:cNvSpPr txBox="1"/>
          <p:nvPr>
            <p:ph idx="4294967295" type="body"/>
          </p:nvPr>
        </p:nvSpPr>
        <p:spPr>
          <a:xfrm>
            <a:off x="827338" y="1933392"/>
            <a:ext cx="6249000" cy="766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500"/>
              <a:buNone/>
            </a:pPr>
            <a:r>
              <a:rPr lang="en" sz="1400">
                <a:solidFill>
                  <a:srgbClr val="000000"/>
                </a:solidFill>
                <a:highlight>
                  <a:srgbClr val="FFFFFE"/>
                </a:highlight>
                <a:latin typeface="Courier New"/>
                <a:ea typeface="Courier New"/>
                <a:cs typeface="Courier New"/>
                <a:sym typeface="Courier New"/>
              </a:rPr>
              <a:t>big_list = [</a:t>
            </a:r>
            <a:r>
              <a:rPr lang="en" sz="1400">
                <a:solidFill>
                  <a:srgbClr val="A31515"/>
                </a:solidFill>
                <a:highlight>
                  <a:srgbClr val="FFFFFE"/>
                </a:highlight>
                <a:latin typeface="Courier New"/>
                <a:ea typeface="Courier New"/>
                <a:cs typeface="Courier New"/>
                <a:sym typeface="Courier New"/>
              </a:rPr>
              <a:t>"Lorem"</a:t>
            </a:r>
            <a:r>
              <a:rPr lang="en" sz="1400">
                <a:solidFill>
                  <a:srgbClr val="000000"/>
                </a:solidFill>
                <a:highlight>
                  <a:srgbClr val="FFFFFE"/>
                </a:highlight>
                <a:latin typeface="Courier New"/>
                <a:ea typeface="Courier New"/>
                <a:cs typeface="Courier New"/>
                <a:sym typeface="Courier New"/>
              </a:rPr>
              <a:t>, </a:t>
            </a:r>
            <a:r>
              <a:rPr lang="en" sz="1400">
                <a:solidFill>
                  <a:srgbClr val="A31515"/>
                </a:solidFill>
                <a:highlight>
                  <a:srgbClr val="FFFFFE"/>
                </a:highlight>
                <a:latin typeface="Courier New"/>
                <a:ea typeface="Courier New"/>
                <a:cs typeface="Courier New"/>
                <a:sym typeface="Courier New"/>
              </a:rPr>
              <a:t>"Ipsum"</a:t>
            </a:r>
            <a:r>
              <a:rPr lang="en" sz="1400">
                <a:solidFill>
                  <a:srgbClr val="000000"/>
                </a:solidFill>
                <a:highlight>
                  <a:srgbClr val="FFFFFE"/>
                </a:highlight>
                <a:latin typeface="Courier New"/>
                <a:ea typeface="Courier New"/>
                <a:cs typeface="Courier New"/>
                <a:sym typeface="Courier New"/>
              </a:rPr>
              <a:t>, </a:t>
            </a:r>
            <a:r>
              <a:rPr lang="en" sz="1400">
                <a:solidFill>
                  <a:srgbClr val="A31515"/>
                </a:solidFill>
                <a:highlight>
                  <a:srgbClr val="FFFFFE"/>
                </a:highlight>
                <a:latin typeface="Courier New"/>
                <a:ea typeface="Courier New"/>
                <a:cs typeface="Courier New"/>
                <a:sym typeface="Courier New"/>
              </a:rPr>
              <a:t>"Dolor"</a:t>
            </a:r>
            <a:r>
              <a:rPr lang="en" sz="1400">
                <a:solidFill>
                  <a:srgbClr val="000000"/>
                </a:solidFill>
                <a:highlight>
                  <a:srgbClr val="FFFFFE"/>
                </a:highlight>
                <a:latin typeface="Courier New"/>
                <a:ea typeface="Courier New"/>
                <a:cs typeface="Courier New"/>
                <a:sym typeface="Courier New"/>
              </a:rPr>
              <a:t>, </a:t>
            </a:r>
            <a:r>
              <a:rPr lang="en" sz="1400">
                <a:solidFill>
                  <a:srgbClr val="A31515"/>
                </a:solidFill>
                <a:highlight>
                  <a:srgbClr val="FFFFFE"/>
                </a:highlight>
                <a:latin typeface="Courier New"/>
                <a:ea typeface="Courier New"/>
                <a:cs typeface="Courier New"/>
                <a:sym typeface="Courier New"/>
              </a:rPr>
              <a:t>"Sit"</a:t>
            </a:r>
            <a:r>
              <a:rPr lang="en" sz="1400">
                <a:solidFill>
                  <a:srgbClr val="000000"/>
                </a:solidFill>
                <a:highlight>
                  <a:srgbClr val="FFFFFE"/>
                </a:highlight>
                <a:latin typeface="Courier New"/>
                <a:ea typeface="Courier New"/>
                <a:cs typeface="Courier New"/>
                <a:sym typeface="Courier New"/>
              </a:rPr>
              <a:t>, </a:t>
            </a:r>
            <a:r>
              <a:rPr lang="en" sz="1400">
                <a:solidFill>
                  <a:srgbClr val="A31515"/>
                </a:solidFill>
                <a:highlight>
                  <a:srgbClr val="FFFFFE"/>
                </a:highlight>
                <a:latin typeface="Courier New"/>
                <a:ea typeface="Courier New"/>
                <a:cs typeface="Courier New"/>
                <a:sym typeface="Courier New"/>
              </a:rPr>
              <a:t>"Amet"</a:t>
            </a:r>
            <a:r>
              <a:rPr lang="en" sz="1400">
                <a:solidFill>
                  <a:srgbClr val="000000"/>
                </a:solidFill>
                <a:highlight>
                  <a:srgbClr val="FFFFFE"/>
                </a:highlight>
                <a:latin typeface="Courier New"/>
                <a:ea typeface="Courier New"/>
                <a:cs typeface="Courier New"/>
                <a:sym typeface="Courier New"/>
              </a:rPr>
              <a:t>, </a:t>
            </a:r>
            <a:r>
              <a:rPr lang="en" sz="1400">
                <a:solidFill>
                  <a:srgbClr val="A31515"/>
                </a:solidFill>
                <a:highlight>
                  <a:srgbClr val="FFFFFE"/>
                </a:highlight>
                <a:latin typeface="Courier New"/>
                <a:ea typeface="Courier New"/>
                <a:cs typeface="Courier New"/>
                <a:sym typeface="Courier New"/>
              </a:rPr>
              <a:t>"Consectetur"</a:t>
            </a:r>
            <a:r>
              <a:rPr lang="en" sz="1400">
                <a:solidFill>
                  <a:srgbClr val="000000"/>
                </a:solidFill>
                <a:highlight>
                  <a:srgbClr val="FFFFFE"/>
                </a:highlight>
                <a:latin typeface="Courier New"/>
                <a:ea typeface="Courier New"/>
                <a:cs typeface="Courier New"/>
                <a:sym typeface="Courier New"/>
              </a:rPr>
              <a:t>, </a:t>
            </a:r>
            <a:r>
              <a:rPr lang="en" sz="1400">
                <a:solidFill>
                  <a:srgbClr val="A31515"/>
                </a:solidFill>
                <a:highlight>
                  <a:srgbClr val="FFFFFE"/>
                </a:highlight>
                <a:latin typeface="Courier New"/>
                <a:ea typeface="Courier New"/>
                <a:cs typeface="Courier New"/>
                <a:sym typeface="Courier New"/>
              </a:rPr>
              <a:t>"Adipiscing"</a:t>
            </a:r>
            <a:r>
              <a:rPr lang="en" sz="1400">
                <a:solidFill>
                  <a:srgbClr val="000000"/>
                </a:solidFill>
                <a:highlight>
                  <a:srgbClr val="FFFFFE"/>
                </a:highlight>
                <a:latin typeface="Courier New"/>
                <a:ea typeface="Courier New"/>
                <a:cs typeface="Courier New"/>
                <a:sym typeface="Courier New"/>
              </a:rPr>
              <a:t>, </a:t>
            </a:r>
            <a:r>
              <a:rPr lang="en" sz="1400">
                <a:solidFill>
                  <a:srgbClr val="A31515"/>
                </a:solidFill>
                <a:highlight>
                  <a:srgbClr val="FFFFFE"/>
                </a:highlight>
                <a:latin typeface="Courier New"/>
                <a:ea typeface="Courier New"/>
                <a:cs typeface="Courier New"/>
                <a:sym typeface="Courier New"/>
              </a:rPr>
              <a:t>"Elit"</a:t>
            </a:r>
            <a:r>
              <a:rPr lang="en" sz="1400">
                <a:solidFill>
                  <a:srgbClr val="000000"/>
                </a:solidFill>
                <a:highlight>
                  <a:srgbClr val="FFFFFE"/>
                </a:highlight>
                <a:latin typeface="Courier New"/>
                <a:ea typeface="Courier New"/>
                <a:cs typeface="Courier New"/>
                <a:sym typeface="Courier New"/>
              </a:rPr>
              <a:t>, </a:t>
            </a:r>
            <a:r>
              <a:rPr lang="en" sz="1400">
                <a:solidFill>
                  <a:srgbClr val="A31515"/>
                </a:solidFill>
                <a:highlight>
                  <a:srgbClr val="FFFFFE"/>
                </a:highlight>
                <a:latin typeface="Courier New"/>
                <a:ea typeface="Courier New"/>
                <a:cs typeface="Courier New"/>
                <a:sym typeface="Courier New"/>
              </a:rPr>
              <a:t>"Sed"</a:t>
            </a:r>
            <a:r>
              <a:rPr lang="en" sz="1400">
                <a:solidFill>
                  <a:srgbClr val="000000"/>
                </a:solidFill>
                <a:highlight>
                  <a:srgbClr val="FFFFFE"/>
                </a:highlight>
                <a:latin typeface="Courier New"/>
                <a:ea typeface="Courier New"/>
                <a:cs typeface="Courier New"/>
                <a:sym typeface="Courier New"/>
              </a:rPr>
              <a:t>]</a:t>
            </a:r>
            <a:endParaRPr sz="1400">
              <a:solidFill>
                <a:srgbClr val="000000"/>
              </a:solidFill>
              <a:highlight>
                <a:srgbClr val="FFFFFE"/>
              </a:highlight>
              <a:latin typeface="Courier New"/>
              <a:ea typeface="Courier New"/>
              <a:cs typeface="Courier New"/>
              <a:sym typeface="Courier New"/>
            </a:endParaRPr>
          </a:p>
          <a:p>
            <a:pPr indent="0" lvl="0" marL="0" rtl="0" algn="l">
              <a:lnSpc>
                <a:spcPct val="100000"/>
              </a:lnSpc>
              <a:spcBef>
                <a:spcPts val="0"/>
              </a:spcBef>
              <a:spcAft>
                <a:spcPts val="0"/>
              </a:spcAft>
              <a:buSzPts val="500"/>
              <a:buNone/>
            </a:pPr>
            <a:r>
              <a:t/>
            </a:r>
            <a:endParaRPr sz="1400">
              <a:solidFill>
                <a:srgbClr val="000000"/>
              </a:solidFill>
              <a:highlight>
                <a:srgbClr val="FFFFFE"/>
              </a:highlight>
              <a:latin typeface="Courier New"/>
              <a:ea typeface="Courier New"/>
              <a:cs typeface="Courier New"/>
              <a:sym typeface="Courier New"/>
            </a:endParaRPr>
          </a:p>
        </p:txBody>
      </p:sp>
      <p:sp>
        <p:nvSpPr>
          <p:cNvPr id="521" name="Google Shape;521;g28389bfd810_1_700"/>
          <p:cNvSpPr txBox="1"/>
          <p:nvPr/>
        </p:nvSpPr>
        <p:spPr>
          <a:xfrm>
            <a:off x="290280" y="3346450"/>
            <a:ext cx="2633400" cy="1278000"/>
          </a:xfrm>
          <a:prstGeom prst="rect">
            <a:avLst/>
          </a:prstGeom>
          <a:noFill/>
          <a:ln cap="flat" cmpd="sng" w="38100">
            <a:solidFill>
              <a:srgbClr val="00B050"/>
            </a:solidFill>
            <a:prstDash val="solid"/>
            <a:round/>
            <a:headEnd len="sm" w="sm" type="none"/>
            <a:tailEnd len="sm" w="sm" type="none"/>
          </a:ln>
        </p:spPr>
        <p:txBody>
          <a:bodyPr anchorCtr="0" anchor="t" bIns="91425" lIns="91425" spcFirstLastPara="1" rIns="91425" wrap="square" tIns="91425">
            <a:noAutofit/>
          </a:bodyPr>
          <a:lstStyle/>
          <a:p>
            <a:pPr indent="0" lvl="0" marL="127000" marR="0" rtl="0" algn="l">
              <a:lnSpc>
                <a:spcPct val="200000"/>
              </a:lnSpc>
              <a:spcBef>
                <a:spcPts val="0"/>
              </a:spcBef>
              <a:spcAft>
                <a:spcPts val="0"/>
              </a:spcAft>
              <a:buClr>
                <a:srgbClr val="000000"/>
              </a:buClr>
              <a:buSzPts val="600"/>
              <a:buFont typeface="Lato"/>
              <a:buNone/>
            </a:pPr>
            <a:r>
              <a:rPr b="0" i="0" lang="en" sz="1500" u="none" cap="none" strike="noStrike">
                <a:solidFill>
                  <a:schemeClr val="dk2"/>
                </a:solidFill>
                <a:highlight>
                  <a:srgbClr val="FFFFFE"/>
                </a:highlight>
                <a:latin typeface="Courier New"/>
                <a:ea typeface="Courier New"/>
                <a:cs typeface="Courier New"/>
                <a:sym typeface="Courier New"/>
              </a:rPr>
              <a:t>a.</a:t>
            </a:r>
            <a:endParaRPr sz="500"/>
          </a:p>
          <a:p>
            <a:pPr indent="0" lvl="0" marL="0" marR="0" rtl="0" algn="l">
              <a:lnSpc>
                <a:spcPct val="135714"/>
              </a:lnSpc>
              <a:spcBef>
                <a:spcPts val="0"/>
              </a:spcBef>
              <a:spcAft>
                <a:spcPts val="0"/>
              </a:spcAft>
              <a:buClr>
                <a:schemeClr val="accent1"/>
              </a:buClr>
              <a:buSzPts val="500"/>
              <a:buFont typeface="Lato"/>
              <a:buNone/>
            </a:pPr>
            <a:r>
              <a:rPr b="0" i="0" lang="en" sz="1500" u="none" cap="none" strike="noStrike">
                <a:solidFill>
                  <a:srgbClr val="AF00DB"/>
                </a:solidFill>
                <a:highlight>
                  <a:srgbClr val="FFFFFE"/>
                </a:highlight>
                <a:latin typeface="Courier New"/>
                <a:ea typeface="Courier New"/>
                <a:cs typeface="Courier New"/>
                <a:sym typeface="Courier New"/>
              </a:rPr>
              <a:t>for</a:t>
            </a:r>
            <a:r>
              <a:rPr b="0" i="0" lang="en" sz="1500" u="none" cap="none" strike="noStrike">
                <a:solidFill>
                  <a:srgbClr val="000000"/>
                </a:solidFill>
                <a:highlight>
                  <a:srgbClr val="FFFFFE"/>
                </a:highlight>
                <a:latin typeface="Courier New"/>
                <a:ea typeface="Courier New"/>
                <a:cs typeface="Courier New"/>
                <a:sym typeface="Courier New"/>
              </a:rPr>
              <a:t> word </a:t>
            </a:r>
            <a:r>
              <a:rPr b="0" i="0" lang="en" sz="1500" u="none" cap="none" strike="noStrike">
                <a:solidFill>
                  <a:srgbClr val="0000FF"/>
                </a:solidFill>
                <a:highlight>
                  <a:srgbClr val="FFFFFE"/>
                </a:highlight>
                <a:latin typeface="Courier New"/>
                <a:ea typeface="Courier New"/>
                <a:cs typeface="Courier New"/>
                <a:sym typeface="Courier New"/>
              </a:rPr>
              <a:t>in</a:t>
            </a:r>
            <a:r>
              <a:rPr b="0" i="0" lang="en" sz="1500" u="none" cap="none" strike="noStrike">
                <a:solidFill>
                  <a:srgbClr val="000000"/>
                </a:solidFill>
                <a:highlight>
                  <a:srgbClr val="FFFFFE"/>
                </a:highlight>
                <a:latin typeface="Courier New"/>
                <a:ea typeface="Courier New"/>
                <a:cs typeface="Courier New"/>
                <a:sym typeface="Courier New"/>
              </a:rPr>
              <a:t> big_list:</a:t>
            </a:r>
            <a:endParaRPr sz="500"/>
          </a:p>
          <a:p>
            <a:pPr indent="0" lvl="0" marL="0" marR="0" rtl="0" algn="l">
              <a:lnSpc>
                <a:spcPct val="135714"/>
              </a:lnSpc>
              <a:spcBef>
                <a:spcPts val="0"/>
              </a:spcBef>
              <a:spcAft>
                <a:spcPts val="0"/>
              </a:spcAft>
              <a:buClr>
                <a:schemeClr val="accent1"/>
              </a:buClr>
              <a:buSzPts val="500"/>
              <a:buFont typeface="Lato"/>
              <a:buNone/>
            </a:pPr>
            <a:r>
              <a:rPr b="0" i="0" lang="en" sz="1500" u="none" cap="none" strike="noStrike">
                <a:solidFill>
                  <a:srgbClr val="000000"/>
                </a:solidFill>
                <a:highlight>
                  <a:srgbClr val="FFFFFE"/>
                </a:highlight>
                <a:latin typeface="Courier New"/>
                <a:ea typeface="Courier New"/>
                <a:cs typeface="Courier New"/>
                <a:sym typeface="Courier New"/>
              </a:rPr>
              <a:t> </a:t>
            </a:r>
            <a:r>
              <a:rPr b="0" i="0" lang="en" sz="1500" u="none" cap="none" strike="noStrike">
                <a:solidFill>
                  <a:srgbClr val="795E26"/>
                </a:solidFill>
                <a:highlight>
                  <a:srgbClr val="FFFFFE"/>
                </a:highlight>
                <a:latin typeface="Courier New"/>
                <a:ea typeface="Courier New"/>
                <a:cs typeface="Courier New"/>
                <a:sym typeface="Courier New"/>
              </a:rPr>
              <a:t>print</a:t>
            </a:r>
            <a:r>
              <a:rPr b="0" i="0" lang="en" sz="1500" u="none" cap="none" strike="noStrike">
                <a:solidFill>
                  <a:srgbClr val="000000"/>
                </a:solidFill>
                <a:highlight>
                  <a:srgbClr val="FFFFFE"/>
                </a:highlight>
                <a:latin typeface="Courier New"/>
                <a:ea typeface="Courier New"/>
                <a:cs typeface="Courier New"/>
                <a:sym typeface="Courier New"/>
              </a:rPr>
              <a:t>(word)</a:t>
            </a:r>
            <a:endParaRPr sz="500"/>
          </a:p>
        </p:txBody>
      </p:sp>
      <p:sp>
        <p:nvSpPr>
          <p:cNvPr id="522" name="Google Shape;522;g28389bfd810_1_700"/>
          <p:cNvSpPr txBox="1"/>
          <p:nvPr/>
        </p:nvSpPr>
        <p:spPr>
          <a:xfrm>
            <a:off x="3213281" y="3346450"/>
            <a:ext cx="2411100" cy="1278000"/>
          </a:xfrm>
          <a:prstGeom prst="rect">
            <a:avLst/>
          </a:prstGeom>
          <a:noFill/>
          <a:ln cap="flat" cmpd="sng" w="38100">
            <a:solidFill>
              <a:srgbClr val="00B05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chemeClr val="accent1"/>
              </a:buClr>
              <a:buSzPts val="500"/>
              <a:buFont typeface="Lato"/>
              <a:buNone/>
            </a:pPr>
            <a:r>
              <a:rPr b="0" i="0" lang="en" sz="1500" u="none" cap="none" strike="noStrike">
                <a:solidFill>
                  <a:srgbClr val="000000"/>
                </a:solidFill>
                <a:highlight>
                  <a:srgbClr val="FFFFFE"/>
                </a:highlight>
                <a:latin typeface="Courier New"/>
                <a:ea typeface="Courier New"/>
                <a:cs typeface="Courier New"/>
                <a:sym typeface="Courier New"/>
              </a:rPr>
              <a:t>b. </a:t>
            </a:r>
            <a:endParaRPr sz="500"/>
          </a:p>
          <a:p>
            <a:pPr indent="0" lvl="0" marL="0" marR="0" rtl="0" algn="l">
              <a:lnSpc>
                <a:spcPct val="135714"/>
              </a:lnSpc>
              <a:spcBef>
                <a:spcPts val="0"/>
              </a:spcBef>
              <a:spcAft>
                <a:spcPts val="0"/>
              </a:spcAft>
              <a:buClr>
                <a:schemeClr val="accent1"/>
              </a:buClr>
              <a:buSzPts val="500"/>
              <a:buFont typeface="Lato"/>
              <a:buNone/>
            </a:pPr>
            <a:r>
              <a:rPr b="0" i="0" lang="en" sz="1500" u="none" cap="none" strike="noStrike">
                <a:solidFill>
                  <a:srgbClr val="AF00DB"/>
                </a:solidFill>
                <a:highlight>
                  <a:srgbClr val="FFFFFE"/>
                </a:highlight>
                <a:latin typeface="Courier New"/>
                <a:ea typeface="Courier New"/>
                <a:cs typeface="Courier New"/>
                <a:sym typeface="Courier New"/>
              </a:rPr>
              <a:t>for</a:t>
            </a:r>
            <a:r>
              <a:rPr b="0" i="0" lang="en" sz="1500" u="none" cap="none" strike="noStrike">
                <a:solidFill>
                  <a:srgbClr val="000000"/>
                </a:solidFill>
                <a:highlight>
                  <a:srgbClr val="FFFFFE"/>
                </a:highlight>
                <a:latin typeface="Courier New"/>
                <a:ea typeface="Courier New"/>
                <a:cs typeface="Courier New"/>
                <a:sym typeface="Courier New"/>
              </a:rPr>
              <a:t> i </a:t>
            </a:r>
            <a:r>
              <a:rPr b="0" i="0" lang="en" sz="1500" u="none" cap="none" strike="noStrike">
                <a:solidFill>
                  <a:srgbClr val="0000FF"/>
                </a:solidFill>
                <a:highlight>
                  <a:srgbClr val="FFFFFE"/>
                </a:highlight>
                <a:latin typeface="Courier New"/>
                <a:ea typeface="Courier New"/>
                <a:cs typeface="Courier New"/>
                <a:sym typeface="Courier New"/>
              </a:rPr>
              <a:t>in</a:t>
            </a:r>
            <a:r>
              <a:rPr b="0" i="0" lang="en" sz="1500" u="none" cap="none" strike="noStrike">
                <a:solidFill>
                  <a:srgbClr val="000000"/>
                </a:solidFill>
                <a:highlight>
                  <a:srgbClr val="FFFFFE"/>
                </a:highlight>
                <a:latin typeface="Courier New"/>
                <a:ea typeface="Courier New"/>
                <a:cs typeface="Courier New"/>
                <a:sym typeface="Courier New"/>
              </a:rPr>
              <a:t> </a:t>
            </a:r>
            <a:r>
              <a:rPr b="0" i="0" lang="en" sz="1500" u="none" cap="none" strike="noStrike">
                <a:solidFill>
                  <a:srgbClr val="795E26"/>
                </a:solidFill>
                <a:highlight>
                  <a:srgbClr val="FFFFFE"/>
                </a:highlight>
                <a:latin typeface="Courier New"/>
                <a:ea typeface="Courier New"/>
                <a:cs typeface="Courier New"/>
                <a:sym typeface="Courier New"/>
              </a:rPr>
              <a:t>range</a:t>
            </a:r>
            <a:r>
              <a:rPr b="0" i="0" lang="en" sz="1500" u="none" cap="none" strike="noStrike">
                <a:solidFill>
                  <a:srgbClr val="000000"/>
                </a:solidFill>
                <a:highlight>
                  <a:srgbClr val="FFFFFE"/>
                </a:highlight>
                <a:latin typeface="Courier New"/>
                <a:ea typeface="Courier New"/>
                <a:cs typeface="Courier New"/>
                <a:sym typeface="Courier New"/>
              </a:rPr>
              <a:t>(</a:t>
            </a:r>
            <a:r>
              <a:rPr b="0" i="0" lang="en" sz="1500" u="none" cap="none" strike="noStrike">
                <a:solidFill>
                  <a:srgbClr val="098156"/>
                </a:solidFill>
                <a:highlight>
                  <a:srgbClr val="FFFFFE"/>
                </a:highlight>
                <a:latin typeface="Courier New"/>
                <a:ea typeface="Courier New"/>
                <a:cs typeface="Courier New"/>
                <a:sym typeface="Courier New"/>
              </a:rPr>
              <a:t>9</a:t>
            </a:r>
            <a:r>
              <a:rPr b="0" i="0" lang="en" sz="1500" u="none" cap="none" strike="noStrike">
                <a:solidFill>
                  <a:srgbClr val="000000"/>
                </a:solidFill>
                <a:highlight>
                  <a:srgbClr val="FFFFFE"/>
                </a:highlight>
                <a:latin typeface="Courier New"/>
                <a:ea typeface="Courier New"/>
                <a:cs typeface="Courier New"/>
                <a:sym typeface="Courier New"/>
              </a:rPr>
              <a:t>):</a:t>
            </a:r>
            <a:endParaRPr sz="500"/>
          </a:p>
          <a:p>
            <a:pPr indent="0" lvl="0" marL="0" marR="0" rtl="0" algn="l">
              <a:lnSpc>
                <a:spcPct val="135714"/>
              </a:lnSpc>
              <a:spcBef>
                <a:spcPts val="0"/>
              </a:spcBef>
              <a:spcAft>
                <a:spcPts val="0"/>
              </a:spcAft>
              <a:buClr>
                <a:schemeClr val="accent1"/>
              </a:buClr>
              <a:buSzPts val="500"/>
              <a:buFont typeface="Lato"/>
              <a:buNone/>
            </a:pPr>
            <a:r>
              <a:rPr b="0" i="0" lang="en" sz="1500" u="none" cap="none" strike="noStrike">
                <a:solidFill>
                  <a:srgbClr val="000000"/>
                </a:solidFill>
                <a:highlight>
                  <a:srgbClr val="FFFFFE"/>
                </a:highlight>
                <a:latin typeface="Courier New"/>
                <a:ea typeface="Courier New"/>
                <a:cs typeface="Courier New"/>
                <a:sym typeface="Courier New"/>
              </a:rPr>
              <a:t> </a:t>
            </a:r>
            <a:r>
              <a:rPr b="0" i="0" lang="en" sz="1500" u="none" cap="none" strike="noStrike">
                <a:solidFill>
                  <a:srgbClr val="795E26"/>
                </a:solidFill>
                <a:highlight>
                  <a:srgbClr val="FFFFFE"/>
                </a:highlight>
                <a:latin typeface="Courier New"/>
                <a:ea typeface="Courier New"/>
                <a:cs typeface="Courier New"/>
                <a:sym typeface="Courier New"/>
              </a:rPr>
              <a:t>print</a:t>
            </a:r>
            <a:r>
              <a:rPr b="0" i="0" lang="en" sz="1500" u="none" cap="none" strike="noStrike">
                <a:solidFill>
                  <a:srgbClr val="000000"/>
                </a:solidFill>
                <a:highlight>
                  <a:srgbClr val="FFFFFE"/>
                </a:highlight>
                <a:latin typeface="Courier New"/>
                <a:ea typeface="Courier New"/>
                <a:cs typeface="Courier New"/>
                <a:sym typeface="Courier New"/>
              </a:rPr>
              <a:t>(big_list[i])</a:t>
            </a:r>
            <a:endParaRPr b="0" i="0" sz="1500" u="none" cap="none" strike="noStrike">
              <a:solidFill>
                <a:srgbClr val="AF00DB"/>
              </a:solidFill>
              <a:highlight>
                <a:srgbClr val="FFFFFE"/>
              </a:highlight>
              <a:latin typeface="Courier New"/>
              <a:ea typeface="Courier New"/>
              <a:cs typeface="Courier New"/>
              <a:sym typeface="Courier New"/>
            </a:endParaRPr>
          </a:p>
        </p:txBody>
      </p:sp>
      <p:sp>
        <p:nvSpPr>
          <p:cNvPr id="523" name="Google Shape;523;g28389bfd810_1_700"/>
          <p:cNvSpPr txBox="1"/>
          <p:nvPr/>
        </p:nvSpPr>
        <p:spPr>
          <a:xfrm>
            <a:off x="5873040" y="3346450"/>
            <a:ext cx="2939700" cy="12780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200000"/>
              </a:lnSpc>
              <a:spcBef>
                <a:spcPts val="0"/>
              </a:spcBef>
              <a:spcAft>
                <a:spcPts val="0"/>
              </a:spcAft>
              <a:buClr>
                <a:schemeClr val="accent1"/>
              </a:buClr>
              <a:buSzPts val="500"/>
              <a:buFont typeface="Lato"/>
              <a:buNone/>
            </a:pPr>
            <a:r>
              <a:rPr b="0" i="0" lang="en" sz="1500" u="none" cap="none" strike="noStrike">
                <a:solidFill>
                  <a:srgbClr val="000000"/>
                </a:solidFill>
                <a:highlight>
                  <a:srgbClr val="FFFFFE"/>
                </a:highlight>
                <a:latin typeface="Courier New"/>
                <a:ea typeface="Courier New"/>
                <a:cs typeface="Courier New"/>
                <a:sym typeface="Courier New"/>
              </a:rPr>
              <a:t>c. </a:t>
            </a:r>
            <a:endParaRPr sz="500"/>
          </a:p>
          <a:p>
            <a:pPr indent="0" lvl="0" marL="0" marR="0" rtl="0" algn="l">
              <a:lnSpc>
                <a:spcPct val="135714"/>
              </a:lnSpc>
              <a:spcBef>
                <a:spcPts val="0"/>
              </a:spcBef>
              <a:spcAft>
                <a:spcPts val="0"/>
              </a:spcAft>
              <a:buClr>
                <a:schemeClr val="accent1"/>
              </a:buClr>
              <a:buSzPts val="500"/>
              <a:buFont typeface="Lato"/>
              <a:buNone/>
            </a:pPr>
            <a:r>
              <a:rPr b="0" i="0" lang="en" sz="1500" u="none" cap="none" strike="noStrike">
                <a:solidFill>
                  <a:srgbClr val="AF00DB"/>
                </a:solidFill>
                <a:highlight>
                  <a:srgbClr val="FFFFFE"/>
                </a:highlight>
                <a:latin typeface="Courier New"/>
                <a:ea typeface="Courier New"/>
                <a:cs typeface="Courier New"/>
                <a:sym typeface="Courier New"/>
              </a:rPr>
              <a:t>for</a:t>
            </a:r>
            <a:r>
              <a:rPr b="0" i="0" lang="en" sz="1500" u="none" cap="none" strike="noStrike">
                <a:solidFill>
                  <a:srgbClr val="000000"/>
                </a:solidFill>
                <a:highlight>
                  <a:srgbClr val="FFFFFE"/>
                </a:highlight>
                <a:latin typeface="Courier New"/>
                <a:ea typeface="Courier New"/>
                <a:cs typeface="Courier New"/>
                <a:sym typeface="Courier New"/>
              </a:rPr>
              <a:t> word </a:t>
            </a:r>
            <a:r>
              <a:rPr b="0" i="0" lang="en" sz="1500" u="none" cap="none" strike="noStrike">
                <a:solidFill>
                  <a:srgbClr val="0000FF"/>
                </a:solidFill>
                <a:highlight>
                  <a:srgbClr val="FFFFFE"/>
                </a:highlight>
                <a:latin typeface="Courier New"/>
                <a:ea typeface="Courier New"/>
                <a:cs typeface="Courier New"/>
                <a:sym typeface="Courier New"/>
              </a:rPr>
              <a:t>in</a:t>
            </a:r>
            <a:r>
              <a:rPr b="0" i="0" lang="en" sz="1500" u="none" cap="none" strike="noStrike">
                <a:solidFill>
                  <a:srgbClr val="000000"/>
                </a:solidFill>
                <a:highlight>
                  <a:srgbClr val="FFFFFE"/>
                </a:highlight>
                <a:latin typeface="Courier New"/>
                <a:ea typeface="Courier New"/>
                <a:cs typeface="Courier New"/>
                <a:sym typeface="Courier New"/>
              </a:rPr>
              <a:t> big_list:</a:t>
            </a:r>
            <a:endParaRPr sz="500"/>
          </a:p>
          <a:p>
            <a:pPr indent="0" lvl="0" marL="0" marR="0" rtl="0" algn="l">
              <a:lnSpc>
                <a:spcPct val="135714"/>
              </a:lnSpc>
              <a:spcBef>
                <a:spcPts val="0"/>
              </a:spcBef>
              <a:spcAft>
                <a:spcPts val="0"/>
              </a:spcAft>
              <a:buClr>
                <a:schemeClr val="accent1"/>
              </a:buClr>
              <a:buSzPts val="500"/>
              <a:buFont typeface="Lato"/>
              <a:buNone/>
            </a:pPr>
            <a:r>
              <a:rPr b="0" i="0" lang="en" sz="1500" u="none" cap="none" strike="noStrike">
                <a:solidFill>
                  <a:srgbClr val="000000"/>
                </a:solidFill>
                <a:highlight>
                  <a:srgbClr val="FFFFFE"/>
                </a:highlight>
                <a:latin typeface="Courier New"/>
                <a:ea typeface="Courier New"/>
                <a:cs typeface="Courier New"/>
                <a:sym typeface="Courier New"/>
              </a:rPr>
              <a:t> </a:t>
            </a:r>
            <a:r>
              <a:rPr b="0" i="0" lang="en" sz="1500" u="none" cap="none" strike="noStrike">
                <a:solidFill>
                  <a:srgbClr val="795E26"/>
                </a:solidFill>
                <a:highlight>
                  <a:srgbClr val="FFFFFE"/>
                </a:highlight>
                <a:latin typeface="Courier New"/>
                <a:ea typeface="Courier New"/>
                <a:cs typeface="Courier New"/>
                <a:sym typeface="Courier New"/>
              </a:rPr>
              <a:t>print</a:t>
            </a:r>
            <a:r>
              <a:rPr b="0" i="0" lang="en" sz="1500" u="none" cap="none" strike="noStrike">
                <a:solidFill>
                  <a:srgbClr val="000000"/>
                </a:solidFill>
                <a:highlight>
                  <a:srgbClr val="FFFFFE"/>
                </a:highlight>
                <a:latin typeface="Courier New"/>
                <a:ea typeface="Courier New"/>
                <a:cs typeface="Courier New"/>
                <a:sym typeface="Courier New"/>
              </a:rPr>
              <a:t>(big_list[word])</a:t>
            </a:r>
            <a:endParaRPr b="0" i="0" sz="1500" u="none" cap="none" strike="noStrike">
              <a:solidFill>
                <a:srgbClr val="AF00DB"/>
              </a:solidFill>
              <a:highlight>
                <a:srgbClr val="FFFFFE"/>
              </a:highlight>
              <a:latin typeface="Courier New"/>
              <a:ea typeface="Courier New"/>
              <a:cs typeface="Courier New"/>
              <a:sym typeface="Courier New"/>
            </a:endParaRPr>
          </a:p>
        </p:txBody>
      </p:sp>
      <p:sp>
        <p:nvSpPr>
          <p:cNvPr id="524" name="Google Shape;524;g28389bfd810_1_700"/>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b="1" i="0" sz="2600" u="none" cap="none" strike="noStrike">
              <a:solidFill>
                <a:srgbClr val="004C7F"/>
              </a:solidFill>
              <a:latin typeface="Helvetica Neue"/>
              <a:ea typeface="Helvetica Neue"/>
              <a:cs typeface="Helvetica Neue"/>
              <a:sym typeface="Helvetica Neue"/>
            </a:endParaRPr>
          </a:p>
        </p:txBody>
      </p:sp>
      <p:sp>
        <p:nvSpPr>
          <p:cNvPr id="525" name="Google Shape;525;g28389bfd810_1_700"/>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Self-Test</a:t>
            </a:r>
            <a:endParaRPr sz="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28389bfd810_1_379"/>
          <p:cNvPicPr preferRelativeResize="0"/>
          <p:nvPr/>
        </p:nvPicPr>
        <p:blipFill rotWithShape="1">
          <a:blip r:embed="rId3">
            <a:alphaModFix/>
          </a:blip>
          <a:srcRect b="0" l="0" r="0" t="0"/>
          <a:stretch/>
        </p:blipFill>
        <p:spPr>
          <a:xfrm>
            <a:off x="2570054" y="1337804"/>
            <a:ext cx="6340460" cy="3805697"/>
          </a:xfrm>
          <a:prstGeom prst="rect">
            <a:avLst/>
          </a:prstGeom>
          <a:noFill/>
          <a:ln>
            <a:noFill/>
          </a:ln>
        </p:spPr>
      </p:pic>
      <p:sp>
        <p:nvSpPr>
          <p:cNvPr id="138" name="Google Shape;138;g28389bfd810_1_379"/>
          <p:cNvSpPr txBox="1"/>
          <p:nvPr>
            <p:ph idx="12" type="sldNum"/>
          </p:nvPr>
        </p:nvSpPr>
        <p:spPr>
          <a:xfrm>
            <a:off x="2867534" y="1721092"/>
            <a:ext cx="226500" cy="1617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39" name="Google Shape;139;g28389bfd810_1_379"/>
          <p:cNvSpPr txBox="1"/>
          <p:nvPr/>
        </p:nvSpPr>
        <p:spPr>
          <a:xfrm>
            <a:off x="4934046" y="2209780"/>
            <a:ext cx="2988900" cy="668400"/>
          </a:xfrm>
          <a:prstGeom prst="rect">
            <a:avLst/>
          </a:prstGeom>
          <a:noFill/>
          <a:ln>
            <a:noFill/>
          </a:ln>
        </p:spPr>
        <p:txBody>
          <a:bodyPr anchorCtr="0" anchor="t" bIns="91425" lIns="91425" spcFirstLastPara="1" rIns="91425" wrap="square" tIns="91425">
            <a:normAutofit/>
          </a:bodyPr>
          <a:lstStyle/>
          <a:p>
            <a:pPr indent="0" lvl="0" marL="139700" marR="0" rtl="0" algn="l">
              <a:lnSpc>
                <a:spcPct val="115000"/>
              </a:lnSpc>
              <a:spcBef>
                <a:spcPts val="0"/>
              </a:spcBef>
              <a:spcAft>
                <a:spcPts val="0"/>
              </a:spcAft>
              <a:buClr>
                <a:schemeClr val="accent1"/>
              </a:buClr>
              <a:buSzPts val="500"/>
              <a:buFont typeface="Lato"/>
              <a:buNone/>
            </a:pPr>
            <a:r>
              <a:rPr b="1" i="0" lang="en" sz="1300" u="none" cap="none" strike="noStrike">
                <a:solidFill>
                  <a:schemeClr val="accent1"/>
                </a:solidFill>
                <a:latin typeface="Helvetica Neue"/>
                <a:ea typeface="Helvetica Neue"/>
                <a:cs typeface="Helvetica Neue"/>
                <a:sym typeface="Helvetica Neue"/>
              </a:rPr>
              <a:t>Write code inside </a:t>
            </a:r>
            <a:r>
              <a:rPr b="1" i="0" lang="en" sz="1300" u="none" cap="none" strike="noStrike">
                <a:solidFill>
                  <a:schemeClr val="dk1"/>
                </a:solidFill>
                <a:latin typeface="Helvetica Neue"/>
                <a:ea typeface="Helvetica Neue"/>
                <a:cs typeface="Helvetica Neue"/>
                <a:sym typeface="Helvetica Neue"/>
              </a:rPr>
              <a:t>“cells”</a:t>
            </a:r>
            <a:endParaRPr sz="500"/>
          </a:p>
        </p:txBody>
      </p:sp>
      <p:sp>
        <p:nvSpPr>
          <p:cNvPr id="140" name="Google Shape;140;g28389bfd810_1_379"/>
          <p:cNvSpPr txBox="1"/>
          <p:nvPr/>
        </p:nvSpPr>
        <p:spPr>
          <a:xfrm>
            <a:off x="1583700" y="2448694"/>
            <a:ext cx="3211800" cy="668400"/>
          </a:xfrm>
          <a:prstGeom prst="rect">
            <a:avLst/>
          </a:prstGeom>
          <a:noFill/>
          <a:ln>
            <a:noFill/>
          </a:ln>
        </p:spPr>
        <p:txBody>
          <a:bodyPr anchorCtr="0" anchor="t" bIns="91425" lIns="91425" spcFirstLastPara="1" rIns="91425" wrap="square" tIns="91425">
            <a:normAutofit/>
          </a:bodyPr>
          <a:lstStyle/>
          <a:p>
            <a:pPr indent="0" lvl="0" marL="139700" marR="0" rtl="0" algn="l">
              <a:lnSpc>
                <a:spcPct val="115000"/>
              </a:lnSpc>
              <a:spcBef>
                <a:spcPts val="0"/>
              </a:spcBef>
              <a:spcAft>
                <a:spcPts val="0"/>
              </a:spcAft>
              <a:buClr>
                <a:schemeClr val="accent1"/>
              </a:buClr>
              <a:buSzPts val="500"/>
              <a:buFont typeface="Lato"/>
              <a:buNone/>
            </a:pPr>
            <a:r>
              <a:rPr b="1" i="0" lang="en" sz="1300" u="none" cap="none" strike="noStrike">
                <a:solidFill>
                  <a:schemeClr val="accent1"/>
                </a:solidFill>
                <a:latin typeface="Helvetica Neue"/>
                <a:ea typeface="Helvetica Neue"/>
                <a:cs typeface="Helvetica Neue"/>
                <a:sym typeface="Helvetica Neue"/>
              </a:rPr>
              <a:t>Run a </a:t>
            </a:r>
            <a:r>
              <a:rPr b="1" i="0" lang="en" sz="1300" u="none" cap="none" strike="noStrike">
                <a:solidFill>
                  <a:schemeClr val="dk1"/>
                </a:solidFill>
                <a:latin typeface="Helvetica Neue"/>
                <a:ea typeface="Helvetica Neue"/>
                <a:cs typeface="Helvetica Neue"/>
                <a:sym typeface="Helvetica Neue"/>
              </a:rPr>
              <a:t>cell</a:t>
            </a:r>
            <a:r>
              <a:rPr b="1" i="0" lang="en" sz="1300" u="none" cap="none" strike="noStrike">
                <a:solidFill>
                  <a:schemeClr val="accent1"/>
                </a:solidFill>
                <a:latin typeface="Helvetica Neue"/>
                <a:ea typeface="Helvetica Neue"/>
                <a:cs typeface="Helvetica Neue"/>
                <a:sym typeface="Helvetica Neue"/>
              </a:rPr>
              <a:t> by clicking this button</a:t>
            </a:r>
            <a:endParaRPr sz="500"/>
          </a:p>
        </p:txBody>
      </p:sp>
      <p:pic>
        <p:nvPicPr>
          <p:cNvPr descr="Line Line" id="141" name="Google Shape;141;g28389bfd810_1_379"/>
          <p:cNvPicPr preferRelativeResize="0"/>
          <p:nvPr/>
        </p:nvPicPr>
        <p:blipFill rotWithShape="1">
          <a:blip r:embed="rId4">
            <a:alphaModFix/>
          </a:blip>
          <a:srcRect b="0" l="0" r="0" t="0"/>
          <a:stretch/>
        </p:blipFill>
        <p:spPr>
          <a:xfrm rot="10800000">
            <a:off x="4830980" y="2008908"/>
            <a:ext cx="446108" cy="290342"/>
          </a:xfrm>
          <a:prstGeom prst="rect">
            <a:avLst/>
          </a:prstGeom>
          <a:noFill/>
          <a:ln>
            <a:noFill/>
          </a:ln>
        </p:spPr>
      </p:pic>
      <p:pic>
        <p:nvPicPr>
          <p:cNvPr descr="Line Line" id="142" name="Google Shape;142;g28389bfd810_1_379"/>
          <p:cNvPicPr preferRelativeResize="0"/>
          <p:nvPr/>
        </p:nvPicPr>
        <p:blipFill rotWithShape="1">
          <a:blip r:embed="rId4">
            <a:alphaModFix/>
          </a:blip>
          <a:srcRect b="0" l="0" r="0" t="0"/>
          <a:stretch/>
        </p:blipFill>
        <p:spPr>
          <a:xfrm rot="-8402939">
            <a:off x="2772454" y="2153813"/>
            <a:ext cx="445194" cy="290941"/>
          </a:xfrm>
          <a:prstGeom prst="rect">
            <a:avLst/>
          </a:prstGeom>
          <a:noFill/>
          <a:ln>
            <a:noFill/>
          </a:ln>
        </p:spPr>
      </p:pic>
      <p:sp>
        <p:nvSpPr>
          <p:cNvPr id="143" name="Google Shape;143;g28389bfd810_1_379"/>
          <p:cNvSpPr txBox="1"/>
          <p:nvPr/>
        </p:nvSpPr>
        <p:spPr>
          <a:xfrm>
            <a:off x="3151308" y="934872"/>
            <a:ext cx="3900000" cy="668400"/>
          </a:xfrm>
          <a:prstGeom prst="rect">
            <a:avLst/>
          </a:prstGeom>
          <a:noFill/>
          <a:ln>
            <a:noFill/>
          </a:ln>
        </p:spPr>
        <p:txBody>
          <a:bodyPr anchorCtr="0" anchor="t" bIns="91425" lIns="91425" spcFirstLastPara="1" rIns="91425" wrap="square" tIns="91425">
            <a:normAutofit/>
          </a:bodyPr>
          <a:lstStyle/>
          <a:p>
            <a:pPr indent="0" lvl="0" marL="139700" marR="0" rtl="0" algn="l">
              <a:lnSpc>
                <a:spcPct val="115000"/>
              </a:lnSpc>
              <a:spcBef>
                <a:spcPts val="0"/>
              </a:spcBef>
              <a:spcAft>
                <a:spcPts val="0"/>
              </a:spcAft>
              <a:buClr>
                <a:schemeClr val="accent1"/>
              </a:buClr>
              <a:buSzPts val="500"/>
              <a:buFont typeface="Lato"/>
              <a:buNone/>
            </a:pPr>
            <a:r>
              <a:rPr b="1" i="0" lang="en" sz="1300" u="none" cap="none" strike="noStrike">
                <a:solidFill>
                  <a:schemeClr val="accent1"/>
                </a:solidFill>
                <a:latin typeface="Helvetica Neue"/>
                <a:ea typeface="Helvetica Neue"/>
                <a:cs typeface="Helvetica Neue"/>
                <a:sym typeface="Helvetica Neue"/>
              </a:rPr>
              <a:t>Add new </a:t>
            </a:r>
            <a:r>
              <a:rPr b="1" i="0" lang="en" sz="1300" u="none" cap="none" strike="noStrike">
                <a:solidFill>
                  <a:schemeClr val="dk1"/>
                </a:solidFill>
                <a:latin typeface="Helvetica Neue"/>
                <a:ea typeface="Helvetica Neue"/>
                <a:cs typeface="Helvetica Neue"/>
                <a:sym typeface="Helvetica Neue"/>
              </a:rPr>
              <a:t>cells</a:t>
            </a:r>
            <a:r>
              <a:rPr b="1" i="0" lang="en" sz="1300" u="none" cap="none" strike="noStrike">
                <a:solidFill>
                  <a:schemeClr val="accent1"/>
                </a:solidFill>
                <a:latin typeface="Helvetica Neue"/>
                <a:ea typeface="Helvetica Neue"/>
                <a:cs typeface="Helvetica Neue"/>
                <a:sym typeface="Helvetica Neue"/>
              </a:rPr>
              <a:t> by clicking “+ Code”</a:t>
            </a:r>
            <a:endParaRPr b="1" i="0" sz="1300" u="none" cap="none" strike="noStrike">
              <a:solidFill>
                <a:schemeClr val="dk1"/>
              </a:solidFill>
              <a:latin typeface="Helvetica Neue"/>
              <a:ea typeface="Helvetica Neue"/>
              <a:cs typeface="Helvetica Neue"/>
              <a:sym typeface="Helvetica Neue"/>
            </a:endParaRPr>
          </a:p>
        </p:txBody>
      </p:sp>
      <p:pic>
        <p:nvPicPr>
          <p:cNvPr descr="Line Line" id="144" name="Google Shape;144;g28389bfd810_1_379"/>
          <p:cNvPicPr preferRelativeResize="0"/>
          <p:nvPr/>
        </p:nvPicPr>
        <p:blipFill rotWithShape="1">
          <a:blip r:embed="rId4">
            <a:alphaModFix/>
          </a:blip>
          <a:srcRect b="0" l="0" r="0" t="0"/>
          <a:stretch/>
        </p:blipFill>
        <p:spPr>
          <a:xfrm rot="6647577">
            <a:off x="2988277" y="1369162"/>
            <a:ext cx="444177" cy="291606"/>
          </a:xfrm>
          <a:prstGeom prst="rect">
            <a:avLst/>
          </a:prstGeom>
          <a:noFill/>
          <a:ln>
            <a:noFill/>
          </a:ln>
        </p:spPr>
      </p:pic>
      <p:sp>
        <p:nvSpPr>
          <p:cNvPr id="145" name="Google Shape;145;g28389bfd810_1_379"/>
          <p:cNvSpPr txBox="1"/>
          <p:nvPr/>
        </p:nvSpPr>
        <p:spPr>
          <a:xfrm>
            <a:off x="7051003" y="770826"/>
            <a:ext cx="2093100" cy="668400"/>
          </a:xfrm>
          <a:prstGeom prst="rect">
            <a:avLst/>
          </a:prstGeom>
          <a:noFill/>
          <a:ln>
            <a:noFill/>
          </a:ln>
        </p:spPr>
        <p:txBody>
          <a:bodyPr anchorCtr="0" anchor="t" bIns="91425" lIns="91425" spcFirstLastPara="1" rIns="91425" wrap="square" tIns="91425">
            <a:normAutofit/>
          </a:bodyPr>
          <a:lstStyle/>
          <a:p>
            <a:pPr indent="0" lvl="0" marL="139700" marR="0" rtl="0" algn="l">
              <a:lnSpc>
                <a:spcPct val="115000"/>
              </a:lnSpc>
              <a:spcBef>
                <a:spcPts val="0"/>
              </a:spcBef>
              <a:spcAft>
                <a:spcPts val="0"/>
              </a:spcAft>
              <a:buClr>
                <a:schemeClr val="accent1"/>
              </a:buClr>
              <a:buSzPts val="500"/>
              <a:buFont typeface="Lato"/>
              <a:buNone/>
            </a:pPr>
            <a:r>
              <a:rPr b="1" i="0" lang="en" sz="1300" u="none" cap="none" strike="noStrike">
                <a:solidFill>
                  <a:schemeClr val="accent1"/>
                </a:solidFill>
                <a:latin typeface="Helvetica Neue"/>
                <a:ea typeface="Helvetica Neue"/>
                <a:cs typeface="Helvetica Neue"/>
                <a:sym typeface="Helvetica Neue"/>
              </a:rPr>
              <a:t>Delete </a:t>
            </a:r>
            <a:r>
              <a:rPr b="1" i="0" lang="en" sz="1300" u="none" cap="none" strike="noStrike">
                <a:solidFill>
                  <a:schemeClr val="dk1"/>
                </a:solidFill>
                <a:latin typeface="Helvetica Neue"/>
                <a:ea typeface="Helvetica Neue"/>
                <a:cs typeface="Helvetica Neue"/>
                <a:sym typeface="Helvetica Neue"/>
              </a:rPr>
              <a:t>cells</a:t>
            </a:r>
            <a:r>
              <a:rPr b="1" i="0" lang="en" sz="1300" u="none" cap="none" strike="noStrike">
                <a:solidFill>
                  <a:schemeClr val="accent1"/>
                </a:solidFill>
                <a:latin typeface="Helvetica Neue"/>
                <a:ea typeface="Helvetica Neue"/>
                <a:cs typeface="Helvetica Neue"/>
                <a:sym typeface="Helvetica Neue"/>
              </a:rPr>
              <a:t> by clicking this button</a:t>
            </a:r>
            <a:endParaRPr b="1" i="0" sz="1300" u="none" cap="none" strike="noStrike">
              <a:solidFill>
                <a:schemeClr val="dk1"/>
              </a:solidFill>
              <a:latin typeface="Helvetica Neue"/>
              <a:ea typeface="Helvetica Neue"/>
              <a:cs typeface="Helvetica Neue"/>
              <a:sym typeface="Helvetica Neue"/>
            </a:endParaRPr>
          </a:p>
        </p:txBody>
      </p:sp>
      <p:pic>
        <p:nvPicPr>
          <p:cNvPr descr="Line Line" id="146" name="Google Shape;146;g28389bfd810_1_379"/>
          <p:cNvPicPr preferRelativeResize="0"/>
          <p:nvPr/>
        </p:nvPicPr>
        <p:blipFill rotWithShape="1">
          <a:blip r:embed="rId4">
            <a:alphaModFix/>
          </a:blip>
          <a:srcRect b="0" l="0" r="0" t="0"/>
          <a:stretch/>
        </p:blipFill>
        <p:spPr>
          <a:xfrm rot="2768933">
            <a:off x="8327734" y="1457466"/>
            <a:ext cx="444956" cy="291097"/>
          </a:xfrm>
          <a:prstGeom prst="rect">
            <a:avLst/>
          </a:prstGeom>
          <a:noFill/>
          <a:ln>
            <a:noFill/>
          </a:ln>
        </p:spPr>
      </p:pic>
      <p:sp>
        <p:nvSpPr>
          <p:cNvPr id="147" name="Google Shape;147;g28389bfd810_1_379"/>
          <p:cNvSpPr txBox="1"/>
          <p:nvPr/>
        </p:nvSpPr>
        <p:spPr>
          <a:xfrm>
            <a:off x="180948" y="519874"/>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400"/>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500"/>
                                        <p:tgtEl>
                                          <p:spTgt spid="146"/>
                                        </p:tgtEl>
                                      </p:cBhvr>
                                    </p:animEffec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500"/>
                                        <p:tgtEl>
                                          <p:spTgt spid="142"/>
                                        </p:tgtEl>
                                      </p:cBhvr>
                                    </p:animEffect>
                                  </p:childTnLst>
                                </p:cTn>
                              </p:par>
                              <p:par>
                                <p:cTn fill="hold" nodeType="with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g28389bfd810_1_710"/>
          <p:cNvSpPr txBox="1"/>
          <p:nvPr>
            <p:ph idx="1" type="body"/>
          </p:nvPr>
        </p:nvSpPr>
        <p:spPr>
          <a:xfrm>
            <a:off x="1353058" y="1441201"/>
            <a:ext cx="7687800" cy="2261100"/>
          </a:xfrm>
          <a:prstGeom prst="rect">
            <a:avLst/>
          </a:prstGeom>
          <a:noFill/>
          <a:ln>
            <a:noFill/>
          </a:ln>
        </p:spPr>
        <p:txBody>
          <a:bodyPr anchorCtr="0" anchor="t" bIns="91425" lIns="91425" spcFirstLastPara="1" rIns="91425" wrap="square" tIns="91425">
            <a:noAutofit/>
          </a:bodyPr>
          <a:lstStyle/>
          <a:p>
            <a:pPr indent="-304800" lvl="0" marL="457200" rtl="0" algn="l">
              <a:lnSpc>
                <a:spcPct val="200000"/>
              </a:lnSpc>
              <a:spcBef>
                <a:spcPts val="0"/>
              </a:spcBef>
              <a:spcAft>
                <a:spcPts val="0"/>
              </a:spcAft>
              <a:buSzPts val="1000"/>
              <a:buChar char="●"/>
            </a:pPr>
            <a:r>
              <a:rPr lang="en" sz="1500"/>
              <a:t>How to use:  </a:t>
            </a:r>
            <a:r>
              <a:rPr lang="en" sz="1500">
                <a:solidFill>
                  <a:srgbClr val="AF00DB"/>
                </a:solidFill>
                <a:highlight>
                  <a:srgbClr val="FFFFFE"/>
                </a:highlight>
                <a:latin typeface="Courier New"/>
                <a:ea typeface="Courier New"/>
                <a:cs typeface="Courier New"/>
                <a:sym typeface="Courier New"/>
              </a:rPr>
              <a:t>while</a:t>
            </a:r>
            <a:r>
              <a:rPr lang="en" sz="1500">
                <a:latin typeface="Courier New"/>
                <a:ea typeface="Courier New"/>
                <a:cs typeface="Courier New"/>
                <a:sym typeface="Courier New"/>
              </a:rPr>
              <a:t> </a:t>
            </a:r>
            <a:r>
              <a:rPr i="1" lang="en" sz="1500">
                <a:latin typeface="Courier New"/>
                <a:ea typeface="Courier New"/>
                <a:cs typeface="Courier New"/>
                <a:sym typeface="Courier New"/>
              </a:rPr>
              <a:t>statement</a:t>
            </a:r>
            <a:r>
              <a:rPr lang="en" sz="1500">
                <a:latin typeface="Courier New"/>
                <a:ea typeface="Courier New"/>
                <a:cs typeface="Courier New"/>
                <a:sym typeface="Courier New"/>
              </a:rPr>
              <a:t>:</a:t>
            </a:r>
            <a:endParaRPr sz="1500">
              <a:latin typeface="Courier New"/>
              <a:ea typeface="Courier New"/>
              <a:cs typeface="Courier New"/>
              <a:sym typeface="Courier New"/>
            </a:endParaRPr>
          </a:p>
          <a:p>
            <a:pPr indent="-304800" lvl="1" marL="914400" rtl="0" algn="l">
              <a:lnSpc>
                <a:spcPct val="200000"/>
              </a:lnSpc>
              <a:spcBef>
                <a:spcPts val="0"/>
              </a:spcBef>
              <a:spcAft>
                <a:spcPts val="0"/>
              </a:spcAft>
              <a:buSzPts val="1000"/>
              <a:buChar char="○"/>
            </a:pPr>
            <a:r>
              <a:rPr lang="en" sz="1500"/>
              <a:t>The loop repeats as </a:t>
            </a:r>
            <a:r>
              <a:rPr i="1" lang="en" sz="1500">
                <a:latin typeface="Courier New"/>
                <a:ea typeface="Courier New"/>
                <a:cs typeface="Courier New"/>
                <a:sym typeface="Courier New"/>
              </a:rPr>
              <a:t>statement</a:t>
            </a:r>
            <a:r>
              <a:rPr lang="en" sz="1500"/>
              <a:t> is true</a:t>
            </a:r>
            <a:endParaRPr sz="1500"/>
          </a:p>
          <a:p>
            <a:pPr indent="-304800" lvl="1" marL="914400" rtl="0" algn="l">
              <a:lnSpc>
                <a:spcPct val="200000"/>
              </a:lnSpc>
              <a:spcBef>
                <a:spcPts val="0"/>
              </a:spcBef>
              <a:spcAft>
                <a:spcPts val="0"/>
              </a:spcAft>
              <a:buSzPts val="1000"/>
              <a:buChar char="○"/>
            </a:pPr>
            <a:r>
              <a:rPr lang="en" sz="1500"/>
              <a:t>Needs indentation</a:t>
            </a:r>
            <a:endParaRPr sz="1500"/>
          </a:p>
          <a:p>
            <a:pPr indent="0" lvl="0" marL="0" rtl="0" algn="l">
              <a:lnSpc>
                <a:spcPct val="135714"/>
              </a:lnSpc>
              <a:spcBef>
                <a:spcPts val="0"/>
              </a:spcBef>
              <a:spcAft>
                <a:spcPts val="0"/>
              </a:spcAft>
              <a:buSzPts val="1000"/>
              <a:buNone/>
            </a:pPr>
            <a:r>
              <a:t/>
            </a:r>
            <a:endParaRPr sz="15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000"/>
              <a:buNone/>
            </a:pPr>
            <a:r>
              <a:rPr lang="en" sz="1500">
                <a:solidFill>
                  <a:srgbClr val="000000"/>
                </a:solidFill>
                <a:highlight>
                  <a:srgbClr val="FFFFFE"/>
                </a:highlight>
                <a:latin typeface="Courier New"/>
                <a:ea typeface="Courier New"/>
                <a:cs typeface="Courier New"/>
                <a:sym typeface="Courier New"/>
              </a:rPr>
              <a:t>my_number = </a:t>
            </a:r>
            <a:r>
              <a:rPr lang="en" sz="1500">
                <a:solidFill>
                  <a:srgbClr val="09885A"/>
                </a:solidFill>
                <a:highlight>
                  <a:srgbClr val="FFFFFE"/>
                </a:highlight>
                <a:latin typeface="Courier New"/>
                <a:ea typeface="Courier New"/>
                <a:cs typeface="Courier New"/>
                <a:sym typeface="Courier New"/>
              </a:rPr>
              <a:t>0</a:t>
            </a:r>
            <a:endParaRPr sz="1500">
              <a:solidFill>
                <a:srgbClr val="09885A"/>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000"/>
              <a:buNone/>
            </a:pPr>
            <a:r>
              <a:rPr lang="en" sz="1500">
                <a:solidFill>
                  <a:srgbClr val="AF00DB"/>
                </a:solidFill>
                <a:highlight>
                  <a:srgbClr val="FFFFFE"/>
                </a:highlight>
                <a:latin typeface="Courier New"/>
                <a:ea typeface="Courier New"/>
                <a:cs typeface="Courier New"/>
                <a:sym typeface="Courier New"/>
              </a:rPr>
              <a:t>while</a:t>
            </a:r>
            <a:r>
              <a:rPr lang="en" sz="1500">
                <a:solidFill>
                  <a:srgbClr val="000000"/>
                </a:solidFill>
                <a:highlight>
                  <a:srgbClr val="FFFFFE"/>
                </a:highlight>
                <a:latin typeface="Courier New"/>
                <a:ea typeface="Courier New"/>
                <a:cs typeface="Courier New"/>
                <a:sym typeface="Courier New"/>
              </a:rPr>
              <a:t> my_number &lt; </a:t>
            </a:r>
            <a:r>
              <a:rPr lang="en" sz="1500">
                <a:solidFill>
                  <a:srgbClr val="09885A"/>
                </a:solidFill>
                <a:highlight>
                  <a:srgbClr val="FFFFFE"/>
                </a:highlight>
                <a:latin typeface="Courier New"/>
                <a:ea typeface="Courier New"/>
                <a:cs typeface="Courier New"/>
                <a:sym typeface="Courier New"/>
              </a:rPr>
              <a:t>6</a:t>
            </a:r>
            <a:r>
              <a:rPr lang="en" sz="1500">
                <a:solidFill>
                  <a:srgbClr val="000000"/>
                </a:solidFill>
                <a:highlight>
                  <a:srgbClr val="FFFFFE"/>
                </a:highlight>
                <a:latin typeface="Courier New"/>
                <a:ea typeface="Courier New"/>
                <a:cs typeface="Courier New"/>
                <a:sym typeface="Courier New"/>
              </a:rPr>
              <a:t>:</a:t>
            </a:r>
            <a:endParaRPr sz="15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000"/>
              <a:buNone/>
            </a:pPr>
            <a:r>
              <a:rPr lang="en" sz="1500">
                <a:solidFill>
                  <a:srgbClr val="000000"/>
                </a:solidFill>
                <a:highlight>
                  <a:srgbClr val="FFFFFE"/>
                </a:highlight>
                <a:latin typeface="Courier New"/>
                <a:ea typeface="Courier New"/>
                <a:cs typeface="Courier New"/>
                <a:sym typeface="Courier New"/>
              </a:rPr>
              <a:t>  </a:t>
            </a:r>
            <a:r>
              <a:rPr lang="en" sz="1500">
                <a:solidFill>
                  <a:srgbClr val="795E26"/>
                </a:solidFill>
                <a:highlight>
                  <a:srgbClr val="FFFFFE"/>
                </a:highlight>
                <a:latin typeface="Courier New"/>
                <a:ea typeface="Courier New"/>
                <a:cs typeface="Courier New"/>
                <a:sym typeface="Courier New"/>
              </a:rPr>
              <a:t>print</a:t>
            </a:r>
            <a:r>
              <a:rPr lang="en" sz="1500">
                <a:solidFill>
                  <a:srgbClr val="000000"/>
                </a:solidFill>
                <a:highlight>
                  <a:srgbClr val="FFFFFE"/>
                </a:highlight>
                <a:latin typeface="Courier New"/>
                <a:ea typeface="Courier New"/>
                <a:cs typeface="Courier New"/>
                <a:sym typeface="Courier New"/>
              </a:rPr>
              <a:t>(my_number)</a:t>
            </a:r>
            <a:endParaRPr sz="1500">
              <a:solidFill>
                <a:srgbClr val="000000"/>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SzPts val="1000"/>
              <a:buNone/>
            </a:pPr>
            <a:r>
              <a:rPr lang="en" sz="1500">
                <a:solidFill>
                  <a:srgbClr val="000000"/>
                </a:solidFill>
                <a:highlight>
                  <a:srgbClr val="FFFFFE"/>
                </a:highlight>
                <a:latin typeface="Courier New"/>
                <a:ea typeface="Courier New"/>
                <a:cs typeface="Courier New"/>
                <a:sym typeface="Courier New"/>
              </a:rPr>
              <a:t>  my_number = my_number + </a:t>
            </a:r>
            <a:r>
              <a:rPr lang="en" sz="1500">
                <a:solidFill>
                  <a:srgbClr val="09885A"/>
                </a:solidFill>
                <a:highlight>
                  <a:srgbClr val="FFFFFE"/>
                </a:highlight>
                <a:latin typeface="Courier New"/>
                <a:ea typeface="Courier New"/>
                <a:cs typeface="Courier New"/>
                <a:sym typeface="Courier New"/>
              </a:rPr>
              <a:t>1</a:t>
            </a:r>
            <a:endParaRPr sz="1500">
              <a:latin typeface="Courier New"/>
              <a:ea typeface="Courier New"/>
              <a:cs typeface="Courier New"/>
              <a:sym typeface="Courier New"/>
            </a:endParaRPr>
          </a:p>
        </p:txBody>
      </p:sp>
      <p:sp>
        <p:nvSpPr>
          <p:cNvPr id="531" name="Google Shape;531;g28389bfd810_1_710"/>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532" name="Google Shape;532;g28389bfd810_1_710"/>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b="1" i="0" sz="2600" u="none" cap="none" strike="noStrike">
              <a:solidFill>
                <a:srgbClr val="004C7F"/>
              </a:solidFill>
              <a:latin typeface="Helvetica Neue"/>
              <a:ea typeface="Helvetica Neue"/>
              <a:cs typeface="Helvetica Neue"/>
              <a:sym typeface="Helvetica Neue"/>
            </a:endParaRPr>
          </a:p>
        </p:txBody>
      </p:sp>
      <p:sp>
        <p:nvSpPr>
          <p:cNvPr id="533" name="Google Shape;533;g28389bfd810_1_710"/>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While</a:t>
            </a:r>
            <a:endParaRPr sz="5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g28389bfd810_1_717"/>
          <p:cNvSpPr txBox="1"/>
          <p:nvPr>
            <p:ph idx="1" type="body"/>
          </p:nvPr>
        </p:nvSpPr>
        <p:spPr>
          <a:xfrm>
            <a:off x="2211084" y="1195375"/>
            <a:ext cx="4383000" cy="3567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SzPts val="500"/>
              <a:buNone/>
            </a:pPr>
            <a:r>
              <a:rPr lang="en" sz="1400">
                <a:solidFill>
                  <a:srgbClr val="000000"/>
                </a:solidFill>
                <a:latin typeface="Courier New"/>
                <a:ea typeface="Courier New"/>
                <a:cs typeface="Courier New"/>
                <a:sym typeface="Courier New"/>
              </a:rPr>
              <a:t>a_list = [</a:t>
            </a:r>
            <a:r>
              <a:rPr lang="en" sz="1400">
                <a:solidFill>
                  <a:srgbClr val="098156"/>
                </a:solidFill>
                <a:latin typeface="Courier New"/>
                <a:ea typeface="Courier New"/>
                <a:cs typeface="Courier New"/>
                <a:sym typeface="Courier New"/>
              </a:rPr>
              <a:t>3</a:t>
            </a:r>
            <a:r>
              <a:rPr lang="en" sz="1400">
                <a:solidFill>
                  <a:srgbClr val="000000"/>
                </a:solidFill>
                <a:latin typeface="Courier New"/>
                <a:ea typeface="Courier New"/>
                <a:cs typeface="Courier New"/>
                <a:sym typeface="Courier New"/>
              </a:rPr>
              <a:t>, </a:t>
            </a:r>
            <a:r>
              <a:rPr lang="en" sz="1400">
                <a:solidFill>
                  <a:srgbClr val="098156"/>
                </a:solidFill>
                <a:latin typeface="Courier New"/>
                <a:ea typeface="Courier New"/>
                <a:cs typeface="Courier New"/>
                <a:sym typeface="Courier New"/>
              </a:rPr>
              <a:t>22</a:t>
            </a:r>
            <a:r>
              <a:rPr lang="en" sz="1400">
                <a:solidFill>
                  <a:srgbClr val="000000"/>
                </a:solidFill>
                <a:latin typeface="Courier New"/>
                <a:ea typeface="Courier New"/>
                <a:cs typeface="Courier New"/>
                <a:sym typeface="Courier New"/>
              </a:rPr>
              <a:t>, </a:t>
            </a:r>
            <a:r>
              <a:rPr lang="en" sz="1400">
                <a:solidFill>
                  <a:srgbClr val="098156"/>
                </a:solidFill>
                <a:latin typeface="Courier New"/>
                <a:ea typeface="Courier New"/>
                <a:cs typeface="Courier New"/>
                <a:sym typeface="Courier New"/>
              </a:rPr>
              <a:t>1</a:t>
            </a:r>
            <a:r>
              <a:rPr lang="en" sz="1400">
                <a:solidFill>
                  <a:srgbClr val="000000"/>
                </a:solidFill>
                <a:latin typeface="Courier New"/>
                <a:ea typeface="Courier New"/>
                <a:cs typeface="Courier New"/>
                <a:sym typeface="Courier New"/>
              </a:rPr>
              <a:t>, </a:t>
            </a:r>
            <a:r>
              <a:rPr lang="en" sz="1400">
                <a:solidFill>
                  <a:srgbClr val="098156"/>
                </a:solidFill>
                <a:latin typeface="Courier New"/>
                <a:ea typeface="Courier New"/>
                <a:cs typeface="Courier New"/>
                <a:sym typeface="Courier New"/>
              </a:rPr>
              <a:t>73</a:t>
            </a:r>
            <a:r>
              <a:rPr lang="en" sz="1400">
                <a:solidFill>
                  <a:srgbClr val="000000"/>
                </a:solidFill>
                <a:latin typeface="Courier New"/>
                <a:ea typeface="Courier New"/>
                <a:cs typeface="Courier New"/>
                <a:sym typeface="Courier New"/>
              </a:rPr>
              <a:t>, </a:t>
            </a:r>
            <a:r>
              <a:rPr lang="en" sz="1400">
                <a:solidFill>
                  <a:srgbClr val="098156"/>
                </a:solidFill>
                <a:latin typeface="Courier New"/>
                <a:ea typeface="Courier New"/>
                <a:cs typeface="Courier New"/>
                <a:sym typeface="Courier New"/>
              </a:rPr>
              <a:t>40</a:t>
            </a:r>
            <a:r>
              <a:rPr lang="en" sz="1400">
                <a:solidFill>
                  <a:srgbClr val="000000"/>
                </a:solidFill>
                <a:latin typeface="Courier New"/>
                <a:ea typeface="Courier New"/>
                <a:cs typeface="Courier New"/>
                <a:sym typeface="Courier New"/>
              </a:rPr>
              <a:t>, </a:t>
            </a:r>
            <a:r>
              <a:rPr lang="en" sz="1400">
                <a:solidFill>
                  <a:srgbClr val="098156"/>
                </a:solidFill>
                <a:latin typeface="Courier New"/>
                <a:ea typeface="Courier New"/>
                <a:cs typeface="Courier New"/>
                <a:sym typeface="Courier New"/>
              </a:rPr>
              <a:t>3</a:t>
            </a:r>
            <a:r>
              <a:rPr lang="en" sz="1400">
                <a:solidFill>
                  <a:srgbClr val="000000"/>
                </a:solidFill>
                <a:latin typeface="Courier New"/>
                <a:ea typeface="Courier New"/>
                <a:cs typeface="Courier New"/>
                <a:sym typeface="Courier New"/>
              </a:rPr>
              <a:t>, </a:t>
            </a:r>
            <a:r>
              <a:rPr lang="en" sz="1400">
                <a:solidFill>
                  <a:srgbClr val="098156"/>
                </a:solidFill>
                <a:latin typeface="Courier New"/>
                <a:ea typeface="Courier New"/>
                <a:cs typeface="Courier New"/>
                <a:sym typeface="Courier New"/>
              </a:rPr>
              <a:t>19</a:t>
            </a: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400">
                <a:solidFill>
                  <a:srgbClr val="000000"/>
                </a:solidFill>
                <a:latin typeface="Courier New"/>
                <a:ea typeface="Courier New"/>
                <a:cs typeface="Courier New"/>
                <a:sym typeface="Courier New"/>
              </a:rPr>
              <a:t>sum = </a:t>
            </a:r>
            <a:r>
              <a:rPr lang="en" sz="1400">
                <a:solidFill>
                  <a:srgbClr val="098156"/>
                </a:solidFill>
                <a:latin typeface="Courier New"/>
                <a:ea typeface="Courier New"/>
                <a:cs typeface="Courier New"/>
                <a:sym typeface="Courier New"/>
              </a:rPr>
              <a:t>0</a:t>
            </a:r>
            <a:endParaRPr sz="1400">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400">
                <a:solidFill>
                  <a:srgbClr val="AF00DB"/>
                </a:solidFill>
                <a:latin typeface="Courier New"/>
                <a:ea typeface="Courier New"/>
                <a:cs typeface="Courier New"/>
                <a:sym typeface="Courier New"/>
              </a:rPr>
              <a:t>for</a:t>
            </a:r>
            <a:r>
              <a:rPr lang="en" sz="1400">
                <a:solidFill>
                  <a:srgbClr val="000000"/>
                </a:solidFill>
                <a:latin typeface="Courier New"/>
                <a:ea typeface="Courier New"/>
                <a:cs typeface="Courier New"/>
                <a:sym typeface="Courier New"/>
              </a:rPr>
              <a:t> i </a:t>
            </a:r>
            <a:r>
              <a:rPr lang="en" sz="1400">
                <a:solidFill>
                  <a:srgbClr val="0000FF"/>
                </a:solidFill>
                <a:latin typeface="Courier New"/>
                <a:ea typeface="Courier New"/>
                <a:cs typeface="Courier New"/>
                <a:sym typeface="Courier New"/>
              </a:rPr>
              <a:t>in</a:t>
            </a:r>
            <a:r>
              <a:rPr lang="en" sz="1400">
                <a:solidFill>
                  <a:srgbClr val="000000"/>
                </a:solidFill>
                <a:latin typeface="Courier New"/>
                <a:ea typeface="Courier New"/>
                <a:cs typeface="Courier New"/>
                <a:sym typeface="Courier New"/>
              </a:rPr>
              <a:t> </a:t>
            </a:r>
            <a:r>
              <a:rPr lang="en" sz="1400">
                <a:solidFill>
                  <a:srgbClr val="795E26"/>
                </a:solidFill>
                <a:latin typeface="Courier New"/>
                <a:ea typeface="Courier New"/>
                <a:cs typeface="Courier New"/>
                <a:sym typeface="Courier New"/>
              </a:rPr>
              <a:t>range</a:t>
            </a:r>
            <a:r>
              <a:rPr lang="en" sz="1400">
                <a:solidFill>
                  <a:srgbClr val="000000"/>
                </a:solidFill>
                <a:latin typeface="Courier New"/>
                <a:ea typeface="Courier New"/>
                <a:cs typeface="Courier New"/>
                <a:sym typeface="Courier New"/>
              </a:rPr>
              <a:t>(</a:t>
            </a:r>
            <a:r>
              <a:rPr lang="en" sz="1400">
                <a:solidFill>
                  <a:srgbClr val="098156"/>
                </a:solidFill>
                <a:latin typeface="Courier New"/>
                <a:ea typeface="Courier New"/>
                <a:cs typeface="Courier New"/>
                <a:sym typeface="Courier New"/>
              </a:rPr>
              <a:t>0</a:t>
            </a:r>
            <a:r>
              <a:rPr lang="en" sz="1400">
                <a:solidFill>
                  <a:srgbClr val="000000"/>
                </a:solidFill>
                <a:latin typeface="Courier New"/>
                <a:ea typeface="Courier New"/>
                <a:cs typeface="Courier New"/>
                <a:sym typeface="Courier New"/>
              </a:rPr>
              <a:t>, </a:t>
            </a:r>
            <a:r>
              <a:rPr lang="en" sz="1400">
                <a:solidFill>
                  <a:srgbClr val="098156"/>
                </a:solidFill>
                <a:latin typeface="Courier New"/>
                <a:ea typeface="Courier New"/>
                <a:cs typeface="Courier New"/>
                <a:sym typeface="Courier New"/>
              </a:rPr>
              <a:t>7</a:t>
            </a:r>
            <a:r>
              <a:rPr lang="en" sz="1400">
                <a:solidFill>
                  <a:srgbClr val="000000"/>
                </a:solidFill>
                <a:latin typeface="Courier New"/>
                <a:ea typeface="Courier New"/>
                <a:cs typeface="Courier New"/>
                <a:sym typeface="Courier New"/>
              </a:rPr>
              <a:t>):</a:t>
            </a:r>
            <a:endParaRPr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400">
                <a:solidFill>
                  <a:srgbClr val="000000"/>
                </a:solidFill>
                <a:latin typeface="Courier New"/>
                <a:ea typeface="Courier New"/>
                <a:cs typeface="Courier New"/>
                <a:sym typeface="Courier New"/>
              </a:rPr>
              <a:t>   sum = sum + a_list[i]</a:t>
            </a:r>
            <a:endParaRPr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400">
                <a:solidFill>
                  <a:srgbClr val="000000"/>
                </a:solidFill>
                <a:latin typeface="Courier New"/>
                <a:ea typeface="Courier New"/>
                <a:cs typeface="Courier New"/>
                <a:sym typeface="Courier New"/>
              </a:rPr>
              <a:t>   sum = sum / </a:t>
            </a:r>
            <a:r>
              <a:rPr lang="en" sz="1400">
                <a:solidFill>
                  <a:srgbClr val="098156"/>
                </a:solidFill>
                <a:latin typeface="Courier New"/>
                <a:ea typeface="Courier New"/>
                <a:cs typeface="Courier New"/>
                <a:sym typeface="Courier New"/>
              </a:rPr>
              <a:t>2.4</a:t>
            </a:r>
            <a:endParaRPr sz="1400">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400">
                <a:solidFill>
                  <a:srgbClr val="000000"/>
                </a:solidFill>
                <a:latin typeface="Courier New"/>
                <a:ea typeface="Courier New"/>
                <a:cs typeface="Courier New"/>
                <a:sym typeface="Courier New"/>
              </a:rPr>
              <a:t>   sum = sum * </a:t>
            </a:r>
            <a:r>
              <a:rPr lang="en" sz="1400">
                <a:solidFill>
                  <a:srgbClr val="098156"/>
                </a:solidFill>
                <a:latin typeface="Courier New"/>
                <a:ea typeface="Courier New"/>
                <a:cs typeface="Courier New"/>
                <a:sym typeface="Courier New"/>
              </a:rPr>
              <a:t>-1</a:t>
            </a:r>
            <a:endParaRPr sz="1400">
              <a:solidFill>
                <a:srgbClr val="098156"/>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400">
                <a:solidFill>
                  <a:srgbClr val="000000"/>
                </a:solidFill>
                <a:latin typeface="Courier New"/>
                <a:ea typeface="Courier New"/>
                <a:cs typeface="Courier New"/>
                <a:sym typeface="Courier New"/>
              </a:rPr>
              <a:t>   </a:t>
            </a:r>
            <a:r>
              <a:rPr lang="en" sz="1400">
                <a:solidFill>
                  <a:srgbClr val="795E26"/>
                </a:solidFill>
                <a:latin typeface="Courier New"/>
                <a:ea typeface="Courier New"/>
                <a:cs typeface="Courier New"/>
                <a:sym typeface="Courier New"/>
              </a:rPr>
              <a:t>print</a:t>
            </a:r>
            <a:r>
              <a:rPr lang="en" sz="1400">
                <a:solidFill>
                  <a:srgbClr val="000000"/>
                </a:solidFill>
                <a:latin typeface="Courier New"/>
                <a:ea typeface="Courier New"/>
                <a:cs typeface="Courier New"/>
                <a:sym typeface="Courier New"/>
              </a:rPr>
              <a:t>(a_list[i])</a:t>
            </a:r>
            <a:endParaRPr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rPr lang="en" sz="1400">
                <a:solidFill>
                  <a:srgbClr val="795E26"/>
                </a:solidFill>
                <a:latin typeface="Courier New"/>
                <a:ea typeface="Courier New"/>
                <a:cs typeface="Courier New"/>
                <a:sym typeface="Courier New"/>
              </a:rPr>
              <a:t>print</a:t>
            </a:r>
            <a:r>
              <a:rPr lang="en" sz="1400">
                <a:solidFill>
                  <a:srgbClr val="000000"/>
                </a:solidFill>
                <a:latin typeface="Courier New"/>
                <a:ea typeface="Courier New"/>
                <a:cs typeface="Courier New"/>
                <a:sym typeface="Courier New"/>
              </a:rPr>
              <a:t>(sum)</a:t>
            </a:r>
            <a:endParaRPr sz="14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SzPts val="500"/>
              <a:buNone/>
            </a:pPr>
            <a:r>
              <a:t/>
            </a:r>
            <a:endParaRPr sz="1400">
              <a:latin typeface="Courier New"/>
              <a:ea typeface="Courier New"/>
              <a:cs typeface="Courier New"/>
              <a:sym typeface="Courier New"/>
            </a:endParaRPr>
          </a:p>
        </p:txBody>
      </p:sp>
      <p:sp>
        <p:nvSpPr>
          <p:cNvPr id="539" name="Google Shape;539;g28389bfd810_1_717"/>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540" name="Google Shape;540;g28389bfd810_1_717"/>
          <p:cNvSpPr txBox="1"/>
          <p:nvPr>
            <p:ph idx="4294967295" type="body"/>
          </p:nvPr>
        </p:nvSpPr>
        <p:spPr>
          <a:xfrm>
            <a:off x="5241800" y="2641675"/>
            <a:ext cx="1352400" cy="1238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500"/>
              <a:buNone/>
            </a:pPr>
            <a:r>
              <a:rPr lang="en" sz="1600"/>
              <a:t>Inside loop because of indentation</a:t>
            </a:r>
            <a:endParaRPr sz="1600"/>
          </a:p>
          <a:p>
            <a:pPr indent="0" lvl="0" marL="0" rtl="0" algn="ctr">
              <a:lnSpc>
                <a:spcPct val="115000"/>
              </a:lnSpc>
              <a:spcBef>
                <a:spcPts val="0"/>
              </a:spcBef>
              <a:spcAft>
                <a:spcPts val="1200"/>
              </a:spcAft>
              <a:buSzPts val="500"/>
              <a:buNone/>
            </a:pPr>
            <a:r>
              <a:rPr i="1" lang="en" sz="1600"/>
              <a:t>(tab)</a:t>
            </a:r>
            <a:endParaRPr i="1" sz="1600"/>
          </a:p>
        </p:txBody>
      </p:sp>
      <p:sp>
        <p:nvSpPr>
          <p:cNvPr id="541" name="Google Shape;541;g28389bfd810_1_717"/>
          <p:cNvSpPr/>
          <p:nvPr/>
        </p:nvSpPr>
        <p:spPr>
          <a:xfrm flipH="1" rot="10800000">
            <a:off x="4844189" y="2487862"/>
            <a:ext cx="277357" cy="1433300"/>
          </a:xfrm>
          <a:custGeom>
            <a:rect b="b" l="l" r="r" t="t"/>
            <a:pathLst>
              <a:path extrusionOk="0" h="108810" w="17714">
                <a:moveTo>
                  <a:pt x="0" y="2672"/>
                </a:moveTo>
                <a:cubicBezTo>
                  <a:pt x="1538" y="2736"/>
                  <a:pt x="7819" y="-3289"/>
                  <a:pt x="9229" y="3056"/>
                </a:cubicBezTo>
                <a:cubicBezTo>
                  <a:pt x="10639" y="9401"/>
                  <a:pt x="7050" y="33372"/>
                  <a:pt x="8460" y="40743"/>
                </a:cubicBezTo>
                <a:cubicBezTo>
                  <a:pt x="9870" y="48114"/>
                  <a:pt x="17498" y="45294"/>
                  <a:pt x="17690" y="47281"/>
                </a:cubicBezTo>
                <a:cubicBezTo>
                  <a:pt x="17882" y="49268"/>
                  <a:pt x="10447" y="43756"/>
                  <a:pt x="9614" y="52665"/>
                </a:cubicBezTo>
                <a:cubicBezTo>
                  <a:pt x="8781" y="61574"/>
                  <a:pt x="13459" y="91378"/>
                  <a:pt x="12690" y="100735"/>
                </a:cubicBezTo>
                <a:cubicBezTo>
                  <a:pt x="11921" y="110093"/>
                  <a:pt x="6281" y="107464"/>
                  <a:pt x="4999" y="108810"/>
                </a:cubicBezTo>
              </a:path>
            </a:pathLst>
          </a:custGeom>
          <a:noFill/>
          <a:ln cap="flat" cmpd="sng" w="38100">
            <a:solidFill>
              <a:schemeClr val="dk2"/>
            </a:solidFill>
            <a:prstDash val="solid"/>
            <a:round/>
            <a:headEnd len="sm" w="sm" type="none"/>
            <a:tailEnd len="sm" w="sm" type="none"/>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cxnSp>
        <p:nvCxnSpPr>
          <p:cNvPr id="542" name="Google Shape;542;g28389bfd810_1_717"/>
          <p:cNvCxnSpPr/>
          <p:nvPr/>
        </p:nvCxnSpPr>
        <p:spPr>
          <a:xfrm>
            <a:off x="2279193" y="2620911"/>
            <a:ext cx="245400" cy="0"/>
          </a:xfrm>
          <a:prstGeom prst="straightConnector1">
            <a:avLst/>
          </a:prstGeom>
          <a:noFill/>
          <a:ln cap="flat" cmpd="sng" w="19050">
            <a:solidFill>
              <a:srgbClr val="CCCCCC"/>
            </a:solidFill>
            <a:prstDash val="solid"/>
            <a:round/>
            <a:headEnd len="sm" w="sm" type="none"/>
            <a:tailEnd len="med" w="med" type="triangle"/>
          </a:ln>
        </p:spPr>
      </p:cxnSp>
      <p:cxnSp>
        <p:nvCxnSpPr>
          <p:cNvPr id="543" name="Google Shape;543;g28389bfd810_1_717"/>
          <p:cNvCxnSpPr/>
          <p:nvPr/>
        </p:nvCxnSpPr>
        <p:spPr>
          <a:xfrm>
            <a:off x="2279193" y="2905338"/>
            <a:ext cx="245400" cy="0"/>
          </a:xfrm>
          <a:prstGeom prst="straightConnector1">
            <a:avLst/>
          </a:prstGeom>
          <a:noFill/>
          <a:ln cap="flat" cmpd="sng" w="19050">
            <a:solidFill>
              <a:srgbClr val="CCCCCC"/>
            </a:solidFill>
            <a:prstDash val="solid"/>
            <a:round/>
            <a:headEnd len="sm" w="sm" type="none"/>
            <a:tailEnd len="med" w="med" type="triangle"/>
          </a:ln>
        </p:spPr>
      </p:cxnSp>
      <p:cxnSp>
        <p:nvCxnSpPr>
          <p:cNvPr id="544" name="Google Shape;544;g28389bfd810_1_717"/>
          <p:cNvCxnSpPr/>
          <p:nvPr/>
        </p:nvCxnSpPr>
        <p:spPr>
          <a:xfrm>
            <a:off x="2279193" y="3199785"/>
            <a:ext cx="245400" cy="0"/>
          </a:xfrm>
          <a:prstGeom prst="straightConnector1">
            <a:avLst/>
          </a:prstGeom>
          <a:noFill/>
          <a:ln cap="flat" cmpd="sng" w="19050">
            <a:solidFill>
              <a:srgbClr val="CCCCCC"/>
            </a:solidFill>
            <a:prstDash val="solid"/>
            <a:round/>
            <a:headEnd len="sm" w="sm" type="none"/>
            <a:tailEnd len="med" w="med" type="triangle"/>
          </a:ln>
        </p:spPr>
      </p:cxnSp>
      <p:cxnSp>
        <p:nvCxnSpPr>
          <p:cNvPr id="545" name="Google Shape;545;g28389bfd810_1_717"/>
          <p:cNvCxnSpPr/>
          <p:nvPr/>
        </p:nvCxnSpPr>
        <p:spPr>
          <a:xfrm>
            <a:off x="2279193" y="3789305"/>
            <a:ext cx="245400" cy="0"/>
          </a:xfrm>
          <a:prstGeom prst="straightConnector1">
            <a:avLst/>
          </a:prstGeom>
          <a:noFill/>
          <a:ln cap="flat" cmpd="sng" w="19050">
            <a:solidFill>
              <a:srgbClr val="CCCCCC"/>
            </a:solidFill>
            <a:prstDash val="solid"/>
            <a:round/>
            <a:headEnd len="sm" w="sm" type="none"/>
            <a:tailEnd len="med" w="med" type="triangle"/>
          </a:ln>
        </p:spPr>
      </p:cxnSp>
      <p:cxnSp>
        <p:nvCxnSpPr>
          <p:cNvPr id="546" name="Google Shape;546;g28389bfd810_1_717"/>
          <p:cNvCxnSpPr/>
          <p:nvPr/>
        </p:nvCxnSpPr>
        <p:spPr>
          <a:xfrm>
            <a:off x="2515003" y="2558811"/>
            <a:ext cx="0" cy="124200"/>
          </a:xfrm>
          <a:prstGeom prst="straightConnector1">
            <a:avLst/>
          </a:prstGeom>
          <a:noFill/>
          <a:ln cap="flat" cmpd="sng" w="19050">
            <a:solidFill>
              <a:srgbClr val="CCCCCC"/>
            </a:solidFill>
            <a:prstDash val="solid"/>
            <a:round/>
            <a:headEnd len="sm" w="sm" type="none"/>
            <a:tailEnd len="sm" w="sm" type="none"/>
          </a:ln>
        </p:spPr>
      </p:cxnSp>
      <p:cxnSp>
        <p:nvCxnSpPr>
          <p:cNvPr id="547" name="Google Shape;547;g28389bfd810_1_717"/>
          <p:cNvCxnSpPr/>
          <p:nvPr/>
        </p:nvCxnSpPr>
        <p:spPr>
          <a:xfrm>
            <a:off x="2515003" y="2843238"/>
            <a:ext cx="0" cy="124200"/>
          </a:xfrm>
          <a:prstGeom prst="straightConnector1">
            <a:avLst/>
          </a:prstGeom>
          <a:noFill/>
          <a:ln cap="flat" cmpd="sng" w="19050">
            <a:solidFill>
              <a:srgbClr val="CCCCCC"/>
            </a:solidFill>
            <a:prstDash val="solid"/>
            <a:round/>
            <a:headEnd len="sm" w="sm" type="none"/>
            <a:tailEnd len="sm" w="sm" type="none"/>
          </a:ln>
        </p:spPr>
      </p:cxnSp>
      <p:cxnSp>
        <p:nvCxnSpPr>
          <p:cNvPr id="548" name="Google Shape;548;g28389bfd810_1_717"/>
          <p:cNvCxnSpPr/>
          <p:nvPr/>
        </p:nvCxnSpPr>
        <p:spPr>
          <a:xfrm>
            <a:off x="2515003" y="3137685"/>
            <a:ext cx="0" cy="124200"/>
          </a:xfrm>
          <a:prstGeom prst="straightConnector1">
            <a:avLst/>
          </a:prstGeom>
          <a:noFill/>
          <a:ln cap="flat" cmpd="sng" w="19050">
            <a:solidFill>
              <a:srgbClr val="CCCCCC"/>
            </a:solidFill>
            <a:prstDash val="solid"/>
            <a:round/>
            <a:headEnd len="sm" w="sm" type="none"/>
            <a:tailEnd len="sm" w="sm" type="none"/>
          </a:ln>
        </p:spPr>
      </p:cxnSp>
      <p:cxnSp>
        <p:nvCxnSpPr>
          <p:cNvPr id="549" name="Google Shape;549;g28389bfd810_1_717"/>
          <p:cNvCxnSpPr/>
          <p:nvPr/>
        </p:nvCxnSpPr>
        <p:spPr>
          <a:xfrm>
            <a:off x="2515003" y="3727201"/>
            <a:ext cx="0" cy="124200"/>
          </a:xfrm>
          <a:prstGeom prst="straightConnector1">
            <a:avLst/>
          </a:prstGeom>
          <a:noFill/>
          <a:ln cap="flat" cmpd="sng" w="19050">
            <a:solidFill>
              <a:srgbClr val="CCCCCC"/>
            </a:solidFill>
            <a:prstDash val="solid"/>
            <a:round/>
            <a:headEnd len="sm" w="sm" type="none"/>
            <a:tailEnd len="sm" w="sm" type="none"/>
          </a:ln>
        </p:spPr>
      </p:cxnSp>
      <p:sp>
        <p:nvSpPr>
          <p:cNvPr id="550" name="Google Shape;550;g28389bfd810_1_717"/>
          <p:cNvSpPr txBox="1"/>
          <p:nvPr/>
        </p:nvSpPr>
        <p:spPr>
          <a:xfrm>
            <a:off x="6494226" y="747030"/>
            <a:ext cx="2520300" cy="824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1200"/>
              </a:spcAft>
              <a:buClr>
                <a:schemeClr val="accent1"/>
              </a:buClr>
              <a:buSzPts val="500"/>
              <a:buFont typeface="Lato"/>
              <a:buNone/>
            </a:pPr>
            <a:r>
              <a:rPr b="1" i="0" lang="en" sz="1800" u="none" cap="none" strike="noStrike">
                <a:solidFill>
                  <a:schemeClr val="accent1"/>
                </a:solidFill>
                <a:latin typeface="Lato"/>
                <a:ea typeface="Lato"/>
                <a:cs typeface="Lato"/>
                <a:sym typeface="Lato"/>
              </a:rPr>
              <a:t>Don’t worry about what this code does. </a:t>
            </a:r>
            <a:endParaRPr sz="500"/>
          </a:p>
        </p:txBody>
      </p:sp>
      <p:sp>
        <p:nvSpPr>
          <p:cNvPr id="551" name="Google Shape;551;g28389bfd810_1_717"/>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b="1" i="0" sz="2600" u="none" cap="none" strike="noStrike">
              <a:solidFill>
                <a:srgbClr val="004C7F"/>
              </a:solidFill>
              <a:latin typeface="Helvetica Neue"/>
              <a:ea typeface="Helvetica Neue"/>
              <a:cs typeface="Helvetica Neue"/>
              <a:sym typeface="Helvetica Neue"/>
            </a:endParaRPr>
          </a:p>
        </p:txBody>
      </p:sp>
      <p:sp>
        <p:nvSpPr>
          <p:cNvPr id="552" name="Google Shape;552;g28389bfd810_1_717"/>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Indentation</a:t>
            </a:r>
            <a:endParaRPr sz="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g28986135b4a_0_62"/>
          <p:cNvSpPr txBox="1"/>
          <p:nvPr>
            <p:ph type="title"/>
          </p:nvPr>
        </p:nvSpPr>
        <p:spPr>
          <a:xfrm>
            <a:off x="663227" y="57899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42307"/>
              <a:buFont typeface="Helvetica Neue"/>
              <a:buNone/>
            </a:pPr>
            <a:r>
              <a:rPr b="1" lang="en">
                <a:latin typeface="Helvetica Neue"/>
                <a:ea typeface="Helvetica Neue"/>
                <a:cs typeface="Helvetica Neue"/>
                <a:sym typeface="Helvetica Neue"/>
              </a:rPr>
              <a:t>Lecture Outline</a:t>
            </a:r>
            <a:endParaRPr b="1">
              <a:latin typeface="Helvetica Neue"/>
              <a:ea typeface="Helvetica Neue"/>
              <a:cs typeface="Helvetica Neue"/>
              <a:sym typeface="Helvetica Neue"/>
            </a:endParaRPr>
          </a:p>
        </p:txBody>
      </p:sp>
      <p:sp>
        <p:nvSpPr>
          <p:cNvPr id="558" name="Google Shape;558;g28986135b4a_0_62"/>
          <p:cNvSpPr txBox="1"/>
          <p:nvPr/>
        </p:nvSpPr>
        <p:spPr>
          <a:xfrm>
            <a:off x="897729" y="36386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sz="500"/>
          </a:p>
        </p:txBody>
      </p:sp>
      <p:sp>
        <p:nvSpPr>
          <p:cNvPr id="559" name="Google Shape;559;g28986135b4a_0_62"/>
          <p:cNvSpPr txBox="1"/>
          <p:nvPr/>
        </p:nvSpPr>
        <p:spPr>
          <a:xfrm>
            <a:off x="897729" y="31034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chemeClr val="accent5"/>
                </a:solidFill>
                <a:latin typeface="Helvetica Neue"/>
                <a:ea typeface="Helvetica Neue"/>
                <a:cs typeface="Helvetica Neue"/>
                <a:sym typeface="Helvetica Neue"/>
              </a:rPr>
              <a:t>Logic</a:t>
            </a:r>
            <a:endParaRPr sz="500">
              <a:solidFill>
                <a:schemeClr val="accent5"/>
              </a:solidFill>
            </a:endParaRPr>
          </a:p>
        </p:txBody>
      </p:sp>
      <p:sp>
        <p:nvSpPr>
          <p:cNvPr id="560" name="Google Shape;560;g28986135b4a_0_62"/>
          <p:cNvSpPr txBox="1"/>
          <p:nvPr/>
        </p:nvSpPr>
        <p:spPr>
          <a:xfrm>
            <a:off x="897729" y="25682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sz="500"/>
          </a:p>
        </p:txBody>
      </p:sp>
      <p:sp>
        <p:nvSpPr>
          <p:cNvPr id="561" name="Google Shape;561;g28986135b4a_0_62"/>
          <p:cNvSpPr txBox="1"/>
          <p:nvPr/>
        </p:nvSpPr>
        <p:spPr>
          <a:xfrm>
            <a:off x="897729" y="2033089"/>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4C7F"/>
                </a:solidFill>
                <a:latin typeface="Helvetica Neue"/>
                <a:ea typeface="Helvetica Neue"/>
                <a:cs typeface="Helvetica Neue"/>
                <a:sym typeface="Helvetica Neue"/>
              </a:rPr>
              <a:t>General Python Syntax</a:t>
            </a:r>
            <a:endParaRPr sz="500"/>
          </a:p>
        </p:txBody>
      </p:sp>
      <p:sp>
        <p:nvSpPr>
          <p:cNvPr id="562" name="Google Shape;562;g28986135b4a_0_62"/>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563" name="Google Shape;563;g28986135b4a_0_62"/>
          <p:cNvSpPr txBox="1"/>
          <p:nvPr/>
        </p:nvSpPr>
        <p:spPr>
          <a:xfrm>
            <a:off x="897729" y="14978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
        <p:nvSpPr>
          <p:cNvPr id="564" name="Google Shape;564;g28986135b4a_0_62"/>
          <p:cNvSpPr txBox="1"/>
          <p:nvPr>
            <p:ph idx="1" type="body"/>
          </p:nvPr>
        </p:nvSpPr>
        <p:spPr>
          <a:xfrm>
            <a:off x="5173500" y="1429125"/>
            <a:ext cx="1221000" cy="10176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Clr>
                <a:srgbClr val="004C7F"/>
              </a:buClr>
              <a:buSzPts val="2200"/>
              <a:buNone/>
            </a:pPr>
            <a:r>
              <a:rPr b="1" lang="en" sz="2400">
                <a:solidFill>
                  <a:schemeClr val="dk1"/>
                </a:solidFill>
                <a:latin typeface="Helvetica Neue"/>
                <a:ea typeface="Helvetica Neue"/>
                <a:cs typeface="Helvetica Neue"/>
                <a:sym typeface="Helvetica Neue"/>
              </a:rPr>
              <a:t>I/O</a:t>
            </a:r>
            <a:endParaRPr b="1" sz="2400">
              <a:solidFill>
                <a:schemeClr val="dk1"/>
              </a:solidFill>
              <a:latin typeface="Helvetica Neue"/>
              <a:ea typeface="Helvetica Neue"/>
              <a:cs typeface="Helvetica Neue"/>
              <a:sym typeface="Helvetica Neue"/>
            </a:endParaRPr>
          </a:p>
        </p:txBody>
      </p:sp>
      <p:sp>
        <p:nvSpPr>
          <p:cNvPr id="565" name="Google Shape;565;g28986135b4a_0_62"/>
          <p:cNvSpPr txBox="1"/>
          <p:nvPr/>
        </p:nvSpPr>
        <p:spPr>
          <a:xfrm>
            <a:off x="5174552" y="1888080"/>
            <a:ext cx="3131400" cy="9051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chemeClr val="accent5"/>
                </a:solidFill>
                <a:latin typeface="Helvetica Neue"/>
                <a:ea typeface="Helvetica Neue"/>
                <a:cs typeface="Helvetica Neue"/>
                <a:sym typeface="Helvetica Neue"/>
              </a:rPr>
              <a:t>List Manipulation</a:t>
            </a:r>
            <a:endParaRPr sz="2400">
              <a:solidFill>
                <a:schemeClr val="accent5"/>
              </a:solidFill>
            </a:endParaRPr>
          </a:p>
        </p:txBody>
      </p:sp>
      <p:sp>
        <p:nvSpPr>
          <p:cNvPr id="566" name="Google Shape;566;g28986135b4a_0_62"/>
          <p:cNvSpPr txBox="1"/>
          <p:nvPr/>
        </p:nvSpPr>
        <p:spPr>
          <a:xfrm>
            <a:off x="5179972" y="2379270"/>
            <a:ext cx="3497400" cy="10176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What is a function?</a:t>
            </a:r>
            <a:endParaRPr sz="2400"/>
          </a:p>
        </p:txBody>
      </p:sp>
      <p:sp>
        <p:nvSpPr>
          <p:cNvPr id="567" name="Google Shape;567;g28986135b4a_0_62"/>
          <p:cNvSpPr txBox="1"/>
          <p:nvPr/>
        </p:nvSpPr>
        <p:spPr>
          <a:xfrm>
            <a:off x="5179972" y="2854616"/>
            <a:ext cx="31314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Built-ins</a:t>
            </a:r>
            <a:endParaRPr sz="2400"/>
          </a:p>
        </p:txBody>
      </p:sp>
      <p:sp>
        <p:nvSpPr>
          <p:cNvPr id="568" name="Google Shape;568;g28986135b4a_0_62"/>
          <p:cNvSpPr txBox="1"/>
          <p:nvPr/>
        </p:nvSpPr>
        <p:spPr>
          <a:xfrm>
            <a:off x="5174552" y="3337574"/>
            <a:ext cx="34965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Importing</a:t>
            </a:r>
            <a:endParaRPr sz="24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pic>
        <p:nvPicPr>
          <p:cNvPr id="573" name="Google Shape;573;g28389bfd810_0_10"/>
          <p:cNvPicPr preferRelativeResize="0"/>
          <p:nvPr/>
        </p:nvPicPr>
        <p:blipFill rotWithShape="1">
          <a:blip r:embed="rId3">
            <a:alphaModFix/>
          </a:blip>
          <a:srcRect b="0" l="0" r="0" t="0"/>
          <a:stretch/>
        </p:blipFill>
        <p:spPr>
          <a:xfrm>
            <a:off x="5710588" y="712390"/>
            <a:ext cx="3080723" cy="1880755"/>
          </a:xfrm>
          <a:prstGeom prst="rect">
            <a:avLst/>
          </a:prstGeom>
          <a:noFill/>
          <a:ln>
            <a:noFill/>
          </a:ln>
        </p:spPr>
      </p:pic>
      <p:sp>
        <p:nvSpPr>
          <p:cNvPr id="574" name="Google Shape;574;g28389bfd810_0_10"/>
          <p:cNvSpPr txBox="1"/>
          <p:nvPr>
            <p:ph idx="1" type="body"/>
          </p:nvPr>
        </p:nvSpPr>
        <p:spPr>
          <a:xfrm>
            <a:off x="217816" y="1232346"/>
            <a:ext cx="7687800" cy="453900"/>
          </a:xfrm>
          <a:prstGeom prst="rect">
            <a:avLst/>
          </a:prstGeom>
          <a:noFill/>
          <a:ln>
            <a:noFill/>
          </a:ln>
        </p:spPr>
        <p:txBody>
          <a:bodyPr anchorCtr="0" anchor="t" bIns="91425" lIns="91425" spcFirstLastPara="1" rIns="91425" wrap="square" tIns="91425">
            <a:noAutofit/>
          </a:bodyPr>
          <a:lstStyle/>
          <a:p>
            <a:pPr indent="0" lvl="0" marL="152400" rtl="0" algn="l">
              <a:lnSpc>
                <a:spcPct val="90000"/>
              </a:lnSpc>
              <a:spcBef>
                <a:spcPts val="0"/>
              </a:spcBef>
              <a:spcAft>
                <a:spcPts val="0"/>
              </a:spcAft>
              <a:buClr>
                <a:schemeClr val="dk1"/>
              </a:buClr>
              <a:buSzPts val="500"/>
              <a:buNone/>
            </a:pPr>
            <a:r>
              <a:rPr lang="en" sz="1500"/>
              <a:t>Input from console: </a:t>
            </a:r>
            <a:r>
              <a:rPr lang="en" sz="1500">
                <a:solidFill>
                  <a:srgbClr val="795E26"/>
                </a:solidFill>
                <a:highlight>
                  <a:srgbClr val="FFFFFE"/>
                </a:highlight>
                <a:latin typeface="Courier New"/>
                <a:ea typeface="Courier New"/>
                <a:cs typeface="Courier New"/>
                <a:sym typeface="Courier New"/>
              </a:rPr>
              <a:t>input</a:t>
            </a:r>
            <a:r>
              <a:rPr lang="en" sz="1500">
                <a:solidFill>
                  <a:srgbClr val="000000"/>
                </a:solidFill>
                <a:highlight>
                  <a:srgbClr val="FFFFFE"/>
                </a:highlight>
                <a:latin typeface="Courier New"/>
                <a:ea typeface="Courier New"/>
                <a:cs typeface="Courier New"/>
                <a:sym typeface="Courier New"/>
              </a:rPr>
              <a:t>(</a:t>
            </a:r>
            <a:r>
              <a:rPr lang="en" sz="1500">
                <a:solidFill>
                  <a:srgbClr val="A31515"/>
                </a:solidFill>
                <a:highlight>
                  <a:srgbClr val="FFFFFE"/>
                </a:highlight>
                <a:latin typeface="Courier New"/>
                <a:ea typeface="Courier New"/>
                <a:cs typeface="Courier New"/>
                <a:sym typeface="Courier New"/>
              </a:rPr>
              <a:t>'prompt'</a:t>
            </a:r>
            <a:r>
              <a:rPr lang="en" sz="1500">
                <a:solidFill>
                  <a:srgbClr val="000000"/>
                </a:solidFill>
                <a:highlight>
                  <a:srgbClr val="FFFFFE"/>
                </a:highlight>
                <a:latin typeface="Courier New"/>
                <a:ea typeface="Courier New"/>
                <a:cs typeface="Courier New"/>
                <a:sym typeface="Courier New"/>
              </a:rPr>
              <a:t>)</a:t>
            </a:r>
            <a:endParaRPr sz="1500">
              <a:latin typeface="Courier New"/>
              <a:ea typeface="Courier New"/>
              <a:cs typeface="Courier New"/>
              <a:sym typeface="Courier New"/>
            </a:endParaRPr>
          </a:p>
        </p:txBody>
      </p:sp>
      <p:sp>
        <p:nvSpPr>
          <p:cNvPr id="575" name="Google Shape;575;g28389bfd810_0_10"/>
          <p:cNvSpPr txBox="1"/>
          <p:nvPr>
            <p:ph idx="4294967295" type="body"/>
          </p:nvPr>
        </p:nvSpPr>
        <p:spPr>
          <a:xfrm>
            <a:off x="217816" y="1834709"/>
            <a:ext cx="5189100" cy="965700"/>
          </a:xfrm>
          <a:prstGeom prst="rect">
            <a:avLst/>
          </a:prstGeom>
          <a:noFill/>
          <a:ln>
            <a:noFill/>
          </a:ln>
        </p:spPr>
        <p:txBody>
          <a:bodyPr anchorCtr="0" anchor="t" bIns="91425" lIns="91425" spcFirstLastPara="1" rIns="91425" wrap="square" tIns="91425">
            <a:noAutofit/>
          </a:bodyPr>
          <a:lstStyle/>
          <a:p>
            <a:pPr indent="0" lvl="0" marL="152400" rtl="0" algn="l">
              <a:lnSpc>
                <a:spcPct val="90000"/>
              </a:lnSpc>
              <a:spcBef>
                <a:spcPts val="0"/>
              </a:spcBef>
              <a:spcAft>
                <a:spcPts val="0"/>
              </a:spcAft>
              <a:buClr>
                <a:schemeClr val="dk1"/>
              </a:buClr>
              <a:buSzPts val="500"/>
              <a:buNone/>
            </a:pPr>
            <a:r>
              <a:rPr lang="en" sz="1500"/>
              <a:t>Open file: </a:t>
            </a:r>
            <a:r>
              <a:rPr lang="en" sz="1500">
                <a:solidFill>
                  <a:srgbClr val="000000"/>
                </a:solidFill>
                <a:highlight>
                  <a:srgbClr val="FFFFFE"/>
                </a:highlight>
                <a:latin typeface="Courier New"/>
                <a:ea typeface="Courier New"/>
                <a:cs typeface="Courier New"/>
                <a:sym typeface="Courier New"/>
              </a:rPr>
              <a:t>file_object=</a:t>
            </a:r>
            <a:r>
              <a:rPr lang="en" sz="1500">
                <a:solidFill>
                  <a:srgbClr val="795E26"/>
                </a:solidFill>
                <a:highlight>
                  <a:srgbClr val="FFFFFE"/>
                </a:highlight>
                <a:latin typeface="Courier New"/>
                <a:ea typeface="Courier New"/>
                <a:cs typeface="Courier New"/>
                <a:sym typeface="Courier New"/>
              </a:rPr>
              <a:t>open</a:t>
            </a:r>
            <a:r>
              <a:rPr lang="en" sz="1500">
                <a:solidFill>
                  <a:srgbClr val="000000"/>
                </a:solidFill>
                <a:highlight>
                  <a:srgbClr val="FFFFFE"/>
                </a:highlight>
                <a:latin typeface="Courier New"/>
                <a:ea typeface="Courier New"/>
                <a:cs typeface="Courier New"/>
                <a:sym typeface="Courier New"/>
              </a:rPr>
              <a:t>(file, mode)</a:t>
            </a:r>
            <a:endParaRPr sz="1500">
              <a:latin typeface="Courier New"/>
              <a:ea typeface="Courier New"/>
              <a:cs typeface="Courier New"/>
              <a:sym typeface="Courier New"/>
            </a:endParaRPr>
          </a:p>
          <a:p>
            <a:pPr indent="0" lvl="1" marL="609600" rtl="0" algn="l">
              <a:lnSpc>
                <a:spcPct val="135714"/>
              </a:lnSpc>
              <a:spcBef>
                <a:spcPts val="0"/>
              </a:spcBef>
              <a:spcAft>
                <a:spcPts val="0"/>
              </a:spcAft>
              <a:buClr>
                <a:srgbClr val="A31515"/>
              </a:buClr>
              <a:buSzPts val="500"/>
              <a:buNone/>
            </a:pPr>
            <a:r>
              <a:rPr lang="en" sz="1100">
                <a:solidFill>
                  <a:srgbClr val="A31515"/>
                </a:solidFill>
                <a:highlight>
                  <a:srgbClr val="FFFFFE"/>
                </a:highlight>
                <a:latin typeface="Courier New"/>
                <a:ea typeface="Courier New"/>
                <a:cs typeface="Courier New"/>
                <a:sym typeface="Courier New"/>
              </a:rPr>
              <a:t>'r'</a:t>
            </a:r>
            <a:r>
              <a:rPr lang="en" sz="1100"/>
              <a:t> is read and </a:t>
            </a:r>
            <a:r>
              <a:rPr lang="en" sz="1100">
                <a:solidFill>
                  <a:srgbClr val="A31515"/>
                </a:solidFill>
                <a:highlight>
                  <a:srgbClr val="FFFFFE"/>
                </a:highlight>
                <a:latin typeface="Courier New"/>
                <a:ea typeface="Courier New"/>
                <a:cs typeface="Courier New"/>
                <a:sym typeface="Courier New"/>
              </a:rPr>
              <a:t>'w'</a:t>
            </a:r>
            <a:r>
              <a:rPr lang="en" sz="1100"/>
              <a:t> is write for the mode</a:t>
            </a:r>
            <a:endParaRPr sz="1100"/>
          </a:p>
          <a:p>
            <a:pPr indent="0" lvl="1" marL="609600" rtl="0" algn="l">
              <a:lnSpc>
                <a:spcPct val="90000"/>
              </a:lnSpc>
              <a:spcBef>
                <a:spcPts val="0"/>
              </a:spcBef>
              <a:spcAft>
                <a:spcPts val="1200"/>
              </a:spcAft>
              <a:buClr>
                <a:schemeClr val="dk1"/>
              </a:buClr>
              <a:buSzPts val="500"/>
              <a:buNone/>
            </a:pPr>
            <a:r>
              <a:rPr lang="en" sz="1100">
                <a:latin typeface="Courier New"/>
                <a:ea typeface="Courier New"/>
                <a:cs typeface="Courier New"/>
                <a:sym typeface="Courier New"/>
              </a:rPr>
              <a:t>read()</a:t>
            </a:r>
            <a:endParaRPr sz="1100">
              <a:latin typeface="Courier New"/>
              <a:ea typeface="Courier New"/>
              <a:cs typeface="Courier New"/>
              <a:sym typeface="Courier New"/>
            </a:endParaRPr>
          </a:p>
        </p:txBody>
      </p:sp>
      <p:sp>
        <p:nvSpPr>
          <p:cNvPr id="576" name="Google Shape;576;g28389bfd810_0_10"/>
          <p:cNvSpPr txBox="1"/>
          <p:nvPr/>
        </p:nvSpPr>
        <p:spPr>
          <a:xfrm>
            <a:off x="468109" y="3679475"/>
            <a:ext cx="2521500" cy="7563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000">
                <a:solidFill>
                  <a:srgbClr val="A31515"/>
                </a:solidFill>
                <a:latin typeface="Courier New"/>
                <a:ea typeface="Courier New"/>
                <a:cs typeface="Courier New"/>
                <a:sym typeface="Courier New"/>
              </a:rPr>
              <a:t>"""Here is a file.</a:t>
            </a:r>
            <a:endParaRPr sz="1000">
              <a:solidFill>
                <a:srgbClr val="A31515"/>
              </a:solidFill>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000">
                <a:solidFill>
                  <a:srgbClr val="A31515"/>
                </a:solidFill>
                <a:latin typeface="Courier New"/>
                <a:ea typeface="Courier New"/>
                <a:cs typeface="Courier New"/>
                <a:sym typeface="Courier New"/>
              </a:rPr>
              <a:t>This file has multiple lines.</a:t>
            </a:r>
            <a:endParaRPr sz="1000">
              <a:solidFill>
                <a:srgbClr val="A31515"/>
              </a:solidFill>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000">
                <a:solidFill>
                  <a:srgbClr val="A31515"/>
                </a:solidFill>
                <a:latin typeface="Courier New"/>
                <a:ea typeface="Courier New"/>
                <a:cs typeface="Courier New"/>
                <a:sym typeface="Courier New"/>
              </a:rPr>
              <a:t>This is the last line."""</a:t>
            </a:r>
            <a:endParaRPr sz="4800">
              <a:solidFill>
                <a:schemeClr val="dk1"/>
              </a:solidFill>
              <a:latin typeface="Lato"/>
              <a:ea typeface="Lato"/>
              <a:cs typeface="Lato"/>
              <a:sym typeface="Lato"/>
            </a:endParaRPr>
          </a:p>
        </p:txBody>
      </p:sp>
      <p:sp>
        <p:nvSpPr>
          <p:cNvPr id="577" name="Google Shape;577;g28389bfd810_0_10"/>
          <p:cNvSpPr txBox="1"/>
          <p:nvPr/>
        </p:nvSpPr>
        <p:spPr>
          <a:xfrm>
            <a:off x="1337393" y="2239140"/>
            <a:ext cx="14172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en" sz="1100">
                <a:solidFill>
                  <a:schemeClr val="dk1"/>
                </a:solidFill>
                <a:latin typeface="Courier New"/>
                <a:ea typeface="Courier New"/>
                <a:cs typeface="Courier New"/>
                <a:sym typeface="Courier New"/>
              </a:rPr>
              <a:t>, readline()</a:t>
            </a:r>
            <a:endParaRPr sz="1100">
              <a:solidFill>
                <a:schemeClr val="dk1"/>
              </a:solidFill>
              <a:latin typeface="Calibri"/>
              <a:ea typeface="Calibri"/>
              <a:cs typeface="Calibri"/>
              <a:sym typeface="Calibri"/>
            </a:endParaRPr>
          </a:p>
        </p:txBody>
      </p:sp>
      <p:sp>
        <p:nvSpPr>
          <p:cNvPr id="578" name="Google Shape;578;g28389bfd810_0_10"/>
          <p:cNvSpPr txBox="1"/>
          <p:nvPr/>
        </p:nvSpPr>
        <p:spPr>
          <a:xfrm>
            <a:off x="2365690" y="2237632"/>
            <a:ext cx="1481700" cy="354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200"/>
              </a:spcAft>
              <a:buNone/>
            </a:pPr>
            <a:r>
              <a:rPr lang="en" sz="1100">
                <a:solidFill>
                  <a:schemeClr val="dk1"/>
                </a:solidFill>
                <a:latin typeface="Courier New"/>
                <a:ea typeface="Courier New"/>
                <a:cs typeface="Courier New"/>
                <a:sym typeface="Courier New"/>
              </a:rPr>
              <a:t>, readlines()</a:t>
            </a:r>
            <a:endParaRPr sz="1100">
              <a:solidFill>
                <a:schemeClr val="dk1"/>
              </a:solidFill>
              <a:latin typeface="Calibri"/>
              <a:ea typeface="Calibri"/>
              <a:cs typeface="Calibri"/>
              <a:sym typeface="Calibri"/>
            </a:endParaRPr>
          </a:p>
        </p:txBody>
      </p:sp>
      <p:sp>
        <p:nvSpPr>
          <p:cNvPr id="579" name="Google Shape;579;g28389bfd810_0_10"/>
          <p:cNvSpPr txBox="1"/>
          <p:nvPr/>
        </p:nvSpPr>
        <p:spPr>
          <a:xfrm>
            <a:off x="3013003" y="3679476"/>
            <a:ext cx="2657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000">
                <a:solidFill>
                  <a:srgbClr val="A31515"/>
                </a:solidFill>
                <a:latin typeface="Courier New"/>
                <a:ea typeface="Courier New"/>
                <a:cs typeface="Courier New"/>
                <a:sym typeface="Courier New"/>
              </a:rPr>
              <a:t>"Here is a file."</a:t>
            </a:r>
            <a:endParaRPr sz="1000">
              <a:solidFill>
                <a:srgbClr val="A31515"/>
              </a:solidFill>
              <a:latin typeface="Courier New"/>
              <a:ea typeface="Courier New"/>
              <a:cs typeface="Courier New"/>
              <a:sym typeface="Courier New"/>
            </a:endParaRPr>
          </a:p>
        </p:txBody>
      </p:sp>
      <p:sp>
        <p:nvSpPr>
          <p:cNvPr id="580" name="Google Shape;580;g28389bfd810_0_10"/>
          <p:cNvSpPr/>
          <p:nvPr/>
        </p:nvSpPr>
        <p:spPr>
          <a:xfrm>
            <a:off x="5758186" y="1729919"/>
            <a:ext cx="1679100" cy="5352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581" name="Google Shape;581;g28389bfd810_0_10"/>
          <p:cNvSpPr txBox="1"/>
          <p:nvPr/>
        </p:nvSpPr>
        <p:spPr>
          <a:xfrm>
            <a:off x="3013003" y="3896625"/>
            <a:ext cx="26976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000">
                <a:solidFill>
                  <a:srgbClr val="A31515"/>
                </a:solidFill>
                <a:latin typeface="Courier New"/>
                <a:ea typeface="Courier New"/>
                <a:cs typeface="Courier New"/>
                <a:sym typeface="Courier New"/>
              </a:rPr>
              <a:t>"This file has multiple lines."</a:t>
            </a:r>
            <a:endParaRPr sz="1000">
              <a:solidFill>
                <a:srgbClr val="A31515"/>
              </a:solidFill>
              <a:latin typeface="Courier New"/>
              <a:ea typeface="Courier New"/>
              <a:cs typeface="Courier New"/>
              <a:sym typeface="Courier New"/>
            </a:endParaRPr>
          </a:p>
        </p:txBody>
      </p:sp>
      <p:sp>
        <p:nvSpPr>
          <p:cNvPr id="582" name="Google Shape;582;g28389bfd810_0_10"/>
          <p:cNvSpPr txBox="1"/>
          <p:nvPr/>
        </p:nvSpPr>
        <p:spPr>
          <a:xfrm>
            <a:off x="3013003" y="4113765"/>
            <a:ext cx="26574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000">
                <a:solidFill>
                  <a:srgbClr val="A31515"/>
                </a:solidFill>
                <a:latin typeface="Courier New"/>
                <a:ea typeface="Courier New"/>
                <a:cs typeface="Courier New"/>
                <a:sym typeface="Courier New"/>
              </a:rPr>
              <a:t>"This is the last line."</a:t>
            </a:r>
            <a:endParaRPr sz="1000">
              <a:solidFill>
                <a:srgbClr val="A31515"/>
              </a:solidFill>
              <a:latin typeface="Courier New"/>
              <a:ea typeface="Courier New"/>
              <a:cs typeface="Courier New"/>
              <a:sym typeface="Courier New"/>
            </a:endParaRPr>
          </a:p>
        </p:txBody>
      </p:sp>
      <p:sp>
        <p:nvSpPr>
          <p:cNvPr id="583" name="Google Shape;583;g28389bfd810_0_10"/>
          <p:cNvSpPr/>
          <p:nvPr/>
        </p:nvSpPr>
        <p:spPr>
          <a:xfrm>
            <a:off x="5758165" y="1729919"/>
            <a:ext cx="1679100" cy="173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584" name="Google Shape;584;g28389bfd810_0_10"/>
          <p:cNvSpPr/>
          <p:nvPr/>
        </p:nvSpPr>
        <p:spPr>
          <a:xfrm>
            <a:off x="5758190" y="1910819"/>
            <a:ext cx="1679100" cy="173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585" name="Google Shape;585;g28389bfd810_0_10"/>
          <p:cNvSpPr/>
          <p:nvPr/>
        </p:nvSpPr>
        <p:spPr>
          <a:xfrm>
            <a:off x="5758190" y="2084219"/>
            <a:ext cx="1679100" cy="173400"/>
          </a:xfrm>
          <a:prstGeom prst="rect">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586" name="Google Shape;586;g28389bfd810_0_10"/>
          <p:cNvSpPr txBox="1"/>
          <p:nvPr/>
        </p:nvSpPr>
        <p:spPr>
          <a:xfrm>
            <a:off x="5802040" y="3679475"/>
            <a:ext cx="2999700" cy="7563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000">
                <a:solidFill>
                  <a:schemeClr val="dk1"/>
                </a:solidFill>
                <a:latin typeface="Courier New"/>
                <a:ea typeface="Courier New"/>
                <a:cs typeface="Courier New"/>
                <a:sym typeface="Courier New"/>
              </a:rPr>
              <a:t>[</a:t>
            </a:r>
            <a:r>
              <a:rPr lang="en" sz="1000">
                <a:solidFill>
                  <a:srgbClr val="A31515"/>
                </a:solidFill>
                <a:latin typeface="Courier New"/>
                <a:ea typeface="Courier New"/>
                <a:cs typeface="Courier New"/>
                <a:sym typeface="Courier New"/>
              </a:rPr>
              <a:t>"Here is a file."</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000">
                <a:solidFill>
                  <a:srgbClr val="A31515"/>
                </a:solidFill>
                <a:latin typeface="Courier New"/>
                <a:ea typeface="Courier New"/>
                <a:cs typeface="Courier New"/>
                <a:sym typeface="Courier New"/>
              </a:rPr>
              <a:t>"This file has multiple lines."</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a:p>
            <a:pPr indent="0" lvl="0" marL="0" marR="0" rtl="0" algn="l">
              <a:lnSpc>
                <a:spcPct val="135714"/>
              </a:lnSpc>
              <a:spcBef>
                <a:spcPts val="0"/>
              </a:spcBef>
              <a:spcAft>
                <a:spcPts val="0"/>
              </a:spcAft>
              <a:buNone/>
            </a:pPr>
            <a:r>
              <a:rPr lang="en" sz="1000">
                <a:solidFill>
                  <a:srgbClr val="A31515"/>
                </a:solidFill>
                <a:latin typeface="Courier New"/>
                <a:ea typeface="Courier New"/>
                <a:cs typeface="Courier New"/>
                <a:sym typeface="Courier New"/>
              </a:rPr>
              <a:t>"This is the last line."</a:t>
            </a:r>
            <a:r>
              <a:rPr lang="en" sz="1000">
                <a:solidFill>
                  <a:schemeClr val="dk1"/>
                </a:solidFill>
                <a:latin typeface="Courier New"/>
                <a:ea typeface="Courier New"/>
                <a:cs typeface="Courier New"/>
                <a:sym typeface="Courier New"/>
              </a:rPr>
              <a:t>]</a:t>
            </a:r>
            <a:endParaRPr sz="1000">
              <a:solidFill>
                <a:schemeClr val="dk1"/>
              </a:solidFill>
              <a:latin typeface="Courier New"/>
              <a:ea typeface="Courier New"/>
              <a:cs typeface="Courier New"/>
              <a:sym typeface="Courier New"/>
            </a:endParaRPr>
          </a:p>
        </p:txBody>
      </p:sp>
      <p:sp>
        <p:nvSpPr>
          <p:cNvPr id="587" name="Google Shape;587;g28389bfd810_0_10"/>
          <p:cNvSpPr txBox="1"/>
          <p:nvPr/>
        </p:nvSpPr>
        <p:spPr>
          <a:xfrm>
            <a:off x="277329" y="2676457"/>
            <a:ext cx="4436700" cy="384900"/>
          </a:xfrm>
          <a:prstGeom prst="rect">
            <a:avLst/>
          </a:prstGeom>
          <a:noFill/>
          <a:ln>
            <a:noFill/>
          </a:ln>
        </p:spPr>
        <p:txBody>
          <a:bodyPr anchorCtr="0" anchor="t" bIns="91425" lIns="91425" spcFirstLastPara="1" rIns="91425" wrap="square" tIns="91425">
            <a:spAutoFit/>
          </a:bodyPr>
          <a:lstStyle/>
          <a:p>
            <a:pPr indent="0" lvl="0" marL="152400" marR="0" rtl="0" algn="l">
              <a:lnSpc>
                <a:spcPct val="115000"/>
              </a:lnSpc>
              <a:spcBef>
                <a:spcPts val="0"/>
              </a:spcBef>
              <a:spcAft>
                <a:spcPts val="0"/>
              </a:spcAft>
              <a:buNone/>
            </a:pPr>
            <a:r>
              <a:rPr b="1" lang="en" sz="1300">
                <a:solidFill>
                  <a:srgbClr val="004C7F"/>
                </a:solidFill>
                <a:latin typeface="Lato"/>
                <a:ea typeface="Lato"/>
                <a:cs typeface="Lato"/>
                <a:sym typeface="Lato"/>
              </a:rPr>
              <a:t>Always</a:t>
            </a:r>
            <a:r>
              <a:rPr lang="en" sz="1300">
                <a:solidFill>
                  <a:srgbClr val="004C7F"/>
                </a:solidFill>
                <a:latin typeface="Lato"/>
                <a:ea typeface="Lato"/>
                <a:cs typeface="Lato"/>
                <a:sym typeface="Lato"/>
              </a:rPr>
              <a:t> close file:</a:t>
            </a:r>
            <a:r>
              <a:rPr lang="en" sz="1300">
                <a:solidFill>
                  <a:schemeClr val="accent1"/>
                </a:solidFill>
                <a:latin typeface="Lato"/>
                <a:ea typeface="Lato"/>
                <a:cs typeface="Lato"/>
                <a:sym typeface="Lato"/>
              </a:rPr>
              <a:t> </a:t>
            </a:r>
            <a:r>
              <a:rPr lang="en" sz="1300">
                <a:solidFill>
                  <a:schemeClr val="dk1"/>
                </a:solidFill>
                <a:latin typeface="Courier New"/>
                <a:ea typeface="Courier New"/>
                <a:cs typeface="Courier New"/>
                <a:sym typeface="Courier New"/>
              </a:rPr>
              <a:t>file_object.close()</a:t>
            </a:r>
            <a:endParaRPr sz="1300">
              <a:solidFill>
                <a:schemeClr val="dk1"/>
              </a:solidFill>
              <a:latin typeface="Courier New"/>
              <a:ea typeface="Courier New"/>
              <a:cs typeface="Courier New"/>
              <a:sym typeface="Courier New"/>
            </a:endParaRPr>
          </a:p>
        </p:txBody>
      </p:sp>
      <p:sp>
        <p:nvSpPr>
          <p:cNvPr id="588" name="Google Shape;588;g28389bfd810_0_10"/>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I/O</a:t>
            </a:r>
            <a:endParaRPr b="1" i="0" sz="2600" u="none" cap="none" strike="noStrike">
              <a:solidFill>
                <a:srgbClr val="004C7F"/>
              </a:solidFill>
              <a:latin typeface="Helvetica Neue"/>
              <a:ea typeface="Helvetica Neue"/>
              <a:cs typeface="Helvetica Neue"/>
              <a:sym typeface="Helvetica Neue"/>
            </a:endParaRPr>
          </a:p>
        </p:txBody>
      </p:sp>
      <p:sp>
        <p:nvSpPr>
          <p:cNvPr id="589" name="Google Shape;589;g28389bfd810_0_10"/>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Standard Input</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4"/>
                                        </p:tgtEl>
                                        <p:attrNameLst>
                                          <p:attrName>style.visibility</p:attrName>
                                        </p:attrNameLst>
                                      </p:cBhvr>
                                      <p:to>
                                        <p:strVal val="visible"/>
                                      </p:to>
                                    </p:set>
                                    <p:animEffect filter="fade" transition="in">
                                      <p:cBhvr>
                                        <p:cTn dur="400"/>
                                        <p:tgtEl>
                                          <p:spTgt spid="5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3"/>
                                        </p:tgtEl>
                                        <p:attrNameLst>
                                          <p:attrName>style.visibility</p:attrName>
                                        </p:attrNameLst>
                                      </p:cBhvr>
                                      <p:to>
                                        <p:strVal val="visible"/>
                                      </p:to>
                                    </p:set>
                                    <p:animEffect filter="fade" transition="in">
                                      <p:cBhvr>
                                        <p:cTn dur="400"/>
                                        <p:tgtEl>
                                          <p:spTgt spid="573"/>
                                        </p:tgtEl>
                                      </p:cBhvr>
                                    </p:animEffect>
                                  </p:childTnLst>
                                </p:cTn>
                              </p:par>
                            </p:childTnLst>
                          </p:cTn>
                        </p:par>
                        <p:par>
                          <p:cTn fill="hold">
                            <p:stCondLst>
                              <p:cond delay="400"/>
                            </p:stCondLst>
                            <p:childTnLst>
                              <p:par>
                                <p:cTn fill="hold" nodeType="afterEffect" presetClass="exit" presetID="10" presetSubtype="0">
                                  <p:stCondLst>
                                    <p:cond delay="0"/>
                                  </p:stCondLst>
                                  <p:childTnLst>
                                    <p:animEffect filter="fade" transition="out">
                                      <p:cBhvr>
                                        <p:cTn dur="400"/>
                                        <p:tgtEl>
                                          <p:spTgt spid="574"/>
                                        </p:tgtEl>
                                      </p:cBhvr>
                                    </p:animEffect>
                                    <p:set>
                                      <p:cBhvr>
                                        <p:cTn dur="1" fill="hold">
                                          <p:stCondLst>
                                            <p:cond delay="400"/>
                                          </p:stCondLst>
                                        </p:cTn>
                                        <p:tgtEl>
                                          <p:spTgt spid="57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animEffect filter="fade" transition="in">
                                      <p:cBhvr>
                                        <p:cTn dur="400"/>
                                        <p:tgtEl>
                                          <p:spTgt spid="5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animEffect filter="fade" transition="in">
                                      <p:cBhvr>
                                        <p:cTn dur="400"/>
                                        <p:tgtEl>
                                          <p:spTgt spid="5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animEffect filter="fade" transition="in">
                                      <p:cBhvr>
                                        <p:cTn dur="400"/>
                                        <p:tgtEl>
                                          <p:spTgt spid="5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4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80"/>
                                        </p:tgtEl>
                                        <p:attrNameLst>
                                          <p:attrName>style.visibility</p:attrName>
                                        </p:attrNameLst>
                                      </p:cBhvr>
                                      <p:to>
                                        <p:strVal val="visible"/>
                                      </p:to>
                                    </p:set>
                                    <p:animEffect filter="fade" transition="in">
                                      <p:cBhvr>
                                        <p:cTn dur="400"/>
                                        <p:tgtEl>
                                          <p:spTgt spid="5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7"/>
                                        </p:tgtEl>
                                        <p:attrNameLst>
                                          <p:attrName>style.visibility</p:attrName>
                                        </p:attrNameLst>
                                      </p:cBhvr>
                                      <p:to>
                                        <p:strVal val="visible"/>
                                      </p:to>
                                    </p:set>
                                    <p:animEffect filter="fade" transition="in">
                                      <p:cBhvr>
                                        <p:cTn dur="400"/>
                                        <p:tgtEl>
                                          <p:spTgt spid="577"/>
                                        </p:tgtEl>
                                      </p:cBhvr>
                                    </p:animEffect>
                                  </p:childTnLst>
                                </p:cTn>
                              </p:par>
                              <p:par>
                                <p:cTn fill="hold" nodeType="withEffect" presetClass="exit" presetID="10" presetSubtype="0">
                                  <p:stCondLst>
                                    <p:cond delay="0"/>
                                  </p:stCondLst>
                                  <p:childTnLst>
                                    <p:animEffect filter="fade" transition="out">
                                      <p:cBhvr>
                                        <p:cTn dur="400"/>
                                        <p:tgtEl>
                                          <p:spTgt spid="580"/>
                                        </p:tgtEl>
                                      </p:cBhvr>
                                    </p:animEffect>
                                    <p:set>
                                      <p:cBhvr>
                                        <p:cTn dur="1" fill="hold">
                                          <p:stCondLst>
                                            <p:cond delay="400"/>
                                          </p:stCondLst>
                                        </p:cTn>
                                        <p:tgtEl>
                                          <p:spTgt spid="58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576"/>
                                        </p:tgtEl>
                                      </p:cBhvr>
                                    </p:animEffect>
                                    <p:set>
                                      <p:cBhvr>
                                        <p:cTn dur="1" fill="hold">
                                          <p:stCondLst>
                                            <p:cond delay="400"/>
                                          </p:stCondLst>
                                        </p:cTn>
                                        <p:tgtEl>
                                          <p:spTgt spid="576"/>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400"/>
                                        <p:tgtEl>
                                          <p:spTgt spid="579"/>
                                        </p:tgtEl>
                                      </p:cBhvr>
                                    </p:animEffect>
                                  </p:childTnLst>
                                </p:cTn>
                              </p:par>
                              <p:par>
                                <p:cTn fill="hold" nodeType="with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400"/>
                                        <p:tgtEl>
                                          <p:spTgt spid="5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4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400"/>
                                        <p:tgtEl>
                                          <p:spTgt spid="584"/>
                                        </p:tgtEl>
                                      </p:cBhvr>
                                    </p:animEffect>
                                  </p:childTnLst>
                                </p:cTn>
                              </p:par>
                              <p:par>
                                <p:cTn fill="hold" nodeType="withEffect" presetClass="exit" presetID="10" presetSubtype="0">
                                  <p:stCondLst>
                                    <p:cond delay="0"/>
                                  </p:stCondLst>
                                  <p:childTnLst>
                                    <p:animEffect filter="fade" transition="out">
                                      <p:cBhvr>
                                        <p:cTn dur="400"/>
                                        <p:tgtEl>
                                          <p:spTgt spid="583"/>
                                        </p:tgtEl>
                                      </p:cBhvr>
                                    </p:animEffect>
                                    <p:set>
                                      <p:cBhvr>
                                        <p:cTn dur="1" fill="hold">
                                          <p:stCondLst>
                                            <p:cond delay="400"/>
                                          </p:stCondLst>
                                        </p:cTn>
                                        <p:tgtEl>
                                          <p:spTgt spid="58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400"/>
                                        <p:tgtEl>
                                          <p:spTgt spid="582"/>
                                        </p:tgtEl>
                                      </p:cBhvr>
                                    </p:animEffect>
                                  </p:childTnLst>
                                </p:cTn>
                              </p:par>
                              <p:par>
                                <p:cTn fill="hold" nodeType="withEffect" presetClass="exit" presetID="10" presetSubtype="0">
                                  <p:stCondLst>
                                    <p:cond delay="0"/>
                                  </p:stCondLst>
                                  <p:childTnLst>
                                    <p:animEffect filter="fade" transition="out">
                                      <p:cBhvr>
                                        <p:cTn dur="400"/>
                                        <p:tgtEl>
                                          <p:spTgt spid="584"/>
                                        </p:tgtEl>
                                      </p:cBhvr>
                                    </p:animEffect>
                                    <p:set>
                                      <p:cBhvr>
                                        <p:cTn dur="1" fill="hold">
                                          <p:stCondLst>
                                            <p:cond delay="400"/>
                                          </p:stCondLst>
                                        </p:cTn>
                                        <p:tgtEl>
                                          <p:spTgt spid="58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400"/>
                                        <p:tgtEl>
                                          <p:spTgt spid="5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579"/>
                                        </p:tgtEl>
                                      </p:cBhvr>
                                    </p:animEffect>
                                    <p:set>
                                      <p:cBhvr>
                                        <p:cTn dur="1" fill="hold">
                                          <p:stCondLst>
                                            <p:cond delay="400"/>
                                          </p:stCondLst>
                                        </p:cTn>
                                        <p:tgtEl>
                                          <p:spTgt spid="57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581"/>
                                        </p:tgtEl>
                                      </p:cBhvr>
                                    </p:animEffect>
                                    <p:set>
                                      <p:cBhvr>
                                        <p:cTn dur="1" fill="hold">
                                          <p:stCondLst>
                                            <p:cond delay="400"/>
                                          </p:stCondLst>
                                        </p:cTn>
                                        <p:tgtEl>
                                          <p:spTgt spid="58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582"/>
                                        </p:tgtEl>
                                      </p:cBhvr>
                                    </p:animEffect>
                                    <p:set>
                                      <p:cBhvr>
                                        <p:cTn dur="1" fill="hold">
                                          <p:stCondLst>
                                            <p:cond delay="400"/>
                                          </p:stCondLst>
                                        </p:cTn>
                                        <p:tgtEl>
                                          <p:spTgt spid="5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585"/>
                                        </p:tgtEl>
                                      </p:cBhvr>
                                    </p:animEffect>
                                    <p:set>
                                      <p:cBhvr>
                                        <p:cTn dur="1" fill="hold">
                                          <p:stCondLst>
                                            <p:cond delay="400"/>
                                          </p:stCondLst>
                                        </p:cTn>
                                        <p:tgtEl>
                                          <p:spTgt spid="5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8"/>
                                        </p:tgtEl>
                                        <p:attrNameLst>
                                          <p:attrName>style.visibility</p:attrName>
                                        </p:attrNameLst>
                                      </p:cBhvr>
                                      <p:to>
                                        <p:strVal val="visible"/>
                                      </p:to>
                                    </p:set>
                                    <p:animEffect filter="fade" transition="in">
                                      <p:cBhvr>
                                        <p:cTn dur="400"/>
                                        <p:tgtEl>
                                          <p:spTgt spid="5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3"/>
                                        </p:tgtEl>
                                        <p:attrNameLst>
                                          <p:attrName>style.visibility</p:attrName>
                                        </p:attrNameLst>
                                      </p:cBhvr>
                                      <p:to>
                                        <p:strVal val="visible"/>
                                      </p:to>
                                    </p:set>
                                    <p:animEffect filter="fade" transition="in">
                                      <p:cBhvr>
                                        <p:cTn dur="400"/>
                                        <p:tgtEl>
                                          <p:spTgt spid="583"/>
                                        </p:tgtEl>
                                      </p:cBhvr>
                                    </p:animEffect>
                                  </p:childTnLst>
                                </p:cTn>
                              </p:par>
                              <p:par>
                                <p:cTn fill="hold" nodeType="withEffect" presetClass="entr" presetID="10" presetSubtype="0">
                                  <p:stCondLst>
                                    <p:cond delay="0"/>
                                  </p:stCondLst>
                                  <p:childTnLst>
                                    <p:set>
                                      <p:cBhvr>
                                        <p:cTn dur="1" fill="hold">
                                          <p:stCondLst>
                                            <p:cond delay="0"/>
                                          </p:stCondLst>
                                        </p:cTn>
                                        <p:tgtEl>
                                          <p:spTgt spid="584"/>
                                        </p:tgtEl>
                                        <p:attrNameLst>
                                          <p:attrName>style.visibility</p:attrName>
                                        </p:attrNameLst>
                                      </p:cBhvr>
                                      <p:to>
                                        <p:strVal val="visible"/>
                                      </p:to>
                                    </p:set>
                                    <p:animEffect filter="fade" transition="in">
                                      <p:cBhvr>
                                        <p:cTn dur="400"/>
                                        <p:tgtEl>
                                          <p:spTgt spid="584"/>
                                        </p:tgtEl>
                                      </p:cBhvr>
                                    </p:animEffect>
                                  </p:childTnLst>
                                </p:cTn>
                              </p:par>
                              <p:par>
                                <p:cTn fill="hold" nodeType="withEffect" presetClass="entr" presetID="10" presetSubtype="0">
                                  <p:stCondLst>
                                    <p:cond delay="0"/>
                                  </p:stCondLst>
                                  <p:childTnLst>
                                    <p:set>
                                      <p:cBhvr>
                                        <p:cTn dur="1" fill="hold">
                                          <p:stCondLst>
                                            <p:cond delay="0"/>
                                          </p:stCondLst>
                                        </p:cTn>
                                        <p:tgtEl>
                                          <p:spTgt spid="585"/>
                                        </p:tgtEl>
                                        <p:attrNameLst>
                                          <p:attrName>style.visibility</p:attrName>
                                        </p:attrNameLst>
                                      </p:cBhvr>
                                      <p:to>
                                        <p:strVal val="visible"/>
                                      </p:to>
                                    </p:set>
                                    <p:animEffect filter="fade" transition="in">
                                      <p:cBhvr>
                                        <p:cTn dur="400"/>
                                        <p:tgtEl>
                                          <p:spTgt spid="585"/>
                                        </p:tgtEl>
                                      </p:cBhvr>
                                    </p:animEffect>
                                  </p:childTnLst>
                                </p:cTn>
                              </p:par>
                              <p:par>
                                <p:cTn fill="hold" nodeType="withEffect" presetClass="entr" presetID="10" presetSubtype="0">
                                  <p:stCondLst>
                                    <p:cond delay="0"/>
                                  </p:stCondLst>
                                  <p:childTnLst>
                                    <p:set>
                                      <p:cBhvr>
                                        <p:cTn dur="1" fill="hold">
                                          <p:stCondLst>
                                            <p:cond delay="0"/>
                                          </p:stCondLst>
                                        </p:cTn>
                                        <p:tgtEl>
                                          <p:spTgt spid="586"/>
                                        </p:tgtEl>
                                        <p:attrNameLst>
                                          <p:attrName>style.visibility</p:attrName>
                                        </p:attrNameLst>
                                      </p:cBhvr>
                                      <p:to>
                                        <p:strVal val="visible"/>
                                      </p:to>
                                    </p:set>
                                    <p:animEffect filter="fade" transition="in">
                                      <p:cBhvr>
                                        <p:cTn dur="400"/>
                                        <p:tgtEl>
                                          <p:spTgt spid="5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gtEl>
                                        <p:attrNameLst>
                                          <p:attrName>style.visibility</p:attrName>
                                        </p:attrNameLst>
                                      </p:cBhvr>
                                      <p:to>
                                        <p:strVal val="visible"/>
                                      </p:to>
                                    </p:set>
                                    <p:animEffect filter="fade" transition="in">
                                      <p:cBhvr>
                                        <p:cTn dur="400"/>
                                        <p:tgtEl>
                                          <p:spTgt spid="576"/>
                                        </p:tgtEl>
                                      </p:cBhvr>
                                    </p:animEffect>
                                  </p:childTnLst>
                                </p:cTn>
                              </p:par>
                              <p:par>
                                <p:cTn fill="hold" nodeType="withEffect" presetClass="entr" presetID="10" presetSubtype="0">
                                  <p:stCondLst>
                                    <p:cond delay="0"/>
                                  </p:stCondLst>
                                  <p:childTnLst>
                                    <p:set>
                                      <p:cBhvr>
                                        <p:cTn dur="1" fill="hold">
                                          <p:stCondLst>
                                            <p:cond delay="0"/>
                                          </p:stCondLst>
                                        </p:cTn>
                                        <p:tgtEl>
                                          <p:spTgt spid="581"/>
                                        </p:tgtEl>
                                        <p:attrNameLst>
                                          <p:attrName>style.visibility</p:attrName>
                                        </p:attrNameLst>
                                      </p:cBhvr>
                                      <p:to>
                                        <p:strVal val="visible"/>
                                      </p:to>
                                    </p:set>
                                    <p:animEffect filter="fade" transition="in">
                                      <p:cBhvr>
                                        <p:cTn dur="400"/>
                                        <p:tgtEl>
                                          <p:spTgt spid="581"/>
                                        </p:tgtEl>
                                      </p:cBhvr>
                                    </p:animEffect>
                                  </p:childTnLst>
                                </p:cTn>
                              </p:par>
                              <p:par>
                                <p:cTn fill="hold" nodeType="withEffect" presetClass="entr" presetID="10" presetSubtype="0">
                                  <p:stCondLst>
                                    <p:cond delay="0"/>
                                  </p:stCondLst>
                                  <p:childTnLst>
                                    <p:set>
                                      <p:cBhvr>
                                        <p:cTn dur="1" fill="hold">
                                          <p:stCondLst>
                                            <p:cond delay="0"/>
                                          </p:stCondLst>
                                        </p:cTn>
                                        <p:tgtEl>
                                          <p:spTgt spid="582"/>
                                        </p:tgtEl>
                                        <p:attrNameLst>
                                          <p:attrName>style.visibility</p:attrName>
                                        </p:attrNameLst>
                                      </p:cBhvr>
                                      <p:to>
                                        <p:strVal val="visible"/>
                                      </p:to>
                                    </p:set>
                                    <p:animEffect filter="fade" transition="in">
                                      <p:cBhvr>
                                        <p:cTn dur="400"/>
                                        <p:tgtEl>
                                          <p:spTgt spid="582"/>
                                        </p:tgtEl>
                                      </p:cBhvr>
                                    </p:animEffect>
                                  </p:childTnLst>
                                </p:cTn>
                              </p:par>
                              <p:par>
                                <p:cTn fill="hold" nodeType="withEffect" presetClass="exit" presetID="10" presetSubtype="0">
                                  <p:stCondLst>
                                    <p:cond delay="0"/>
                                  </p:stCondLst>
                                  <p:childTnLst>
                                    <p:animEffect filter="fade" transition="out">
                                      <p:cBhvr>
                                        <p:cTn dur="400"/>
                                        <p:tgtEl>
                                          <p:spTgt spid="583"/>
                                        </p:tgtEl>
                                      </p:cBhvr>
                                    </p:animEffect>
                                    <p:set>
                                      <p:cBhvr>
                                        <p:cTn dur="1" fill="hold">
                                          <p:stCondLst>
                                            <p:cond delay="400"/>
                                          </p:stCondLst>
                                        </p:cTn>
                                        <p:tgtEl>
                                          <p:spTgt spid="58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584"/>
                                        </p:tgtEl>
                                      </p:cBhvr>
                                    </p:animEffect>
                                    <p:set>
                                      <p:cBhvr>
                                        <p:cTn dur="1" fill="hold">
                                          <p:stCondLst>
                                            <p:cond delay="400"/>
                                          </p:stCondLst>
                                        </p:cTn>
                                        <p:tgtEl>
                                          <p:spTgt spid="58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585"/>
                                        </p:tgtEl>
                                      </p:cBhvr>
                                    </p:animEffect>
                                    <p:set>
                                      <p:cBhvr>
                                        <p:cTn dur="1" fill="hold">
                                          <p:stCondLst>
                                            <p:cond delay="400"/>
                                          </p:stCondLst>
                                        </p:cTn>
                                        <p:tgtEl>
                                          <p:spTgt spid="58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579"/>
                                        </p:tgtEl>
                                        <p:attrNameLst>
                                          <p:attrName>style.visibility</p:attrName>
                                        </p:attrNameLst>
                                      </p:cBhvr>
                                      <p:to>
                                        <p:strVal val="visible"/>
                                      </p:to>
                                    </p:set>
                                    <p:animEffect filter="fade" transition="in">
                                      <p:cBhvr>
                                        <p:cTn dur="400"/>
                                        <p:tgtEl>
                                          <p:spTgt spid="5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7"/>
                                        </p:tgtEl>
                                        <p:attrNameLst>
                                          <p:attrName>style.visibility</p:attrName>
                                        </p:attrNameLst>
                                      </p:cBhvr>
                                      <p:to>
                                        <p:strVal val="visible"/>
                                      </p:to>
                                    </p:set>
                                    <p:animEffect filter="fade" transition="in">
                                      <p:cBhvr>
                                        <p:cTn dur="400"/>
                                        <p:tgtEl>
                                          <p:spTgt spid="5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g28389bfd810_0_30"/>
          <p:cNvSpPr txBox="1"/>
          <p:nvPr/>
        </p:nvSpPr>
        <p:spPr>
          <a:xfrm>
            <a:off x="728150" y="3278825"/>
            <a:ext cx="5305500" cy="1365900"/>
          </a:xfrm>
          <a:prstGeom prst="rect">
            <a:avLst/>
          </a:prstGeom>
          <a:noFill/>
          <a:ln>
            <a:noFill/>
          </a:ln>
        </p:spPr>
        <p:txBody>
          <a:bodyPr anchorCtr="0" anchor="t" bIns="91425" lIns="91425" spcFirstLastPara="1" rIns="91425" wrap="square" tIns="91425">
            <a:spAutoFit/>
          </a:bodyPr>
          <a:lstStyle/>
          <a:p>
            <a:pPr indent="0" lvl="0" marL="152400" marR="0" rtl="0" algn="l">
              <a:lnSpc>
                <a:spcPct val="115000"/>
              </a:lnSpc>
              <a:spcBef>
                <a:spcPts val="0"/>
              </a:spcBef>
              <a:spcAft>
                <a:spcPts val="0"/>
              </a:spcAft>
              <a:buNone/>
            </a:pPr>
            <a:r>
              <a:rPr lang="en" sz="1500">
                <a:solidFill>
                  <a:schemeClr val="dk1"/>
                </a:solidFill>
                <a:latin typeface="Lato"/>
                <a:ea typeface="Lato"/>
                <a:cs typeface="Lato"/>
                <a:sym typeface="Lato"/>
              </a:rPr>
              <a:t>Open file: </a:t>
            </a:r>
            <a:r>
              <a:rPr lang="en" sz="1500">
                <a:solidFill>
                  <a:schemeClr val="dk1"/>
                </a:solidFill>
                <a:highlight>
                  <a:srgbClr val="FFFFFE"/>
                </a:highlight>
                <a:latin typeface="Courier New"/>
                <a:ea typeface="Courier New"/>
                <a:cs typeface="Courier New"/>
                <a:sym typeface="Courier New"/>
              </a:rPr>
              <a:t>file_object=open(file, mode)</a:t>
            </a:r>
            <a:endParaRPr sz="1500">
              <a:solidFill>
                <a:schemeClr val="dk1"/>
              </a:solidFill>
              <a:highlight>
                <a:srgbClr val="FFFFFE"/>
              </a:highlight>
              <a:latin typeface="Courier New"/>
              <a:ea typeface="Courier New"/>
              <a:cs typeface="Courier New"/>
              <a:sym typeface="Courier New"/>
            </a:endParaRPr>
          </a:p>
          <a:p>
            <a:pPr indent="0" lvl="0" marL="152400" marR="0" rtl="0" algn="l">
              <a:lnSpc>
                <a:spcPct val="115000"/>
              </a:lnSpc>
              <a:spcBef>
                <a:spcPts val="0"/>
              </a:spcBef>
              <a:spcAft>
                <a:spcPts val="0"/>
              </a:spcAft>
              <a:buNone/>
            </a:pPr>
            <a:r>
              <a:rPr lang="en" sz="1500">
                <a:solidFill>
                  <a:schemeClr val="dk1"/>
                </a:solidFill>
                <a:highlight>
                  <a:srgbClr val="FFFFFE"/>
                </a:highlight>
                <a:latin typeface="Courier New"/>
                <a:ea typeface="Courier New"/>
                <a:cs typeface="Courier New"/>
                <a:sym typeface="Courier New"/>
              </a:rPr>
              <a:t>write()</a:t>
            </a:r>
            <a:endParaRPr sz="1500">
              <a:solidFill>
                <a:schemeClr val="dk1"/>
              </a:solidFill>
              <a:highlight>
                <a:srgbClr val="FFFFFE"/>
              </a:highlight>
              <a:latin typeface="Courier New"/>
              <a:ea typeface="Courier New"/>
              <a:cs typeface="Courier New"/>
              <a:sym typeface="Courier New"/>
            </a:endParaRPr>
          </a:p>
          <a:p>
            <a:pPr indent="0" lvl="0" marL="152400" marR="0" rtl="0" algn="l">
              <a:lnSpc>
                <a:spcPct val="115000"/>
              </a:lnSpc>
              <a:spcBef>
                <a:spcPts val="0"/>
              </a:spcBef>
              <a:spcAft>
                <a:spcPts val="0"/>
              </a:spcAft>
              <a:buNone/>
            </a:pPr>
            <a:r>
              <a:rPr b="1" lang="en" sz="1500">
                <a:solidFill>
                  <a:schemeClr val="dk1"/>
                </a:solidFill>
                <a:latin typeface="Lato"/>
                <a:ea typeface="Lato"/>
                <a:cs typeface="Lato"/>
                <a:sym typeface="Lato"/>
              </a:rPr>
              <a:t>Always</a:t>
            </a:r>
            <a:r>
              <a:rPr lang="en" sz="1500">
                <a:solidFill>
                  <a:schemeClr val="dk1"/>
                </a:solidFill>
                <a:latin typeface="Lato"/>
                <a:ea typeface="Lato"/>
                <a:cs typeface="Lato"/>
                <a:sym typeface="Lato"/>
              </a:rPr>
              <a:t> close file</a:t>
            </a:r>
            <a:endParaRPr sz="1500">
              <a:solidFill>
                <a:schemeClr val="dk1"/>
              </a:solidFill>
              <a:highlight>
                <a:srgbClr val="FFFFFE"/>
              </a:highlight>
              <a:latin typeface="Lato"/>
              <a:ea typeface="Lato"/>
              <a:cs typeface="Lato"/>
              <a:sym typeface="Lato"/>
            </a:endParaRPr>
          </a:p>
          <a:p>
            <a:pPr indent="0" lvl="0" marL="0" marR="0" rtl="0" algn="l">
              <a:lnSpc>
                <a:spcPct val="115000"/>
              </a:lnSpc>
              <a:spcBef>
                <a:spcPts val="1200"/>
              </a:spcBef>
              <a:spcAft>
                <a:spcPts val="0"/>
              </a:spcAft>
              <a:buNone/>
            </a:pPr>
            <a:r>
              <a:rPr b="1" lang="en" sz="1500">
                <a:solidFill>
                  <a:schemeClr val="dk1"/>
                </a:solidFill>
                <a:latin typeface="Lato"/>
                <a:ea typeface="Lato"/>
                <a:cs typeface="Lato"/>
                <a:sym typeface="Lato"/>
              </a:rPr>
              <a:t>Note: This removes any existing file with that name</a:t>
            </a:r>
            <a:endParaRPr b="1" sz="1500">
              <a:solidFill>
                <a:schemeClr val="dk1"/>
              </a:solidFill>
              <a:latin typeface="Lato"/>
              <a:ea typeface="Lato"/>
              <a:cs typeface="Lato"/>
              <a:sym typeface="Lato"/>
            </a:endParaRPr>
          </a:p>
        </p:txBody>
      </p:sp>
      <p:sp>
        <p:nvSpPr>
          <p:cNvPr id="595" name="Google Shape;595;g28389bfd810_0_30"/>
          <p:cNvSpPr txBox="1"/>
          <p:nvPr>
            <p:ph idx="1" type="body"/>
          </p:nvPr>
        </p:nvSpPr>
        <p:spPr>
          <a:xfrm>
            <a:off x="576396" y="1669449"/>
            <a:ext cx="5305500" cy="407100"/>
          </a:xfrm>
          <a:prstGeom prst="rect">
            <a:avLst/>
          </a:prstGeom>
          <a:noFill/>
          <a:ln>
            <a:noFill/>
          </a:ln>
        </p:spPr>
        <p:txBody>
          <a:bodyPr anchorCtr="0" anchor="t" bIns="91425" lIns="91425" spcFirstLastPara="1" rIns="91425" wrap="square" tIns="91425">
            <a:noAutofit/>
          </a:bodyPr>
          <a:lstStyle/>
          <a:p>
            <a:pPr indent="0" lvl="0" marL="152400" rtl="0" algn="l">
              <a:lnSpc>
                <a:spcPct val="90000"/>
              </a:lnSpc>
              <a:spcBef>
                <a:spcPts val="0"/>
              </a:spcBef>
              <a:spcAft>
                <a:spcPts val="0"/>
              </a:spcAft>
              <a:buClr>
                <a:schemeClr val="dk1"/>
              </a:buClr>
              <a:buSzPts val="500"/>
              <a:buNone/>
            </a:pPr>
            <a:r>
              <a:rPr lang="en" sz="1500"/>
              <a:t>Output to Console:  </a:t>
            </a:r>
            <a:r>
              <a:rPr lang="en" sz="1500">
                <a:latin typeface="Courier New"/>
                <a:ea typeface="Courier New"/>
                <a:cs typeface="Courier New"/>
                <a:sym typeface="Courier New"/>
              </a:rPr>
              <a:t>print(object1, object2, ...)</a:t>
            </a:r>
            <a:endParaRPr b="1" sz="1500"/>
          </a:p>
        </p:txBody>
      </p:sp>
      <p:sp>
        <p:nvSpPr>
          <p:cNvPr id="596" name="Google Shape;596;g28389bfd810_0_30"/>
          <p:cNvSpPr txBox="1"/>
          <p:nvPr/>
        </p:nvSpPr>
        <p:spPr>
          <a:xfrm>
            <a:off x="728150" y="2024642"/>
            <a:ext cx="2999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rgbClr val="795E26"/>
                </a:solidFill>
                <a:latin typeface="Courier New"/>
                <a:ea typeface="Courier New"/>
                <a:cs typeface="Courier New"/>
                <a:sym typeface="Courier New"/>
              </a:rPr>
              <a:t>print</a:t>
            </a:r>
            <a:r>
              <a:rPr lang="en" sz="1300">
                <a:solidFill>
                  <a:schemeClr val="dk1"/>
                </a:solidFill>
                <a:latin typeface="Courier New"/>
                <a:ea typeface="Courier New"/>
                <a:cs typeface="Courier New"/>
                <a:sym typeface="Courier New"/>
              </a:rPr>
              <a:t>(</a:t>
            </a:r>
            <a:r>
              <a:rPr lang="en" sz="1300">
                <a:solidFill>
                  <a:srgbClr val="A31515"/>
                </a:solidFill>
                <a:latin typeface="Courier New"/>
                <a:ea typeface="Courier New"/>
                <a:cs typeface="Courier New"/>
                <a:sym typeface="Courier New"/>
              </a:rPr>
              <a:t>'a'</a:t>
            </a:r>
            <a:r>
              <a:rPr lang="en" sz="1300">
                <a:solidFill>
                  <a:schemeClr val="dk1"/>
                </a:solidFill>
                <a:latin typeface="Courier New"/>
                <a:ea typeface="Courier New"/>
                <a:cs typeface="Courier New"/>
                <a:sym typeface="Courier New"/>
              </a:rPr>
              <a:t>, </a:t>
            </a:r>
            <a:r>
              <a:rPr lang="en" sz="1300">
                <a:solidFill>
                  <a:srgbClr val="A31515"/>
                </a:solidFill>
                <a:latin typeface="Courier New"/>
                <a:ea typeface="Courier New"/>
                <a:cs typeface="Courier New"/>
                <a:sym typeface="Courier New"/>
              </a:rPr>
              <a:t>'b'</a:t>
            </a:r>
            <a:r>
              <a:rPr lang="en" sz="1300">
                <a:solidFill>
                  <a:schemeClr val="dk1"/>
                </a:solidFill>
                <a:latin typeface="Courier New"/>
                <a:ea typeface="Courier New"/>
                <a:cs typeface="Courier New"/>
                <a:sym typeface="Courier New"/>
              </a:rPr>
              <a:t>, </a:t>
            </a:r>
            <a:r>
              <a:rPr lang="en" sz="1300">
                <a:solidFill>
                  <a:srgbClr val="A31515"/>
                </a:solidFill>
                <a:latin typeface="Courier New"/>
                <a:ea typeface="Courier New"/>
                <a:cs typeface="Courier New"/>
                <a:sym typeface="Courier New"/>
              </a:rPr>
              <a:t>'c'</a:t>
            </a:r>
            <a:r>
              <a:rPr lang="en" sz="1300">
                <a:solidFill>
                  <a:schemeClr val="dk1"/>
                </a:solidFill>
                <a:latin typeface="Courier New"/>
                <a:ea typeface="Courier New"/>
                <a:cs typeface="Courier New"/>
                <a:sym typeface="Courier New"/>
              </a:rPr>
              <a:t>, </a:t>
            </a:r>
            <a:r>
              <a:rPr lang="en" sz="1300">
                <a:solidFill>
                  <a:srgbClr val="A31515"/>
                </a:solidFill>
                <a:latin typeface="Courier New"/>
                <a:ea typeface="Courier New"/>
                <a:cs typeface="Courier New"/>
                <a:sym typeface="Courier New"/>
              </a:rPr>
              <a:t>'d'</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p:txBody>
      </p:sp>
      <p:pic>
        <p:nvPicPr>
          <p:cNvPr id="597" name="Google Shape;597;g28389bfd810_0_30"/>
          <p:cNvPicPr preferRelativeResize="0"/>
          <p:nvPr/>
        </p:nvPicPr>
        <p:blipFill rotWithShape="1">
          <a:blip r:embed="rId3">
            <a:alphaModFix/>
          </a:blip>
          <a:srcRect b="0" l="0" r="0" t="0"/>
          <a:stretch/>
        </p:blipFill>
        <p:spPr>
          <a:xfrm>
            <a:off x="4696734" y="2042369"/>
            <a:ext cx="1729525" cy="883560"/>
          </a:xfrm>
          <a:prstGeom prst="rect">
            <a:avLst/>
          </a:prstGeom>
          <a:noFill/>
          <a:ln>
            <a:noFill/>
          </a:ln>
        </p:spPr>
      </p:pic>
      <p:sp>
        <p:nvSpPr>
          <p:cNvPr id="598" name="Google Shape;598;g28389bfd810_0_30"/>
          <p:cNvSpPr txBox="1"/>
          <p:nvPr/>
        </p:nvSpPr>
        <p:spPr>
          <a:xfrm>
            <a:off x="728150" y="2291767"/>
            <a:ext cx="29997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rgbClr val="795E26"/>
                </a:solidFill>
                <a:latin typeface="Courier New"/>
                <a:ea typeface="Courier New"/>
                <a:cs typeface="Courier New"/>
                <a:sym typeface="Courier New"/>
              </a:rPr>
              <a:t>print</a:t>
            </a:r>
            <a:r>
              <a:rPr lang="en" sz="1300">
                <a:solidFill>
                  <a:schemeClr val="dk1"/>
                </a:solidFill>
                <a:latin typeface="Courier New"/>
                <a:ea typeface="Courier New"/>
                <a:cs typeface="Courier New"/>
                <a:sym typeface="Courier New"/>
              </a:rPr>
              <a:t>(</a:t>
            </a:r>
            <a:r>
              <a:rPr lang="en" sz="1300">
                <a:solidFill>
                  <a:srgbClr val="A31515"/>
                </a:solidFill>
                <a:latin typeface="Courier New"/>
                <a:ea typeface="Courier New"/>
                <a:cs typeface="Courier New"/>
                <a:sym typeface="Courier New"/>
              </a:rPr>
              <a:t>'e'</a:t>
            </a:r>
            <a:r>
              <a:rPr lang="en" sz="1300">
                <a:solidFill>
                  <a:schemeClr val="dk1"/>
                </a:solidFill>
                <a:latin typeface="Courier New"/>
                <a:ea typeface="Courier New"/>
                <a:cs typeface="Courier New"/>
                <a:sym typeface="Courier New"/>
              </a:rPr>
              <a:t>, </a:t>
            </a:r>
            <a:r>
              <a:rPr lang="en" sz="1300">
                <a:solidFill>
                  <a:srgbClr val="A31515"/>
                </a:solidFill>
                <a:latin typeface="Courier New"/>
                <a:ea typeface="Courier New"/>
                <a:cs typeface="Courier New"/>
                <a:sym typeface="Courier New"/>
              </a:rPr>
              <a:t>'f'</a:t>
            </a:r>
            <a:r>
              <a:rPr lang="en" sz="1300">
                <a:solidFill>
                  <a:schemeClr val="dk1"/>
                </a:solidFill>
                <a:latin typeface="Courier New"/>
                <a:ea typeface="Courier New"/>
                <a:cs typeface="Courier New"/>
                <a:sym typeface="Courier New"/>
              </a:rPr>
              <a:t>, </a:t>
            </a:r>
            <a:r>
              <a:rPr lang="en" sz="1300">
                <a:solidFill>
                  <a:srgbClr val="A31515"/>
                </a:solidFill>
                <a:latin typeface="Courier New"/>
                <a:ea typeface="Courier New"/>
                <a:cs typeface="Courier New"/>
                <a:sym typeface="Courier New"/>
              </a:rPr>
              <a:t>'g'</a:t>
            </a:r>
            <a:r>
              <a:rPr lang="en" sz="1300">
                <a:solidFill>
                  <a:schemeClr val="dk1"/>
                </a:solidFill>
                <a:latin typeface="Courier New"/>
                <a:ea typeface="Courier New"/>
                <a:cs typeface="Courier New"/>
                <a:sym typeface="Courier New"/>
              </a:rPr>
              <a:t>)</a:t>
            </a:r>
            <a:endParaRPr sz="1300">
              <a:solidFill>
                <a:schemeClr val="dk1"/>
              </a:solidFill>
              <a:latin typeface="Courier New"/>
              <a:ea typeface="Courier New"/>
              <a:cs typeface="Courier New"/>
              <a:sym typeface="Courier New"/>
            </a:endParaRPr>
          </a:p>
        </p:txBody>
      </p:sp>
      <p:cxnSp>
        <p:nvCxnSpPr>
          <p:cNvPr id="599" name="Google Shape;599;g28389bfd810_0_30"/>
          <p:cNvCxnSpPr/>
          <p:nvPr/>
        </p:nvCxnSpPr>
        <p:spPr>
          <a:xfrm>
            <a:off x="3339435" y="2236567"/>
            <a:ext cx="1998600" cy="120300"/>
          </a:xfrm>
          <a:prstGeom prst="straightConnector1">
            <a:avLst/>
          </a:prstGeom>
          <a:noFill/>
          <a:ln cap="flat" cmpd="sng" w="9525">
            <a:solidFill>
              <a:schemeClr val="dk2"/>
            </a:solidFill>
            <a:prstDash val="solid"/>
            <a:round/>
            <a:headEnd len="sm" w="sm" type="none"/>
            <a:tailEnd len="med" w="med" type="triangle"/>
          </a:ln>
        </p:spPr>
      </p:cxnSp>
      <p:cxnSp>
        <p:nvCxnSpPr>
          <p:cNvPr id="600" name="Google Shape;600;g28389bfd810_0_30"/>
          <p:cNvCxnSpPr/>
          <p:nvPr/>
        </p:nvCxnSpPr>
        <p:spPr>
          <a:xfrm>
            <a:off x="2858348" y="2505767"/>
            <a:ext cx="2502600" cy="97500"/>
          </a:xfrm>
          <a:prstGeom prst="straightConnector1">
            <a:avLst/>
          </a:prstGeom>
          <a:noFill/>
          <a:ln cap="flat" cmpd="sng" w="9525">
            <a:solidFill>
              <a:schemeClr val="dk2"/>
            </a:solidFill>
            <a:prstDash val="solid"/>
            <a:round/>
            <a:headEnd len="sm" w="sm" type="none"/>
            <a:tailEnd len="med" w="med" type="triangle"/>
          </a:ln>
        </p:spPr>
      </p:cxnSp>
      <p:pic>
        <p:nvPicPr>
          <p:cNvPr id="601" name="Google Shape;601;g28389bfd810_0_30"/>
          <p:cNvPicPr preferRelativeResize="0"/>
          <p:nvPr/>
        </p:nvPicPr>
        <p:blipFill rotWithShape="1">
          <a:blip r:embed="rId4">
            <a:alphaModFix/>
          </a:blip>
          <a:srcRect b="0" l="0" r="0" t="0"/>
          <a:stretch/>
        </p:blipFill>
        <p:spPr>
          <a:xfrm>
            <a:off x="5406516" y="2472942"/>
            <a:ext cx="876586" cy="285750"/>
          </a:xfrm>
          <a:prstGeom prst="rect">
            <a:avLst/>
          </a:prstGeom>
          <a:noFill/>
          <a:ln>
            <a:noFill/>
          </a:ln>
        </p:spPr>
      </p:pic>
      <p:sp>
        <p:nvSpPr>
          <p:cNvPr id="602" name="Google Shape;602;g28389bfd810_0_30"/>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I/O</a:t>
            </a:r>
            <a:endParaRPr b="1" i="0" sz="2600" u="none" cap="none" strike="noStrike">
              <a:solidFill>
                <a:srgbClr val="004C7F"/>
              </a:solidFill>
              <a:latin typeface="Helvetica Neue"/>
              <a:ea typeface="Helvetica Neue"/>
              <a:cs typeface="Helvetica Neue"/>
              <a:sym typeface="Helvetica Neue"/>
            </a:endParaRPr>
          </a:p>
        </p:txBody>
      </p:sp>
      <p:sp>
        <p:nvSpPr>
          <p:cNvPr id="603" name="Google Shape;603;g28389bfd810_0_30"/>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Standard Output</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400"/>
                                        <p:tgtEl>
                                          <p:spTgt spid="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400"/>
                                        <p:tgtEl>
                                          <p:spTgt spid="5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9"/>
                                        </p:tgtEl>
                                        <p:attrNameLst>
                                          <p:attrName>style.visibility</p:attrName>
                                        </p:attrNameLst>
                                      </p:cBhvr>
                                      <p:to>
                                        <p:strVal val="visible"/>
                                      </p:to>
                                    </p:set>
                                    <p:animEffect filter="fade" transition="in">
                                      <p:cBhvr>
                                        <p:cTn dur="400"/>
                                        <p:tgtEl>
                                          <p:spTgt spid="599"/>
                                        </p:tgtEl>
                                      </p:cBhvr>
                                    </p:animEffect>
                                  </p:childTnLst>
                                </p:cTn>
                              </p:par>
                              <p:par>
                                <p:cTn fill="hold" nodeType="with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400"/>
                                        <p:tgtEl>
                                          <p:spTgt spid="5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400"/>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400"/>
                                        <p:tgtEl>
                                          <p:spTgt spid="600"/>
                                        </p:tgtEl>
                                      </p:cBhvr>
                                    </p:animEffect>
                                  </p:childTnLst>
                                </p:cTn>
                              </p:par>
                              <p:par>
                                <p:cTn fill="hold" nodeType="withEffect" presetClass="exit" presetID="10" presetSubtype="0">
                                  <p:stCondLst>
                                    <p:cond delay="0"/>
                                  </p:stCondLst>
                                  <p:childTnLst>
                                    <p:animEffect filter="fade" transition="out">
                                      <p:cBhvr>
                                        <p:cTn dur="400"/>
                                        <p:tgtEl>
                                          <p:spTgt spid="601"/>
                                        </p:tgtEl>
                                      </p:cBhvr>
                                    </p:animEffect>
                                    <p:set>
                                      <p:cBhvr>
                                        <p:cTn dur="1" fill="hold">
                                          <p:stCondLst>
                                            <p:cond delay="400"/>
                                          </p:stCondLst>
                                        </p:cTn>
                                        <p:tgtEl>
                                          <p:spTgt spid="60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0" st="0"/>
                                            </p:txEl>
                                          </p:spTgt>
                                        </p:tgtEl>
                                        <p:attrNameLst>
                                          <p:attrName>style.visibility</p:attrName>
                                        </p:attrNameLst>
                                      </p:cBhvr>
                                      <p:to>
                                        <p:strVal val="visible"/>
                                      </p:to>
                                    </p:set>
                                    <p:animEffect filter="fade" transition="in">
                                      <p:cBhvr>
                                        <p:cTn dur="1000"/>
                                        <p:tgtEl>
                                          <p:spTgt spid="59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1" st="1"/>
                                            </p:txEl>
                                          </p:spTgt>
                                        </p:tgtEl>
                                        <p:attrNameLst>
                                          <p:attrName>style.visibility</p:attrName>
                                        </p:attrNameLst>
                                      </p:cBhvr>
                                      <p:to>
                                        <p:strVal val="visible"/>
                                      </p:to>
                                    </p:set>
                                    <p:animEffect filter="fade" transition="in">
                                      <p:cBhvr>
                                        <p:cTn dur="1000"/>
                                        <p:tgtEl>
                                          <p:spTgt spid="59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2" st="2"/>
                                            </p:txEl>
                                          </p:spTgt>
                                        </p:tgtEl>
                                        <p:attrNameLst>
                                          <p:attrName>style.visibility</p:attrName>
                                        </p:attrNameLst>
                                      </p:cBhvr>
                                      <p:to>
                                        <p:strVal val="visible"/>
                                      </p:to>
                                    </p:set>
                                    <p:animEffect filter="fade" transition="in">
                                      <p:cBhvr>
                                        <p:cTn dur="1000"/>
                                        <p:tgtEl>
                                          <p:spTgt spid="59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4">
                                            <p:txEl>
                                              <p:pRg end="3" st="3"/>
                                            </p:txEl>
                                          </p:spTgt>
                                        </p:tgtEl>
                                        <p:attrNameLst>
                                          <p:attrName>style.visibility</p:attrName>
                                        </p:attrNameLst>
                                      </p:cBhvr>
                                      <p:to>
                                        <p:strVal val="visible"/>
                                      </p:to>
                                    </p:set>
                                    <p:animEffect filter="fade" transition="in">
                                      <p:cBhvr>
                                        <p:cTn dur="1000"/>
                                        <p:tgtEl>
                                          <p:spTgt spid="59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28389bfd810_0_43"/>
          <p:cNvSpPr txBox="1"/>
          <p:nvPr>
            <p:ph type="title"/>
          </p:nvPr>
        </p:nvSpPr>
        <p:spPr>
          <a:xfrm>
            <a:off x="663227" y="57899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42307"/>
              <a:buFont typeface="Helvetica Neue"/>
              <a:buNone/>
            </a:pPr>
            <a:r>
              <a:rPr b="1" lang="en">
                <a:latin typeface="Helvetica Neue"/>
                <a:ea typeface="Helvetica Neue"/>
                <a:cs typeface="Helvetica Neue"/>
                <a:sym typeface="Helvetica Neue"/>
              </a:rPr>
              <a:t>Lecture Outline</a:t>
            </a:r>
            <a:endParaRPr b="1">
              <a:latin typeface="Helvetica Neue"/>
              <a:ea typeface="Helvetica Neue"/>
              <a:cs typeface="Helvetica Neue"/>
              <a:sym typeface="Helvetica Neue"/>
            </a:endParaRPr>
          </a:p>
        </p:txBody>
      </p:sp>
      <p:sp>
        <p:nvSpPr>
          <p:cNvPr id="609" name="Google Shape;609;g28389bfd810_0_43"/>
          <p:cNvSpPr txBox="1"/>
          <p:nvPr/>
        </p:nvSpPr>
        <p:spPr>
          <a:xfrm>
            <a:off x="897729" y="36386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sz="500"/>
          </a:p>
        </p:txBody>
      </p:sp>
      <p:sp>
        <p:nvSpPr>
          <p:cNvPr id="610" name="Google Shape;610;g28389bfd810_0_43"/>
          <p:cNvSpPr txBox="1"/>
          <p:nvPr/>
        </p:nvSpPr>
        <p:spPr>
          <a:xfrm>
            <a:off x="897729" y="31034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chemeClr val="accent5"/>
                </a:solidFill>
                <a:latin typeface="Helvetica Neue"/>
                <a:ea typeface="Helvetica Neue"/>
                <a:cs typeface="Helvetica Neue"/>
                <a:sym typeface="Helvetica Neue"/>
              </a:rPr>
              <a:t>Logic</a:t>
            </a:r>
            <a:endParaRPr sz="500">
              <a:solidFill>
                <a:schemeClr val="accent5"/>
              </a:solidFill>
            </a:endParaRPr>
          </a:p>
        </p:txBody>
      </p:sp>
      <p:sp>
        <p:nvSpPr>
          <p:cNvPr id="611" name="Google Shape;611;g28389bfd810_0_43"/>
          <p:cNvSpPr txBox="1"/>
          <p:nvPr/>
        </p:nvSpPr>
        <p:spPr>
          <a:xfrm>
            <a:off x="897729" y="25682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sz="500"/>
          </a:p>
        </p:txBody>
      </p:sp>
      <p:sp>
        <p:nvSpPr>
          <p:cNvPr id="612" name="Google Shape;612;g28389bfd810_0_43"/>
          <p:cNvSpPr txBox="1"/>
          <p:nvPr/>
        </p:nvSpPr>
        <p:spPr>
          <a:xfrm>
            <a:off x="897729" y="2033089"/>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4C7F"/>
                </a:solidFill>
                <a:latin typeface="Helvetica Neue"/>
                <a:ea typeface="Helvetica Neue"/>
                <a:cs typeface="Helvetica Neue"/>
                <a:sym typeface="Helvetica Neue"/>
              </a:rPr>
              <a:t>General Python Syntax</a:t>
            </a:r>
            <a:endParaRPr sz="500"/>
          </a:p>
        </p:txBody>
      </p:sp>
      <p:sp>
        <p:nvSpPr>
          <p:cNvPr id="613" name="Google Shape;613;g28389bfd810_0_43"/>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614" name="Google Shape;614;g28389bfd810_0_43"/>
          <p:cNvSpPr txBox="1"/>
          <p:nvPr/>
        </p:nvSpPr>
        <p:spPr>
          <a:xfrm>
            <a:off x="897729" y="14978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
        <p:nvSpPr>
          <p:cNvPr id="615" name="Google Shape;615;g28389bfd810_0_43"/>
          <p:cNvSpPr txBox="1"/>
          <p:nvPr>
            <p:ph idx="1" type="body"/>
          </p:nvPr>
        </p:nvSpPr>
        <p:spPr>
          <a:xfrm>
            <a:off x="5173500" y="1429125"/>
            <a:ext cx="1221000" cy="10176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Clr>
                <a:srgbClr val="004C7F"/>
              </a:buClr>
              <a:buSzPts val="2200"/>
              <a:buNone/>
            </a:pPr>
            <a:r>
              <a:rPr b="1" lang="en" sz="2400">
                <a:solidFill>
                  <a:schemeClr val="accent5"/>
                </a:solidFill>
                <a:latin typeface="Helvetica Neue"/>
                <a:ea typeface="Helvetica Neue"/>
                <a:cs typeface="Helvetica Neue"/>
                <a:sym typeface="Helvetica Neue"/>
              </a:rPr>
              <a:t>I/O</a:t>
            </a:r>
            <a:endParaRPr b="1" sz="2400">
              <a:solidFill>
                <a:schemeClr val="accent5"/>
              </a:solidFill>
              <a:latin typeface="Helvetica Neue"/>
              <a:ea typeface="Helvetica Neue"/>
              <a:cs typeface="Helvetica Neue"/>
              <a:sym typeface="Helvetica Neue"/>
            </a:endParaRPr>
          </a:p>
        </p:txBody>
      </p:sp>
      <p:sp>
        <p:nvSpPr>
          <p:cNvPr id="616" name="Google Shape;616;g28389bfd810_0_43"/>
          <p:cNvSpPr txBox="1"/>
          <p:nvPr/>
        </p:nvSpPr>
        <p:spPr>
          <a:xfrm>
            <a:off x="5174552" y="1888080"/>
            <a:ext cx="3131400" cy="9051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chemeClr val="dk1"/>
                </a:solidFill>
                <a:latin typeface="Helvetica Neue"/>
                <a:ea typeface="Helvetica Neue"/>
                <a:cs typeface="Helvetica Neue"/>
                <a:sym typeface="Helvetica Neue"/>
              </a:rPr>
              <a:t>List Manipulation</a:t>
            </a:r>
            <a:endParaRPr sz="2400">
              <a:solidFill>
                <a:schemeClr val="dk1"/>
              </a:solidFill>
            </a:endParaRPr>
          </a:p>
        </p:txBody>
      </p:sp>
      <p:sp>
        <p:nvSpPr>
          <p:cNvPr id="617" name="Google Shape;617;g28389bfd810_0_43"/>
          <p:cNvSpPr txBox="1"/>
          <p:nvPr/>
        </p:nvSpPr>
        <p:spPr>
          <a:xfrm>
            <a:off x="5179972" y="2379270"/>
            <a:ext cx="3497400" cy="10176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What is a function?</a:t>
            </a:r>
            <a:endParaRPr sz="2400"/>
          </a:p>
        </p:txBody>
      </p:sp>
      <p:sp>
        <p:nvSpPr>
          <p:cNvPr id="618" name="Google Shape;618;g28389bfd810_0_43"/>
          <p:cNvSpPr txBox="1"/>
          <p:nvPr/>
        </p:nvSpPr>
        <p:spPr>
          <a:xfrm>
            <a:off x="5179972" y="2854616"/>
            <a:ext cx="31314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Built-ins</a:t>
            </a:r>
            <a:endParaRPr sz="2400"/>
          </a:p>
        </p:txBody>
      </p:sp>
      <p:sp>
        <p:nvSpPr>
          <p:cNvPr id="619" name="Google Shape;619;g28389bfd810_0_43"/>
          <p:cNvSpPr txBox="1"/>
          <p:nvPr/>
        </p:nvSpPr>
        <p:spPr>
          <a:xfrm>
            <a:off x="5174552" y="3337574"/>
            <a:ext cx="34965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Importing</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g28389bfd810_0_53"/>
          <p:cNvSpPr txBox="1"/>
          <p:nvPr>
            <p:ph idx="1" type="body"/>
          </p:nvPr>
        </p:nvSpPr>
        <p:spPr>
          <a:xfrm>
            <a:off x="1390877" y="1530722"/>
            <a:ext cx="1773600" cy="598800"/>
          </a:xfrm>
          <a:prstGeom prst="rect">
            <a:avLst/>
          </a:prstGeom>
          <a:noFill/>
          <a:ln>
            <a:noFill/>
          </a:ln>
        </p:spPr>
        <p:txBody>
          <a:bodyPr anchorCtr="0" anchor="t" bIns="91425" lIns="91425" spcFirstLastPara="1" rIns="91425" wrap="square" tIns="91425">
            <a:normAutofit/>
          </a:bodyPr>
          <a:lstStyle/>
          <a:p>
            <a:pPr indent="0" lvl="0" marL="88900" rtl="0" algn="l">
              <a:lnSpc>
                <a:spcPct val="90000"/>
              </a:lnSpc>
              <a:spcBef>
                <a:spcPts val="0"/>
              </a:spcBef>
              <a:spcAft>
                <a:spcPts val="0"/>
              </a:spcAft>
              <a:buClr>
                <a:srgbClr val="004C7F"/>
              </a:buClr>
              <a:buSzPts val="800"/>
              <a:buNone/>
            </a:pPr>
            <a:r>
              <a:rPr b="1" lang="en" sz="2200">
                <a:solidFill>
                  <a:schemeClr val="dk1"/>
                </a:solidFill>
                <a:latin typeface="Helvetica Neue"/>
                <a:ea typeface="Helvetica Neue"/>
                <a:cs typeface="Helvetica Neue"/>
                <a:sym typeface="Helvetica Neue"/>
              </a:rPr>
              <a:t>Indexing</a:t>
            </a:r>
            <a:endParaRPr b="1" sz="2200">
              <a:solidFill>
                <a:schemeClr val="dk1"/>
              </a:solidFill>
              <a:latin typeface="Helvetica Neue"/>
              <a:ea typeface="Helvetica Neue"/>
              <a:cs typeface="Helvetica Neue"/>
              <a:sym typeface="Helvetica Neue"/>
            </a:endParaRPr>
          </a:p>
        </p:txBody>
      </p:sp>
      <p:sp>
        <p:nvSpPr>
          <p:cNvPr id="625" name="Google Shape;625;g28389bfd810_0_53"/>
          <p:cNvSpPr txBox="1"/>
          <p:nvPr>
            <p:ph idx="12" type="sldNum"/>
          </p:nvPr>
        </p:nvSpPr>
        <p:spPr>
          <a:xfrm>
            <a:off x="3200696"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626" name="Google Shape;626;g28389bfd810_0_53"/>
          <p:cNvSpPr txBox="1"/>
          <p:nvPr>
            <p:ph type="title"/>
          </p:nvPr>
        </p:nvSpPr>
        <p:spPr>
          <a:xfrm>
            <a:off x="457430" y="0"/>
            <a:ext cx="7687800" cy="535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004C7F"/>
              </a:buClr>
              <a:buSzPts val="1000"/>
              <a:buFont typeface="Helvetica Neue"/>
              <a:buNone/>
            </a:pPr>
            <a:r>
              <a:rPr b="1" lang="en" sz="2200">
                <a:solidFill>
                  <a:srgbClr val="004C7F"/>
                </a:solidFill>
                <a:latin typeface="Helvetica Neue"/>
                <a:ea typeface="Helvetica Neue"/>
                <a:cs typeface="Helvetica Neue"/>
                <a:sym typeface="Helvetica Neue"/>
              </a:rPr>
              <a:t>List Manipulation</a:t>
            </a:r>
            <a:endParaRPr b="1" sz="2200">
              <a:solidFill>
                <a:srgbClr val="004C7F"/>
              </a:solidFill>
              <a:latin typeface="Helvetica Neue"/>
              <a:ea typeface="Helvetica Neue"/>
              <a:cs typeface="Helvetica Neue"/>
              <a:sym typeface="Helvetica Neue"/>
            </a:endParaRPr>
          </a:p>
        </p:txBody>
      </p:sp>
      <p:sp>
        <p:nvSpPr>
          <p:cNvPr id="627" name="Google Shape;627;g28389bfd810_0_53"/>
          <p:cNvSpPr txBox="1"/>
          <p:nvPr/>
        </p:nvSpPr>
        <p:spPr>
          <a:xfrm>
            <a:off x="1390877" y="1896485"/>
            <a:ext cx="2969700" cy="5988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rgbClr val="004C7F"/>
                </a:solidFill>
                <a:latin typeface="Helvetica Neue"/>
                <a:ea typeface="Helvetica Neue"/>
                <a:cs typeface="Helvetica Neue"/>
                <a:sym typeface="Helvetica Neue"/>
              </a:rPr>
              <a:t>List Operations</a:t>
            </a:r>
            <a:endParaRPr sz="500"/>
          </a:p>
        </p:txBody>
      </p:sp>
      <p:sp>
        <p:nvSpPr>
          <p:cNvPr id="628" name="Google Shape;628;g28389bfd810_0_53"/>
          <p:cNvSpPr txBox="1"/>
          <p:nvPr/>
        </p:nvSpPr>
        <p:spPr>
          <a:xfrm>
            <a:off x="1390877" y="2262247"/>
            <a:ext cx="1980600" cy="5988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rgbClr val="004C7F"/>
                </a:solidFill>
                <a:latin typeface="Helvetica Neue"/>
                <a:ea typeface="Helvetica Neue"/>
                <a:cs typeface="Helvetica Neue"/>
                <a:sym typeface="Helvetica Neue"/>
              </a:rPr>
              <a:t>Listcomp</a:t>
            </a:r>
            <a:endParaRPr b="1" sz="2200">
              <a:solidFill>
                <a:srgbClr val="004C7F"/>
              </a:solidFill>
              <a:latin typeface="Helvetica Neue"/>
              <a:ea typeface="Helvetica Neue"/>
              <a:cs typeface="Helvetica Neue"/>
              <a:sym typeface="Helvetica Neue"/>
            </a:endParaRPr>
          </a:p>
        </p:txBody>
      </p:sp>
      <p:sp>
        <p:nvSpPr>
          <p:cNvPr id="629" name="Google Shape;629;g28389bfd810_0_53"/>
          <p:cNvSpPr txBox="1"/>
          <p:nvPr/>
        </p:nvSpPr>
        <p:spPr>
          <a:xfrm>
            <a:off x="1390877" y="2617868"/>
            <a:ext cx="3031500" cy="7614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rgbClr val="004C7F"/>
                </a:solidFill>
                <a:latin typeface="Helvetica Neue"/>
                <a:ea typeface="Helvetica Neue"/>
                <a:cs typeface="Helvetica Neue"/>
                <a:sym typeface="Helvetica Neue"/>
              </a:rPr>
              <a:t>String/list Interop</a:t>
            </a:r>
            <a:endParaRPr sz="5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g28389bfd810_0_62"/>
          <p:cNvSpPr txBox="1"/>
          <p:nvPr>
            <p:ph idx="1" type="body"/>
          </p:nvPr>
        </p:nvSpPr>
        <p:spPr>
          <a:xfrm>
            <a:off x="728150" y="2072750"/>
            <a:ext cx="2005800" cy="453000"/>
          </a:xfrm>
          <a:prstGeom prst="rect">
            <a:avLst/>
          </a:prstGeom>
          <a:noFill/>
          <a:ln>
            <a:noFill/>
          </a:ln>
        </p:spPr>
        <p:txBody>
          <a:bodyPr anchorCtr="0" anchor="t" bIns="91425" lIns="91425" spcFirstLastPara="1" rIns="91425" wrap="square" tIns="91425">
            <a:noAutofit/>
          </a:bodyPr>
          <a:lstStyle/>
          <a:p>
            <a:pPr indent="0" lvl="0" marL="152400" rtl="0" algn="l">
              <a:lnSpc>
                <a:spcPct val="135714"/>
              </a:lnSpc>
              <a:spcBef>
                <a:spcPts val="0"/>
              </a:spcBef>
              <a:spcAft>
                <a:spcPts val="0"/>
              </a:spcAft>
              <a:buClr>
                <a:srgbClr val="000000"/>
              </a:buClr>
              <a:buSzPts val="500"/>
              <a:buNone/>
            </a:pPr>
            <a:r>
              <a:rPr lang="en" sz="1500">
                <a:solidFill>
                  <a:srgbClr val="000000"/>
                </a:solidFill>
              </a:rPr>
              <a:t>Single indexing</a:t>
            </a:r>
            <a:endParaRPr sz="1500"/>
          </a:p>
        </p:txBody>
      </p:sp>
      <p:sp>
        <p:nvSpPr>
          <p:cNvPr id="635" name="Google Shape;635;g28389bfd810_0_62"/>
          <p:cNvSpPr txBox="1"/>
          <p:nvPr>
            <p:ph idx="4294967295" type="body"/>
          </p:nvPr>
        </p:nvSpPr>
        <p:spPr>
          <a:xfrm>
            <a:off x="748972" y="3210020"/>
            <a:ext cx="1695300" cy="560100"/>
          </a:xfrm>
          <a:prstGeom prst="rect">
            <a:avLst/>
          </a:prstGeom>
          <a:noFill/>
          <a:ln>
            <a:noFill/>
          </a:ln>
        </p:spPr>
        <p:txBody>
          <a:bodyPr anchorCtr="0" anchor="t" bIns="91425" lIns="91425" spcFirstLastPara="1" rIns="91425" wrap="square" tIns="91425">
            <a:normAutofit/>
          </a:bodyPr>
          <a:lstStyle/>
          <a:p>
            <a:pPr indent="0" lvl="0" marL="152400" rtl="0" algn="l">
              <a:lnSpc>
                <a:spcPct val="135714"/>
              </a:lnSpc>
              <a:spcBef>
                <a:spcPts val="0"/>
              </a:spcBef>
              <a:spcAft>
                <a:spcPts val="1200"/>
              </a:spcAft>
              <a:buClr>
                <a:srgbClr val="000000"/>
              </a:buClr>
              <a:buSzPts val="500"/>
              <a:buNone/>
            </a:pPr>
            <a:r>
              <a:rPr lang="en" sz="1500">
                <a:solidFill>
                  <a:srgbClr val="000000"/>
                </a:solidFill>
              </a:rPr>
              <a:t>List slicing</a:t>
            </a:r>
            <a:endParaRPr sz="1500"/>
          </a:p>
        </p:txBody>
      </p:sp>
      <p:sp>
        <p:nvSpPr>
          <p:cNvPr id="636" name="Google Shape;636;g28389bfd810_0_62"/>
          <p:cNvSpPr txBox="1"/>
          <p:nvPr/>
        </p:nvSpPr>
        <p:spPr>
          <a:xfrm>
            <a:off x="4723801" y="1351679"/>
            <a:ext cx="2172900" cy="7530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None/>
            </a:pPr>
            <a:r>
              <a:rPr lang="en" sz="3000">
                <a:solidFill>
                  <a:schemeClr val="dk1"/>
                </a:solidFill>
                <a:latin typeface="Lato"/>
                <a:ea typeface="Lato"/>
                <a:cs typeface="Lato"/>
                <a:sym typeface="Lato"/>
              </a:rPr>
              <a:t>[a, b, c, d, e]</a:t>
            </a:r>
            <a:endParaRPr sz="3000">
              <a:solidFill>
                <a:schemeClr val="dk1"/>
              </a:solidFill>
              <a:latin typeface="Lato"/>
              <a:ea typeface="Lato"/>
              <a:cs typeface="Lato"/>
              <a:sym typeface="Lato"/>
            </a:endParaRPr>
          </a:p>
          <a:p>
            <a:pPr indent="0" lvl="0" marL="0" marR="0" rtl="0" algn="l">
              <a:spcBef>
                <a:spcPts val="0"/>
              </a:spcBef>
              <a:spcAft>
                <a:spcPts val="0"/>
              </a:spcAft>
              <a:buNone/>
            </a:pPr>
            <a:r>
              <a:rPr lang="en" sz="1200">
                <a:solidFill>
                  <a:schemeClr val="dk1"/>
                </a:solidFill>
                <a:latin typeface="Lato"/>
                <a:ea typeface="Lato"/>
                <a:cs typeface="Lato"/>
                <a:sym typeface="Lato"/>
              </a:rPr>
              <a:t>     0       1        2       3       4</a:t>
            </a:r>
            <a:endParaRPr sz="1200">
              <a:solidFill>
                <a:schemeClr val="dk1"/>
              </a:solidFill>
              <a:latin typeface="Lato"/>
              <a:ea typeface="Lato"/>
              <a:cs typeface="Lato"/>
              <a:sym typeface="Lato"/>
            </a:endParaRPr>
          </a:p>
          <a:p>
            <a:pPr indent="0" lvl="0" marL="0" marR="0" rtl="0" algn="l">
              <a:spcBef>
                <a:spcPts val="0"/>
              </a:spcBef>
              <a:spcAft>
                <a:spcPts val="0"/>
              </a:spcAft>
              <a:buNone/>
            </a:pPr>
            <a:r>
              <a:rPr lang="en" sz="1200">
                <a:solidFill>
                  <a:schemeClr val="dk1"/>
                </a:solidFill>
                <a:latin typeface="Lato"/>
                <a:ea typeface="Lato"/>
                <a:cs typeface="Lato"/>
                <a:sym typeface="Lato"/>
              </a:rPr>
              <a:t>    -5     -4       -3     -2     -1</a:t>
            </a:r>
            <a:endParaRPr sz="1200">
              <a:solidFill>
                <a:schemeClr val="dk1"/>
              </a:solidFill>
              <a:latin typeface="Lato"/>
              <a:ea typeface="Lato"/>
              <a:cs typeface="Lato"/>
              <a:sym typeface="Lato"/>
            </a:endParaRPr>
          </a:p>
          <a:p>
            <a:pPr indent="0" lvl="0" marL="0" marR="0" rtl="0" algn="l">
              <a:spcBef>
                <a:spcPts val="0"/>
              </a:spcBef>
              <a:spcAft>
                <a:spcPts val="0"/>
              </a:spcAft>
              <a:buNone/>
            </a:pPr>
            <a:r>
              <a:rPr lang="en" sz="1200">
                <a:solidFill>
                  <a:schemeClr val="dk1"/>
                </a:solidFill>
                <a:latin typeface="Lato"/>
                <a:ea typeface="Lato"/>
                <a:cs typeface="Lato"/>
                <a:sym typeface="Lato"/>
              </a:rPr>
              <a:t>    </a:t>
            </a:r>
            <a:endParaRPr sz="1200">
              <a:solidFill>
                <a:schemeClr val="dk1"/>
              </a:solidFill>
              <a:latin typeface="Lato"/>
              <a:ea typeface="Lato"/>
              <a:cs typeface="Lato"/>
              <a:sym typeface="Lato"/>
            </a:endParaRPr>
          </a:p>
          <a:p>
            <a:pPr indent="0" lvl="0" marL="0" marR="0" rtl="0" algn="l">
              <a:spcBef>
                <a:spcPts val="0"/>
              </a:spcBef>
              <a:spcAft>
                <a:spcPts val="0"/>
              </a:spcAft>
              <a:buNone/>
            </a:pPr>
            <a:r>
              <a:t/>
            </a:r>
            <a:endParaRPr sz="1200">
              <a:solidFill>
                <a:schemeClr val="dk1"/>
              </a:solidFill>
              <a:latin typeface="Lato"/>
              <a:ea typeface="Lato"/>
              <a:cs typeface="Lato"/>
              <a:sym typeface="Lato"/>
            </a:endParaRPr>
          </a:p>
          <a:p>
            <a:pPr indent="0" lvl="0" marL="0" marR="0" rtl="0" algn="l">
              <a:spcBef>
                <a:spcPts val="0"/>
              </a:spcBef>
              <a:spcAft>
                <a:spcPts val="0"/>
              </a:spcAft>
              <a:buNone/>
            </a:pPr>
            <a:r>
              <a:t/>
            </a:r>
            <a:endParaRPr sz="1200">
              <a:solidFill>
                <a:schemeClr val="dk1"/>
              </a:solidFill>
              <a:latin typeface="Lato"/>
              <a:ea typeface="Lato"/>
              <a:cs typeface="Lato"/>
              <a:sym typeface="Lato"/>
            </a:endParaRPr>
          </a:p>
        </p:txBody>
      </p:sp>
      <p:sp>
        <p:nvSpPr>
          <p:cNvPr id="637" name="Google Shape;637;g28389bfd810_0_62"/>
          <p:cNvSpPr txBox="1"/>
          <p:nvPr/>
        </p:nvSpPr>
        <p:spPr>
          <a:xfrm>
            <a:off x="905627" y="2525750"/>
            <a:ext cx="13818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chemeClr val="dk1"/>
                </a:solidFill>
                <a:latin typeface="Courier New"/>
                <a:ea typeface="Courier New"/>
                <a:cs typeface="Courier New"/>
                <a:sym typeface="Courier New"/>
              </a:rPr>
              <a:t>list_name[ ]</a:t>
            </a:r>
            <a:endParaRPr sz="1300">
              <a:solidFill>
                <a:schemeClr val="dk1"/>
              </a:solidFill>
              <a:latin typeface="Courier New"/>
              <a:ea typeface="Courier New"/>
              <a:cs typeface="Courier New"/>
              <a:sym typeface="Courier New"/>
            </a:endParaRPr>
          </a:p>
        </p:txBody>
      </p:sp>
      <p:sp>
        <p:nvSpPr>
          <p:cNvPr id="638" name="Google Shape;638;g28389bfd810_0_62"/>
          <p:cNvSpPr txBox="1"/>
          <p:nvPr/>
        </p:nvSpPr>
        <p:spPr>
          <a:xfrm>
            <a:off x="1898603" y="2525750"/>
            <a:ext cx="245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chemeClr val="dk1"/>
                </a:solidFill>
                <a:latin typeface="Courier New"/>
                <a:ea typeface="Courier New"/>
                <a:cs typeface="Courier New"/>
                <a:sym typeface="Courier New"/>
              </a:rPr>
              <a:t>i</a:t>
            </a:r>
            <a:endParaRPr sz="4800">
              <a:solidFill>
                <a:schemeClr val="dk1"/>
              </a:solidFill>
              <a:latin typeface="Calibri"/>
              <a:ea typeface="Calibri"/>
              <a:cs typeface="Calibri"/>
              <a:sym typeface="Calibri"/>
            </a:endParaRPr>
          </a:p>
        </p:txBody>
      </p:sp>
      <p:sp>
        <p:nvSpPr>
          <p:cNvPr id="639" name="Google Shape;639;g28389bfd810_0_62"/>
          <p:cNvSpPr txBox="1"/>
          <p:nvPr/>
        </p:nvSpPr>
        <p:spPr>
          <a:xfrm>
            <a:off x="1898603" y="2525750"/>
            <a:ext cx="245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chemeClr val="dk1"/>
                </a:solidFill>
                <a:latin typeface="Courier New"/>
                <a:ea typeface="Courier New"/>
                <a:cs typeface="Courier New"/>
                <a:sym typeface="Courier New"/>
              </a:rPr>
              <a:t>0</a:t>
            </a:r>
            <a:endParaRPr sz="4800">
              <a:solidFill>
                <a:schemeClr val="dk1"/>
              </a:solidFill>
              <a:latin typeface="Calibri"/>
              <a:ea typeface="Calibri"/>
              <a:cs typeface="Calibri"/>
              <a:sym typeface="Calibri"/>
            </a:endParaRPr>
          </a:p>
        </p:txBody>
      </p:sp>
      <p:sp>
        <p:nvSpPr>
          <p:cNvPr id="640" name="Google Shape;640;g28389bfd810_0_62"/>
          <p:cNvSpPr txBox="1"/>
          <p:nvPr/>
        </p:nvSpPr>
        <p:spPr>
          <a:xfrm>
            <a:off x="1898603" y="2525750"/>
            <a:ext cx="245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chemeClr val="dk1"/>
                </a:solidFill>
                <a:latin typeface="Courier New"/>
                <a:ea typeface="Courier New"/>
                <a:cs typeface="Courier New"/>
                <a:sym typeface="Courier New"/>
              </a:rPr>
              <a:t>3</a:t>
            </a:r>
            <a:endParaRPr sz="4800">
              <a:solidFill>
                <a:schemeClr val="dk1"/>
              </a:solidFill>
              <a:latin typeface="Calibri"/>
              <a:ea typeface="Calibri"/>
              <a:cs typeface="Calibri"/>
              <a:sym typeface="Calibri"/>
            </a:endParaRPr>
          </a:p>
        </p:txBody>
      </p:sp>
      <p:sp>
        <p:nvSpPr>
          <p:cNvPr id="641" name="Google Shape;641;g28389bfd810_0_62"/>
          <p:cNvSpPr txBox="1"/>
          <p:nvPr/>
        </p:nvSpPr>
        <p:spPr>
          <a:xfrm>
            <a:off x="1898603" y="2525750"/>
            <a:ext cx="2451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chemeClr val="dk1"/>
                </a:solidFill>
                <a:latin typeface="Courier New"/>
                <a:ea typeface="Courier New"/>
                <a:cs typeface="Courier New"/>
                <a:sym typeface="Courier New"/>
              </a:rPr>
              <a:t>1</a:t>
            </a:r>
            <a:endParaRPr sz="4800">
              <a:solidFill>
                <a:schemeClr val="dk1"/>
              </a:solidFill>
              <a:latin typeface="Calibri"/>
              <a:ea typeface="Calibri"/>
              <a:cs typeface="Calibri"/>
              <a:sym typeface="Calibri"/>
            </a:endParaRPr>
          </a:p>
        </p:txBody>
      </p:sp>
      <p:sp>
        <p:nvSpPr>
          <p:cNvPr id="642" name="Google Shape;642;g28389bfd810_0_62"/>
          <p:cNvSpPr/>
          <p:nvPr/>
        </p:nvSpPr>
        <p:spPr>
          <a:xfrm>
            <a:off x="4931974" y="1467978"/>
            <a:ext cx="201900" cy="369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643" name="Google Shape;643;g28389bfd810_0_62"/>
          <p:cNvSpPr/>
          <p:nvPr/>
        </p:nvSpPr>
        <p:spPr>
          <a:xfrm>
            <a:off x="5288463" y="1467978"/>
            <a:ext cx="201900" cy="369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644" name="Google Shape;644;g28389bfd810_0_62"/>
          <p:cNvSpPr/>
          <p:nvPr/>
        </p:nvSpPr>
        <p:spPr>
          <a:xfrm>
            <a:off x="5996534" y="1467978"/>
            <a:ext cx="201900" cy="369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645" name="Google Shape;645;g28389bfd810_0_62"/>
          <p:cNvSpPr txBox="1"/>
          <p:nvPr/>
        </p:nvSpPr>
        <p:spPr>
          <a:xfrm>
            <a:off x="905627" y="3692925"/>
            <a:ext cx="16014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chemeClr val="dk1"/>
                </a:solidFill>
                <a:latin typeface="Courier New"/>
                <a:ea typeface="Courier New"/>
                <a:cs typeface="Courier New"/>
                <a:sym typeface="Courier New"/>
              </a:rPr>
              <a:t>list_name[ : ]</a:t>
            </a:r>
            <a:endParaRPr sz="1300">
              <a:solidFill>
                <a:schemeClr val="dk1"/>
              </a:solidFill>
              <a:latin typeface="Courier New"/>
              <a:ea typeface="Courier New"/>
              <a:cs typeface="Courier New"/>
              <a:sym typeface="Courier New"/>
            </a:endParaRPr>
          </a:p>
        </p:txBody>
      </p:sp>
      <p:sp>
        <p:nvSpPr>
          <p:cNvPr id="646" name="Google Shape;646;g28389bfd810_0_62"/>
          <p:cNvSpPr txBox="1"/>
          <p:nvPr/>
        </p:nvSpPr>
        <p:spPr>
          <a:xfrm>
            <a:off x="905627" y="2830550"/>
            <a:ext cx="15165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chemeClr val="dk1"/>
                </a:solidFill>
                <a:latin typeface="Courier New"/>
                <a:ea typeface="Courier New"/>
                <a:cs typeface="Courier New"/>
                <a:sym typeface="Courier New"/>
              </a:rPr>
              <a:t>list_name[-2]</a:t>
            </a:r>
            <a:endParaRPr sz="1300">
              <a:solidFill>
                <a:schemeClr val="dk1"/>
              </a:solidFill>
              <a:latin typeface="Courier New"/>
              <a:ea typeface="Courier New"/>
              <a:cs typeface="Courier New"/>
              <a:sym typeface="Courier New"/>
            </a:endParaRPr>
          </a:p>
        </p:txBody>
      </p:sp>
      <p:sp>
        <p:nvSpPr>
          <p:cNvPr id="647" name="Google Shape;647;g28389bfd810_0_62"/>
          <p:cNvSpPr txBox="1"/>
          <p:nvPr/>
        </p:nvSpPr>
        <p:spPr>
          <a:xfrm>
            <a:off x="1896098" y="3692925"/>
            <a:ext cx="4989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chemeClr val="dk1"/>
                </a:solidFill>
                <a:latin typeface="Courier New"/>
                <a:ea typeface="Courier New"/>
                <a:cs typeface="Courier New"/>
                <a:sym typeface="Courier New"/>
              </a:rPr>
              <a:t>i j</a:t>
            </a:r>
            <a:endParaRPr sz="1300">
              <a:solidFill>
                <a:schemeClr val="dk1"/>
              </a:solidFill>
              <a:latin typeface="Courier New"/>
              <a:ea typeface="Courier New"/>
              <a:cs typeface="Courier New"/>
              <a:sym typeface="Courier New"/>
            </a:endParaRPr>
          </a:p>
        </p:txBody>
      </p:sp>
      <p:sp>
        <p:nvSpPr>
          <p:cNvPr id="648" name="Google Shape;648;g28389bfd810_0_62"/>
          <p:cNvSpPr/>
          <p:nvPr/>
        </p:nvSpPr>
        <p:spPr>
          <a:xfrm>
            <a:off x="5259505" y="1467970"/>
            <a:ext cx="996600" cy="369600"/>
          </a:xfrm>
          <a:prstGeom prst="rect">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spcBef>
                <a:spcPts val="0"/>
              </a:spcBef>
              <a:spcAft>
                <a:spcPts val="0"/>
              </a:spcAft>
              <a:buNone/>
            </a:pPr>
            <a:r>
              <a:t/>
            </a:r>
            <a:endParaRPr sz="4800">
              <a:solidFill>
                <a:schemeClr val="dk1"/>
              </a:solidFill>
              <a:latin typeface="Calibri"/>
              <a:ea typeface="Calibri"/>
              <a:cs typeface="Calibri"/>
              <a:sym typeface="Calibri"/>
            </a:endParaRPr>
          </a:p>
        </p:txBody>
      </p:sp>
      <p:sp>
        <p:nvSpPr>
          <p:cNvPr id="649" name="Google Shape;649;g28389bfd810_0_62"/>
          <p:cNvSpPr txBox="1"/>
          <p:nvPr/>
        </p:nvSpPr>
        <p:spPr>
          <a:xfrm>
            <a:off x="1896098" y="3692925"/>
            <a:ext cx="4989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35714"/>
              </a:lnSpc>
              <a:spcBef>
                <a:spcPts val="0"/>
              </a:spcBef>
              <a:spcAft>
                <a:spcPts val="0"/>
              </a:spcAft>
              <a:buNone/>
            </a:pPr>
            <a:r>
              <a:rPr lang="en" sz="1300">
                <a:solidFill>
                  <a:schemeClr val="dk1"/>
                </a:solidFill>
                <a:latin typeface="Courier New"/>
                <a:ea typeface="Courier New"/>
                <a:cs typeface="Courier New"/>
                <a:sym typeface="Courier New"/>
              </a:rPr>
              <a:t>1 4</a:t>
            </a:r>
            <a:endParaRPr sz="1300">
              <a:solidFill>
                <a:schemeClr val="dk1"/>
              </a:solidFill>
              <a:latin typeface="Courier New"/>
              <a:ea typeface="Courier New"/>
              <a:cs typeface="Courier New"/>
              <a:sym typeface="Courier New"/>
            </a:endParaRPr>
          </a:p>
        </p:txBody>
      </p:sp>
      <p:sp>
        <p:nvSpPr>
          <p:cNvPr id="650" name="Google Shape;650;g28389bfd810_0_62"/>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Manipulation</a:t>
            </a:r>
            <a:endParaRPr b="1" i="0" sz="2600" u="none" cap="none" strike="noStrike">
              <a:solidFill>
                <a:srgbClr val="004C7F"/>
              </a:solidFill>
              <a:latin typeface="Helvetica Neue"/>
              <a:ea typeface="Helvetica Neue"/>
              <a:cs typeface="Helvetica Neue"/>
              <a:sym typeface="Helvetica Neue"/>
            </a:endParaRPr>
          </a:p>
        </p:txBody>
      </p:sp>
      <p:sp>
        <p:nvSpPr>
          <p:cNvPr id="651" name="Google Shape;651;g28389bfd810_0_62"/>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Indexing</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400"/>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400"/>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400"/>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638"/>
                                        </p:tgtEl>
                                      </p:cBhvr>
                                    </p:animEffect>
                                    <p:set>
                                      <p:cBhvr>
                                        <p:cTn dur="1" fill="hold">
                                          <p:stCondLst>
                                            <p:cond delay="400"/>
                                          </p:stCondLst>
                                        </p:cTn>
                                        <p:tgtEl>
                                          <p:spTgt spid="63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400"/>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400"/>
                                        <p:tgtEl>
                                          <p:spTgt spid="6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639"/>
                                        </p:tgtEl>
                                      </p:cBhvr>
                                    </p:animEffect>
                                    <p:set>
                                      <p:cBhvr>
                                        <p:cTn dur="1" fill="hold">
                                          <p:stCondLst>
                                            <p:cond delay="400"/>
                                          </p:stCondLst>
                                        </p:cTn>
                                        <p:tgtEl>
                                          <p:spTgt spid="63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400"/>
                                        <p:tgtEl>
                                          <p:spTgt spid="640"/>
                                        </p:tgtEl>
                                      </p:cBhvr>
                                    </p:animEffect>
                                  </p:childTnLst>
                                </p:cTn>
                              </p:par>
                              <p:par>
                                <p:cTn fill="hold" nodeType="withEffect" presetClass="exit" presetID="10" presetSubtype="0">
                                  <p:stCondLst>
                                    <p:cond delay="0"/>
                                  </p:stCondLst>
                                  <p:childTnLst>
                                    <p:animEffect filter="fade" transition="out">
                                      <p:cBhvr>
                                        <p:cTn dur="400"/>
                                        <p:tgtEl>
                                          <p:spTgt spid="642"/>
                                        </p:tgtEl>
                                      </p:cBhvr>
                                    </p:animEffect>
                                    <p:set>
                                      <p:cBhvr>
                                        <p:cTn dur="1" fill="hold">
                                          <p:stCondLst>
                                            <p:cond delay="400"/>
                                          </p:stCondLst>
                                        </p:cTn>
                                        <p:tgtEl>
                                          <p:spTgt spid="64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400"/>
                                        <p:tgtEl>
                                          <p:spTgt spid="6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640"/>
                                        </p:tgtEl>
                                      </p:cBhvr>
                                    </p:animEffect>
                                    <p:set>
                                      <p:cBhvr>
                                        <p:cTn dur="1" fill="hold">
                                          <p:stCondLst>
                                            <p:cond delay="400"/>
                                          </p:stCondLst>
                                        </p:cTn>
                                        <p:tgtEl>
                                          <p:spTgt spid="64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400"/>
                                        <p:tgtEl>
                                          <p:spTgt spid="641"/>
                                        </p:tgtEl>
                                      </p:cBhvr>
                                    </p:animEffect>
                                  </p:childTnLst>
                                </p:cTn>
                              </p:par>
                              <p:par>
                                <p:cTn fill="hold" nodeType="withEffect" presetClass="exit" presetID="10" presetSubtype="0">
                                  <p:stCondLst>
                                    <p:cond delay="0"/>
                                  </p:stCondLst>
                                  <p:childTnLst>
                                    <p:animEffect filter="fade" transition="out">
                                      <p:cBhvr>
                                        <p:cTn dur="400"/>
                                        <p:tgtEl>
                                          <p:spTgt spid="644"/>
                                        </p:tgtEl>
                                      </p:cBhvr>
                                    </p:animEffect>
                                    <p:set>
                                      <p:cBhvr>
                                        <p:cTn dur="1" fill="hold">
                                          <p:stCondLst>
                                            <p:cond delay="400"/>
                                          </p:stCondLst>
                                        </p:cTn>
                                        <p:tgtEl>
                                          <p:spTgt spid="64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400"/>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400"/>
                                        <p:tgtEl>
                                          <p:spTgt spid="638"/>
                                        </p:tgtEl>
                                      </p:cBhvr>
                                    </p:animEffect>
                                  </p:childTnLst>
                                </p:cTn>
                              </p:par>
                              <p:par>
                                <p:cTn fill="hold" nodeType="withEffect" presetClass="exit" presetID="10" presetSubtype="0">
                                  <p:stCondLst>
                                    <p:cond delay="0"/>
                                  </p:stCondLst>
                                  <p:childTnLst>
                                    <p:animEffect filter="fade" transition="out">
                                      <p:cBhvr>
                                        <p:cTn dur="400"/>
                                        <p:tgtEl>
                                          <p:spTgt spid="641"/>
                                        </p:tgtEl>
                                      </p:cBhvr>
                                    </p:animEffect>
                                    <p:set>
                                      <p:cBhvr>
                                        <p:cTn dur="1" fill="hold">
                                          <p:stCondLst>
                                            <p:cond delay="400"/>
                                          </p:stCondLst>
                                        </p:cTn>
                                        <p:tgtEl>
                                          <p:spTgt spid="64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643"/>
                                        </p:tgtEl>
                                      </p:cBhvr>
                                    </p:animEffect>
                                    <p:set>
                                      <p:cBhvr>
                                        <p:cTn dur="1" fill="hold">
                                          <p:stCondLst>
                                            <p:cond delay="400"/>
                                          </p:stCondLst>
                                        </p:cTn>
                                        <p:tgtEl>
                                          <p:spTgt spid="64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400"/>
                                        <p:tgtEl>
                                          <p:spTgt spid="646"/>
                                        </p:tgtEl>
                                      </p:cBhvr>
                                    </p:animEffect>
                                  </p:childTnLst>
                                </p:cTn>
                              </p:par>
                              <p:par>
                                <p:cTn fill="hold" nodeType="withEffect" presetClass="entr" presetID="10" presetSubtype="0">
                                  <p:stCondLst>
                                    <p:cond delay="0"/>
                                  </p:stCondLst>
                                  <p:childTnLst>
                                    <p:set>
                                      <p:cBhvr>
                                        <p:cTn dur="1" fill="hold">
                                          <p:stCondLst>
                                            <p:cond delay="0"/>
                                          </p:stCondLst>
                                        </p:cTn>
                                        <p:tgtEl>
                                          <p:spTgt spid="644"/>
                                        </p:tgtEl>
                                        <p:attrNameLst>
                                          <p:attrName>style.visibility</p:attrName>
                                        </p:attrNameLst>
                                      </p:cBhvr>
                                      <p:to>
                                        <p:strVal val="visible"/>
                                      </p:to>
                                    </p:set>
                                    <p:animEffect filter="fade" transition="in">
                                      <p:cBhvr>
                                        <p:cTn dur="400"/>
                                        <p:tgtEl>
                                          <p:spTgt spid="6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400"/>
                                        <p:tgtEl>
                                          <p:spTgt spid="646"/>
                                        </p:tgtEl>
                                      </p:cBhvr>
                                    </p:animEffect>
                                    <p:set>
                                      <p:cBhvr>
                                        <p:cTn dur="1" fill="hold">
                                          <p:stCondLst>
                                            <p:cond delay="400"/>
                                          </p:stCondLst>
                                        </p:cTn>
                                        <p:tgtEl>
                                          <p:spTgt spid="6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644"/>
                                        </p:tgtEl>
                                      </p:cBhvr>
                                    </p:animEffect>
                                    <p:set>
                                      <p:cBhvr>
                                        <p:cTn dur="1" fill="hold">
                                          <p:stCondLst>
                                            <p:cond delay="400"/>
                                          </p:stCondLst>
                                        </p:cTn>
                                        <p:tgtEl>
                                          <p:spTgt spid="64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400"/>
                                        <p:tgtEl>
                                          <p:spTgt spid="6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400"/>
                                        <p:tgtEl>
                                          <p:spTgt spid="645"/>
                                        </p:tgtEl>
                                      </p:cBhvr>
                                    </p:animEffect>
                                  </p:childTnLst>
                                </p:cTn>
                              </p:par>
                              <p:par>
                                <p:cTn fill="hold" nodeType="with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4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9"/>
                                        </p:tgtEl>
                                        <p:attrNameLst>
                                          <p:attrName>style.visibility</p:attrName>
                                        </p:attrNameLst>
                                      </p:cBhvr>
                                      <p:to>
                                        <p:strVal val="visible"/>
                                      </p:to>
                                    </p:set>
                                    <p:animEffect filter="fade" transition="in">
                                      <p:cBhvr>
                                        <p:cTn dur="1000"/>
                                        <p:tgtEl>
                                          <p:spTgt spid="649"/>
                                        </p:tgtEl>
                                      </p:cBhvr>
                                    </p:animEffect>
                                  </p:childTnLst>
                                </p:cTn>
                              </p:par>
                              <p:par>
                                <p:cTn fill="hold" nodeType="withEffect" presetClass="entr" presetID="10" presetSubtype="0">
                                  <p:stCondLst>
                                    <p:cond delay="0"/>
                                  </p:stCondLst>
                                  <p:childTnLst>
                                    <p:set>
                                      <p:cBhvr>
                                        <p:cTn dur="1" fill="hold">
                                          <p:stCondLst>
                                            <p:cond delay="0"/>
                                          </p:stCondLst>
                                        </p:cTn>
                                        <p:tgtEl>
                                          <p:spTgt spid="648"/>
                                        </p:tgtEl>
                                        <p:attrNameLst>
                                          <p:attrName>style.visibility</p:attrName>
                                        </p:attrNameLst>
                                      </p:cBhvr>
                                      <p:to>
                                        <p:strVal val="visible"/>
                                      </p:to>
                                    </p:set>
                                    <p:animEffect filter="fade" transition="in">
                                      <p:cBhvr>
                                        <p:cTn dur="400"/>
                                        <p:tgtEl>
                                          <p:spTgt spid="648"/>
                                        </p:tgtEl>
                                      </p:cBhvr>
                                    </p:animEffect>
                                  </p:childTnLst>
                                </p:cTn>
                              </p:par>
                              <p:par>
                                <p:cTn fill="hold" nodeType="withEffect" presetClass="exit" presetID="10" presetSubtype="0">
                                  <p:stCondLst>
                                    <p:cond delay="0"/>
                                  </p:stCondLst>
                                  <p:childTnLst>
                                    <p:animEffect filter="fade" transition="out">
                                      <p:cBhvr>
                                        <p:cTn dur="400"/>
                                        <p:tgtEl>
                                          <p:spTgt spid="647"/>
                                        </p:tgtEl>
                                      </p:cBhvr>
                                    </p:animEffect>
                                    <p:set>
                                      <p:cBhvr>
                                        <p:cTn dur="1" fill="hold">
                                          <p:stCondLst>
                                            <p:cond delay="400"/>
                                          </p:stCondLst>
                                        </p:cTn>
                                        <p:tgtEl>
                                          <p:spTgt spid="64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400"/>
                                        <p:tgtEl>
                                          <p:spTgt spid="647"/>
                                        </p:tgtEl>
                                      </p:cBhvr>
                                    </p:animEffect>
                                  </p:childTnLst>
                                </p:cTn>
                              </p:par>
                              <p:par>
                                <p:cTn fill="hold" nodeType="withEffect" presetClass="exit" presetID="10" presetSubtype="0">
                                  <p:stCondLst>
                                    <p:cond delay="0"/>
                                  </p:stCondLst>
                                  <p:childTnLst>
                                    <p:animEffect filter="fade" transition="out">
                                      <p:cBhvr>
                                        <p:cTn dur="400"/>
                                        <p:tgtEl>
                                          <p:spTgt spid="649"/>
                                        </p:tgtEl>
                                      </p:cBhvr>
                                    </p:animEffect>
                                    <p:set>
                                      <p:cBhvr>
                                        <p:cTn dur="1" fill="hold">
                                          <p:stCondLst>
                                            <p:cond delay="400"/>
                                          </p:stCondLst>
                                        </p:cTn>
                                        <p:tgtEl>
                                          <p:spTgt spid="64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400"/>
                                        <p:tgtEl>
                                          <p:spTgt spid="648"/>
                                        </p:tgtEl>
                                      </p:cBhvr>
                                    </p:animEffect>
                                    <p:set>
                                      <p:cBhvr>
                                        <p:cTn dur="1" fill="hold">
                                          <p:stCondLst>
                                            <p:cond delay="400"/>
                                          </p:stCondLst>
                                        </p:cTn>
                                        <p:tgtEl>
                                          <p:spTgt spid="64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g28389bfd810_0_83"/>
          <p:cNvSpPr txBox="1"/>
          <p:nvPr/>
        </p:nvSpPr>
        <p:spPr>
          <a:xfrm>
            <a:off x="359348" y="2613625"/>
            <a:ext cx="5862600" cy="1665300"/>
          </a:xfrm>
          <a:prstGeom prst="rect">
            <a:avLst/>
          </a:prstGeom>
          <a:noFill/>
          <a:ln>
            <a:noFill/>
          </a:ln>
        </p:spPr>
        <p:txBody>
          <a:bodyPr anchorCtr="0" anchor="t" bIns="91425" lIns="91425" spcFirstLastPara="1" rIns="91425" wrap="square" tIns="91425">
            <a:spAutoFit/>
          </a:bodyPr>
          <a:lstStyle/>
          <a:p>
            <a:pPr indent="0" lvl="0" marL="127000" marR="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A. [5, 6, 7, 101, 102, 103, 104, 105] </a:t>
            </a:r>
            <a:endParaRPr b="1" sz="1600">
              <a:solidFill>
                <a:schemeClr val="dk1"/>
              </a:solidFill>
              <a:latin typeface="Courier New"/>
              <a:ea typeface="Courier New"/>
              <a:cs typeface="Courier New"/>
              <a:sym typeface="Courier New"/>
            </a:endParaRPr>
          </a:p>
          <a:p>
            <a:pPr indent="0" lvl="0" marL="127000" marR="0" rtl="0" algn="l">
              <a:lnSpc>
                <a:spcPct val="115000"/>
              </a:lnSpc>
              <a:spcBef>
                <a:spcPts val="1000"/>
              </a:spcBef>
              <a:spcAft>
                <a:spcPts val="0"/>
              </a:spcAft>
              <a:buNone/>
            </a:pPr>
            <a:r>
              <a:rPr b="1" lang="en" sz="1600">
                <a:solidFill>
                  <a:schemeClr val="dk1"/>
                </a:solidFill>
                <a:latin typeface="Courier New"/>
                <a:ea typeface="Courier New"/>
                <a:cs typeface="Courier New"/>
                <a:sym typeface="Courier New"/>
              </a:rPr>
              <a:t>B. [6, 7, 101, 102, 103, 104, 105] </a:t>
            </a:r>
            <a:endParaRPr b="1" sz="1600">
              <a:solidFill>
                <a:schemeClr val="dk1"/>
              </a:solidFill>
              <a:latin typeface="Courier New"/>
              <a:ea typeface="Courier New"/>
              <a:cs typeface="Courier New"/>
              <a:sym typeface="Courier New"/>
            </a:endParaRPr>
          </a:p>
          <a:p>
            <a:pPr indent="0" lvl="0" marL="127000" marR="0" rtl="0" algn="l">
              <a:lnSpc>
                <a:spcPct val="115000"/>
              </a:lnSpc>
              <a:spcBef>
                <a:spcPts val="1000"/>
              </a:spcBef>
              <a:spcAft>
                <a:spcPts val="0"/>
              </a:spcAft>
              <a:buNone/>
            </a:pPr>
            <a:r>
              <a:rPr b="1" lang="en" sz="1600">
                <a:solidFill>
                  <a:schemeClr val="dk1"/>
                </a:solidFill>
                <a:latin typeface="Courier New"/>
                <a:ea typeface="Courier New"/>
                <a:cs typeface="Courier New"/>
                <a:sym typeface="Courier New"/>
              </a:rPr>
              <a:t>C. [6, 101, 102, 103, 104] </a:t>
            </a:r>
            <a:endParaRPr b="1" sz="1600">
              <a:solidFill>
                <a:schemeClr val="dk1"/>
              </a:solidFill>
              <a:latin typeface="Courier New"/>
              <a:ea typeface="Courier New"/>
              <a:cs typeface="Courier New"/>
              <a:sym typeface="Courier New"/>
            </a:endParaRPr>
          </a:p>
          <a:p>
            <a:pPr indent="0" lvl="0" marL="127000" marR="0" rtl="0" algn="l">
              <a:lnSpc>
                <a:spcPct val="115000"/>
              </a:lnSpc>
              <a:spcBef>
                <a:spcPts val="1000"/>
              </a:spcBef>
              <a:spcAft>
                <a:spcPts val="1000"/>
              </a:spcAft>
              <a:buNone/>
            </a:pPr>
            <a:r>
              <a:rPr b="1" lang="en" sz="1600">
                <a:solidFill>
                  <a:schemeClr val="dk1"/>
                </a:solidFill>
                <a:latin typeface="Courier New"/>
                <a:ea typeface="Courier New"/>
                <a:cs typeface="Courier New"/>
                <a:sym typeface="Courier New"/>
              </a:rPr>
              <a:t>D. [6, 101, 102, 103] </a:t>
            </a:r>
            <a:endParaRPr b="1" sz="1600">
              <a:solidFill>
                <a:schemeClr val="dk1"/>
              </a:solidFill>
              <a:latin typeface="Courier New"/>
              <a:ea typeface="Courier New"/>
              <a:cs typeface="Courier New"/>
              <a:sym typeface="Courier New"/>
            </a:endParaRPr>
          </a:p>
        </p:txBody>
      </p:sp>
      <p:sp>
        <p:nvSpPr>
          <p:cNvPr id="657" name="Google Shape;657;g28389bfd810_0_83"/>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000"/>
              <a:buFont typeface="Helvetica Neue"/>
              <a:buNone/>
            </a:pPr>
            <a:r>
              <a:rPr b="1" lang="en">
                <a:latin typeface="Helvetica Neue"/>
                <a:ea typeface="Helvetica Neue"/>
                <a:cs typeface="Helvetica Neue"/>
                <a:sym typeface="Helvetica Neue"/>
              </a:rPr>
              <a:t>Self-Test</a:t>
            </a:r>
            <a:endParaRPr b="1">
              <a:latin typeface="Helvetica Neue"/>
              <a:ea typeface="Helvetica Neue"/>
              <a:cs typeface="Helvetica Neue"/>
              <a:sym typeface="Helvetica Neue"/>
            </a:endParaRPr>
          </a:p>
        </p:txBody>
      </p:sp>
      <p:sp>
        <p:nvSpPr>
          <p:cNvPr id="658" name="Google Shape;658;g28389bfd810_0_83"/>
          <p:cNvSpPr txBox="1"/>
          <p:nvPr>
            <p:ph idx="1" type="body"/>
          </p:nvPr>
        </p:nvSpPr>
        <p:spPr>
          <a:xfrm>
            <a:off x="721726" y="2019725"/>
            <a:ext cx="3300300" cy="552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1200"/>
              </a:spcAft>
              <a:buClr>
                <a:schemeClr val="dk1"/>
              </a:buClr>
              <a:buSzPts val="800"/>
              <a:buNone/>
            </a:pPr>
            <a:r>
              <a:rPr b="1" lang="en">
                <a:latin typeface="Helvetica Neue"/>
                <a:ea typeface="Helvetica Neue"/>
                <a:cs typeface="Helvetica Neue"/>
                <a:sym typeface="Helvetica Neue"/>
              </a:rPr>
              <a:t>What does the following code output?</a:t>
            </a:r>
            <a:endParaRPr b="1">
              <a:latin typeface="Helvetica Neue"/>
              <a:ea typeface="Helvetica Neue"/>
              <a:cs typeface="Helvetica Neue"/>
              <a:sym typeface="Helvetica Neue"/>
            </a:endParaRPr>
          </a:p>
        </p:txBody>
      </p:sp>
      <p:sp>
        <p:nvSpPr>
          <p:cNvPr id="659" name="Google Shape;659;g28389bfd810_0_83"/>
          <p:cNvSpPr txBox="1"/>
          <p:nvPr>
            <p:ph idx="4294967295" type="body"/>
          </p:nvPr>
        </p:nvSpPr>
        <p:spPr>
          <a:xfrm>
            <a:off x="3896408" y="987624"/>
            <a:ext cx="5247600" cy="2452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rgbClr val="000000"/>
              </a:buClr>
              <a:buSzPts val="1600"/>
              <a:buNone/>
            </a:pPr>
            <a:r>
              <a:rPr lang="en" sz="1600">
                <a:solidFill>
                  <a:srgbClr val="000000"/>
                </a:solidFill>
                <a:latin typeface="Courier New"/>
                <a:ea typeface="Courier New"/>
                <a:cs typeface="Courier New"/>
                <a:sym typeface="Courier New"/>
              </a:rPr>
              <a:t>arr = [</a:t>
            </a:r>
            <a:r>
              <a:rPr lang="en" sz="1600">
                <a:solidFill>
                  <a:srgbClr val="098156"/>
                </a:solidFill>
                <a:latin typeface="Courier New"/>
                <a:ea typeface="Courier New"/>
                <a:cs typeface="Courier New"/>
                <a:sym typeface="Courier New"/>
              </a:rPr>
              <a:t>4</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5</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6</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101</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102</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103</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104</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105</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600"/>
              <a:buNone/>
            </a:pPr>
            <a:r>
              <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600"/>
              <a:buNone/>
            </a:pPr>
            <a:r>
              <a:rPr lang="en" sz="1600">
                <a:solidFill>
                  <a:srgbClr val="000000"/>
                </a:solidFill>
                <a:latin typeface="Courier New"/>
                <a:ea typeface="Courier New"/>
                <a:cs typeface="Courier New"/>
                <a:sym typeface="Courier New"/>
              </a:rPr>
              <a:t>new_arr = arr[</a:t>
            </a:r>
            <a:r>
              <a:rPr lang="en" sz="1600">
                <a:solidFill>
                  <a:srgbClr val="098156"/>
                </a:solidFill>
                <a:latin typeface="Courier New"/>
                <a:ea typeface="Courier New"/>
                <a:cs typeface="Courier New"/>
                <a:sym typeface="Courier New"/>
              </a:rPr>
              <a:t>2</a:t>
            </a:r>
            <a:r>
              <a:rPr lang="en" sz="1600">
                <a:solidFill>
                  <a:srgbClr val="000000"/>
                </a:solidFill>
                <a:latin typeface="Courier New"/>
                <a:ea typeface="Courier New"/>
                <a:cs typeface="Courier New"/>
                <a:sym typeface="Courier New"/>
              </a:rPr>
              <a:t>:</a:t>
            </a:r>
            <a:r>
              <a:rPr lang="en" sz="1600">
                <a:solidFill>
                  <a:srgbClr val="098156"/>
                </a:solidFill>
                <a:latin typeface="Courier New"/>
                <a:ea typeface="Courier New"/>
                <a:cs typeface="Courier New"/>
                <a:sym typeface="Courier New"/>
              </a:rPr>
              <a:t>6</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rgbClr val="795E26"/>
              </a:buClr>
              <a:buSzPts val="1600"/>
              <a:buNone/>
            </a:pPr>
            <a:r>
              <a:rPr lang="en" sz="1600">
                <a:solidFill>
                  <a:srgbClr val="795E26"/>
                </a:solidFill>
                <a:latin typeface="Courier New"/>
                <a:ea typeface="Courier New"/>
                <a:cs typeface="Courier New"/>
                <a:sym typeface="Courier New"/>
              </a:rPr>
              <a:t>print</a:t>
            </a:r>
            <a:r>
              <a:rPr lang="en" sz="1600">
                <a:solidFill>
                  <a:srgbClr val="000000"/>
                </a:solidFill>
                <a:latin typeface="Courier New"/>
                <a:ea typeface="Courier New"/>
                <a:cs typeface="Courier New"/>
                <a:sym typeface="Courier New"/>
              </a:rPr>
              <a:t>(new_arr)</a:t>
            </a:r>
            <a:endParaRPr sz="1600">
              <a:solidFill>
                <a:srgbClr val="000000"/>
              </a:solidFill>
              <a:latin typeface="Courier New"/>
              <a:ea typeface="Courier New"/>
              <a:cs typeface="Courier New"/>
              <a:sym typeface="Courier New"/>
            </a:endParaRPr>
          </a:p>
          <a:p>
            <a:pPr indent="0" lvl="0" marL="0" rtl="0" algn="l">
              <a:lnSpc>
                <a:spcPct val="100000"/>
              </a:lnSpc>
              <a:spcBef>
                <a:spcPts val="0"/>
              </a:spcBef>
              <a:spcAft>
                <a:spcPts val="1200"/>
              </a:spcAft>
              <a:buClr>
                <a:schemeClr val="dk1"/>
              </a:buClr>
              <a:buSzPts val="1600"/>
              <a:buNone/>
            </a:pPr>
            <a:r>
              <a:t/>
            </a:r>
            <a:endParaRPr sz="1600">
              <a:solidFill>
                <a:srgbClr val="000000"/>
              </a:solidFill>
              <a:latin typeface="Courier New"/>
              <a:ea typeface="Courier New"/>
              <a:cs typeface="Courier New"/>
              <a:sym typeface="Courier New"/>
            </a:endParaRPr>
          </a:p>
        </p:txBody>
      </p:sp>
      <p:sp>
        <p:nvSpPr>
          <p:cNvPr id="660" name="Google Shape;660;g28389bfd810_0_83"/>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Manipulation</a:t>
            </a:r>
            <a:endParaRPr b="1" i="0" sz="2600" u="none" cap="none" strike="noStrike">
              <a:solidFill>
                <a:srgbClr val="004C7F"/>
              </a:solidFill>
              <a:latin typeface="Helvetica Neue"/>
              <a:ea typeface="Helvetica Neue"/>
              <a:cs typeface="Helvetica Neue"/>
              <a:sym typeface="Helvetica Neue"/>
            </a:endParaRPr>
          </a:p>
        </p:txBody>
      </p:sp>
      <p:sp>
        <p:nvSpPr>
          <p:cNvPr id="661" name="Google Shape;661;g28389bfd810_0_83"/>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Indexing</a:t>
            </a:r>
            <a:endParaRPr sz="5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g28389bfd810_0_92"/>
          <p:cNvSpPr txBox="1"/>
          <p:nvPr/>
        </p:nvSpPr>
        <p:spPr>
          <a:xfrm>
            <a:off x="359348" y="2613625"/>
            <a:ext cx="5862600" cy="1665300"/>
          </a:xfrm>
          <a:prstGeom prst="rect">
            <a:avLst/>
          </a:prstGeom>
          <a:noFill/>
          <a:ln>
            <a:noFill/>
          </a:ln>
        </p:spPr>
        <p:txBody>
          <a:bodyPr anchorCtr="0" anchor="t" bIns="91425" lIns="91425" spcFirstLastPara="1" rIns="91425" wrap="square" tIns="91425">
            <a:spAutoFit/>
          </a:bodyPr>
          <a:lstStyle/>
          <a:p>
            <a:pPr indent="0" lvl="0" marL="127000" marR="0" rtl="0" algn="l">
              <a:lnSpc>
                <a:spcPct val="115000"/>
              </a:lnSpc>
              <a:spcBef>
                <a:spcPts val="0"/>
              </a:spcBef>
              <a:spcAft>
                <a:spcPts val="0"/>
              </a:spcAft>
              <a:buNone/>
            </a:pPr>
            <a:r>
              <a:rPr b="1" lang="en" sz="1600">
                <a:solidFill>
                  <a:schemeClr val="dk1"/>
                </a:solidFill>
                <a:latin typeface="Courier New"/>
                <a:ea typeface="Courier New"/>
                <a:cs typeface="Courier New"/>
                <a:sym typeface="Courier New"/>
              </a:rPr>
              <a:t>A. [5, 6, 7, 101, 102, 103, 104, 105] </a:t>
            </a:r>
            <a:endParaRPr b="1" sz="1600">
              <a:solidFill>
                <a:schemeClr val="dk1"/>
              </a:solidFill>
              <a:latin typeface="Courier New"/>
              <a:ea typeface="Courier New"/>
              <a:cs typeface="Courier New"/>
              <a:sym typeface="Courier New"/>
            </a:endParaRPr>
          </a:p>
          <a:p>
            <a:pPr indent="0" lvl="0" marL="127000" marR="0" rtl="0" algn="l">
              <a:lnSpc>
                <a:spcPct val="115000"/>
              </a:lnSpc>
              <a:spcBef>
                <a:spcPts val="1000"/>
              </a:spcBef>
              <a:spcAft>
                <a:spcPts val="0"/>
              </a:spcAft>
              <a:buNone/>
            </a:pPr>
            <a:r>
              <a:rPr b="1" lang="en" sz="1600">
                <a:solidFill>
                  <a:schemeClr val="dk1"/>
                </a:solidFill>
                <a:latin typeface="Courier New"/>
                <a:ea typeface="Courier New"/>
                <a:cs typeface="Courier New"/>
                <a:sym typeface="Courier New"/>
              </a:rPr>
              <a:t>B. [6, 7, 101, 102, 103, 104, 105] </a:t>
            </a:r>
            <a:endParaRPr b="1" sz="1600">
              <a:solidFill>
                <a:schemeClr val="dk1"/>
              </a:solidFill>
              <a:latin typeface="Courier New"/>
              <a:ea typeface="Courier New"/>
              <a:cs typeface="Courier New"/>
              <a:sym typeface="Courier New"/>
            </a:endParaRPr>
          </a:p>
          <a:p>
            <a:pPr indent="0" lvl="0" marL="127000" marR="0" rtl="0" algn="l">
              <a:lnSpc>
                <a:spcPct val="115000"/>
              </a:lnSpc>
              <a:spcBef>
                <a:spcPts val="1000"/>
              </a:spcBef>
              <a:spcAft>
                <a:spcPts val="0"/>
              </a:spcAft>
              <a:buNone/>
            </a:pPr>
            <a:r>
              <a:rPr b="1" lang="en" sz="1600">
                <a:solidFill>
                  <a:schemeClr val="dk1"/>
                </a:solidFill>
                <a:latin typeface="Courier New"/>
                <a:ea typeface="Courier New"/>
                <a:cs typeface="Courier New"/>
                <a:sym typeface="Courier New"/>
              </a:rPr>
              <a:t>C. [6, 101, 102, 103, 104] </a:t>
            </a:r>
            <a:endParaRPr b="1" sz="1600">
              <a:solidFill>
                <a:schemeClr val="dk1"/>
              </a:solidFill>
              <a:latin typeface="Courier New"/>
              <a:ea typeface="Courier New"/>
              <a:cs typeface="Courier New"/>
              <a:sym typeface="Courier New"/>
            </a:endParaRPr>
          </a:p>
          <a:p>
            <a:pPr indent="0" lvl="0" marL="127000" marR="0" rtl="0" algn="l">
              <a:lnSpc>
                <a:spcPct val="115000"/>
              </a:lnSpc>
              <a:spcBef>
                <a:spcPts val="1000"/>
              </a:spcBef>
              <a:spcAft>
                <a:spcPts val="1000"/>
              </a:spcAft>
              <a:buNone/>
            </a:pPr>
            <a:r>
              <a:rPr b="1" lang="en" sz="1600">
                <a:solidFill>
                  <a:srgbClr val="006B64"/>
                </a:solidFill>
                <a:latin typeface="Courier New"/>
                <a:ea typeface="Courier New"/>
                <a:cs typeface="Courier New"/>
                <a:sym typeface="Courier New"/>
              </a:rPr>
              <a:t>D. [6, 101, 102, 103] </a:t>
            </a:r>
            <a:endParaRPr b="1" sz="1600">
              <a:solidFill>
                <a:srgbClr val="006B64"/>
              </a:solidFill>
              <a:latin typeface="Courier New"/>
              <a:ea typeface="Courier New"/>
              <a:cs typeface="Courier New"/>
              <a:sym typeface="Courier New"/>
            </a:endParaRPr>
          </a:p>
        </p:txBody>
      </p:sp>
      <p:sp>
        <p:nvSpPr>
          <p:cNvPr id="667" name="Google Shape;667;g28389bfd810_0_92"/>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chemeClr val="dk1"/>
              </a:buClr>
              <a:buSzPts val="1000"/>
              <a:buFont typeface="Helvetica Neue"/>
              <a:buNone/>
            </a:pPr>
            <a:r>
              <a:rPr b="1" lang="en">
                <a:latin typeface="Helvetica Neue"/>
                <a:ea typeface="Helvetica Neue"/>
                <a:cs typeface="Helvetica Neue"/>
                <a:sym typeface="Helvetica Neue"/>
              </a:rPr>
              <a:t>Self-Test</a:t>
            </a:r>
            <a:endParaRPr b="1">
              <a:latin typeface="Helvetica Neue"/>
              <a:ea typeface="Helvetica Neue"/>
              <a:cs typeface="Helvetica Neue"/>
              <a:sym typeface="Helvetica Neue"/>
            </a:endParaRPr>
          </a:p>
        </p:txBody>
      </p:sp>
      <p:sp>
        <p:nvSpPr>
          <p:cNvPr id="668" name="Google Shape;668;g28389bfd810_0_92"/>
          <p:cNvSpPr txBox="1"/>
          <p:nvPr>
            <p:ph idx="1" type="body"/>
          </p:nvPr>
        </p:nvSpPr>
        <p:spPr>
          <a:xfrm>
            <a:off x="721726" y="2019725"/>
            <a:ext cx="3300300" cy="5520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1200"/>
              </a:spcAft>
              <a:buClr>
                <a:schemeClr val="dk1"/>
              </a:buClr>
              <a:buSzPts val="800"/>
              <a:buNone/>
            </a:pPr>
            <a:r>
              <a:rPr b="1" lang="en">
                <a:latin typeface="Helvetica Neue"/>
                <a:ea typeface="Helvetica Neue"/>
                <a:cs typeface="Helvetica Neue"/>
                <a:sym typeface="Helvetica Neue"/>
              </a:rPr>
              <a:t>What does the following code output?</a:t>
            </a:r>
            <a:endParaRPr b="1">
              <a:latin typeface="Helvetica Neue"/>
              <a:ea typeface="Helvetica Neue"/>
              <a:cs typeface="Helvetica Neue"/>
              <a:sym typeface="Helvetica Neue"/>
            </a:endParaRPr>
          </a:p>
        </p:txBody>
      </p:sp>
      <p:sp>
        <p:nvSpPr>
          <p:cNvPr id="669" name="Google Shape;669;g28389bfd810_0_92"/>
          <p:cNvSpPr txBox="1"/>
          <p:nvPr>
            <p:ph idx="4294967295" type="body"/>
          </p:nvPr>
        </p:nvSpPr>
        <p:spPr>
          <a:xfrm>
            <a:off x="3896408" y="987624"/>
            <a:ext cx="5247600" cy="24528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rgbClr val="000000"/>
              </a:buClr>
              <a:buSzPts val="1600"/>
              <a:buNone/>
            </a:pPr>
            <a:r>
              <a:rPr lang="en" sz="1600">
                <a:solidFill>
                  <a:srgbClr val="000000"/>
                </a:solidFill>
                <a:latin typeface="Courier New"/>
                <a:ea typeface="Courier New"/>
                <a:cs typeface="Courier New"/>
                <a:sym typeface="Courier New"/>
              </a:rPr>
              <a:t>arr = [</a:t>
            </a:r>
            <a:r>
              <a:rPr lang="en" sz="1600">
                <a:solidFill>
                  <a:srgbClr val="098156"/>
                </a:solidFill>
                <a:latin typeface="Courier New"/>
                <a:ea typeface="Courier New"/>
                <a:cs typeface="Courier New"/>
                <a:sym typeface="Courier New"/>
              </a:rPr>
              <a:t>4</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5</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6</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101</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102</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103</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104</a:t>
            </a:r>
            <a:r>
              <a:rPr lang="en" sz="1600">
                <a:solidFill>
                  <a:srgbClr val="000000"/>
                </a:solidFill>
                <a:latin typeface="Courier New"/>
                <a:ea typeface="Courier New"/>
                <a:cs typeface="Courier New"/>
                <a:sym typeface="Courier New"/>
              </a:rPr>
              <a:t>, </a:t>
            </a:r>
            <a:r>
              <a:rPr lang="en" sz="1600">
                <a:solidFill>
                  <a:srgbClr val="098156"/>
                </a:solidFill>
                <a:latin typeface="Courier New"/>
                <a:ea typeface="Courier New"/>
                <a:cs typeface="Courier New"/>
                <a:sym typeface="Courier New"/>
              </a:rPr>
              <a:t>105</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600"/>
              <a:buNone/>
            </a:pPr>
            <a:r>
              <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rgbClr val="000000"/>
              </a:buClr>
              <a:buSzPts val="1600"/>
              <a:buNone/>
            </a:pPr>
            <a:r>
              <a:rPr lang="en" sz="1600">
                <a:solidFill>
                  <a:srgbClr val="000000"/>
                </a:solidFill>
                <a:latin typeface="Courier New"/>
                <a:ea typeface="Courier New"/>
                <a:cs typeface="Courier New"/>
                <a:sym typeface="Courier New"/>
              </a:rPr>
              <a:t>new_arr = arr[</a:t>
            </a:r>
            <a:r>
              <a:rPr lang="en" sz="1600">
                <a:solidFill>
                  <a:srgbClr val="098156"/>
                </a:solidFill>
                <a:latin typeface="Courier New"/>
                <a:ea typeface="Courier New"/>
                <a:cs typeface="Courier New"/>
                <a:sym typeface="Courier New"/>
              </a:rPr>
              <a:t>2</a:t>
            </a:r>
            <a:r>
              <a:rPr lang="en" sz="1600">
                <a:solidFill>
                  <a:srgbClr val="000000"/>
                </a:solidFill>
                <a:latin typeface="Courier New"/>
                <a:ea typeface="Courier New"/>
                <a:cs typeface="Courier New"/>
                <a:sym typeface="Courier New"/>
              </a:rPr>
              <a:t>:</a:t>
            </a:r>
            <a:r>
              <a:rPr lang="en" sz="1600">
                <a:solidFill>
                  <a:srgbClr val="098156"/>
                </a:solidFill>
                <a:latin typeface="Courier New"/>
                <a:ea typeface="Courier New"/>
                <a:cs typeface="Courier New"/>
                <a:sym typeface="Courier New"/>
              </a:rPr>
              <a:t>6</a:t>
            </a:r>
            <a:r>
              <a:rPr lang="en" sz="1600">
                <a:solidFill>
                  <a:srgbClr val="000000"/>
                </a:solidFill>
                <a:latin typeface="Courier New"/>
                <a:ea typeface="Courier New"/>
                <a:cs typeface="Courier New"/>
                <a:sym typeface="Courier New"/>
              </a:rPr>
              <a:t>]</a:t>
            </a:r>
            <a:endParaRPr sz="1600">
              <a:solidFill>
                <a:srgbClr val="000000"/>
              </a:solidFill>
              <a:latin typeface="Courier New"/>
              <a:ea typeface="Courier New"/>
              <a:cs typeface="Courier New"/>
              <a:sym typeface="Courier New"/>
            </a:endParaRPr>
          </a:p>
          <a:p>
            <a:pPr indent="0" lvl="0" marL="0" rtl="0" algn="l">
              <a:lnSpc>
                <a:spcPct val="135714"/>
              </a:lnSpc>
              <a:spcBef>
                <a:spcPts val="0"/>
              </a:spcBef>
              <a:spcAft>
                <a:spcPts val="0"/>
              </a:spcAft>
              <a:buClr>
                <a:srgbClr val="795E26"/>
              </a:buClr>
              <a:buSzPts val="1600"/>
              <a:buNone/>
            </a:pPr>
            <a:r>
              <a:rPr lang="en" sz="1600">
                <a:solidFill>
                  <a:srgbClr val="795E26"/>
                </a:solidFill>
                <a:latin typeface="Courier New"/>
                <a:ea typeface="Courier New"/>
                <a:cs typeface="Courier New"/>
                <a:sym typeface="Courier New"/>
              </a:rPr>
              <a:t>print</a:t>
            </a:r>
            <a:r>
              <a:rPr lang="en" sz="1600">
                <a:solidFill>
                  <a:srgbClr val="000000"/>
                </a:solidFill>
                <a:latin typeface="Courier New"/>
                <a:ea typeface="Courier New"/>
                <a:cs typeface="Courier New"/>
                <a:sym typeface="Courier New"/>
              </a:rPr>
              <a:t>(new_arr)</a:t>
            </a:r>
            <a:endParaRPr sz="1600">
              <a:solidFill>
                <a:srgbClr val="000000"/>
              </a:solidFill>
              <a:latin typeface="Courier New"/>
              <a:ea typeface="Courier New"/>
              <a:cs typeface="Courier New"/>
              <a:sym typeface="Courier New"/>
            </a:endParaRPr>
          </a:p>
          <a:p>
            <a:pPr indent="0" lvl="0" marL="0" rtl="0" algn="l">
              <a:lnSpc>
                <a:spcPct val="100000"/>
              </a:lnSpc>
              <a:spcBef>
                <a:spcPts val="0"/>
              </a:spcBef>
              <a:spcAft>
                <a:spcPts val="1200"/>
              </a:spcAft>
              <a:buClr>
                <a:schemeClr val="dk1"/>
              </a:buClr>
              <a:buSzPts val="1600"/>
              <a:buNone/>
            </a:pPr>
            <a:r>
              <a:t/>
            </a:r>
            <a:endParaRPr sz="1600">
              <a:solidFill>
                <a:srgbClr val="000000"/>
              </a:solidFill>
              <a:latin typeface="Courier New"/>
              <a:ea typeface="Courier New"/>
              <a:cs typeface="Courier New"/>
              <a:sym typeface="Courier New"/>
            </a:endParaRPr>
          </a:p>
        </p:txBody>
      </p:sp>
      <p:sp>
        <p:nvSpPr>
          <p:cNvPr id="670" name="Google Shape;670;g28389bfd810_0_92"/>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Manipulation</a:t>
            </a:r>
            <a:endParaRPr b="1" i="0" sz="2600" u="none" cap="none" strike="noStrike">
              <a:solidFill>
                <a:srgbClr val="004C7F"/>
              </a:solidFill>
              <a:latin typeface="Helvetica Neue"/>
              <a:ea typeface="Helvetica Neue"/>
              <a:cs typeface="Helvetica Neue"/>
              <a:sym typeface="Helvetica Neue"/>
            </a:endParaRPr>
          </a:p>
        </p:txBody>
      </p:sp>
      <p:sp>
        <p:nvSpPr>
          <p:cNvPr id="671" name="Google Shape;671;g28389bfd810_0_92"/>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Indexing</a:t>
            </a:r>
            <a:endParaRPr sz="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28389bfd810_1_393"/>
          <p:cNvSpPr txBox="1"/>
          <p:nvPr/>
        </p:nvSpPr>
        <p:spPr>
          <a:xfrm>
            <a:off x="897729" y="36386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sz="500"/>
          </a:p>
        </p:txBody>
      </p:sp>
      <p:sp>
        <p:nvSpPr>
          <p:cNvPr id="153" name="Google Shape;153;g28389bfd810_1_393"/>
          <p:cNvSpPr txBox="1"/>
          <p:nvPr/>
        </p:nvSpPr>
        <p:spPr>
          <a:xfrm>
            <a:off x="897729" y="31034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Logic</a:t>
            </a:r>
            <a:endParaRPr sz="500"/>
          </a:p>
        </p:txBody>
      </p:sp>
      <p:sp>
        <p:nvSpPr>
          <p:cNvPr id="154" name="Google Shape;154;g28389bfd810_1_393"/>
          <p:cNvSpPr txBox="1"/>
          <p:nvPr/>
        </p:nvSpPr>
        <p:spPr>
          <a:xfrm>
            <a:off x="897729" y="25682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sz="500"/>
          </a:p>
        </p:txBody>
      </p:sp>
      <p:sp>
        <p:nvSpPr>
          <p:cNvPr id="155" name="Google Shape;155;g28389bfd810_1_393"/>
          <p:cNvSpPr txBox="1"/>
          <p:nvPr/>
        </p:nvSpPr>
        <p:spPr>
          <a:xfrm>
            <a:off x="897729" y="2033089"/>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chemeClr val="dk1"/>
                </a:solidFill>
                <a:latin typeface="Helvetica Neue"/>
                <a:ea typeface="Helvetica Neue"/>
                <a:cs typeface="Helvetica Neue"/>
                <a:sym typeface="Helvetica Neue"/>
              </a:rPr>
              <a:t>General Python Syntax</a:t>
            </a:r>
            <a:endParaRPr sz="500">
              <a:solidFill>
                <a:schemeClr val="dk1"/>
              </a:solidFill>
            </a:endParaRPr>
          </a:p>
        </p:txBody>
      </p:sp>
      <p:sp>
        <p:nvSpPr>
          <p:cNvPr id="156" name="Google Shape;156;g28389bfd810_1_393"/>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57" name="Google Shape;157;g28389bfd810_1_393"/>
          <p:cNvSpPr txBox="1"/>
          <p:nvPr>
            <p:ph type="title"/>
          </p:nvPr>
        </p:nvSpPr>
        <p:spPr>
          <a:xfrm>
            <a:off x="663227" y="57899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2307"/>
              <a:buNone/>
            </a:pPr>
            <a:r>
              <a:rPr b="1" lang="en">
                <a:solidFill>
                  <a:srgbClr val="14191A"/>
                </a:solidFill>
                <a:latin typeface="Helvetica Neue"/>
                <a:ea typeface="Helvetica Neue"/>
                <a:cs typeface="Helvetica Neue"/>
                <a:sym typeface="Helvetica Neue"/>
              </a:rPr>
              <a:t>Lecture Outline</a:t>
            </a:r>
            <a:endParaRPr b="1">
              <a:solidFill>
                <a:srgbClr val="14191A"/>
              </a:solidFill>
              <a:latin typeface="Helvetica Neue"/>
              <a:ea typeface="Helvetica Neue"/>
              <a:cs typeface="Helvetica Neue"/>
              <a:sym typeface="Helvetica Neue"/>
            </a:endParaRPr>
          </a:p>
        </p:txBody>
      </p:sp>
      <p:sp>
        <p:nvSpPr>
          <p:cNvPr id="158" name="Google Shape;158;g28389bfd810_1_393"/>
          <p:cNvSpPr txBox="1"/>
          <p:nvPr/>
        </p:nvSpPr>
        <p:spPr>
          <a:xfrm>
            <a:off x="897729" y="14978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
        <p:nvSpPr>
          <p:cNvPr id="159" name="Google Shape;159;g28389bfd810_1_393"/>
          <p:cNvSpPr txBox="1"/>
          <p:nvPr>
            <p:ph idx="1" type="body"/>
          </p:nvPr>
        </p:nvSpPr>
        <p:spPr>
          <a:xfrm>
            <a:off x="5173500" y="1429125"/>
            <a:ext cx="1221000" cy="10176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Clr>
                <a:srgbClr val="004C7F"/>
              </a:buClr>
              <a:buSzPts val="2200"/>
              <a:buNone/>
            </a:pPr>
            <a:r>
              <a:rPr b="1" lang="en" sz="2400">
                <a:solidFill>
                  <a:srgbClr val="004C7F"/>
                </a:solidFill>
                <a:latin typeface="Helvetica Neue"/>
                <a:ea typeface="Helvetica Neue"/>
                <a:cs typeface="Helvetica Neue"/>
                <a:sym typeface="Helvetica Neue"/>
              </a:rPr>
              <a:t>I/O</a:t>
            </a:r>
            <a:endParaRPr b="1" sz="2400">
              <a:solidFill>
                <a:srgbClr val="004C7F"/>
              </a:solidFill>
              <a:latin typeface="Helvetica Neue"/>
              <a:ea typeface="Helvetica Neue"/>
              <a:cs typeface="Helvetica Neue"/>
              <a:sym typeface="Helvetica Neue"/>
            </a:endParaRPr>
          </a:p>
        </p:txBody>
      </p:sp>
      <p:sp>
        <p:nvSpPr>
          <p:cNvPr id="160" name="Google Shape;160;g28389bfd810_1_393"/>
          <p:cNvSpPr txBox="1"/>
          <p:nvPr/>
        </p:nvSpPr>
        <p:spPr>
          <a:xfrm>
            <a:off x="5174552" y="1888080"/>
            <a:ext cx="3131400" cy="9051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List Manipulation</a:t>
            </a:r>
            <a:endParaRPr sz="2400"/>
          </a:p>
        </p:txBody>
      </p:sp>
      <p:sp>
        <p:nvSpPr>
          <p:cNvPr id="161" name="Google Shape;161;g28389bfd810_1_393"/>
          <p:cNvSpPr txBox="1"/>
          <p:nvPr/>
        </p:nvSpPr>
        <p:spPr>
          <a:xfrm>
            <a:off x="5179972" y="2379270"/>
            <a:ext cx="3497400" cy="10176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What is a function?</a:t>
            </a:r>
            <a:endParaRPr sz="2400"/>
          </a:p>
        </p:txBody>
      </p:sp>
      <p:sp>
        <p:nvSpPr>
          <p:cNvPr id="162" name="Google Shape;162;g28389bfd810_1_393"/>
          <p:cNvSpPr txBox="1"/>
          <p:nvPr/>
        </p:nvSpPr>
        <p:spPr>
          <a:xfrm>
            <a:off x="5179972" y="2854616"/>
            <a:ext cx="31314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Built-ins</a:t>
            </a:r>
            <a:endParaRPr sz="2400"/>
          </a:p>
        </p:txBody>
      </p:sp>
      <p:sp>
        <p:nvSpPr>
          <p:cNvPr id="163" name="Google Shape;163;g28389bfd810_1_393"/>
          <p:cNvSpPr txBox="1"/>
          <p:nvPr/>
        </p:nvSpPr>
        <p:spPr>
          <a:xfrm>
            <a:off x="5174552" y="3337574"/>
            <a:ext cx="34965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Importing</a:t>
            </a:r>
            <a:endParaRPr sz="24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g28389bfd810_0_101"/>
          <p:cNvSpPr txBox="1"/>
          <p:nvPr>
            <p:ph idx="1" type="body"/>
          </p:nvPr>
        </p:nvSpPr>
        <p:spPr>
          <a:xfrm>
            <a:off x="1390877" y="1530722"/>
            <a:ext cx="1773600" cy="598800"/>
          </a:xfrm>
          <a:prstGeom prst="rect">
            <a:avLst/>
          </a:prstGeom>
          <a:noFill/>
          <a:ln>
            <a:noFill/>
          </a:ln>
        </p:spPr>
        <p:txBody>
          <a:bodyPr anchorCtr="0" anchor="t" bIns="91425" lIns="91425" spcFirstLastPara="1" rIns="91425" wrap="square" tIns="91425">
            <a:normAutofit/>
          </a:bodyPr>
          <a:lstStyle/>
          <a:p>
            <a:pPr indent="0" lvl="0" marL="88900" rtl="0" algn="l">
              <a:lnSpc>
                <a:spcPct val="90000"/>
              </a:lnSpc>
              <a:spcBef>
                <a:spcPts val="0"/>
              </a:spcBef>
              <a:spcAft>
                <a:spcPts val="0"/>
              </a:spcAft>
              <a:buClr>
                <a:srgbClr val="004C7F"/>
              </a:buClr>
              <a:buSzPts val="800"/>
              <a:buNone/>
            </a:pPr>
            <a:r>
              <a:rPr b="1" lang="en" sz="2200">
                <a:solidFill>
                  <a:srgbClr val="004C7F"/>
                </a:solidFill>
                <a:latin typeface="Helvetica Neue"/>
                <a:ea typeface="Helvetica Neue"/>
                <a:cs typeface="Helvetica Neue"/>
                <a:sym typeface="Helvetica Neue"/>
              </a:rPr>
              <a:t>Indexing</a:t>
            </a:r>
            <a:endParaRPr b="1" sz="2200">
              <a:solidFill>
                <a:srgbClr val="004C7F"/>
              </a:solidFill>
              <a:latin typeface="Helvetica Neue"/>
              <a:ea typeface="Helvetica Neue"/>
              <a:cs typeface="Helvetica Neue"/>
              <a:sym typeface="Helvetica Neue"/>
            </a:endParaRPr>
          </a:p>
        </p:txBody>
      </p:sp>
      <p:sp>
        <p:nvSpPr>
          <p:cNvPr id="677" name="Google Shape;677;g28389bfd810_0_101"/>
          <p:cNvSpPr txBox="1"/>
          <p:nvPr>
            <p:ph idx="12" type="sldNum"/>
          </p:nvPr>
        </p:nvSpPr>
        <p:spPr>
          <a:xfrm>
            <a:off x="3200696"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pic>
        <p:nvPicPr>
          <p:cNvPr id="678" name="Google Shape;678;g28389bfd810_0_101"/>
          <p:cNvPicPr preferRelativeResize="0"/>
          <p:nvPr/>
        </p:nvPicPr>
        <p:blipFill rotWithShape="1">
          <a:blip r:embed="rId3">
            <a:alphaModFix/>
          </a:blip>
          <a:srcRect b="0" l="0" r="0" t="52807"/>
          <a:stretch/>
        </p:blipFill>
        <p:spPr>
          <a:xfrm>
            <a:off x="825488" y="1139804"/>
            <a:ext cx="912281" cy="211875"/>
          </a:xfrm>
          <a:prstGeom prst="rect">
            <a:avLst/>
          </a:prstGeom>
          <a:noFill/>
          <a:ln>
            <a:noFill/>
          </a:ln>
        </p:spPr>
      </p:pic>
      <p:sp>
        <p:nvSpPr>
          <p:cNvPr id="679" name="Google Shape;679;g28389bfd810_0_101"/>
          <p:cNvSpPr txBox="1"/>
          <p:nvPr>
            <p:ph type="title"/>
          </p:nvPr>
        </p:nvSpPr>
        <p:spPr>
          <a:xfrm>
            <a:off x="457430" y="0"/>
            <a:ext cx="7687800" cy="535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004C7F"/>
              </a:buClr>
              <a:buSzPts val="1000"/>
              <a:buFont typeface="Helvetica Neue"/>
              <a:buNone/>
            </a:pPr>
            <a:r>
              <a:rPr b="1" lang="en" sz="2200">
                <a:solidFill>
                  <a:srgbClr val="004C7F"/>
                </a:solidFill>
                <a:latin typeface="Helvetica Neue"/>
                <a:ea typeface="Helvetica Neue"/>
                <a:cs typeface="Helvetica Neue"/>
                <a:sym typeface="Helvetica Neue"/>
              </a:rPr>
              <a:t>List Manipulation</a:t>
            </a:r>
            <a:endParaRPr b="1" sz="2200">
              <a:solidFill>
                <a:srgbClr val="004C7F"/>
              </a:solidFill>
              <a:latin typeface="Helvetica Neue"/>
              <a:ea typeface="Helvetica Neue"/>
              <a:cs typeface="Helvetica Neue"/>
              <a:sym typeface="Helvetica Neue"/>
            </a:endParaRPr>
          </a:p>
        </p:txBody>
      </p:sp>
      <p:sp>
        <p:nvSpPr>
          <p:cNvPr id="680" name="Google Shape;680;g28389bfd810_0_101"/>
          <p:cNvSpPr txBox="1"/>
          <p:nvPr/>
        </p:nvSpPr>
        <p:spPr>
          <a:xfrm>
            <a:off x="1390877" y="1896485"/>
            <a:ext cx="2969700" cy="5988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chemeClr val="dk1"/>
                </a:solidFill>
                <a:latin typeface="Helvetica Neue"/>
                <a:ea typeface="Helvetica Neue"/>
                <a:cs typeface="Helvetica Neue"/>
                <a:sym typeface="Helvetica Neue"/>
              </a:rPr>
              <a:t>List Operations</a:t>
            </a:r>
            <a:endParaRPr sz="500">
              <a:solidFill>
                <a:schemeClr val="dk1"/>
              </a:solidFill>
            </a:endParaRPr>
          </a:p>
        </p:txBody>
      </p:sp>
      <p:sp>
        <p:nvSpPr>
          <p:cNvPr id="681" name="Google Shape;681;g28389bfd810_0_101"/>
          <p:cNvSpPr txBox="1"/>
          <p:nvPr/>
        </p:nvSpPr>
        <p:spPr>
          <a:xfrm>
            <a:off x="1390877" y="2262247"/>
            <a:ext cx="1980600" cy="5988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rgbClr val="004C7F"/>
                </a:solidFill>
                <a:latin typeface="Helvetica Neue"/>
                <a:ea typeface="Helvetica Neue"/>
                <a:cs typeface="Helvetica Neue"/>
                <a:sym typeface="Helvetica Neue"/>
              </a:rPr>
              <a:t>Listcomp</a:t>
            </a:r>
            <a:endParaRPr b="1" sz="2200">
              <a:solidFill>
                <a:srgbClr val="004C7F"/>
              </a:solidFill>
              <a:latin typeface="Helvetica Neue"/>
              <a:ea typeface="Helvetica Neue"/>
              <a:cs typeface="Helvetica Neue"/>
              <a:sym typeface="Helvetica Neue"/>
            </a:endParaRPr>
          </a:p>
        </p:txBody>
      </p:sp>
      <p:sp>
        <p:nvSpPr>
          <p:cNvPr id="682" name="Google Shape;682;g28389bfd810_0_101"/>
          <p:cNvSpPr txBox="1"/>
          <p:nvPr/>
        </p:nvSpPr>
        <p:spPr>
          <a:xfrm>
            <a:off x="1390877" y="2617868"/>
            <a:ext cx="3031500" cy="7614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rgbClr val="004C7F"/>
                </a:solidFill>
                <a:latin typeface="Helvetica Neue"/>
                <a:ea typeface="Helvetica Neue"/>
                <a:cs typeface="Helvetica Neue"/>
                <a:sym typeface="Helvetica Neue"/>
              </a:rPr>
              <a:t>String/list Interop</a:t>
            </a:r>
            <a:endParaRPr sz="5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g28389bfd810_0_111"/>
          <p:cNvSpPr txBox="1"/>
          <p:nvPr>
            <p:ph idx="1" type="body"/>
          </p:nvPr>
        </p:nvSpPr>
        <p:spPr>
          <a:xfrm>
            <a:off x="1741675" y="1214288"/>
            <a:ext cx="5660700" cy="535200"/>
          </a:xfrm>
          <a:prstGeom prst="rect">
            <a:avLst/>
          </a:prstGeom>
          <a:noFill/>
          <a:ln>
            <a:noFill/>
          </a:ln>
        </p:spPr>
        <p:txBody>
          <a:bodyPr anchorCtr="0" anchor="t" bIns="91425" lIns="91425" spcFirstLastPara="1" rIns="91425" wrap="square" tIns="91425">
            <a:noAutofit/>
          </a:bodyPr>
          <a:lstStyle/>
          <a:p>
            <a:pPr indent="0" lvl="0" marL="152400" rtl="0" algn="l">
              <a:lnSpc>
                <a:spcPct val="135714"/>
              </a:lnSpc>
              <a:spcBef>
                <a:spcPts val="0"/>
              </a:spcBef>
              <a:spcAft>
                <a:spcPts val="0"/>
              </a:spcAft>
              <a:buClr>
                <a:schemeClr val="hlink"/>
              </a:buClr>
              <a:buSzPts val="500"/>
              <a:buNone/>
            </a:pPr>
            <a:r>
              <a:rPr lang="en" sz="1200" u="sng">
                <a:solidFill>
                  <a:schemeClr val="hlink"/>
                </a:solidFill>
                <a:highlight>
                  <a:srgbClr val="FFFFFE"/>
                </a:highlight>
                <a:latin typeface="Courier New"/>
                <a:ea typeface="Courier New"/>
                <a:cs typeface="Courier New"/>
                <a:sym typeface="Courier New"/>
                <a:hlinkClick r:id="rId3"/>
              </a:rPr>
              <a:t>https://docs.python.org/3/tutorial/datastructures.html</a:t>
            </a:r>
            <a:endParaRPr/>
          </a:p>
        </p:txBody>
      </p:sp>
      <p:pic>
        <p:nvPicPr>
          <p:cNvPr id="688" name="Google Shape;688;g28389bfd810_0_111"/>
          <p:cNvPicPr preferRelativeResize="0"/>
          <p:nvPr/>
        </p:nvPicPr>
        <p:blipFill rotWithShape="1">
          <a:blip r:embed="rId4">
            <a:alphaModFix/>
          </a:blip>
          <a:srcRect b="0" l="0" r="0" t="0"/>
          <a:stretch/>
        </p:blipFill>
        <p:spPr>
          <a:xfrm>
            <a:off x="889115" y="2203536"/>
            <a:ext cx="4391446" cy="638755"/>
          </a:xfrm>
          <a:prstGeom prst="rect">
            <a:avLst/>
          </a:prstGeom>
          <a:noFill/>
          <a:ln>
            <a:noFill/>
          </a:ln>
        </p:spPr>
      </p:pic>
      <p:sp>
        <p:nvSpPr>
          <p:cNvPr id="689" name="Google Shape;689;g28389bfd810_0_111"/>
          <p:cNvSpPr/>
          <p:nvPr/>
        </p:nvSpPr>
        <p:spPr>
          <a:xfrm>
            <a:off x="1039807" y="1749488"/>
            <a:ext cx="342900" cy="342900"/>
          </a:xfrm>
          <a:prstGeom prst="ellipse">
            <a:avLst/>
          </a:prstGeom>
          <a:noFill/>
          <a:ln cap="flat" cmpd="sng" w="38100">
            <a:solidFill>
              <a:srgbClr val="006B64"/>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2200">
                <a:solidFill>
                  <a:srgbClr val="006B64"/>
                </a:solidFill>
                <a:latin typeface="Calibri"/>
                <a:ea typeface="Calibri"/>
                <a:cs typeface="Calibri"/>
                <a:sym typeface="Calibri"/>
              </a:rPr>
              <a:t>1</a:t>
            </a:r>
            <a:endParaRPr sz="700">
              <a:solidFill>
                <a:srgbClr val="006B64"/>
              </a:solidFill>
              <a:latin typeface="Calibri"/>
              <a:ea typeface="Calibri"/>
              <a:cs typeface="Calibri"/>
              <a:sym typeface="Calibri"/>
            </a:endParaRPr>
          </a:p>
        </p:txBody>
      </p:sp>
      <p:pic>
        <p:nvPicPr>
          <p:cNvPr id="690" name="Google Shape;690;g28389bfd810_0_111"/>
          <p:cNvPicPr preferRelativeResize="0"/>
          <p:nvPr/>
        </p:nvPicPr>
        <p:blipFill rotWithShape="1">
          <a:blip r:embed="rId5">
            <a:alphaModFix/>
          </a:blip>
          <a:srcRect b="0" l="0" r="0" t="0"/>
          <a:stretch/>
        </p:blipFill>
        <p:spPr>
          <a:xfrm>
            <a:off x="889115" y="3390648"/>
            <a:ext cx="5201679" cy="1311860"/>
          </a:xfrm>
          <a:prstGeom prst="rect">
            <a:avLst/>
          </a:prstGeom>
          <a:noFill/>
          <a:ln>
            <a:noFill/>
          </a:ln>
        </p:spPr>
      </p:pic>
      <p:sp>
        <p:nvSpPr>
          <p:cNvPr id="691" name="Google Shape;691;g28389bfd810_0_111"/>
          <p:cNvSpPr/>
          <p:nvPr/>
        </p:nvSpPr>
        <p:spPr>
          <a:xfrm>
            <a:off x="1039807" y="2945061"/>
            <a:ext cx="342900" cy="342900"/>
          </a:xfrm>
          <a:prstGeom prst="ellipse">
            <a:avLst/>
          </a:prstGeom>
          <a:noFill/>
          <a:ln cap="flat" cmpd="sng" w="38100">
            <a:solidFill>
              <a:srgbClr val="006B64"/>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2200">
                <a:solidFill>
                  <a:srgbClr val="006B64"/>
                </a:solidFill>
                <a:latin typeface="Calibri"/>
                <a:ea typeface="Calibri"/>
                <a:cs typeface="Calibri"/>
                <a:sym typeface="Calibri"/>
              </a:rPr>
              <a:t>2</a:t>
            </a:r>
            <a:endParaRPr sz="700">
              <a:solidFill>
                <a:srgbClr val="006B64"/>
              </a:solidFill>
              <a:latin typeface="Calibri"/>
              <a:ea typeface="Calibri"/>
              <a:cs typeface="Calibri"/>
              <a:sym typeface="Calibri"/>
            </a:endParaRPr>
          </a:p>
        </p:txBody>
      </p:sp>
      <p:sp>
        <p:nvSpPr>
          <p:cNvPr id="692" name="Google Shape;692;g28389bfd810_0_111"/>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Manipulation</a:t>
            </a:r>
            <a:endParaRPr b="1" i="0" sz="2600" u="none" cap="none" strike="noStrike">
              <a:solidFill>
                <a:srgbClr val="004C7F"/>
              </a:solidFill>
              <a:latin typeface="Helvetica Neue"/>
              <a:ea typeface="Helvetica Neue"/>
              <a:cs typeface="Helvetica Neue"/>
              <a:sym typeface="Helvetica Neue"/>
            </a:endParaRPr>
          </a:p>
        </p:txBody>
      </p:sp>
      <p:sp>
        <p:nvSpPr>
          <p:cNvPr id="693" name="Google Shape;693;g28389bfd810_0_111"/>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List Operations</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28389bfd810_0_121"/>
          <p:cNvSpPr txBox="1"/>
          <p:nvPr/>
        </p:nvSpPr>
        <p:spPr>
          <a:xfrm>
            <a:off x="1952107" y="1664925"/>
            <a:ext cx="17799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 = </a:t>
            </a:r>
            <a:endParaRPr sz="500"/>
          </a:p>
        </p:txBody>
      </p:sp>
      <p:sp>
        <p:nvSpPr>
          <p:cNvPr id="699" name="Google Shape;699;g28389bfd810_0_121"/>
          <p:cNvSpPr txBox="1"/>
          <p:nvPr/>
        </p:nvSpPr>
        <p:spPr>
          <a:xfrm>
            <a:off x="3666298" y="1664925"/>
            <a:ext cx="28929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-2</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5</a:t>
            </a:r>
            <a:endParaRPr b="0" sz="2200">
              <a:solidFill>
                <a:srgbClr val="000000"/>
              </a:solidFill>
              <a:latin typeface="Courier New"/>
              <a:ea typeface="Courier New"/>
              <a:cs typeface="Courier New"/>
              <a:sym typeface="Courier New"/>
            </a:endParaRPr>
          </a:p>
        </p:txBody>
      </p:sp>
      <p:sp>
        <p:nvSpPr>
          <p:cNvPr id="700" name="Google Shape;700;g28389bfd810_0_121"/>
          <p:cNvSpPr txBox="1"/>
          <p:nvPr/>
        </p:nvSpPr>
        <p:spPr>
          <a:xfrm>
            <a:off x="6404457" y="1665647"/>
            <a:ext cx="2502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endParaRPr sz="500"/>
          </a:p>
        </p:txBody>
      </p:sp>
      <p:sp>
        <p:nvSpPr>
          <p:cNvPr id="701" name="Google Shape;701;g28389bfd810_0_121"/>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Manipulation</a:t>
            </a:r>
            <a:endParaRPr b="1" i="0" sz="2600" u="none" cap="none" strike="noStrike">
              <a:solidFill>
                <a:srgbClr val="004C7F"/>
              </a:solidFill>
              <a:latin typeface="Helvetica Neue"/>
              <a:ea typeface="Helvetica Neue"/>
              <a:cs typeface="Helvetica Neue"/>
              <a:sym typeface="Helvetica Neue"/>
            </a:endParaRPr>
          </a:p>
        </p:txBody>
      </p:sp>
      <p:sp>
        <p:nvSpPr>
          <p:cNvPr id="702" name="Google Shape;702;g28389bfd810_0_121"/>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List Operations</a:t>
            </a:r>
            <a:endParaRPr sz="5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g28389bfd810_0_129"/>
          <p:cNvSpPr txBox="1"/>
          <p:nvPr/>
        </p:nvSpPr>
        <p:spPr>
          <a:xfrm>
            <a:off x="1817126" y="1351108"/>
            <a:ext cx="28929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-2</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5</a:t>
            </a:r>
            <a:endParaRPr b="0" sz="2200">
              <a:solidFill>
                <a:srgbClr val="000000"/>
              </a:solidFill>
              <a:latin typeface="Courier New"/>
              <a:ea typeface="Courier New"/>
              <a:cs typeface="Courier New"/>
              <a:sym typeface="Courier New"/>
            </a:endParaRPr>
          </a:p>
        </p:txBody>
      </p:sp>
      <p:sp>
        <p:nvSpPr>
          <p:cNvPr id="708" name="Google Shape;708;g28389bfd810_0_129"/>
          <p:cNvSpPr txBox="1"/>
          <p:nvPr/>
        </p:nvSpPr>
        <p:spPr>
          <a:xfrm>
            <a:off x="4555285" y="1351830"/>
            <a:ext cx="2502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endParaRPr sz="500"/>
          </a:p>
        </p:txBody>
      </p:sp>
      <p:sp>
        <p:nvSpPr>
          <p:cNvPr id="709" name="Google Shape;709;g28389bfd810_0_129"/>
          <p:cNvSpPr txBox="1"/>
          <p:nvPr/>
        </p:nvSpPr>
        <p:spPr>
          <a:xfrm>
            <a:off x="476344" y="2232677"/>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my_list.append(</a:t>
            </a:r>
            <a:r>
              <a:rPr b="0" lang="en" sz="2200">
                <a:solidFill>
                  <a:srgbClr val="098156"/>
                </a:solidFill>
                <a:latin typeface="Courier New"/>
                <a:ea typeface="Courier New"/>
                <a:cs typeface="Courier New"/>
                <a:sym typeface="Courier New"/>
              </a:rPr>
              <a:t>19</a:t>
            </a:r>
            <a:r>
              <a:rPr b="0" lang="en" sz="2200">
                <a:solidFill>
                  <a:srgbClr val="000000"/>
                </a:solidFill>
                <a:latin typeface="Courier New"/>
                <a:ea typeface="Courier New"/>
                <a:cs typeface="Courier New"/>
                <a:sym typeface="Courier New"/>
              </a:rPr>
              <a:t>)</a:t>
            </a:r>
            <a:endParaRPr sz="500"/>
          </a:p>
        </p:txBody>
      </p:sp>
      <p:sp>
        <p:nvSpPr>
          <p:cNvPr id="710" name="Google Shape;710;g28389bfd810_0_129"/>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711" name="Google Shape;711;g28389bfd810_0_129"/>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append()</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g28389bfd810_0_139"/>
          <p:cNvSpPr txBox="1"/>
          <p:nvPr/>
        </p:nvSpPr>
        <p:spPr>
          <a:xfrm>
            <a:off x="1817126" y="1351108"/>
            <a:ext cx="28929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-2</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5</a:t>
            </a:r>
            <a:endParaRPr b="0" sz="2200">
              <a:solidFill>
                <a:srgbClr val="000000"/>
              </a:solidFill>
              <a:latin typeface="Courier New"/>
              <a:ea typeface="Courier New"/>
              <a:cs typeface="Courier New"/>
              <a:sym typeface="Courier New"/>
            </a:endParaRPr>
          </a:p>
        </p:txBody>
      </p:sp>
      <p:sp>
        <p:nvSpPr>
          <p:cNvPr id="717" name="Google Shape;717;g28389bfd810_0_139"/>
          <p:cNvSpPr txBox="1"/>
          <p:nvPr/>
        </p:nvSpPr>
        <p:spPr>
          <a:xfrm>
            <a:off x="1817126" y="1349732"/>
            <a:ext cx="3657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-2</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5</a:t>
            </a:r>
            <a:r>
              <a:rPr b="0" lang="en" sz="2200">
                <a:solidFill>
                  <a:schemeClr val="dk1"/>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 19</a:t>
            </a:r>
            <a:endParaRPr b="0" sz="2200">
              <a:solidFill>
                <a:srgbClr val="000000"/>
              </a:solidFill>
              <a:latin typeface="Courier New"/>
              <a:ea typeface="Courier New"/>
              <a:cs typeface="Courier New"/>
              <a:sym typeface="Courier New"/>
            </a:endParaRPr>
          </a:p>
        </p:txBody>
      </p:sp>
      <p:sp>
        <p:nvSpPr>
          <p:cNvPr id="718" name="Google Shape;718;g28389bfd810_0_139"/>
          <p:cNvSpPr txBox="1"/>
          <p:nvPr/>
        </p:nvSpPr>
        <p:spPr>
          <a:xfrm>
            <a:off x="476344" y="2232677"/>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my_list.append(</a:t>
            </a:r>
            <a:r>
              <a:rPr b="0" lang="en" sz="2200">
                <a:solidFill>
                  <a:srgbClr val="098156"/>
                </a:solidFill>
                <a:latin typeface="Courier New"/>
                <a:ea typeface="Courier New"/>
                <a:cs typeface="Courier New"/>
                <a:sym typeface="Courier New"/>
              </a:rPr>
              <a:t>19</a:t>
            </a:r>
            <a:r>
              <a:rPr b="0" lang="en" sz="2200">
                <a:solidFill>
                  <a:srgbClr val="000000"/>
                </a:solidFill>
                <a:latin typeface="Courier New"/>
                <a:ea typeface="Courier New"/>
                <a:cs typeface="Courier New"/>
                <a:sym typeface="Courier New"/>
              </a:rPr>
              <a:t>)</a:t>
            </a:r>
            <a:endParaRPr sz="500"/>
          </a:p>
        </p:txBody>
      </p:sp>
      <p:sp>
        <p:nvSpPr>
          <p:cNvPr id="719" name="Google Shape;719;g28389bfd810_0_139"/>
          <p:cNvSpPr txBox="1"/>
          <p:nvPr/>
        </p:nvSpPr>
        <p:spPr>
          <a:xfrm>
            <a:off x="5224133" y="1351108"/>
            <a:ext cx="2502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endParaRPr sz="500"/>
          </a:p>
        </p:txBody>
      </p:sp>
      <p:sp>
        <p:nvSpPr>
          <p:cNvPr id="720" name="Google Shape;720;g28389bfd810_0_139"/>
          <p:cNvSpPr txBox="1"/>
          <p:nvPr/>
        </p:nvSpPr>
        <p:spPr>
          <a:xfrm>
            <a:off x="4904794" y="1351108"/>
            <a:ext cx="444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19</a:t>
            </a:r>
            <a:endParaRPr b="0" sz="2200">
              <a:solidFill>
                <a:srgbClr val="000000"/>
              </a:solidFill>
              <a:latin typeface="Courier New"/>
              <a:ea typeface="Courier New"/>
              <a:cs typeface="Courier New"/>
              <a:sym typeface="Courier New"/>
            </a:endParaRPr>
          </a:p>
        </p:txBody>
      </p:sp>
      <p:sp>
        <p:nvSpPr>
          <p:cNvPr id="721" name="Google Shape;721;g28389bfd810_0_139"/>
          <p:cNvSpPr txBox="1"/>
          <p:nvPr/>
        </p:nvSpPr>
        <p:spPr>
          <a:xfrm>
            <a:off x="4557432" y="1351108"/>
            <a:ext cx="2502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chemeClr val="dk1"/>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 </a:t>
            </a:r>
            <a:endParaRPr b="0" sz="2200">
              <a:solidFill>
                <a:srgbClr val="000000"/>
              </a:solidFill>
              <a:latin typeface="Courier New"/>
              <a:ea typeface="Courier New"/>
              <a:cs typeface="Courier New"/>
              <a:sym typeface="Courier New"/>
            </a:endParaRPr>
          </a:p>
        </p:txBody>
      </p:sp>
      <p:sp>
        <p:nvSpPr>
          <p:cNvPr id="722" name="Google Shape;722;g28389bfd810_0_139"/>
          <p:cNvSpPr txBox="1"/>
          <p:nvPr/>
        </p:nvSpPr>
        <p:spPr>
          <a:xfrm>
            <a:off x="476344" y="2613551"/>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my_list.append(</a:t>
            </a:r>
            <a:r>
              <a:rPr lang="en" sz="2200">
                <a:solidFill>
                  <a:srgbClr val="098156"/>
                </a:solidFill>
                <a:latin typeface="Courier New"/>
                <a:ea typeface="Courier New"/>
                <a:cs typeface="Courier New"/>
                <a:sym typeface="Courier New"/>
              </a:rPr>
              <a:t> </a:t>
            </a:r>
            <a:r>
              <a:rPr b="0" lang="en" sz="2200">
                <a:solidFill>
                  <a:srgbClr val="000000"/>
                </a:solidFill>
                <a:latin typeface="Courier New"/>
                <a:ea typeface="Courier New"/>
                <a:cs typeface="Courier New"/>
                <a:sym typeface="Courier New"/>
              </a:rPr>
              <a:t>)</a:t>
            </a:r>
            <a:endParaRPr sz="500"/>
          </a:p>
        </p:txBody>
      </p:sp>
      <p:sp>
        <p:nvSpPr>
          <p:cNvPr id="723" name="Google Shape;723;g28389bfd810_0_139"/>
          <p:cNvSpPr txBox="1"/>
          <p:nvPr/>
        </p:nvSpPr>
        <p:spPr>
          <a:xfrm>
            <a:off x="2992206" y="2613551"/>
            <a:ext cx="2502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8</a:t>
            </a:r>
            <a:endParaRPr b="0" sz="2200">
              <a:solidFill>
                <a:srgbClr val="000000"/>
              </a:solidFill>
              <a:latin typeface="Courier New"/>
              <a:ea typeface="Courier New"/>
              <a:cs typeface="Courier New"/>
              <a:sym typeface="Courier New"/>
            </a:endParaRPr>
          </a:p>
        </p:txBody>
      </p:sp>
      <p:sp>
        <p:nvSpPr>
          <p:cNvPr id="724" name="Google Shape;724;g28389bfd810_0_139"/>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725" name="Google Shape;725;g28389bfd810_0_139"/>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append()</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72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2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7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g28389bfd810_0_154"/>
          <p:cNvSpPr txBox="1"/>
          <p:nvPr/>
        </p:nvSpPr>
        <p:spPr>
          <a:xfrm>
            <a:off x="1817126" y="1349732"/>
            <a:ext cx="3594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-2</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5</a:t>
            </a:r>
            <a:r>
              <a:rPr b="0" lang="en" sz="2200">
                <a:solidFill>
                  <a:schemeClr val="dk1"/>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 19</a:t>
            </a:r>
            <a:endParaRPr b="0" sz="2200">
              <a:solidFill>
                <a:srgbClr val="000000"/>
              </a:solidFill>
              <a:latin typeface="Courier New"/>
              <a:ea typeface="Courier New"/>
              <a:cs typeface="Courier New"/>
              <a:sym typeface="Courier New"/>
            </a:endParaRPr>
          </a:p>
        </p:txBody>
      </p:sp>
      <p:sp>
        <p:nvSpPr>
          <p:cNvPr id="731" name="Google Shape;731;g28389bfd810_0_154"/>
          <p:cNvSpPr txBox="1"/>
          <p:nvPr/>
        </p:nvSpPr>
        <p:spPr>
          <a:xfrm>
            <a:off x="476344" y="2232677"/>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my_list.append(</a:t>
            </a:r>
            <a:r>
              <a:rPr b="0" lang="en" sz="2200">
                <a:solidFill>
                  <a:srgbClr val="098156"/>
                </a:solidFill>
                <a:latin typeface="Courier New"/>
                <a:ea typeface="Courier New"/>
                <a:cs typeface="Courier New"/>
                <a:sym typeface="Courier New"/>
              </a:rPr>
              <a:t>19</a:t>
            </a:r>
            <a:r>
              <a:rPr b="0" lang="en" sz="2200">
                <a:solidFill>
                  <a:srgbClr val="000000"/>
                </a:solidFill>
                <a:latin typeface="Courier New"/>
                <a:ea typeface="Courier New"/>
                <a:cs typeface="Courier New"/>
                <a:sym typeface="Courier New"/>
              </a:rPr>
              <a:t>)</a:t>
            </a:r>
            <a:endParaRPr sz="500"/>
          </a:p>
        </p:txBody>
      </p:sp>
      <p:sp>
        <p:nvSpPr>
          <p:cNvPr id="732" name="Google Shape;732;g28389bfd810_0_154"/>
          <p:cNvSpPr txBox="1"/>
          <p:nvPr/>
        </p:nvSpPr>
        <p:spPr>
          <a:xfrm>
            <a:off x="5758088" y="1351108"/>
            <a:ext cx="2502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endParaRPr sz="500"/>
          </a:p>
        </p:txBody>
      </p:sp>
      <p:sp>
        <p:nvSpPr>
          <p:cNvPr id="733" name="Google Shape;733;g28389bfd810_0_154"/>
          <p:cNvSpPr txBox="1"/>
          <p:nvPr/>
        </p:nvSpPr>
        <p:spPr>
          <a:xfrm>
            <a:off x="5584883" y="1351108"/>
            <a:ext cx="2502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8</a:t>
            </a:r>
            <a:endParaRPr b="0" sz="2200">
              <a:solidFill>
                <a:srgbClr val="000000"/>
              </a:solidFill>
              <a:latin typeface="Courier New"/>
              <a:ea typeface="Courier New"/>
              <a:cs typeface="Courier New"/>
              <a:sym typeface="Courier New"/>
            </a:endParaRPr>
          </a:p>
        </p:txBody>
      </p:sp>
      <p:sp>
        <p:nvSpPr>
          <p:cNvPr id="734" name="Google Shape;734;g28389bfd810_0_154"/>
          <p:cNvSpPr txBox="1"/>
          <p:nvPr/>
        </p:nvSpPr>
        <p:spPr>
          <a:xfrm>
            <a:off x="5243141" y="1351108"/>
            <a:ext cx="2502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chemeClr val="dk1"/>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 </a:t>
            </a:r>
            <a:endParaRPr b="0" sz="2200">
              <a:solidFill>
                <a:srgbClr val="000000"/>
              </a:solidFill>
              <a:latin typeface="Courier New"/>
              <a:ea typeface="Courier New"/>
              <a:cs typeface="Courier New"/>
              <a:sym typeface="Courier New"/>
            </a:endParaRPr>
          </a:p>
        </p:txBody>
      </p:sp>
      <p:sp>
        <p:nvSpPr>
          <p:cNvPr id="735" name="Google Shape;735;g28389bfd810_0_154"/>
          <p:cNvSpPr txBox="1"/>
          <p:nvPr/>
        </p:nvSpPr>
        <p:spPr>
          <a:xfrm>
            <a:off x="476344" y="2613551"/>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my_list.append(</a:t>
            </a:r>
            <a:r>
              <a:rPr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a:t>
            </a:r>
            <a:endParaRPr sz="500"/>
          </a:p>
        </p:txBody>
      </p:sp>
      <p:sp>
        <p:nvSpPr>
          <p:cNvPr id="736" name="Google Shape;736;g28389bfd810_0_154"/>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737" name="Google Shape;737;g28389bfd810_0_154"/>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append()</a:t>
            </a:r>
            <a:endParaRPr sz="5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g28389bfd810_0_167"/>
          <p:cNvSpPr txBox="1"/>
          <p:nvPr/>
        </p:nvSpPr>
        <p:spPr>
          <a:xfrm>
            <a:off x="1817126" y="1349732"/>
            <a:ext cx="44949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-2</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5</a:t>
            </a:r>
            <a:r>
              <a:rPr b="0" lang="en" sz="2200">
                <a:solidFill>
                  <a:schemeClr val="dk1"/>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 19</a:t>
            </a:r>
            <a:r>
              <a:rPr b="0" lang="en" sz="2200">
                <a:solidFill>
                  <a:schemeClr val="dk1"/>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 8</a:t>
            </a:r>
            <a:r>
              <a:rPr b="0" lang="en" sz="2200">
                <a:solidFill>
                  <a:srgbClr val="000000"/>
                </a:solidFill>
                <a:latin typeface="Courier New"/>
                <a:ea typeface="Courier New"/>
                <a:cs typeface="Courier New"/>
                <a:sym typeface="Courier New"/>
              </a:rPr>
              <a:t>]</a:t>
            </a:r>
            <a:endParaRPr sz="500"/>
          </a:p>
        </p:txBody>
      </p:sp>
      <p:sp>
        <p:nvSpPr>
          <p:cNvPr id="743" name="Google Shape;743;g28389bfd810_0_167"/>
          <p:cNvSpPr txBox="1"/>
          <p:nvPr/>
        </p:nvSpPr>
        <p:spPr>
          <a:xfrm>
            <a:off x="1817126" y="1349732"/>
            <a:ext cx="18981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endParaRPr sz="500"/>
          </a:p>
        </p:txBody>
      </p:sp>
      <p:sp>
        <p:nvSpPr>
          <p:cNvPr id="744" name="Google Shape;744;g28389bfd810_0_167"/>
          <p:cNvSpPr txBox="1"/>
          <p:nvPr/>
        </p:nvSpPr>
        <p:spPr>
          <a:xfrm>
            <a:off x="476344" y="2232677"/>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my_list.remove(</a:t>
            </a:r>
            <a:r>
              <a:rPr b="0" lang="en" sz="2200">
                <a:solidFill>
                  <a:srgbClr val="098156"/>
                </a:solidFill>
                <a:latin typeface="Courier New"/>
                <a:ea typeface="Courier New"/>
                <a:cs typeface="Courier New"/>
                <a:sym typeface="Courier New"/>
              </a:rPr>
              <a:t>-2</a:t>
            </a:r>
            <a:r>
              <a:rPr b="0" lang="en" sz="2200">
                <a:solidFill>
                  <a:srgbClr val="000000"/>
                </a:solidFill>
                <a:latin typeface="Courier New"/>
                <a:ea typeface="Courier New"/>
                <a:cs typeface="Courier New"/>
                <a:sym typeface="Courier New"/>
              </a:rPr>
              <a:t>)</a:t>
            </a:r>
            <a:endParaRPr sz="500"/>
          </a:p>
        </p:txBody>
      </p:sp>
      <p:sp>
        <p:nvSpPr>
          <p:cNvPr id="745" name="Google Shape;745;g28389bfd810_0_167"/>
          <p:cNvSpPr/>
          <p:nvPr/>
        </p:nvSpPr>
        <p:spPr>
          <a:xfrm>
            <a:off x="3701910" y="1401486"/>
            <a:ext cx="393600" cy="269700"/>
          </a:xfrm>
          <a:prstGeom prst="rect">
            <a:avLst/>
          </a:prstGeom>
          <a:noFill/>
          <a:ln cap="flat" cmpd="sng" w="38100">
            <a:solidFill>
              <a:schemeClr val="dk1"/>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746" name="Google Shape;746;g28389bfd810_0_167"/>
          <p:cNvSpPr txBox="1"/>
          <p:nvPr/>
        </p:nvSpPr>
        <p:spPr>
          <a:xfrm>
            <a:off x="4386667" y="1349731"/>
            <a:ext cx="1644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5</a:t>
            </a:r>
            <a:r>
              <a:rPr b="0" lang="en" sz="2200">
                <a:solidFill>
                  <a:schemeClr val="dk1"/>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 19</a:t>
            </a:r>
            <a:r>
              <a:rPr b="0" lang="en" sz="2200">
                <a:solidFill>
                  <a:schemeClr val="dk1"/>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 8</a:t>
            </a:r>
            <a:r>
              <a:rPr b="0" lang="en" sz="2200">
                <a:solidFill>
                  <a:srgbClr val="000000"/>
                </a:solidFill>
                <a:latin typeface="Courier New"/>
                <a:ea typeface="Courier New"/>
                <a:cs typeface="Courier New"/>
                <a:sym typeface="Courier New"/>
              </a:rPr>
              <a:t>]</a:t>
            </a:r>
            <a:endParaRPr sz="500"/>
          </a:p>
        </p:txBody>
      </p:sp>
      <p:sp>
        <p:nvSpPr>
          <p:cNvPr id="747" name="Google Shape;747;g28389bfd810_0_167"/>
          <p:cNvSpPr txBox="1"/>
          <p:nvPr/>
        </p:nvSpPr>
        <p:spPr>
          <a:xfrm>
            <a:off x="3701894" y="1349731"/>
            <a:ext cx="6849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2200">
                <a:solidFill>
                  <a:srgbClr val="098156"/>
                </a:solidFill>
                <a:latin typeface="Courier New"/>
                <a:ea typeface="Courier New"/>
                <a:cs typeface="Courier New"/>
                <a:sym typeface="Courier New"/>
              </a:rPr>
              <a:t>-2</a:t>
            </a:r>
            <a:r>
              <a:rPr lang="en" sz="2200">
                <a:solidFill>
                  <a:schemeClr val="dk1"/>
                </a:solidFill>
                <a:latin typeface="Courier New"/>
                <a:ea typeface="Courier New"/>
                <a:cs typeface="Courier New"/>
                <a:sym typeface="Courier New"/>
              </a:rPr>
              <a:t>,</a:t>
            </a:r>
            <a:endParaRPr b="0" sz="2200">
              <a:solidFill>
                <a:schemeClr val="dk1"/>
              </a:solidFill>
              <a:latin typeface="Courier New"/>
              <a:ea typeface="Courier New"/>
              <a:cs typeface="Courier New"/>
              <a:sym typeface="Courier New"/>
            </a:endParaRPr>
          </a:p>
        </p:txBody>
      </p:sp>
      <p:sp>
        <p:nvSpPr>
          <p:cNvPr id="748" name="Google Shape;748;g28389bfd810_0_167"/>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749" name="Google Shape;749;g28389bfd810_0_167"/>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remove()</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5"/>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6"/>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742"/>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7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g28389bfd810_0_179"/>
          <p:cNvSpPr txBox="1"/>
          <p:nvPr/>
        </p:nvSpPr>
        <p:spPr>
          <a:xfrm>
            <a:off x="1817125" y="1349731"/>
            <a:ext cx="25557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5</a:t>
            </a:r>
            <a:r>
              <a:rPr b="0" lang="en" sz="2200">
                <a:solidFill>
                  <a:srgbClr val="000000"/>
                </a:solidFill>
                <a:latin typeface="Courier New"/>
                <a:ea typeface="Courier New"/>
                <a:cs typeface="Courier New"/>
                <a:sym typeface="Courier New"/>
              </a:rPr>
              <a:t>, </a:t>
            </a:r>
            <a:endParaRPr sz="500"/>
          </a:p>
        </p:txBody>
      </p:sp>
      <p:sp>
        <p:nvSpPr>
          <p:cNvPr id="755" name="Google Shape;755;g28389bfd810_0_179"/>
          <p:cNvSpPr txBox="1"/>
          <p:nvPr/>
        </p:nvSpPr>
        <p:spPr>
          <a:xfrm>
            <a:off x="4902258" y="1349731"/>
            <a:ext cx="4584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a:t>
            </a:r>
            <a:endParaRPr sz="500"/>
          </a:p>
        </p:txBody>
      </p:sp>
      <p:sp>
        <p:nvSpPr>
          <p:cNvPr id="756" name="Google Shape;756;g28389bfd810_0_179"/>
          <p:cNvSpPr txBox="1"/>
          <p:nvPr/>
        </p:nvSpPr>
        <p:spPr>
          <a:xfrm>
            <a:off x="4218050" y="1349730"/>
            <a:ext cx="6744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19</a:t>
            </a:r>
            <a:r>
              <a:rPr b="0" lang="en" sz="2200">
                <a:solidFill>
                  <a:schemeClr val="dk1"/>
                </a:solidFill>
                <a:latin typeface="Courier New"/>
                <a:ea typeface="Courier New"/>
                <a:cs typeface="Courier New"/>
                <a:sym typeface="Courier New"/>
              </a:rPr>
              <a:t>,</a:t>
            </a:r>
            <a:endParaRPr sz="500"/>
          </a:p>
        </p:txBody>
      </p:sp>
      <p:sp>
        <p:nvSpPr>
          <p:cNvPr id="757" name="Google Shape;757;g28389bfd810_0_179"/>
          <p:cNvSpPr txBox="1"/>
          <p:nvPr/>
        </p:nvSpPr>
        <p:spPr>
          <a:xfrm>
            <a:off x="476344" y="2232677"/>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my_list.remove(</a:t>
            </a:r>
            <a:r>
              <a:rPr b="0" lang="en" sz="2200">
                <a:solidFill>
                  <a:srgbClr val="098156"/>
                </a:solidFill>
                <a:latin typeface="Courier New"/>
                <a:ea typeface="Courier New"/>
                <a:cs typeface="Courier New"/>
                <a:sym typeface="Courier New"/>
              </a:rPr>
              <a:t>-2</a:t>
            </a:r>
            <a:r>
              <a:rPr b="0" lang="en" sz="2200">
                <a:solidFill>
                  <a:srgbClr val="000000"/>
                </a:solidFill>
                <a:latin typeface="Courier New"/>
                <a:ea typeface="Courier New"/>
                <a:cs typeface="Courier New"/>
                <a:sym typeface="Courier New"/>
              </a:rPr>
              <a:t>)</a:t>
            </a:r>
            <a:endParaRPr sz="500"/>
          </a:p>
        </p:txBody>
      </p:sp>
      <p:sp>
        <p:nvSpPr>
          <p:cNvPr id="758" name="Google Shape;758;g28389bfd810_0_179"/>
          <p:cNvSpPr txBox="1"/>
          <p:nvPr/>
        </p:nvSpPr>
        <p:spPr>
          <a:xfrm>
            <a:off x="3691090" y="1349730"/>
            <a:ext cx="1728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5</a:t>
            </a:r>
            <a:r>
              <a:rPr b="0" lang="en" sz="2200">
                <a:solidFill>
                  <a:schemeClr val="dk1"/>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 19</a:t>
            </a:r>
            <a:r>
              <a:rPr b="0" lang="en" sz="2200">
                <a:solidFill>
                  <a:schemeClr val="dk1"/>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 8</a:t>
            </a:r>
            <a:r>
              <a:rPr b="0" lang="en" sz="2200">
                <a:solidFill>
                  <a:srgbClr val="000000"/>
                </a:solidFill>
                <a:latin typeface="Courier New"/>
                <a:ea typeface="Courier New"/>
                <a:cs typeface="Courier New"/>
                <a:sym typeface="Courier New"/>
              </a:rPr>
              <a:t>]</a:t>
            </a:r>
            <a:endParaRPr sz="500"/>
          </a:p>
        </p:txBody>
      </p:sp>
      <p:sp>
        <p:nvSpPr>
          <p:cNvPr id="759" name="Google Shape;759;g28389bfd810_0_179"/>
          <p:cNvSpPr txBox="1"/>
          <p:nvPr/>
        </p:nvSpPr>
        <p:spPr>
          <a:xfrm>
            <a:off x="476344" y="2613551"/>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my_list.remove(</a:t>
            </a:r>
            <a:r>
              <a:rPr lang="en" sz="2200">
                <a:solidFill>
                  <a:srgbClr val="098156"/>
                </a:solidFill>
                <a:latin typeface="Courier New"/>
                <a:ea typeface="Courier New"/>
                <a:cs typeface="Courier New"/>
                <a:sym typeface="Courier New"/>
              </a:rPr>
              <a:t>19</a:t>
            </a:r>
            <a:r>
              <a:rPr b="0" lang="en" sz="2200">
                <a:solidFill>
                  <a:srgbClr val="000000"/>
                </a:solidFill>
                <a:latin typeface="Courier New"/>
                <a:ea typeface="Courier New"/>
                <a:cs typeface="Courier New"/>
                <a:sym typeface="Courier New"/>
              </a:rPr>
              <a:t>)</a:t>
            </a:r>
            <a:endParaRPr sz="500"/>
          </a:p>
        </p:txBody>
      </p:sp>
      <p:sp>
        <p:nvSpPr>
          <p:cNvPr id="760" name="Google Shape;760;g28389bfd810_0_179"/>
          <p:cNvSpPr/>
          <p:nvPr/>
        </p:nvSpPr>
        <p:spPr>
          <a:xfrm>
            <a:off x="4178410" y="1401486"/>
            <a:ext cx="393600" cy="269700"/>
          </a:xfrm>
          <a:prstGeom prst="rect">
            <a:avLst/>
          </a:prstGeom>
          <a:noFill/>
          <a:ln cap="flat" cmpd="sng" w="38100">
            <a:solidFill>
              <a:schemeClr val="dk1"/>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761" name="Google Shape;761;g28389bfd810_0_179"/>
          <p:cNvSpPr txBox="1"/>
          <p:nvPr/>
        </p:nvSpPr>
        <p:spPr>
          <a:xfrm>
            <a:off x="1813451" y="1349732"/>
            <a:ext cx="18981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endParaRPr sz="500"/>
          </a:p>
        </p:txBody>
      </p:sp>
      <p:sp>
        <p:nvSpPr>
          <p:cNvPr id="762" name="Google Shape;762;g28389bfd810_0_179"/>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763" name="Google Shape;763;g28389bfd810_0_179"/>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remove()</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gtEl>
                                        <p:attrNameLst>
                                          <p:attrName>style.visibility</p:attrName>
                                        </p:attrNameLst>
                                      </p:cBhvr>
                                      <p:to>
                                        <p:strVal val="visible"/>
                                      </p:to>
                                    </p:set>
                                  </p:childTnLst>
                                </p:cTn>
                              </p:par>
                            </p:childTnLst>
                          </p:cTn>
                        </p:par>
                        <p:par>
                          <p:cTn fill="hold">
                            <p:stCondLst>
                              <p:cond delay="1"/>
                            </p:stCondLst>
                            <p:childTnLst>
                              <p:par>
                                <p:cTn fill="hold" nodeType="afterEffect" presetClass="entr" presetID="1" presetSubtype="0">
                                  <p:stCondLst>
                                    <p:cond delay="0"/>
                                  </p:stCondLst>
                                  <p:childTnLst>
                                    <p:set>
                                      <p:cBhvr>
                                        <p:cTn dur="1" fill="hold">
                                          <p:stCondLst>
                                            <p:cond delay="0"/>
                                          </p:stCondLst>
                                        </p:cTn>
                                        <p:tgtEl>
                                          <p:spTgt spid="75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5"/>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75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sp>
        <p:nvSpPr>
          <p:cNvPr id="768" name="Google Shape;768;g28389bfd810_0_193"/>
          <p:cNvSpPr txBox="1"/>
          <p:nvPr/>
        </p:nvSpPr>
        <p:spPr>
          <a:xfrm>
            <a:off x="476344" y="2232677"/>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my_list.remove(</a:t>
            </a:r>
            <a:r>
              <a:rPr b="0" lang="en" sz="2200">
                <a:solidFill>
                  <a:srgbClr val="098156"/>
                </a:solidFill>
                <a:latin typeface="Courier New"/>
                <a:ea typeface="Courier New"/>
                <a:cs typeface="Courier New"/>
                <a:sym typeface="Courier New"/>
              </a:rPr>
              <a:t>-2</a:t>
            </a:r>
            <a:r>
              <a:rPr b="0" lang="en" sz="2200">
                <a:solidFill>
                  <a:srgbClr val="000000"/>
                </a:solidFill>
                <a:latin typeface="Courier New"/>
                <a:ea typeface="Courier New"/>
                <a:cs typeface="Courier New"/>
                <a:sym typeface="Courier New"/>
              </a:rPr>
              <a:t>)</a:t>
            </a:r>
            <a:endParaRPr sz="500"/>
          </a:p>
        </p:txBody>
      </p:sp>
      <p:sp>
        <p:nvSpPr>
          <p:cNvPr id="769" name="Google Shape;769;g28389bfd810_0_193"/>
          <p:cNvSpPr txBox="1"/>
          <p:nvPr/>
        </p:nvSpPr>
        <p:spPr>
          <a:xfrm>
            <a:off x="476344" y="2613551"/>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my_list.remove(</a:t>
            </a:r>
            <a:r>
              <a:rPr lang="en" sz="2200">
                <a:solidFill>
                  <a:srgbClr val="098156"/>
                </a:solidFill>
                <a:latin typeface="Courier New"/>
                <a:ea typeface="Courier New"/>
                <a:cs typeface="Courier New"/>
                <a:sym typeface="Courier New"/>
              </a:rPr>
              <a:t>19</a:t>
            </a:r>
            <a:r>
              <a:rPr b="0" lang="en" sz="2200">
                <a:solidFill>
                  <a:srgbClr val="000000"/>
                </a:solidFill>
                <a:latin typeface="Courier New"/>
                <a:ea typeface="Courier New"/>
                <a:cs typeface="Courier New"/>
                <a:sym typeface="Courier New"/>
              </a:rPr>
              <a:t>)</a:t>
            </a:r>
            <a:endParaRPr sz="500"/>
          </a:p>
        </p:txBody>
      </p:sp>
      <p:sp>
        <p:nvSpPr>
          <p:cNvPr id="770" name="Google Shape;770;g28389bfd810_0_193"/>
          <p:cNvSpPr txBox="1"/>
          <p:nvPr/>
        </p:nvSpPr>
        <p:spPr>
          <a:xfrm>
            <a:off x="1817125" y="1349731"/>
            <a:ext cx="25668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5</a:t>
            </a:r>
            <a:r>
              <a:rPr b="0" lang="en" sz="2200">
                <a:solidFill>
                  <a:srgbClr val="000000"/>
                </a:solidFill>
                <a:latin typeface="Courier New"/>
                <a:ea typeface="Courier New"/>
                <a:cs typeface="Courier New"/>
                <a:sym typeface="Courier New"/>
              </a:rPr>
              <a:t>, </a:t>
            </a:r>
            <a:endParaRPr sz="500"/>
          </a:p>
        </p:txBody>
      </p:sp>
      <p:sp>
        <p:nvSpPr>
          <p:cNvPr id="771" name="Google Shape;771;g28389bfd810_0_193"/>
          <p:cNvSpPr txBox="1"/>
          <p:nvPr/>
        </p:nvSpPr>
        <p:spPr>
          <a:xfrm>
            <a:off x="4217368" y="1349731"/>
            <a:ext cx="4584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a:t>
            </a:r>
            <a:endParaRPr sz="500"/>
          </a:p>
        </p:txBody>
      </p:sp>
      <p:sp>
        <p:nvSpPr>
          <p:cNvPr id="772" name="Google Shape;772;g28389bfd810_0_193"/>
          <p:cNvSpPr txBox="1"/>
          <p:nvPr/>
        </p:nvSpPr>
        <p:spPr>
          <a:xfrm>
            <a:off x="1817125" y="1349731"/>
            <a:ext cx="28857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5</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a:t>
            </a:r>
            <a:endParaRPr sz="500"/>
          </a:p>
        </p:txBody>
      </p:sp>
      <p:sp>
        <p:nvSpPr>
          <p:cNvPr id="773" name="Google Shape;773;g28389bfd810_0_193"/>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774" name="Google Shape;774;g28389bfd810_0_193"/>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remove()</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xit" presetID="1" presetSubtype="0">
                                  <p:stCondLst>
                                    <p:cond delay="0"/>
                                  </p:stCondLst>
                                  <p:childTnLst>
                                    <p:set>
                                      <p:cBhvr>
                                        <p:cTn dur="1" fill="hold">
                                          <p:stCondLst>
                                            <p:cond delay="1"/>
                                          </p:stCondLst>
                                        </p:cTn>
                                        <p:tgtEl>
                                          <p:spTgt spid="77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77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7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g28389bfd810_0_204"/>
          <p:cNvSpPr txBox="1"/>
          <p:nvPr/>
        </p:nvSpPr>
        <p:spPr>
          <a:xfrm>
            <a:off x="3703497" y="1349730"/>
            <a:ext cx="435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1</a:t>
            </a:r>
            <a:r>
              <a:rPr b="0" lang="en" sz="2200">
                <a:solidFill>
                  <a:srgbClr val="000000"/>
                </a:solidFill>
                <a:latin typeface="Courier New"/>
                <a:ea typeface="Courier New"/>
                <a:cs typeface="Courier New"/>
                <a:sym typeface="Courier New"/>
              </a:rPr>
              <a:t>,</a:t>
            </a:r>
            <a:endParaRPr sz="500"/>
          </a:p>
        </p:txBody>
      </p:sp>
      <p:sp>
        <p:nvSpPr>
          <p:cNvPr id="780" name="Google Shape;780;g28389bfd810_0_204"/>
          <p:cNvSpPr txBox="1"/>
          <p:nvPr/>
        </p:nvSpPr>
        <p:spPr>
          <a:xfrm>
            <a:off x="3703497" y="1348998"/>
            <a:ext cx="2634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1</a:t>
            </a:r>
            <a:endParaRPr b="0" sz="2200">
              <a:solidFill>
                <a:srgbClr val="000000"/>
              </a:solidFill>
              <a:latin typeface="Courier New"/>
              <a:ea typeface="Courier New"/>
              <a:cs typeface="Courier New"/>
              <a:sym typeface="Courier New"/>
            </a:endParaRPr>
          </a:p>
        </p:txBody>
      </p:sp>
      <p:sp>
        <p:nvSpPr>
          <p:cNvPr id="781" name="Google Shape;781;g28389bfd810_0_204"/>
          <p:cNvSpPr txBox="1"/>
          <p:nvPr/>
        </p:nvSpPr>
        <p:spPr>
          <a:xfrm>
            <a:off x="3875666" y="1349364"/>
            <a:ext cx="2634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chemeClr val="dk1"/>
                </a:solidFill>
                <a:latin typeface="Courier New"/>
                <a:ea typeface="Courier New"/>
                <a:cs typeface="Courier New"/>
                <a:sym typeface="Courier New"/>
              </a:rPr>
              <a:t>,</a:t>
            </a:r>
            <a:endParaRPr sz="500"/>
          </a:p>
        </p:txBody>
      </p:sp>
      <p:sp>
        <p:nvSpPr>
          <p:cNvPr id="782" name="Google Shape;782;g28389bfd810_0_204"/>
          <p:cNvSpPr txBox="1"/>
          <p:nvPr/>
        </p:nvSpPr>
        <p:spPr>
          <a:xfrm>
            <a:off x="4217158" y="1349730"/>
            <a:ext cx="1731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5</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a:t>
            </a:r>
            <a:endParaRPr sz="500"/>
          </a:p>
        </p:txBody>
      </p:sp>
      <p:sp>
        <p:nvSpPr>
          <p:cNvPr id="783" name="Google Shape;783;g28389bfd810_0_204"/>
          <p:cNvSpPr txBox="1"/>
          <p:nvPr/>
        </p:nvSpPr>
        <p:spPr>
          <a:xfrm>
            <a:off x="476344" y="2232677"/>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my_list.pop(</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a:t>
            </a:r>
            <a:endParaRPr sz="500"/>
          </a:p>
        </p:txBody>
      </p:sp>
      <p:sp>
        <p:nvSpPr>
          <p:cNvPr id="784" name="Google Shape;784;g28389bfd810_0_204"/>
          <p:cNvSpPr txBox="1"/>
          <p:nvPr/>
        </p:nvSpPr>
        <p:spPr>
          <a:xfrm>
            <a:off x="1817126" y="1349731"/>
            <a:ext cx="18864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endParaRPr sz="500"/>
          </a:p>
        </p:txBody>
      </p:sp>
      <p:sp>
        <p:nvSpPr>
          <p:cNvPr id="785" name="Google Shape;785;g28389bfd810_0_204"/>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786" name="Google Shape;786;g28389bfd810_0_204"/>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pop</a:t>
            </a:r>
            <a:r>
              <a:rPr b="1" lang="en" sz="2600">
                <a:solidFill>
                  <a:srgbClr val="006D64"/>
                </a:solidFill>
                <a:latin typeface="Helvetica Neue"/>
                <a:ea typeface="Helvetica Neue"/>
                <a:cs typeface="Helvetica Neue"/>
                <a:sym typeface="Helvetica Neue"/>
              </a:rPr>
              <a:t>()</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8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779"/>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78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8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8389bfd810_1_403"/>
          <p:cNvSpPr txBox="1"/>
          <p:nvPr>
            <p:ph idx="1" type="body"/>
          </p:nvPr>
        </p:nvSpPr>
        <p:spPr>
          <a:xfrm>
            <a:off x="334707" y="1708824"/>
            <a:ext cx="7687800" cy="27222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SzPts val="1100"/>
              <a:buChar char="●"/>
            </a:pPr>
            <a:r>
              <a:rPr lang="en" sz="1600"/>
              <a:t>Comments allow sections of the code to be more readable</a:t>
            </a:r>
            <a:endParaRPr sz="1600"/>
          </a:p>
          <a:p>
            <a:pPr indent="-298450" lvl="1" marL="914400" rtl="0" algn="l">
              <a:lnSpc>
                <a:spcPct val="100000"/>
              </a:lnSpc>
              <a:spcBef>
                <a:spcPts val="0"/>
              </a:spcBef>
              <a:spcAft>
                <a:spcPts val="0"/>
              </a:spcAft>
              <a:buSzPts val="1100"/>
              <a:buChar char="○"/>
            </a:pPr>
            <a:r>
              <a:rPr lang="en" sz="1600"/>
              <a:t>Anything after a “#” is a comment</a:t>
            </a:r>
            <a:endParaRPr sz="1600"/>
          </a:p>
          <a:p>
            <a:pPr indent="-298450" lvl="1" marL="914400" rtl="0" algn="l">
              <a:lnSpc>
                <a:spcPct val="135714"/>
              </a:lnSpc>
              <a:spcBef>
                <a:spcPts val="0"/>
              </a:spcBef>
              <a:spcAft>
                <a:spcPts val="0"/>
              </a:spcAft>
              <a:buSzPts val="1100"/>
              <a:buChar char="○"/>
            </a:pPr>
            <a:r>
              <a:rPr lang="en" sz="1600">
                <a:solidFill>
                  <a:srgbClr val="008000"/>
                </a:solidFill>
                <a:highlight>
                  <a:srgbClr val="FFFFFE"/>
                </a:highlight>
                <a:latin typeface="Courier New"/>
                <a:ea typeface="Courier New"/>
                <a:cs typeface="Courier New"/>
                <a:sym typeface="Courier New"/>
              </a:rPr>
              <a:t># I am a comment!</a:t>
            </a:r>
            <a:endParaRPr sz="1600">
              <a:solidFill>
                <a:srgbClr val="1E1E1E"/>
              </a:solidFill>
              <a:highlight>
                <a:srgbClr val="FFFFFE"/>
              </a:highlight>
              <a:latin typeface="Courier New"/>
              <a:ea typeface="Courier New"/>
              <a:cs typeface="Courier New"/>
              <a:sym typeface="Courier New"/>
            </a:endParaRPr>
          </a:p>
          <a:p>
            <a:pPr indent="-330200" lvl="0" marL="457200" rtl="0" algn="l">
              <a:lnSpc>
                <a:spcPct val="135714"/>
              </a:lnSpc>
              <a:spcBef>
                <a:spcPts val="0"/>
              </a:spcBef>
              <a:spcAft>
                <a:spcPts val="0"/>
              </a:spcAft>
              <a:buSzPts val="1600"/>
              <a:buChar char="●"/>
            </a:pPr>
            <a:r>
              <a:rPr lang="en" sz="1600"/>
              <a:t>Indents are required, serving the function of curly brackets (use tab key)</a:t>
            </a:r>
            <a:endParaRPr sz="1600">
              <a:solidFill>
                <a:srgbClr val="1E1E1E"/>
              </a:solidFill>
              <a:highlight>
                <a:srgbClr val="FFFFFE"/>
              </a:highlight>
              <a:latin typeface="Courier New"/>
              <a:ea typeface="Courier New"/>
              <a:cs typeface="Courier New"/>
              <a:sym typeface="Courier New"/>
            </a:endParaRPr>
          </a:p>
        </p:txBody>
      </p:sp>
      <p:sp>
        <p:nvSpPr>
          <p:cNvPr id="169" name="Google Shape;169;g28389bfd810_1_403"/>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70" name="Google Shape;170;g28389bfd810_1_403"/>
          <p:cNvSpPr txBox="1"/>
          <p:nvPr/>
        </p:nvSpPr>
        <p:spPr>
          <a:xfrm>
            <a:off x="138898" y="-1"/>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4C7F"/>
                </a:solidFill>
                <a:latin typeface="Helvetica Neue"/>
                <a:ea typeface="Helvetica Neue"/>
                <a:cs typeface="Helvetica Neue"/>
                <a:sym typeface="Helvetica Neue"/>
              </a:rPr>
              <a:t>General Python Syntax</a:t>
            </a:r>
            <a:endParaRPr b="1" i="0" sz="2600" u="none" cap="none" strike="noStrike">
              <a:solidFill>
                <a:srgbClr val="004C7F"/>
              </a:solidFill>
              <a:latin typeface="Helvetica Neue"/>
              <a:ea typeface="Helvetica Neue"/>
              <a:cs typeface="Helvetica Neue"/>
              <a:sym typeface="Helvetica Neue"/>
            </a:endParaRPr>
          </a:p>
        </p:txBody>
      </p:sp>
      <p:sp>
        <p:nvSpPr>
          <p:cNvPr id="171" name="Google Shape;171;g28389bfd810_1_403"/>
          <p:cNvSpPr txBox="1"/>
          <p:nvPr/>
        </p:nvSpPr>
        <p:spPr>
          <a:xfrm>
            <a:off x="138898" y="63594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Getting Started</a:t>
            </a:r>
            <a:endParaRPr b="1" i="0" sz="2600" u="none" cap="none" strike="noStrike">
              <a:solidFill>
                <a:srgbClr val="006D64"/>
              </a:solidFill>
              <a:latin typeface="Helvetica Neue"/>
              <a:ea typeface="Helvetica Neue"/>
              <a:cs typeface="Helvetica Neue"/>
              <a:sym typeface="Helvetica Neue"/>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g28389bfd810_0_216"/>
          <p:cNvSpPr txBox="1"/>
          <p:nvPr/>
        </p:nvSpPr>
        <p:spPr>
          <a:xfrm>
            <a:off x="3706158" y="1349731"/>
            <a:ext cx="1731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5</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a:t>
            </a:r>
            <a:endParaRPr sz="500"/>
          </a:p>
        </p:txBody>
      </p:sp>
      <p:sp>
        <p:nvSpPr>
          <p:cNvPr id="792" name="Google Shape;792;g28389bfd810_0_216"/>
          <p:cNvSpPr txBox="1"/>
          <p:nvPr/>
        </p:nvSpPr>
        <p:spPr>
          <a:xfrm>
            <a:off x="3706158" y="1349730"/>
            <a:ext cx="4668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14</a:t>
            </a:r>
            <a:endParaRPr b="0" sz="2200">
              <a:solidFill>
                <a:srgbClr val="000000"/>
              </a:solidFill>
              <a:latin typeface="Courier New"/>
              <a:ea typeface="Courier New"/>
              <a:cs typeface="Courier New"/>
              <a:sym typeface="Courier New"/>
            </a:endParaRPr>
          </a:p>
        </p:txBody>
      </p:sp>
      <p:sp>
        <p:nvSpPr>
          <p:cNvPr id="793" name="Google Shape;793;g28389bfd810_0_216"/>
          <p:cNvSpPr txBox="1"/>
          <p:nvPr/>
        </p:nvSpPr>
        <p:spPr>
          <a:xfrm>
            <a:off x="4390807" y="1349730"/>
            <a:ext cx="9459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2200">
                <a:solidFill>
                  <a:srgbClr val="098156"/>
                </a:solidFill>
                <a:latin typeface="Courier New"/>
                <a:ea typeface="Courier New"/>
                <a:cs typeface="Courier New"/>
                <a:sym typeface="Courier New"/>
              </a:rPr>
              <a:t>5</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a:t>
            </a:r>
            <a:endParaRPr sz="500"/>
          </a:p>
        </p:txBody>
      </p:sp>
      <p:sp>
        <p:nvSpPr>
          <p:cNvPr id="794" name="Google Shape;794;g28389bfd810_0_216"/>
          <p:cNvSpPr txBox="1"/>
          <p:nvPr/>
        </p:nvSpPr>
        <p:spPr>
          <a:xfrm>
            <a:off x="476344" y="2232677"/>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my_list.pop(</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a:t>
            </a:r>
            <a:endParaRPr sz="500"/>
          </a:p>
        </p:txBody>
      </p:sp>
      <p:sp>
        <p:nvSpPr>
          <p:cNvPr id="795" name="Google Shape;795;g28389bfd810_0_216"/>
          <p:cNvSpPr txBox="1"/>
          <p:nvPr/>
        </p:nvSpPr>
        <p:spPr>
          <a:xfrm>
            <a:off x="3522115" y="2232677"/>
            <a:ext cx="2634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1</a:t>
            </a:r>
            <a:endParaRPr b="0" sz="2200">
              <a:solidFill>
                <a:srgbClr val="000000"/>
              </a:solidFill>
              <a:latin typeface="Courier New"/>
              <a:ea typeface="Courier New"/>
              <a:cs typeface="Courier New"/>
              <a:sym typeface="Courier New"/>
            </a:endParaRPr>
          </a:p>
        </p:txBody>
      </p:sp>
      <p:sp>
        <p:nvSpPr>
          <p:cNvPr id="796" name="Google Shape;796;g28389bfd810_0_216"/>
          <p:cNvSpPr txBox="1"/>
          <p:nvPr/>
        </p:nvSpPr>
        <p:spPr>
          <a:xfrm>
            <a:off x="1817125" y="1349731"/>
            <a:ext cx="1968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endParaRPr sz="500"/>
          </a:p>
        </p:txBody>
      </p:sp>
      <p:cxnSp>
        <p:nvCxnSpPr>
          <p:cNvPr id="797" name="Google Shape;797;g28389bfd810_0_216"/>
          <p:cNvCxnSpPr/>
          <p:nvPr/>
        </p:nvCxnSpPr>
        <p:spPr>
          <a:xfrm>
            <a:off x="2923293" y="2424363"/>
            <a:ext cx="517200" cy="0"/>
          </a:xfrm>
          <a:prstGeom prst="straightConnector1">
            <a:avLst/>
          </a:prstGeom>
          <a:noFill/>
          <a:ln cap="flat" cmpd="sng" w="76200">
            <a:solidFill>
              <a:srgbClr val="004C7F"/>
            </a:solidFill>
            <a:prstDash val="solid"/>
            <a:miter lim="800000"/>
            <a:headEnd len="sm" w="sm" type="none"/>
            <a:tailEnd len="med" w="med" type="triangle"/>
          </a:ln>
        </p:spPr>
      </p:cxnSp>
      <p:sp>
        <p:nvSpPr>
          <p:cNvPr id="798" name="Google Shape;798;g28389bfd810_0_216"/>
          <p:cNvSpPr txBox="1"/>
          <p:nvPr/>
        </p:nvSpPr>
        <p:spPr>
          <a:xfrm>
            <a:off x="4049481" y="1349730"/>
            <a:ext cx="2634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chemeClr val="dk1"/>
                </a:solidFill>
                <a:latin typeface="Courier New"/>
                <a:ea typeface="Courier New"/>
                <a:cs typeface="Courier New"/>
                <a:sym typeface="Courier New"/>
              </a:rPr>
              <a:t>,</a:t>
            </a:r>
            <a:endParaRPr sz="500"/>
          </a:p>
        </p:txBody>
      </p:sp>
      <p:sp>
        <p:nvSpPr>
          <p:cNvPr id="799" name="Google Shape;799;g28389bfd810_0_216"/>
          <p:cNvSpPr txBox="1"/>
          <p:nvPr/>
        </p:nvSpPr>
        <p:spPr>
          <a:xfrm>
            <a:off x="476344" y="2613551"/>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my_list.pop(</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a:t>
            </a:r>
            <a:endParaRPr sz="500"/>
          </a:p>
        </p:txBody>
      </p:sp>
      <p:sp>
        <p:nvSpPr>
          <p:cNvPr id="800" name="Google Shape;800;g28389bfd810_0_216"/>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801" name="Google Shape;801;g28389bfd810_0_216"/>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pop()</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793"/>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79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7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g28389bfd810_0_231"/>
          <p:cNvSpPr txBox="1"/>
          <p:nvPr/>
        </p:nvSpPr>
        <p:spPr>
          <a:xfrm>
            <a:off x="3488222" y="2621945"/>
            <a:ext cx="4668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14</a:t>
            </a:r>
            <a:endParaRPr b="0" sz="2200">
              <a:solidFill>
                <a:srgbClr val="000000"/>
              </a:solidFill>
              <a:latin typeface="Courier New"/>
              <a:ea typeface="Courier New"/>
              <a:cs typeface="Courier New"/>
              <a:sym typeface="Courier New"/>
            </a:endParaRPr>
          </a:p>
        </p:txBody>
      </p:sp>
      <p:sp>
        <p:nvSpPr>
          <p:cNvPr id="807" name="Google Shape;807;g28389bfd810_0_231"/>
          <p:cNvSpPr txBox="1"/>
          <p:nvPr/>
        </p:nvSpPr>
        <p:spPr>
          <a:xfrm>
            <a:off x="3703566" y="1349730"/>
            <a:ext cx="9459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2200">
                <a:solidFill>
                  <a:srgbClr val="098156"/>
                </a:solidFill>
                <a:latin typeface="Courier New"/>
                <a:ea typeface="Courier New"/>
                <a:cs typeface="Courier New"/>
                <a:sym typeface="Courier New"/>
              </a:rPr>
              <a:t>5</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a:t>
            </a:r>
            <a:endParaRPr sz="500"/>
          </a:p>
        </p:txBody>
      </p:sp>
      <p:sp>
        <p:nvSpPr>
          <p:cNvPr id="808" name="Google Shape;808;g28389bfd810_0_231"/>
          <p:cNvSpPr txBox="1"/>
          <p:nvPr/>
        </p:nvSpPr>
        <p:spPr>
          <a:xfrm>
            <a:off x="476344" y="2232677"/>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my_list.pop(</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a:t>
            </a:r>
            <a:endParaRPr sz="500"/>
          </a:p>
        </p:txBody>
      </p:sp>
      <p:sp>
        <p:nvSpPr>
          <p:cNvPr id="809" name="Google Shape;809;g28389bfd810_0_231"/>
          <p:cNvSpPr txBox="1"/>
          <p:nvPr/>
        </p:nvSpPr>
        <p:spPr>
          <a:xfrm>
            <a:off x="3522115" y="2232677"/>
            <a:ext cx="2634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98156"/>
                </a:solidFill>
                <a:latin typeface="Courier New"/>
                <a:ea typeface="Courier New"/>
                <a:cs typeface="Courier New"/>
                <a:sym typeface="Courier New"/>
              </a:rPr>
              <a:t>1</a:t>
            </a:r>
            <a:endParaRPr b="0" sz="2200">
              <a:solidFill>
                <a:srgbClr val="000000"/>
              </a:solidFill>
              <a:latin typeface="Courier New"/>
              <a:ea typeface="Courier New"/>
              <a:cs typeface="Courier New"/>
              <a:sym typeface="Courier New"/>
            </a:endParaRPr>
          </a:p>
        </p:txBody>
      </p:sp>
      <p:sp>
        <p:nvSpPr>
          <p:cNvPr id="810" name="Google Shape;810;g28389bfd810_0_231"/>
          <p:cNvSpPr txBox="1"/>
          <p:nvPr/>
        </p:nvSpPr>
        <p:spPr>
          <a:xfrm>
            <a:off x="1817125" y="1349731"/>
            <a:ext cx="1968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endParaRPr sz="500"/>
          </a:p>
        </p:txBody>
      </p:sp>
      <p:cxnSp>
        <p:nvCxnSpPr>
          <p:cNvPr id="811" name="Google Shape;811;g28389bfd810_0_231"/>
          <p:cNvCxnSpPr/>
          <p:nvPr/>
        </p:nvCxnSpPr>
        <p:spPr>
          <a:xfrm>
            <a:off x="2923293" y="2424363"/>
            <a:ext cx="517200" cy="0"/>
          </a:xfrm>
          <a:prstGeom prst="straightConnector1">
            <a:avLst/>
          </a:prstGeom>
          <a:noFill/>
          <a:ln cap="flat" cmpd="sng" w="76200">
            <a:solidFill>
              <a:srgbClr val="004C7F"/>
            </a:solidFill>
            <a:prstDash val="solid"/>
            <a:miter lim="800000"/>
            <a:headEnd len="sm" w="sm" type="none"/>
            <a:tailEnd len="med" w="med" type="triangle"/>
          </a:ln>
        </p:spPr>
      </p:cxnSp>
      <p:sp>
        <p:nvSpPr>
          <p:cNvPr id="812" name="Google Shape;812;g28389bfd810_0_231"/>
          <p:cNvSpPr txBox="1"/>
          <p:nvPr/>
        </p:nvSpPr>
        <p:spPr>
          <a:xfrm>
            <a:off x="476344" y="2613551"/>
            <a:ext cx="457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my_list.pop(</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a:t>
            </a:r>
            <a:endParaRPr sz="500"/>
          </a:p>
        </p:txBody>
      </p:sp>
      <p:cxnSp>
        <p:nvCxnSpPr>
          <p:cNvPr id="813" name="Google Shape;813;g28389bfd810_0_231"/>
          <p:cNvCxnSpPr/>
          <p:nvPr/>
        </p:nvCxnSpPr>
        <p:spPr>
          <a:xfrm>
            <a:off x="2923293" y="2812382"/>
            <a:ext cx="517200" cy="0"/>
          </a:xfrm>
          <a:prstGeom prst="straightConnector1">
            <a:avLst/>
          </a:prstGeom>
          <a:noFill/>
          <a:ln cap="flat" cmpd="sng" w="76200">
            <a:solidFill>
              <a:srgbClr val="004C7F"/>
            </a:solidFill>
            <a:prstDash val="solid"/>
            <a:miter lim="800000"/>
            <a:headEnd len="sm" w="sm" type="none"/>
            <a:tailEnd len="med" w="med" type="triangle"/>
          </a:ln>
        </p:spPr>
      </p:cxnSp>
      <p:sp>
        <p:nvSpPr>
          <p:cNvPr id="814" name="Google Shape;814;g28389bfd810_0_231"/>
          <p:cNvSpPr txBox="1"/>
          <p:nvPr/>
        </p:nvSpPr>
        <p:spPr>
          <a:xfrm>
            <a:off x="1817125" y="1349730"/>
            <a:ext cx="2832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5</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a:t>
            </a:r>
            <a:endParaRPr sz="500"/>
          </a:p>
        </p:txBody>
      </p:sp>
      <p:sp>
        <p:nvSpPr>
          <p:cNvPr id="815" name="Google Shape;815;g28389bfd810_0_231"/>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816" name="Google Shape;816;g28389bfd810_0_231"/>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pop()</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14"/>
                                        </p:tgtEl>
                                        <p:attrNameLst>
                                          <p:attrName>style.visibility</p:attrName>
                                        </p:attrNameLst>
                                      </p:cBhvr>
                                      <p:to>
                                        <p:strVal val="visible"/>
                                      </p:to>
                                    </p:set>
                                  </p:childTnLst>
                                </p:cTn>
                              </p:par>
                              <p:par>
                                <p:cTn fill="hold" nodeType="withEffect" presetClass="exit" presetID="1" presetSubtype="0">
                                  <p:stCondLst>
                                    <p:cond delay="0"/>
                                  </p:stCondLst>
                                  <p:childTnLst>
                                    <p:set>
                                      <p:cBhvr>
                                        <p:cTn dur="1" fill="hold">
                                          <p:stCondLst>
                                            <p:cond delay="1"/>
                                          </p:stCondLst>
                                        </p:cTn>
                                        <p:tgtEl>
                                          <p:spTgt spid="81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80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g28389bfd810_0_246"/>
          <p:cNvSpPr txBox="1"/>
          <p:nvPr/>
        </p:nvSpPr>
        <p:spPr>
          <a:xfrm>
            <a:off x="1817125" y="1349040"/>
            <a:ext cx="26820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5</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8</a:t>
            </a:r>
            <a:endParaRPr b="0" sz="2200">
              <a:solidFill>
                <a:srgbClr val="000000"/>
              </a:solidFill>
              <a:latin typeface="Courier New"/>
              <a:ea typeface="Courier New"/>
              <a:cs typeface="Courier New"/>
              <a:sym typeface="Courier New"/>
            </a:endParaRPr>
          </a:p>
        </p:txBody>
      </p:sp>
      <p:sp>
        <p:nvSpPr>
          <p:cNvPr id="822" name="Google Shape;822;g28389bfd810_0_246"/>
          <p:cNvSpPr txBox="1"/>
          <p:nvPr/>
        </p:nvSpPr>
        <p:spPr>
          <a:xfrm>
            <a:off x="4388481" y="1349039"/>
            <a:ext cx="2010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chemeClr val="dk1"/>
                </a:solidFill>
                <a:latin typeface="Courier New"/>
                <a:ea typeface="Courier New"/>
                <a:cs typeface="Courier New"/>
                <a:sym typeface="Courier New"/>
              </a:rPr>
              <a:t>]</a:t>
            </a:r>
            <a:endParaRPr sz="500"/>
          </a:p>
        </p:txBody>
      </p:sp>
      <p:sp>
        <p:nvSpPr>
          <p:cNvPr id="823" name="Google Shape;823;g28389bfd810_0_246"/>
          <p:cNvSpPr txBox="1"/>
          <p:nvPr/>
        </p:nvSpPr>
        <p:spPr>
          <a:xfrm>
            <a:off x="476344" y="2232677"/>
            <a:ext cx="24588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my_list_2 = [</a:t>
            </a:r>
            <a:endParaRPr b="0" sz="2200">
              <a:solidFill>
                <a:srgbClr val="FF0000"/>
              </a:solidFill>
              <a:latin typeface="Courier New"/>
              <a:ea typeface="Courier New"/>
              <a:cs typeface="Courier New"/>
              <a:sym typeface="Courier New"/>
            </a:endParaRPr>
          </a:p>
        </p:txBody>
      </p:sp>
      <p:sp>
        <p:nvSpPr>
          <p:cNvPr id="824" name="Google Shape;824;g28389bfd810_0_246"/>
          <p:cNvSpPr txBox="1"/>
          <p:nvPr/>
        </p:nvSpPr>
        <p:spPr>
          <a:xfrm>
            <a:off x="476344" y="2613551"/>
            <a:ext cx="52968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 = my_list + my_list_2</a:t>
            </a:r>
            <a:endParaRPr sz="500"/>
          </a:p>
        </p:txBody>
      </p:sp>
      <p:sp>
        <p:nvSpPr>
          <p:cNvPr id="825" name="Google Shape;825;g28389bfd810_0_246"/>
          <p:cNvSpPr txBox="1"/>
          <p:nvPr/>
        </p:nvSpPr>
        <p:spPr>
          <a:xfrm>
            <a:off x="2703803" y="2232902"/>
            <a:ext cx="2148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2200">
                <a:solidFill>
                  <a:srgbClr val="098156"/>
                </a:solidFill>
                <a:latin typeface="Courier New"/>
                <a:ea typeface="Courier New"/>
                <a:cs typeface="Courier New"/>
                <a:sym typeface="Courier New"/>
              </a:rPr>
              <a:t>10</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9</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7</a:t>
            </a:r>
            <a:r>
              <a:rPr b="0" lang="en" sz="2200">
                <a:solidFill>
                  <a:srgbClr val="000000"/>
                </a:solidFill>
                <a:latin typeface="Courier New"/>
                <a:ea typeface="Courier New"/>
                <a:cs typeface="Courier New"/>
                <a:sym typeface="Courier New"/>
              </a:rPr>
              <a:t>]</a:t>
            </a:r>
            <a:endParaRPr sz="500"/>
          </a:p>
        </p:txBody>
      </p:sp>
      <p:sp>
        <p:nvSpPr>
          <p:cNvPr id="826" name="Google Shape;826;g28389bfd810_0_246"/>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827" name="Google Shape;827;g28389bfd810_0_246"/>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g28389bfd810_0_259"/>
          <p:cNvSpPr txBox="1"/>
          <p:nvPr/>
        </p:nvSpPr>
        <p:spPr>
          <a:xfrm>
            <a:off x="1817125" y="1349040"/>
            <a:ext cx="27549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r>
              <a:rPr b="0" lang="en" sz="2200">
                <a:solidFill>
                  <a:srgbClr val="098156"/>
                </a:solidFill>
                <a:latin typeface="Courier New"/>
                <a:ea typeface="Courier New"/>
                <a:cs typeface="Courier New"/>
                <a:sym typeface="Courier New"/>
              </a:rPr>
              <a:t>3</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14</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0</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5</a:t>
            </a:r>
            <a:r>
              <a:rPr b="0" lang="en" sz="2200">
                <a:solidFill>
                  <a:srgbClr val="000000"/>
                </a:solidFill>
                <a:latin typeface="Courier New"/>
                <a:ea typeface="Courier New"/>
                <a:cs typeface="Courier New"/>
                <a:sym typeface="Courier New"/>
              </a:rPr>
              <a:t>, </a:t>
            </a:r>
            <a:r>
              <a:rPr b="0" lang="en" sz="2200">
                <a:solidFill>
                  <a:srgbClr val="098156"/>
                </a:solidFill>
                <a:latin typeface="Courier New"/>
                <a:ea typeface="Courier New"/>
                <a:cs typeface="Courier New"/>
                <a:sym typeface="Courier New"/>
              </a:rPr>
              <a:t>8</a:t>
            </a:r>
            <a:endParaRPr b="0" sz="2200">
              <a:solidFill>
                <a:schemeClr val="dk1"/>
              </a:solidFill>
              <a:latin typeface="Courier New"/>
              <a:ea typeface="Courier New"/>
              <a:cs typeface="Courier New"/>
              <a:sym typeface="Courier New"/>
            </a:endParaRPr>
          </a:p>
        </p:txBody>
      </p:sp>
      <p:sp>
        <p:nvSpPr>
          <p:cNvPr id="833" name="Google Shape;833;g28389bfd810_0_259"/>
          <p:cNvSpPr txBox="1"/>
          <p:nvPr/>
        </p:nvSpPr>
        <p:spPr>
          <a:xfrm>
            <a:off x="476344" y="2613551"/>
            <a:ext cx="52968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 = my_list + my_list_2</a:t>
            </a:r>
            <a:endParaRPr sz="500"/>
          </a:p>
        </p:txBody>
      </p:sp>
      <p:sp>
        <p:nvSpPr>
          <p:cNvPr id="834" name="Google Shape;834;g28389bfd810_0_259"/>
          <p:cNvSpPr txBox="1"/>
          <p:nvPr/>
        </p:nvSpPr>
        <p:spPr>
          <a:xfrm>
            <a:off x="4733166" y="1348077"/>
            <a:ext cx="2148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2200">
                <a:solidFill>
                  <a:srgbClr val="098156"/>
                </a:solidFill>
                <a:latin typeface="Courier New"/>
                <a:ea typeface="Courier New"/>
                <a:cs typeface="Courier New"/>
                <a:sym typeface="Courier New"/>
              </a:rPr>
              <a:t>10</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9</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b="0"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7</a:t>
            </a:r>
            <a:r>
              <a:rPr b="0" lang="en" sz="2200">
                <a:solidFill>
                  <a:srgbClr val="000000"/>
                </a:solidFill>
                <a:latin typeface="Courier New"/>
                <a:ea typeface="Courier New"/>
                <a:cs typeface="Courier New"/>
                <a:sym typeface="Courier New"/>
              </a:rPr>
              <a:t>]</a:t>
            </a:r>
            <a:endParaRPr sz="500"/>
          </a:p>
        </p:txBody>
      </p:sp>
      <p:sp>
        <p:nvSpPr>
          <p:cNvPr id="835" name="Google Shape;835;g28389bfd810_0_259"/>
          <p:cNvSpPr txBox="1"/>
          <p:nvPr/>
        </p:nvSpPr>
        <p:spPr>
          <a:xfrm>
            <a:off x="4388960" y="1349519"/>
            <a:ext cx="2370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a:t>
            </a:r>
            <a:endParaRPr sz="500"/>
          </a:p>
        </p:txBody>
      </p:sp>
      <p:sp>
        <p:nvSpPr>
          <p:cNvPr id="836" name="Google Shape;836;g28389bfd810_0_259"/>
          <p:cNvSpPr txBox="1"/>
          <p:nvPr/>
        </p:nvSpPr>
        <p:spPr>
          <a:xfrm>
            <a:off x="476344" y="2232677"/>
            <a:ext cx="43761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my_list_2 = [</a:t>
            </a:r>
            <a:r>
              <a:rPr lang="en" sz="2200">
                <a:solidFill>
                  <a:srgbClr val="098156"/>
                </a:solidFill>
                <a:latin typeface="Courier New"/>
                <a:ea typeface="Courier New"/>
                <a:cs typeface="Courier New"/>
                <a:sym typeface="Courier New"/>
              </a:rPr>
              <a:t>10</a:t>
            </a:r>
            <a:r>
              <a:rPr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9</a:t>
            </a:r>
            <a:r>
              <a:rPr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lang="en" sz="2200">
                <a:solidFill>
                  <a:srgbClr val="00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7</a:t>
            </a:r>
            <a:r>
              <a:rPr lang="en" sz="2200">
                <a:solidFill>
                  <a:srgbClr val="000000"/>
                </a:solidFill>
                <a:latin typeface="Courier New"/>
                <a:ea typeface="Courier New"/>
                <a:cs typeface="Courier New"/>
                <a:sym typeface="Courier New"/>
              </a:rPr>
              <a:t>]</a:t>
            </a:r>
            <a:endParaRPr sz="500"/>
          </a:p>
        </p:txBody>
      </p:sp>
      <p:sp>
        <p:nvSpPr>
          <p:cNvPr id="837" name="Google Shape;837;g28389bfd810_0_259"/>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838" name="Google Shape;838;g28389bfd810_0_259"/>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a:t>
            </a:r>
            <a:endParaRPr sz="5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g28389bfd810_0_270"/>
          <p:cNvSpPr txBox="1"/>
          <p:nvPr/>
        </p:nvSpPr>
        <p:spPr>
          <a:xfrm>
            <a:off x="1816804" y="1350618"/>
            <a:ext cx="5178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chemeClr val="dk1"/>
                </a:solidFill>
                <a:latin typeface="Courier New"/>
                <a:ea typeface="Courier New"/>
                <a:cs typeface="Courier New"/>
                <a:sym typeface="Courier New"/>
              </a:rPr>
              <a:t>[</a:t>
            </a:r>
            <a:r>
              <a:rPr lang="en" sz="2200">
                <a:solidFill>
                  <a:srgbClr val="098156"/>
                </a:solidFill>
                <a:latin typeface="Courier New"/>
                <a:ea typeface="Courier New"/>
                <a:cs typeface="Courier New"/>
                <a:sym typeface="Courier New"/>
              </a:rPr>
              <a:t>0</a:t>
            </a:r>
            <a:r>
              <a:rPr lang="en" sz="2200">
                <a:solidFill>
                  <a:schemeClr val="dk1"/>
                </a:solidFill>
                <a:latin typeface="Courier New"/>
                <a:ea typeface="Courier New"/>
                <a:cs typeface="Courier New"/>
                <a:sym typeface="Courier New"/>
              </a:rPr>
              <a:t>,</a:t>
            </a:r>
            <a:r>
              <a:rPr lang="en" sz="2200">
                <a:solidFill>
                  <a:srgbClr val="FF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3</a:t>
            </a:r>
            <a:r>
              <a:rPr lang="en" sz="2200">
                <a:solidFill>
                  <a:schemeClr val="dk1"/>
                </a:solidFill>
                <a:latin typeface="Courier New"/>
                <a:ea typeface="Courier New"/>
                <a:cs typeface="Courier New"/>
                <a:sym typeface="Courier New"/>
              </a:rPr>
              <a:t>,</a:t>
            </a:r>
            <a:r>
              <a:rPr lang="en" sz="2200">
                <a:solidFill>
                  <a:srgbClr val="FF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5</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7</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9</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10</a:t>
            </a:r>
            <a:r>
              <a:rPr lang="en" sz="2200">
                <a:solidFill>
                  <a:schemeClr val="dk1"/>
                </a:solidFill>
                <a:latin typeface="Courier New"/>
                <a:ea typeface="Courier New"/>
                <a:cs typeface="Courier New"/>
                <a:sym typeface="Courier New"/>
              </a:rPr>
              <a:t>,</a:t>
            </a:r>
            <a:r>
              <a:rPr lang="en" sz="2200">
                <a:solidFill>
                  <a:srgbClr val="098156"/>
                </a:solidFill>
                <a:latin typeface="Courier New"/>
                <a:ea typeface="Courier New"/>
                <a:cs typeface="Courier New"/>
                <a:sym typeface="Courier New"/>
              </a:rPr>
              <a:t> 14</a:t>
            </a:r>
            <a:r>
              <a:rPr lang="en" sz="2200">
                <a:solidFill>
                  <a:schemeClr val="dk1"/>
                </a:solidFill>
                <a:latin typeface="Courier New"/>
                <a:ea typeface="Courier New"/>
                <a:cs typeface="Courier New"/>
                <a:sym typeface="Courier New"/>
              </a:rPr>
              <a:t>]</a:t>
            </a:r>
            <a:endParaRPr b="0" sz="2200">
              <a:solidFill>
                <a:schemeClr val="dk1"/>
              </a:solidFill>
              <a:latin typeface="Courier New"/>
              <a:ea typeface="Courier New"/>
              <a:cs typeface="Courier New"/>
              <a:sym typeface="Courier New"/>
            </a:endParaRPr>
          </a:p>
        </p:txBody>
      </p:sp>
      <p:sp>
        <p:nvSpPr>
          <p:cNvPr id="844" name="Google Shape;844;g28389bfd810_0_270"/>
          <p:cNvSpPr txBox="1"/>
          <p:nvPr/>
        </p:nvSpPr>
        <p:spPr>
          <a:xfrm>
            <a:off x="476344" y="2232677"/>
            <a:ext cx="43761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795E27"/>
                </a:solidFill>
                <a:latin typeface="Courier New"/>
                <a:ea typeface="Courier New"/>
                <a:cs typeface="Courier New"/>
                <a:sym typeface="Courier New"/>
              </a:rPr>
              <a:t>len</a:t>
            </a:r>
            <a:r>
              <a:rPr b="0" lang="en" sz="2200">
                <a:solidFill>
                  <a:srgbClr val="000000"/>
                </a:solidFill>
                <a:latin typeface="Courier New"/>
                <a:ea typeface="Courier New"/>
                <a:cs typeface="Courier New"/>
                <a:sym typeface="Courier New"/>
              </a:rPr>
              <a:t>(my_list)</a:t>
            </a:r>
            <a:endParaRPr sz="2200">
              <a:solidFill>
                <a:srgbClr val="000000"/>
              </a:solidFill>
              <a:latin typeface="Courier New"/>
              <a:ea typeface="Courier New"/>
              <a:cs typeface="Courier New"/>
              <a:sym typeface="Courier New"/>
            </a:endParaRPr>
          </a:p>
        </p:txBody>
      </p:sp>
      <p:sp>
        <p:nvSpPr>
          <p:cNvPr id="845" name="Google Shape;845;g28389bfd810_0_270"/>
          <p:cNvSpPr/>
          <p:nvPr/>
        </p:nvSpPr>
        <p:spPr>
          <a:xfrm rot="-5400000">
            <a:off x="3016277" y="-1508291"/>
            <a:ext cx="2644500" cy="4647000"/>
          </a:xfrm>
          <a:prstGeom prst="bracePair">
            <a:avLst/>
          </a:prstGeom>
          <a:noFill/>
          <a:ln cap="flat" cmpd="sng" w="76200">
            <a:solidFill>
              <a:srgbClr val="004C7F"/>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700">
              <a:solidFill>
                <a:srgbClr val="004C7F"/>
              </a:solidFill>
              <a:latin typeface="Calibri"/>
              <a:ea typeface="Calibri"/>
              <a:cs typeface="Calibri"/>
              <a:sym typeface="Calibri"/>
            </a:endParaRPr>
          </a:p>
        </p:txBody>
      </p:sp>
      <p:cxnSp>
        <p:nvCxnSpPr>
          <p:cNvPr id="846" name="Google Shape;846;g28389bfd810_0_270"/>
          <p:cNvCxnSpPr/>
          <p:nvPr/>
        </p:nvCxnSpPr>
        <p:spPr>
          <a:xfrm>
            <a:off x="2664337" y="2423114"/>
            <a:ext cx="1479900" cy="0"/>
          </a:xfrm>
          <a:prstGeom prst="straightConnector1">
            <a:avLst/>
          </a:prstGeom>
          <a:noFill/>
          <a:ln cap="flat" cmpd="sng" w="76200">
            <a:solidFill>
              <a:srgbClr val="004C7F"/>
            </a:solidFill>
            <a:prstDash val="solid"/>
            <a:miter lim="800000"/>
            <a:headEnd len="sm" w="sm" type="none"/>
            <a:tailEnd len="med" w="med" type="triangle"/>
          </a:ln>
        </p:spPr>
      </p:cxnSp>
      <p:sp>
        <p:nvSpPr>
          <p:cNvPr id="847" name="Google Shape;847;g28389bfd810_0_270"/>
          <p:cNvSpPr txBox="1"/>
          <p:nvPr/>
        </p:nvSpPr>
        <p:spPr>
          <a:xfrm>
            <a:off x="4189722" y="2232677"/>
            <a:ext cx="297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2200">
                <a:solidFill>
                  <a:srgbClr val="098156"/>
                </a:solidFill>
                <a:latin typeface="Courier New"/>
                <a:ea typeface="Courier New"/>
                <a:cs typeface="Courier New"/>
                <a:sym typeface="Courier New"/>
              </a:rPr>
              <a:t>9</a:t>
            </a:r>
            <a:endParaRPr b="0" sz="2200">
              <a:solidFill>
                <a:schemeClr val="dk1"/>
              </a:solidFill>
              <a:latin typeface="Courier New"/>
              <a:ea typeface="Courier New"/>
              <a:cs typeface="Courier New"/>
              <a:sym typeface="Courier New"/>
            </a:endParaRPr>
          </a:p>
        </p:txBody>
      </p:sp>
      <p:sp>
        <p:nvSpPr>
          <p:cNvPr id="848" name="Google Shape;848;g28389bfd810_0_270"/>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849" name="Google Shape;849;g28389bfd810_0_270"/>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len()</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7"/>
                                        </p:tgtEl>
                                        <p:attrNameLst>
                                          <p:attrName>style.visibility</p:attrName>
                                        </p:attrNameLst>
                                      </p:cBhvr>
                                      <p:to>
                                        <p:strVal val="visible"/>
                                      </p:to>
                                    </p:set>
                                    <p:animEffect filter="fade" transition="in">
                                      <p:cBhvr>
                                        <p:cTn dur="500"/>
                                        <p:tgtEl>
                                          <p:spTgt spid="847"/>
                                        </p:tgtEl>
                                      </p:cBhvr>
                                    </p:animEffect>
                                  </p:childTnLst>
                                </p:cTn>
                              </p:par>
                              <p:par>
                                <p:cTn fill="hold" nodeType="withEffect" presetClass="entr" presetID="10" presetSubtype="0">
                                  <p:stCondLst>
                                    <p:cond delay="0"/>
                                  </p:stCondLst>
                                  <p:childTnLst>
                                    <p:set>
                                      <p:cBhvr>
                                        <p:cTn dur="1" fill="hold">
                                          <p:stCondLst>
                                            <p:cond delay="0"/>
                                          </p:stCondLst>
                                        </p:cTn>
                                        <p:tgtEl>
                                          <p:spTgt spid="845"/>
                                        </p:tgtEl>
                                        <p:attrNameLst>
                                          <p:attrName>style.visibility</p:attrName>
                                        </p:attrNameLst>
                                      </p:cBhvr>
                                      <p:to>
                                        <p:strVal val="visible"/>
                                      </p:to>
                                    </p:set>
                                    <p:animEffect filter="fade" transition="in">
                                      <p:cBhvr>
                                        <p:cTn dur="500"/>
                                        <p:tgtEl>
                                          <p:spTgt spid="845"/>
                                        </p:tgtEl>
                                      </p:cBhvr>
                                    </p:animEffect>
                                  </p:childTnLst>
                                </p:cTn>
                              </p:par>
                              <p:par>
                                <p:cTn fill="hold" nodeType="withEffect" presetClass="entr" presetID="10" presetSubtype="0">
                                  <p:stCondLst>
                                    <p:cond delay="0"/>
                                  </p:stCondLst>
                                  <p:childTnLst>
                                    <p:set>
                                      <p:cBhvr>
                                        <p:cTn dur="1" fill="hold">
                                          <p:stCondLst>
                                            <p:cond delay="0"/>
                                          </p:stCondLst>
                                        </p:cTn>
                                        <p:tgtEl>
                                          <p:spTgt spid="846"/>
                                        </p:tgtEl>
                                        <p:attrNameLst>
                                          <p:attrName>style.visibility</p:attrName>
                                        </p:attrNameLst>
                                      </p:cBhvr>
                                      <p:to>
                                        <p:strVal val="visible"/>
                                      </p:to>
                                    </p:set>
                                    <p:animEffect filter="fade" transition="in">
                                      <p:cBhvr>
                                        <p:cTn dur="500"/>
                                        <p:tgtEl>
                                          <p:spTgt spid="8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g28389bfd810_0_281"/>
          <p:cNvSpPr txBox="1"/>
          <p:nvPr/>
        </p:nvSpPr>
        <p:spPr>
          <a:xfrm>
            <a:off x="1816804" y="1350618"/>
            <a:ext cx="5178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chemeClr val="dk1"/>
                </a:solidFill>
                <a:latin typeface="Courier New"/>
                <a:ea typeface="Courier New"/>
                <a:cs typeface="Courier New"/>
                <a:sym typeface="Courier New"/>
              </a:rPr>
              <a:t>[</a:t>
            </a:r>
            <a:r>
              <a:rPr lang="en" sz="2200">
                <a:solidFill>
                  <a:srgbClr val="098156"/>
                </a:solidFill>
                <a:latin typeface="Courier New"/>
                <a:ea typeface="Courier New"/>
                <a:cs typeface="Courier New"/>
                <a:sym typeface="Courier New"/>
              </a:rPr>
              <a:t>0</a:t>
            </a:r>
            <a:r>
              <a:rPr lang="en" sz="2200">
                <a:solidFill>
                  <a:schemeClr val="dk1"/>
                </a:solidFill>
                <a:latin typeface="Courier New"/>
                <a:ea typeface="Courier New"/>
                <a:cs typeface="Courier New"/>
                <a:sym typeface="Courier New"/>
              </a:rPr>
              <a:t>,</a:t>
            </a:r>
            <a:r>
              <a:rPr lang="en" sz="2200">
                <a:solidFill>
                  <a:srgbClr val="FF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3</a:t>
            </a:r>
            <a:r>
              <a:rPr lang="en" sz="2200">
                <a:solidFill>
                  <a:schemeClr val="dk1"/>
                </a:solidFill>
                <a:latin typeface="Courier New"/>
                <a:ea typeface="Courier New"/>
                <a:cs typeface="Courier New"/>
                <a:sym typeface="Courier New"/>
              </a:rPr>
              <a:t>,</a:t>
            </a:r>
            <a:r>
              <a:rPr lang="en" sz="2200">
                <a:solidFill>
                  <a:srgbClr val="FF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5</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7</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9</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10</a:t>
            </a:r>
            <a:r>
              <a:rPr lang="en" sz="2200">
                <a:solidFill>
                  <a:schemeClr val="dk1"/>
                </a:solidFill>
                <a:latin typeface="Courier New"/>
                <a:ea typeface="Courier New"/>
                <a:cs typeface="Courier New"/>
                <a:sym typeface="Courier New"/>
              </a:rPr>
              <a:t>,</a:t>
            </a:r>
            <a:r>
              <a:rPr lang="en" sz="2200">
                <a:solidFill>
                  <a:srgbClr val="098156"/>
                </a:solidFill>
                <a:latin typeface="Courier New"/>
                <a:ea typeface="Courier New"/>
                <a:cs typeface="Courier New"/>
                <a:sym typeface="Courier New"/>
              </a:rPr>
              <a:t> 14</a:t>
            </a:r>
            <a:r>
              <a:rPr lang="en" sz="2200">
                <a:solidFill>
                  <a:schemeClr val="dk1"/>
                </a:solidFill>
                <a:latin typeface="Courier New"/>
                <a:ea typeface="Courier New"/>
                <a:cs typeface="Courier New"/>
                <a:sym typeface="Courier New"/>
              </a:rPr>
              <a:t>]</a:t>
            </a:r>
            <a:endParaRPr b="0" sz="2200">
              <a:solidFill>
                <a:schemeClr val="dk1"/>
              </a:solidFill>
              <a:latin typeface="Courier New"/>
              <a:ea typeface="Courier New"/>
              <a:cs typeface="Courier New"/>
              <a:sym typeface="Courier New"/>
            </a:endParaRPr>
          </a:p>
        </p:txBody>
      </p:sp>
      <p:sp>
        <p:nvSpPr>
          <p:cNvPr id="855" name="Google Shape;855;g28389bfd810_0_281"/>
          <p:cNvSpPr txBox="1"/>
          <p:nvPr/>
        </p:nvSpPr>
        <p:spPr>
          <a:xfrm>
            <a:off x="476344" y="2232677"/>
            <a:ext cx="43761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795E27"/>
                </a:solidFill>
                <a:latin typeface="Courier New"/>
                <a:ea typeface="Courier New"/>
                <a:cs typeface="Courier New"/>
                <a:sym typeface="Courier New"/>
              </a:rPr>
              <a:t>max</a:t>
            </a:r>
            <a:r>
              <a:rPr b="0" lang="en" sz="2200">
                <a:solidFill>
                  <a:srgbClr val="000000"/>
                </a:solidFill>
                <a:latin typeface="Courier New"/>
                <a:ea typeface="Courier New"/>
                <a:cs typeface="Courier New"/>
                <a:sym typeface="Courier New"/>
              </a:rPr>
              <a:t>(my_list)</a:t>
            </a:r>
            <a:endParaRPr sz="2200">
              <a:solidFill>
                <a:srgbClr val="000000"/>
              </a:solidFill>
              <a:latin typeface="Courier New"/>
              <a:ea typeface="Courier New"/>
              <a:cs typeface="Courier New"/>
              <a:sym typeface="Courier New"/>
            </a:endParaRPr>
          </a:p>
        </p:txBody>
      </p:sp>
      <p:cxnSp>
        <p:nvCxnSpPr>
          <p:cNvPr id="856" name="Google Shape;856;g28389bfd810_0_281"/>
          <p:cNvCxnSpPr/>
          <p:nvPr/>
        </p:nvCxnSpPr>
        <p:spPr>
          <a:xfrm>
            <a:off x="2664337" y="2423114"/>
            <a:ext cx="1479900" cy="0"/>
          </a:xfrm>
          <a:prstGeom prst="straightConnector1">
            <a:avLst/>
          </a:prstGeom>
          <a:noFill/>
          <a:ln cap="flat" cmpd="sng" w="76200">
            <a:solidFill>
              <a:srgbClr val="004C7F"/>
            </a:solidFill>
            <a:prstDash val="solid"/>
            <a:miter lim="800000"/>
            <a:headEnd len="sm" w="sm" type="none"/>
            <a:tailEnd len="med" w="med" type="triangle"/>
          </a:ln>
        </p:spPr>
      </p:cxnSp>
      <p:sp>
        <p:nvSpPr>
          <p:cNvPr id="857" name="Google Shape;857;g28389bfd810_0_281"/>
          <p:cNvSpPr txBox="1"/>
          <p:nvPr/>
        </p:nvSpPr>
        <p:spPr>
          <a:xfrm>
            <a:off x="4189722" y="2232677"/>
            <a:ext cx="4839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2200">
                <a:solidFill>
                  <a:srgbClr val="098156"/>
                </a:solidFill>
                <a:latin typeface="Courier New"/>
                <a:ea typeface="Courier New"/>
                <a:cs typeface="Courier New"/>
                <a:sym typeface="Courier New"/>
              </a:rPr>
              <a:t>14</a:t>
            </a:r>
            <a:endParaRPr b="0" sz="2200">
              <a:solidFill>
                <a:schemeClr val="dk1"/>
              </a:solidFill>
              <a:latin typeface="Courier New"/>
              <a:ea typeface="Courier New"/>
              <a:cs typeface="Courier New"/>
              <a:sym typeface="Courier New"/>
            </a:endParaRPr>
          </a:p>
        </p:txBody>
      </p:sp>
      <p:cxnSp>
        <p:nvCxnSpPr>
          <p:cNvPr id="858" name="Google Shape;858;g28389bfd810_0_281"/>
          <p:cNvCxnSpPr/>
          <p:nvPr/>
        </p:nvCxnSpPr>
        <p:spPr>
          <a:xfrm flipH="1">
            <a:off x="4571947" y="1678405"/>
            <a:ext cx="1779900" cy="679800"/>
          </a:xfrm>
          <a:prstGeom prst="straightConnector1">
            <a:avLst/>
          </a:prstGeom>
          <a:noFill/>
          <a:ln cap="flat" cmpd="sng" w="76200">
            <a:solidFill>
              <a:srgbClr val="004C7F"/>
            </a:solidFill>
            <a:prstDash val="solid"/>
            <a:miter lim="800000"/>
            <a:headEnd len="sm" w="sm" type="none"/>
            <a:tailEnd len="med" w="med" type="triangle"/>
          </a:ln>
        </p:spPr>
      </p:cxnSp>
      <p:sp>
        <p:nvSpPr>
          <p:cNvPr id="859" name="Google Shape;859;g28389bfd810_0_281"/>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860" name="Google Shape;860;g28389bfd810_0_281"/>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max()</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7"/>
                                        </p:tgtEl>
                                        <p:attrNameLst>
                                          <p:attrName>style.visibility</p:attrName>
                                        </p:attrNameLst>
                                      </p:cBhvr>
                                      <p:to>
                                        <p:strVal val="visible"/>
                                      </p:to>
                                    </p:set>
                                    <p:animEffect filter="fade" transition="in">
                                      <p:cBhvr>
                                        <p:cTn dur="500"/>
                                        <p:tgtEl>
                                          <p:spTgt spid="857"/>
                                        </p:tgtEl>
                                      </p:cBhvr>
                                    </p:animEffect>
                                  </p:childTnLst>
                                </p:cTn>
                              </p:par>
                              <p:par>
                                <p:cTn fill="hold" nodeType="withEffect" presetClass="entr" presetID="10" presetSubtype="0">
                                  <p:stCondLst>
                                    <p:cond delay="0"/>
                                  </p:stCondLst>
                                  <p:childTnLst>
                                    <p:set>
                                      <p:cBhvr>
                                        <p:cTn dur="1" fill="hold">
                                          <p:stCondLst>
                                            <p:cond delay="0"/>
                                          </p:stCondLst>
                                        </p:cTn>
                                        <p:tgtEl>
                                          <p:spTgt spid="858"/>
                                        </p:tgtEl>
                                        <p:attrNameLst>
                                          <p:attrName>style.visibility</p:attrName>
                                        </p:attrNameLst>
                                      </p:cBhvr>
                                      <p:to>
                                        <p:strVal val="visible"/>
                                      </p:to>
                                    </p:set>
                                    <p:animEffect filter="fade" transition="in">
                                      <p:cBhvr>
                                        <p:cTn dur="500"/>
                                        <p:tgtEl>
                                          <p:spTgt spid="858"/>
                                        </p:tgtEl>
                                      </p:cBhvr>
                                    </p:animEffect>
                                  </p:childTnLst>
                                </p:cTn>
                              </p:par>
                              <p:par>
                                <p:cTn fill="hold" nodeType="withEffect" presetClass="entr" presetID="10" presetSubtype="0">
                                  <p:stCondLst>
                                    <p:cond delay="0"/>
                                  </p:stCondLst>
                                  <p:childTnLst>
                                    <p:set>
                                      <p:cBhvr>
                                        <p:cTn dur="1" fill="hold">
                                          <p:stCondLst>
                                            <p:cond delay="0"/>
                                          </p:stCondLst>
                                        </p:cTn>
                                        <p:tgtEl>
                                          <p:spTgt spid="856"/>
                                        </p:tgtEl>
                                        <p:attrNameLst>
                                          <p:attrName>style.visibility</p:attrName>
                                        </p:attrNameLst>
                                      </p:cBhvr>
                                      <p:to>
                                        <p:strVal val="visible"/>
                                      </p:to>
                                    </p:set>
                                    <p:animEffect filter="fade" transition="in">
                                      <p:cBhvr>
                                        <p:cTn dur="500"/>
                                        <p:tgtEl>
                                          <p:spTgt spid="8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4" name="Shape 864"/>
        <p:cNvGrpSpPr/>
        <p:nvPr/>
      </p:nvGrpSpPr>
      <p:grpSpPr>
        <a:xfrm>
          <a:off x="0" y="0"/>
          <a:ext cx="0" cy="0"/>
          <a:chOff x="0" y="0"/>
          <a:chExt cx="0" cy="0"/>
        </a:xfrm>
      </p:grpSpPr>
      <p:sp>
        <p:nvSpPr>
          <p:cNvPr id="865" name="Google Shape;865;g28389bfd810_0_292"/>
          <p:cNvSpPr txBox="1"/>
          <p:nvPr/>
        </p:nvSpPr>
        <p:spPr>
          <a:xfrm>
            <a:off x="1816804" y="1350618"/>
            <a:ext cx="51783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chemeClr val="dk1"/>
                </a:solidFill>
                <a:latin typeface="Courier New"/>
                <a:ea typeface="Courier New"/>
                <a:cs typeface="Courier New"/>
                <a:sym typeface="Courier New"/>
              </a:rPr>
              <a:t>[</a:t>
            </a:r>
            <a:r>
              <a:rPr lang="en" sz="2200">
                <a:solidFill>
                  <a:srgbClr val="098156"/>
                </a:solidFill>
                <a:latin typeface="Courier New"/>
                <a:ea typeface="Courier New"/>
                <a:cs typeface="Courier New"/>
                <a:sym typeface="Courier New"/>
              </a:rPr>
              <a:t>0</a:t>
            </a:r>
            <a:r>
              <a:rPr lang="en" sz="2200">
                <a:solidFill>
                  <a:schemeClr val="dk1"/>
                </a:solidFill>
                <a:latin typeface="Courier New"/>
                <a:ea typeface="Courier New"/>
                <a:cs typeface="Courier New"/>
                <a:sym typeface="Courier New"/>
              </a:rPr>
              <a:t>,</a:t>
            </a:r>
            <a:r>
              <a:rPr lang="en" sz="2200">
                <a:solidFill>
                  <a:srgbClr val="FF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3</a:t>
            </a:r>
            <a:r>
              <a:rPr lang="en" sz="2200">
                <a:solidFill>
                  <a:schemeClr val="dk1"/>
                </a:solidFill>
                <a:latin typeface="Courier New"/>
                <a:ea typeface="Courier New"/>
                <a:cs typeface="Courier New"/>
                <a:sym typeface="Courier New"/>
              </a:rPr>
              <a:t>,</a:t>
            </a:r>
            <a:r>
              <a:rPr lang="en" sz="2200">
                <a:solidFill>
                  <a:srgbClr val="FF0000"/>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5</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7</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8</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9</a:t>
            </a:r>
            <a:r>
              <a:rPr lang="en" sz="2200">
                <a:solidFill>
                  <a:schemeClr val="dk1"/>
                </a:solidFill>
                <a:latin typeface="Courier New"/>
                <a:ea typeface="Courier New"/>
                <a:cs typeface="Courier New"/>
                <a:sym typeface="Courier New"/>
              </a:rPr>
              <a:t>, </a:t>
            </a:r>
            <a:r>
              <a:rPr lang="en" sz="2200">
                <a:solidFill>
                  <a:srgbClr val="098156"/>
                </a:solidFill>
                <a:latin typeface="Courier New"/>
                <a:ea typeface="Courier New"/>
                <a:cs typeface="Courier New"/>
                <a:sym typeface="Courier New"/>
              </a:rPr>
              <a:t>10</a:t>
            </a:r>
            <a:r>
              <a:rPr lang="en" sz="2200">
                <a:solidFill>
                  <a:schemeClr val="dk1"/>
                </a:solidFill>
                <a:latin typeface="Courier New"/>
                <a:ea typeface="Courier New"/>
                <a:cs typeface="Courier New"/>
                <a:sym typeface="Courier New"/>
              </a:rPr>
              <a:t>,</a:t>
            </a:r>
            <a:r>
              <a:rPr lang="en" sz="2200">
                <a:solidFill>
                  <a:srgbClr val="098156"/>
                </a:solidFill>
                <a:latin typeface="Courier New"/>
                <a:ea typeface="Courier New"/>
                <a:cs typeface="Courier New"/>
                <a:sym typeface="Courier New"/>
              </a:rPr>
              <a:t> 14</a:t>
            </a:r>
            <a:r>
              <a:rPr lang="en" sz="2200">
                <a:solidFill>
                  <a:schemeClr val="dk1"/>
                </a:solidFill>
                <a:latin typeface="Courier New"/>
                <a:ea typeface="Courier New"/>
                <a:cs typeface="Courier New"/>
                <a:sym typeface="Courier New"/>
              </a:rPr>
              <a:t>]</a:t>
            </a:r>
            <a:endParaRPr b="0" sz="2200">
              <a:solidFill>
                <a:schemeClr val="dk1"/>
              </a:solidFill>
              <a:latin typeface="Courier New"/>
              <a:ea typeface="Courier New"/>
              <a:cs typeface="Courier New"/>
              <a:sym typeface="Courier New"/>
            </a:endParaRPr>
          </a:p>
        </p:txBody>
      </p:sp>
      <p:sp>
        <p:nvSpPr>
          <p:cNvPr id="866" name="Google Shape;866;g28389bfd810_0_292"/>
          <p:cNvSpPr txBox="1"/>
          <p:nvPr/>
        </p:nvSpPr>
        <p:spPr>
          <a:xfrm>
            <a:off x="476344" y="2232677"/>
            <a:ext cx="43761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795E27"/>
                </a:solidFill>
                <a:latin typeface="Courier New"/>
                <a:ea typeface="Courier New"/>
                <a:cs typeface="Courier New"/>
                <a:sym typeface="Courier New"/>
              </a:rPr>
              <a:t>min</a:t>
            </a:r>
            <a:r>
              <a:rPr b="0" lang="en" sz="2200">
                <a:solidFill>
                  <a:srgbClr val="000000"/>
                </a:solidFill>
                <a:latin typeface="Courier New"/>
                <a:ea typeface="Courier New"/>
                <a:cs typeface="Courier New"/>
                <a:sym typeface="Courier New"/>
              </a:rPr>
              <a:t>(my_list)</a:t>
            </a:r>
            <a:endParaRPr sz="2200">
              <a:solidFill>
                <a:srgbClr val="000000"/>
              </a:solidFill>
              <a:latin typeface="Courier New"/>
              <a:ea typeface="Courier New"/>
              <a:cs typeface="Courier New"/>
              <a:sym typeface="Courier New"/>
            </a:endParaRPr>
          </a:p>
        </p:txBody>
      </p:sp>
      <p:cxnSp>
        <p:nvCxnSpPr>
          <p:cNvPr id="867" name="Google Shape;867;g28389bfd810_0_292"/>
          <p:cNvCxnSpPr/>
          <p:nvPr/>
        </p:nvCxnSpPr>
        <p:spPr>
          <a:xfrm>
            <a:off x="2664337" y="2423114"/>
            <a:ext cx="1479900" cy="0"/>
          </a:xfrm>
          <a:prstGeom prst="straightConnector1">
            <a:avLst/>
          </a:prstGeom>
          <a:noFill/>
          <a:ln cap="flat" cmpd="sng" w="76200">
            <a:solidFill>
              <a:srgbClr val="004C7F"/>
            </a:solidFill>
            <a:prstDash val="solid"/>
            <a:miter lim="800000"/>
            <a:headEnd len="sm" w="sm" type="none"/>
            <a:tailEnd len="med" w="med" type="triangle"/>
          </a:ln>
        </p:spPr>
      </p:cxnSp>
      <p:sp>
        <p:nvSpPr>
          <p:cNvPr id="868" name="Google Shape;868;g28389bfd810_0_292"/>
          <p:cNvSpPr txBox="1"/>
          <p:nvPr/>
        </p:nvSpPr>
        <p:spPr>
          <a:xfrm>
            <a:off x="4189722" y="2232677"/>
            <a:ext cx="297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2200">
                <a:solidFill>
                  <a:srgbClr val="098156"/>
                </a:solidFill>
                <a:latin typeface="Courier New"/>
                <a:ea typeface="Courier New"/>
                <a:cs typeface="Courier New"/>
                <a:sym typeface="Courier New"/>
              </a:rPr>
              <a:t>0</a:t>
            </a:r>
            <a:endParaRPr b="0" sz="2200">
              <a:solidFill>
                <a:schemeClr val="dk1"/>
              </a:solidFill>
              <a:latin typeface="Courier New"/>
              <a:ea typeface="Courier New"/>
              <a:cs typeface="Courier New"/>
              <a:sym typeface="Courier New"/>
            </a:endParaRPr>
          </a:p>
        </p:txBody>
      </p:sp>
      <p:cxnSp>
        <p:nvCxnSpPr>
          <p:cNvPr id="869" name="Google Shape;869;g28389bfd810_0_292"/>
          <p:cNvCxnSpPr/>
          <p:nvPr/>
        </p:nvCxnSpPr>
        <p:spPr>
          <a:xfrm>
            <a:off x="2221923" y="1715202"/>
            <a:ext cx="1922400" cy="594900"/>
          </a:xfrm>
          <a:prstGeom prst="straightConnector1">
            <a:avLst/>
          </a:prstGeom>
          <a:noFill/>
          <a:ln cap="flat" cmpd="sng" w="76200">
            <a:solidFill>
              <a:srgbClr val="004C7F"/>
            </a:solidFill>
            <a:prstDash val="solid"/>
            <a:miter lim="800000"/>
            <a:headEnd len="sm" w="sm" type="none"/>
            <a:tailEnd len="med" w="med" type="triangle"/>
          </a:ln>
        </p:spPr>
      </p:cxnSp>
      <p:sp>
        <p:nvSpPr>
          <p:cNvPr id="870" name="Google Shape;870;g28389bfd810_0_292"/>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Operations</a:t>
            </a:r>
            <a:endParaRPr b="1" i="0" sz="2600" u="none" cap="none" strike="noStrike">
              <a:solidFill>
                <a:srgbClr val="004C7F"/>
              </a:solidFill>
              <a:latin typeface="Helvetica Neue"/>
              <a:ea typeface="Helvetica Neue"/>
              <a:cs typeface="Helvetica Neue"/>
              <a:sym typeface="Helvetica Neue"/>
            </a:endParaRPr>
          </a:p>
        </p:txBody>
      </p:sp>
      <p:sp>
        <p:nvSpPr>
          <p:cNvPr id="871" name="Google Shape;871;g28389bfd810_0_292"/>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min()</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500"/>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500"/>
                                        <p:tgtEl>
                                          <p:spTgt spid="869"/>
                                        </p:tgtEl>
                                      </p:cBhvr>
                                    </p:animEffect>
                                  </p:childTnLst>
                                </p:cTn>
                              </p:par>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500"/>
                                        <p:tgtEl>
                                          <p:spTgt spid="8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g28389bfd810_0_303"/>
          <p:cNvSpPr txBox="1"/>
          <p:nvPr>
            <p:ph idx="1" type="body"/>
          </p:nvPr>
        </p:nvSpPr>
        <p:spPr>
          <a:xfrm>
            <a:off x="1390877" y="1530722"/>
            <a:ext cx="1773600" cy="598800"/>
          </a:xfrm>
          <a:prstGeom prst="rect">
            <a:avLst/>
          </a:prstGeom>
          <a:noFill/>
          <a:ln>
            <a:noFill/>
          </a:ln>
        </p:spPr>
        <p:txBody>
          <a:bodyPr anchorCtr="0" anchor="t" bIns="91425" lIns="91425" spcFirstLastPara="1" rIns="91425" wrap="square" tIns="91425">
            <a:normAutofit/>
          </a:bodyPr>
          <a:lstStyle/>
          <a:p>
            <a:pPr indent="0" lvl="0" marL="88900" rtl="0" algn="l">
              <a:lnSpc>
                <a:spcPct val="90000"/>
              </a:lnSpc>
              <a:spcBef>
                <a:spcPts val="0"/>
              </a:spcBef>
              <a:spcAft>
                <a:spcPts val="0"/>
              </a:spcAft>
              <a:buClr>
                <a:srgbClr val="004C7F"/>
              </a:buClr>
              <a:buSzPts val="800"/>
              <a:buNone/>
            </a:pPr>
            <a:r>
              <a:rPr b="1" lang="en" sz="2200">
                <a:solidFill>
                  <a:srgbClr val="004C7F"/>
                </a:solidFill>
                <a:latin typeface="Helvetica Neue"/>
                <a:ea typeface="Helvetica Neue"/>
                <a:cs typeface="Helvetica Neue"/>
                <a:sym typeface="Helvetica Neue"/>
              </a:rPr>
              <a:t>Indexing</a:t>
            </a:r>
            <a:endParaRPr b="1" sz="2200">
              <a:solidFill>
                <a:srgbClr val="004C7F"/>
              </a:solidFill>
              <a:latin typeface="Helvetica Neue"/>
              <a:ea typeface="Helvetica Neue"/>
              <a:cs typeface="Helvetica Neue"/>
              <a:sym typeface="Helvetica Neue"/>
            </a:endParaRPr>
          </a:p>
        </p:txBody>
      </p:sp>
      <p:sp>
        <p:nvSpPr>
          <p:cNvPr id="877" name="Google Shape;877;g28389bfd810_0_303"/>
          <p:cNvSpPr txBox="1"/>
          <p:nvPr>
            <p:ph idx="12" type="sldNum"/>
          </p:nvPr>
        </p:nvSpPr>
        <p:spPr>
          <a:xfrm>
            <a:off x="3200696"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pic>
        <p:nvPicPr>
          <p:cNvPr id="878" name="Google Shape;878;g28389bfd810_0_303"/>
          <p:cNvPicPr preferRelativeResize="0"/>
          <p:nvPr/>
        </p:nvPicPr>
        <p:blipFill rotWithShape="1">
          <a:blip r:embed="rId3">
            <a:alphaModFix/>
          </a:blip>
          <a:srcRect b="0" l="0" r="0" t="52807"/>
          <a:stretch/>
        </p:blipFill>
        <p:spPr>
          <a:xfrm>
            <a:off x="825488" y="1139804"/>
            <a:ext cx="912281" cy="211875"/>
          </a:xfrm>
          <a:prstGeom prst="rect">
            <a:avLst/>
          </a:prstGeom>
          <a:noFill/>
          <a:ln>
            <a:noFill/>
          </a:ln>
        </p:spPr>
      </p:pic>
      <p:sp>
        <p:nvSpPr>
          <p:cNvPr id="879" name="Google Shape;879;g28389bfd810_0_303"/>
          <p:cNvSpPr txBox="1"/>
          <p:nvPr>
            <p:ph type="title"/>
          </p:nvPr>
        </p:nvSpPr>
        <p:spPr>
          <a:xfrm>
            <a:off x="452130" y="0"/>
            <a:ext cx="7687800" cy="535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004C7F"/>
              </a:buClr>
              <a:buSzPts val="1000"/>
              <a:buFont typeface="Helvetica Neue"/>
              <a:buNone/>
            </a:pPr>
            <a:r>
              <a:rPr b="1" lang="en" sz="2200">
                <a:solidFill>
                  <a:srgbClr val="004C7F"/>
                </a:solidFill>
                <a:latin typeface="Helvetica Neue"/>
                <a:ea typeface="Helvetica Neue"/>
                <a:cs typeface="Helvetica Neue"/>
                <a:sym typeface="Helvetica Neue"/>
              </a:rPr>
              <a:t>List Manipulation</a:t>
            </a:r>
            <a:endParaRPr b="1" sz="2200">
              <a:solidFill>
                <a:srgbClr val="004C7F"/>
              </a:solidFill>
              <a:latin typeface="Helvetica Neue"/>
              <a:ea typeface="Helvetica Neue"/>
              <a:cs typeface="Helvetica Neue"/>
              <a:sym typeface="Helvetica Neue"/>
            </a:endParaRPr>
          </a:p>
        </p:txBody>
      </p:sp>
      <p:sp>
        <p:nvSpPr>
          <p:cNvPr id="880" name="Google Shape;880;g28389bfd810_0_303"/>
          <p:cNvSpPr txBox="1"/>
          <p:nvPr/>
        </p:nvSpPr>
        <p:spPr>
          <a:xfrm>
            <a:off x="1390877" y="1896485"/>
            <a:ext cx="2969700" cy="5988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rgbClr val="004C7F"/>
                </a:solidFill>
                <a:latin typeface="Helvetica Neue"/>
                <a:ea typeface="Helvetica Neue"/>
                <a:cs typeface="Helvetica Neue"/>
                <a:sym typeface="Helvetica Neue"/>
              </a:rPr>
              <a:t>List Operations</a:t>
            </a:r>
            <a:endParaRPr sz="500"/>
          </a:p>
        </p:txBody>
      </p:sp>
      <p:sp>
        <p:nvSpPr>
          <p:cNvPr id="881" name="Google Shape;881;g28389bfd810_0_303"/>
          <p:cNvSpPr txBox="1"/>
          <p:nvPr/>
        </p:nvSpPr>
        <p:spPr>
          <a:xfrm>
            <a:off x="1390877" y="2262247"/>
            <a:ext cx="1980600" cy="5988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chemeClr val="dk1"/>
                </a:solidFill>
                <a:latin typeface="Helvetica Neue"/>
                <a:ea typeface="Helvetica Neue"/>
                <a:cs typeface="Helvetica Neue"/>
                <a:sym typeface="Helvetica Neue"/>
              </a:rPr>
              <a:t>Listcomp</a:t>
            </a:r>
            <a:endParaRPr b="1" sz="2200">
              <a:solidFill>
                <a:schemeClr val="dk1"/>
              </a:solidFill>
              <a:latin typeface="Helvetica Neue"/>
              <a:ea typeface="Helvetica Neue"/>
              <a:cs typeface="Helvetica Neue"/>
              <a:sym typeface="Helvetica Neue"/>
            </a:endParaRPr>
          </a:p>
        </p:txBody>
      </p:sp>
      <p:sp>
        <p:nvSpPr>
          <p:cNvPr id="882" name="Google Shape;882;g28389bfd810_0_303"/>
          <p:cNvSpPr txBox="1"/>
          <p:nvPr/>
        </p:nvSpPr>
        <p:spPr>
          <a:xfrm>
            <a:off x="1390877" y="2617868"/>
            <a:ext cx="3031500" cy="7614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rgbClr val="004C7F"/>
                </a:solidFill>
                <a:latin typeface="Helvetica Neue"/>
                <a:ea typeface="Helvetica Neue"/>
                <a:cs typeface="Helvetica Neue"/>
                <a:sym typeface="Helvetica Neue"/>
              </a:rPr>
              <a:t>String/list Interop</a:t>
            </a:r>
            <a:endParaRPr sz="5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6" name="Shape 886"/>
        <p:cNvGrpSpPr/>
        <p:nvPr/>
      </p:nvGrpSpPr>
      <p:grpSpPr>
        <a:xfrm>
          <a:off x="0" y="0"/>
          <a:ext cx="0" cy="0"/>
          <a:chOff x="0" y="0"/>
          <a:chExt cx="0" cy="0"/>
        </a:xfrm>
      </p:grpSpPr>
      <p:sp>
        <p:nvSpPr>
          <p:cNvPr id="887" name="Google Shape;887;g28389bfd810_0_313"/>
          <p:cNvSpPr txBox="1"/>
          <p:nvPr>
            <p:ph idx="1" type="body"/>
          </p:nvPr>
        </p:nvSpPr>
        <p:spPr>
          <a:xfrm>
            <a:off x="590775" y="1419203"/>
            <a:ext cx="7749000" cy="1135500"/>
          </a:xfrm>
          <a:prstGeom prst="rect">
            <a:avLst/>
          </a:prstGeom>
          <a:noFill/>
          <a:ln>
            <a:noFill/>
          </a:ln>
        </p:spPr>
        <p:txBody>
          <a:bodyPr anchorCtr="0" anchor="t" bIns="91425" lIns="91425" spcFirstLastPara="1" rIns="91425" wrap="square" tIns="91425">
            <a:noAutofit/>
          </a:bodyPr>
          <a:lstStyle/>
          <a:p>
            <a:pPr indent="0" lvl="0" marL="152400" rtl="0" algn="l">
              <a:lnSpc>
                <a:spcPct val="90000"/>
              </a:lnSpc>
              <a:spcBef>
                <a:spcPts val="0"/>
              </a:spcBef>
              <a:spcAft>
                <a:spcPts val="0"/>
              </a:spcAft>
              <a:buClr>
                <a:srgbClr val="006B64"/>
              </a:buClr>
              <a:buSzPts val="500"/>
              <a:buNone/>
            </a:pPr>
            <a:r>
              <a:rPr b="1" lang="en">
                <a:solidFill>
                  <a:srgbClr val="006B64"/>
                </a:solidFill>
                <a:latin typeface="Helvetica Neue"/>
                <a:ea typeface="Helvetica Neue"/>
                <a:cs typeface="Helvetica Neue"/>
                <a:sym typeface="Helvetica Neue"/>
              </a:rPr>
              <a:t>Shorthand for “for” loops</a:t>
            </a:r>
            <a:endParaRPr b="1">
              <a:solidFill>
                <a:srgbClr val="006B64"/>
              </a:solidFill>
              <a:latin typeface="Helvetica Neue"/>
              <a:ea typeface="Helvetica Neue"/>
              <a:cs typeface="Helvetica Neue"/>
              <a:sym typeface="Helvetica Neue"/>
            </a:endParaRPr>
          </a:p>
          <a:p>
            <a:pPr indent="0" lvl="0" marL="0" rtl="0" algn="l">
              <a:lnSpc>
                <a:spcPct val="135714"/>
              </a:lnSpc>
              <a:spcBef>
                <a:spcPts val="1200"/>
              </a:spcBef>
              <a:spcAft>
                <a:spcPts val="0"/>
              </a:spcAft>
              <a:buClr>
                <a:srgbClr val="000000"/>
              </a:buClr>
              <a:buSzPts val="500"/>
              <a:buNone/>
            </a:pPr>
            <a:r>
              <a:rPr lang="en">
                <a:solidFill>
                  <a:srgbClr val="000000"/>
                </a:solidFill>
                <a:highlight>
                  <a:srgbClr val="FFFFFE"/>
                </a:highlight>
                <a:latin typeface="Courier New"/>
                <a:ea typeface="Courier New"/>
                <a:cs typeface="Courier New"/>
                <a:sym typeface="Courier New"/>
              </a:rPr>
              <a:t>new_list = [expression </a:t>
            </a:r>
            <a:r>
              <a:rPr lang="en">
                <a:solidFill>
                  <a:srgbClr val="AF00DB"/>
                </a:solidFill>
                <a:highlight>
                  <a:srgbClr val="FFFFFE"/>
                </a:highlight>
                <a:latin typeface="Courier New"/>
                <a:ea typeface="Courier New"/>
                <a:cs typeface="Courier New"/>
                <a:sym typeface="Courier New"/>
              </a:rPr>
              <a:t>for</a:t>
            </a:r>
            <a:r>
              <a:rPr lang="en">
                <a:solidFill>
                  <a:srgbClr val="000000"/>
                </a:solidFill>
                <a:highlight>
                  <a:srgbClr val="FFFFFE"/>
                </a:highlight>
                <a:latin typeface="Courier New"/>
                <a:ea typeface="Courier New"/>
                <a:cs typeface="Courier New"/>
                <a:sym typeface="Courier New"/>
              </a:rPr>
              <a:t> object </a:t>
            </a:r>
            <a:r>
              <a:rPr lang="en">
                <a:solidFill>
                  <a:srgbClr val="0000FF"/>
                </a:solidFill>
                <a:highlight>
                  <a:srgbClr val="FFFFFE"/>
                </a:highlight>
                <a:latin typeface="Courier New"/>
                <a:ea typeface="Courier New"/>
                <a:cs typeface="Courier New"/>
                <a:sym typeface="Courier New"/>
              </a:rPr>
              <a:t>in</a:t>
            </a:r>
            <a:r>
              <a:rPr lang="en">
                <a:solidFill>
                  <a:srgbClr val="000000"/>
                </a:solidFill>
                <a:highlight>
                  <a:srgbClr val="FFFFFE"/>
                </a:highlight>
                <a:latin typeface="Courier New"/>
                <a:ea typeface="Courier New"/>
                <a:cs typeface="Courier New"/>
                <a:sym typeface="Courier New"/>
              </a:rPr>
              <a:t> iteration] </a:t>
            </a:r>
            <a:endParaRPr>
              <a:solidFill>
                <a:srgbClr val="000000"/>
              </a:solidFill>
              <a:highlight>
                <a:srgbClr val="FFFFFE"/>
              </a:highlight>
              <a:latin typeface="Courier New"/>
              <a:ea typeface="Courier New"/>
              <a:cs typeface="Courier New"/>
              <a:sym typeface="Courier New"/>
            </a:endParaRPr>
          </a:p>
        </p:txBody>
      </p:sp>
      <p:sp>
        <p:nvSpPr>
          <p:cNvPr id="888" name="Google Shape;888;g28389bfd810_0_313"/>
          <p:cNvSpPr txBox="1"/>
          <p:nvPr/>
        </p:nvSpPr>
        <p:spPr>
          <a:xfrm>
            <a:off x="530624" y="2536911"/>
            <a:ext cx="7809000" cy="8358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1200"/>
              </a:spcBef>
              <a:spcAft>
                <a:spcPts val="0"/>
              </a:spcAft>
              <a:buClr>
                <a:srgbClr val="000000"/>
              </a:buClr>
              <a:buSzPts val="500"/>
              <a:buFont typeface="Arial"/>
              <a:buNone/>
            </a:pPr>
            <a:r>
              <a:rPr lang="en" sz="2100">
                <a:solidFill>
                  <a:srgbClr val="000000"/>
                </a:solidFill>
                <a:highlight>
                  <a:srgbClr val="FFFFFE"/>
                </a:highlight>
                <a:latin typeface="Courier New"/>
                <a:ea typeface="Courier New"/>
                <a:cs typeface="Courier New"/>
                <a:sym typeface="Courier New"/>
              </a:rPr>
              <a:t>[obj1, obj2, obj3, obj4, obj5, obj6, obj7 ...]</a:t>
            </a:r>
            <a:endParaRPr sz="500"/>
          </a:p>
          <a:p>
            <a:pPr indent="0" lvl="0" marL="0" marR="0" rtl="0" algn="l">
              <a:lnSpc>
                <a:spcPct val="135714"/>
              </a:lnSpc>
              <a:spcBef>
                <a:spcPts val="1200"/>
              </a:spcBef>
              <a:spcAft>
                <a:spcPts val="0"/>
              </a:spcAft>
              <a:buClr>
                <a:schemeClr val="dk1"/>
              </a:buClr>
              <a:buSzPts val="500"/>
              <a:buFont typeface="Arial"/>
              <a:buNone/>
            </a:pPr>
            <a:r>
              <a:t/>
            </a:r>
            <a:endParaRPr sz="2100">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1200"/>
              </a:spcBef>
              <a:spcAft>
                <a:spcPts val="0"/>
              </a:spcAft>
              <a:buClr>
                <a:schemeClr val="dk1"/>
              </a:buClr>
              <a:buSzPts val="500"/>
              <a:buFont typeface="Arial"/>
              <a:buNone/>
            </a:pPr>
            <a:r>
              <a:t/>
            </a:r>
            <a:endParaRPr sz="2100">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1200"/>
              </a:spcBef>
              <a:spcAft>
                <a:spcPts val="0"/>
              </a:spcAft>
              <a:buClr>
                <a:srgbClr val="000000"/>
              </a:buClr>
              <a:buSzPts val="500"/>
              <a:buFont typeface="Arial"/>
              <a:buNone/>
            </a:pPr>
            <a:r>
              <a:rPr lang="en" sz="2100">
                <a:solidFill>
                  <a:srgbClr val="000000"/>
                </a:solidFill>
                <a:highlight>
                  <a:srgbClr val="FFFFFE"/>
                </a:highlight>
                <a:latin typeface="Courier New"/>
                <a:ea typeface="Courier New"/>
                <a:cs typeface="Courier New"/>
                <a:sym typeface="Courier New"/>
              </a:rPr>
              <a:t>[new1, new2, new3, new4, new5, new6, new7 ...]</a:t>
            </a:r>
            <a:endParaRPr sz="500"/>
          </a:p>
        </p:txBody>
      </p:sp>
      <p:grpSp>
        <p:nvGrpSpPr>
          <p:cNvPr id="889" name="Google Shape;889;g28389bfd810_0_313"/>
          <p:cNvGrpSpPr/>
          <p:nvPr/>
        </p:nvGrpSpPr>
        <p:grpSpPr>
          <a:xfrm>
            <a:off x="1024172" y="3107876"/>
            <a:ext cx="518898" cy="1269788"/>
            <a:chOff x="3096126" y="7667537"/>
            <a:chExt cx="1383729" cy="3386100"/>
          </a:xfrm>
        </p:grpSpPr>
        <p:cxnSp>
          <p:nvCxnSpPr>
            <p:cNvPr id="890" name="Google Shape;890;g28389bfd810_0_313"/>
            <p:cNvCxnSpPr/>
            <p:nvPr/>
          </p:nvCxnSpPr>
          <p:spPr>
            <a:xfrm>
              <a:off x="3096126" y="7684168"/>
              <a:ext cx="0" cy="3352800"/>
            </a:xfrm>
            <a:prstGeom prst="straightConnector1">
              <a:avLst/>
            </a:prstGeom>
            <a:noFill/>
            <a:ln cap="flat" cmpd="sng" w="76200">
              <a:solidFill>
                <a:srgbClr val="EF7001"/>
              </a:solidFill>
              <a:prstDash val="solid"/>
              <a:miter lim="800000"/>
              <a:headEnd len="sm" w="sm" type="none"/>
              <a:tailEnd len="med" w="med" type="triangle"/>
            </a:ln>
          </p:spPr>
        </p:cxnSp>
        <p:sp>
          <p:nvSpPr>
            <p:cNvPr id="891" name="Google Shape;891;g28389bfd810_0_313"/>
            <p:cNvSpPr txBox="1"/>
            <p:nvPr/>
          </p:nvSpPr>
          <p:spPr>
            <a:xfrm rot="5400000">
              <a:off x="2371305" y="8945087"/>
              <a:ext cx="3386100" cy="8310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1" lang="en" sz="1800">
                  <a:solidFill>
                    <a:srgbClr val="EF7001"/>
                  </a:solidFill>
                  <a:latin typeface="Helvetica Neue"/>
                  <a:ea typeface="Helvetica Neue"/>
                  <a:cs typeface="Helvetica Neue"/>
                  <a:sym typeface="Helvetica Neue"/>
                </a:rPr>
                <a:t>expression</a:t>
              </a:r>
              <a:endParaRPr sz="500"/>
            </a:p>
          </p:txBody>
        </p:sp>
      </p:grpSp>
      <p:sp>
        <p:nvSpPr>
          <p:cNvPr id="892" name="Google Shape;892;g28389bfd810_0_313"/>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Manipulation</a:t>
            </a:r>
            <a:endParaRPr b="1" i="0" sz="2600" u="none" cap="none" strike="noStrike">
              <a:solidFill>
                <a:srgbClr val="004C7F"/>
              </a:solidFill>
              <a:latin typeface="Helvetica Neue"/>
              <a:ea typeface="Helvetica Neue"/>
              <a:cs typeface="Helvetica Neue"/>
              <a:sym typeface="Helvetica Neue"/>
            </a:endParaRPr>
          </a:p>
        </p:txBody>
      </p:sp>
      <p:sp>
        <p:nvSpPr>
          <p:cNvPr id="893" name="Google Shape;893;g28389bfd810_0_313"/>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Listcomp</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g28389bfd810_0_323"/>
          <p:cNvSpPr txBox="1"/>
          <p:nvPr>
            <p:ph idx="1" type="body"/>
          </p:nvPr>
        </p:nvSpPr>
        <p:spPr>
          <a:xfrm>
            <a:off x="697499" y="1187412"/>
            <a:ext cx="7749000" cy="11355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1200"/>
              </a:spcBef>
              <a:spcAft>
                <a:spcPts val="0"/>
              </a:spcAft>
              <a:buClr>
                <a:srgbClr val="000000"/>
              </a:buClr>
              <a:buSzPts val="500"/>
              <a:buNone/>
            </a:pPr>
            <a:r>
              <a:rPr lang="en" sz="1800">
                <a:solidFill>
                  <a:srgbClr val="000000"/>
                </a:solidFill>
                <a:highlight>
                  <a:srgbClr val="FFFFFE"/>
                </a:highlight>
                <a:latin typeface="Courier New"/>
                <a:ea typeface="Courier New"/>
                <a:cs typeface="Courier New"/>
                <a:sym typeface="Courier New"/>
              </a:rPr>
              <a:t>new_list = [(i+1)/</a:t>
            </a:r>
            <a:r>
              <a:rPr lang="en" sz="1800">
                <a:solidFill>
                  <a:srgbClr val="098156"/>
                </a:solidFill>
                <a:highlight>
                  <a:srgbClr val="FFFFFE"/>
                </a:highlight>
                <a:latin typeface="Courier New"/>
                <a:ea typeface="Courier New"/>
                <a:cs typeface="Courier New"/>
                <a:sym typeface="Courier New"/>
              </a:rPr>
              <a:t>2 </a:t>
            </a:r>
            <a:r>
              <a:rPr lang="en" sz="1800">
                <a:solidFill>
                  <a:srgbClr val="AF00DB"/>
                </a:solidFill>
                <a:highlight>
                  <a:srgbClr val="FFFFFE"/>
                </a:highlight>
                <a:latin typeface="Courier New"/>
                <a:ea typeface="Courier New"/>
                <a:cs typeface="Courier New"/>
                <a:sym typeface="Courier New"/>
              </a:rPr>
              <a:t>for</a:t>
            </a:r>
            <a:r>
              <a:rPr lang="en" sz="1800">
                <a:solidFill>
                  <a:srgbClr val="000000"/>
                </a:solidFill>
                <a:highlight>
                  <a:srgbClr val="FFFFFE"/>
                </a:highlight>
                <a:latin typeface="Courier New"/>
                <a:ea typeface="Courier New"/>
                <a:cs typeface="Courier New"/>
                <a:sym typeface="Courier New"/>
              </a:rPr>
              <a:t> i </a:t>
            </a:r>
            <a:r>
              <a:rPr lang="en" sz="1800">
                <a:solidFill>
                  <a:srgbClr val="0000FF"/>
                </a:solidFill>
                <a:highlight>
                  <a:srgbClr val="FFFFFE"/>
                </a:highlight>
                <a:latin typeface="Courier New"/>
                <a:ea typeface="Courier New"/>
                <a:cs typeface="Courier New"/>
                <a:sym typeface="Courier New"/>
              </a:rPr>
              <a:t>in</a:t>
            </a:r>
            <a:r>
              <a:rPr lang="en" sz="1800">
                <a:solidFill>
                  <a:srgbClr val="000000"/>
                </a:solidFill>
                <a:highlight>
                  <a:srgbClr val="FFFFFE"/>
                </a:highlight>
                <a:latin typeface="Courier New"/>
                <a:ea typeface="Courier New"/>
                <a:cs typeface="Courier New"/>
                <a:sym typeface="Courier New"/>
              </a:rPr>
              <a:t> range(</a:t>
            </a:r>
            <a:r>
              <a:rPr lang="en" sz="1800">
                <a:solidFill>
                  <a:srgbClr val="098156"/>
                </a:solidFill>
                <a:highlight>
                  <a:srgbClr val="FFFFFE"/>
                </a:highlight>
                <a:latin typeface="Courier New"/>
                <a:ea typeface="Courier New"/>
                <a:cs typeface="Courier New"/>
                <a:sym typeface="Courier New"/>
              </a:rPr>
              <a:t>7</a:t>
            </a:r>
            <a:r>
              <a:rPr lang="en" sz="1800">
                <a:solidFill>
                  <a:srgbClr val="000000"/>
                </a:solidFill>
                <a:highlight>
                  <a:srgbClr val="FFFFFE"/>
                </a:highlight>
                <a:latin typeface="Courier New"/>
                <a:ea typeface="Courier New"/>
                <a:cs typeface="Courier New"/>
                <a:sym typeface="Courier New"/>
              </a:rPr>
              <a:t>)] </a:t>
            </a:r>
            <a:endParaRPr sz="1800">
              <a:solidFill>
                <a:srgbClr val="000000"/>
              </a:solidFill>
              <a:highlight>
                <a:srgbClr val="FFFFFE"/>
              </a:highlight>
              <a:latin typeface="Courier New"/>
              <a:ea typeface="Courier New"/>
              <a:cs typeface="Courier New"/>
              <a:sym typeface="Courier New"/>
            </a:endParaRPr>
          </a:p>
        </p:txBody>
      </p:sp>
      <p:sp>
        <p:nvSpPr>
          <p:cNvPr id="899" name="Google Shape;899;g28389bfd810_0_323"/>
          <p:cNvSpPr txBox="1"/>
          <p:nvPr/>
        </p:nvSpPr>
        <p:spPr>
          <a:xfrm>
            <a:off x="667499" y="2153886"/>
            <a:ext cx="7809000" cy="835800"/>
          </a:xfrm>
          <a:prstGeom prst="rect">
            <a:avLst/>
          </a:prstGeom>
          <a:noFill/>
          <a:ln>
            <a:noFill/>
          </a:ln>
        </p:spPr>
        <p:txBody>
          <a:bodyPr anchorCtr="0" anchor="t" bIns="91425" lIns="91425" spcFirstLastPara="1" rIns="91425" wrap="square" tIns="91425">
            <a:noAutofit/>
          </a:bodyPr>
          <a:lstStyle/>
          <a:p>
            <a:pPr indent="0" lvl="0" marL="0" marR="0" rtl="0" algn="l">
              <a:lnSpc>
                <a:spcPct val="135714"/>
              </a:lnSpc>
              <a:spcBef>
                <a:spcPts val="1200"/>
              </a:spcBef>
              <a:spcAft>
                <a:spcPts val="0"/>
              </a:spcAft>
              <a:buClr>
                <a:srgbClr val="000000"/>
              </a:buClr>
              <a:buSzPts val="500"/>
              <a:buFont typeface="Arial"/>
              <a:buNone/>
            </a:pPr>
            <a:r>
              <a:rPr lang="en" sz="2100">
                <a:solidFill>
                  <a:srgbClr val="000000"/>
                </a:solidFill>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0</a:t>
            </a:r>
            <a:r>
              <a:rPr lang="en" sz="2100">
                <a:solidFill>
                  <a:srgbClr val="000000"/>
                </a:solidFill>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1</a:t>
            </a:r>
            <a:r>
              <a:rPr lang="en" sz="2100">
                <a:solidFill>
                  <a:srgbClr val="000000"/>
                </a:solidFill>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2</a:t>
            </a:r>
            <a:r>
              <a:rPr lang="en" sz="2100">
                <a:solidFill>
                  <a:srgbClr val="000000"/>
                </a:solidFill>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3</a:t>
            </a:r>
            <a:r>
              <a:rPr lang="en" sz="2100">
                <a:solidFill>
                  <a:srgbClr val="000000"/>
                </a:solidFill>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4</a:t>
            </a:r>
            <a:r>
              <a:rPr lang="en" sz="2100">
                <a:solidFill>
                  <a:srgbClr val="000000"/>
                </a:solidFill>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5</a:t>
            </a:r>
            <a:r>
              <a:rPr lang="en" sz="2100">
                <a:solidFill>
                  <a:srgbClr val="000000"/>
                </a:solidFill>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6</a:t>
            </a:r>
            <a:r>
              <a:rPr lang="en" sz="2100">
                <a:solidFill>
                  <a:srgbClr val="000000"/>
                </a:solidFill>
                <a:highlight>
                  <a:srgbClr val="FFFFFE"/>
                </a:highlight>
                <a:latin typeface="Courier New"/>
                <a:ea typeface="Courier New"/>
                <a:cs typeface="Courier New"/>
                <a:sym typeface="Courier New"/>
              </a:rPr>
              <a:t>]</a:t>
            </a:r>
            <a:endParaRPr sz="500"/>
          </a:p>
          <a:p>
            <a:pPr indent="0" lvl="0" marL="0" marR="0" rtl="0" algn="l">
              <a:lnSpc>
                <a:spcPct val="135714"/>
              </a:lnSpc>
              <a:spcBef>
                <a:spcPts val="1200"/>
              </a:spcBef>
              <a:spcAft>
                <a:spcPts val="0"/>
              </a:spcAft>
              <a:buClr>
                <a:schemeClr val="dk1"/>
              </a:buClr>
              <a:buSzPts val="500"/>
              <a:buFont typeface="Arial"/>
              <a:buNone/>
            </a:pPr>
            <a:r>
              <a:t/>
            </a:r>
            <a:endParaRPr sz="2100">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1200"/>
              </a:spcBef>
              <a:spcAft>
                <a:spcPts val="0"/>
              </a:spcAft>
              <a:buClr>
                <a:schemeClr val="dk1"/>
              </a:buClr>
              <a:buSzPts val="500"/>
              <a:buFont typeface="Arial"/>
              <a:buNone/>
            </a:pPr>
            <a:r>
              <a:t/>
            </a:r>
            <a:endParaRPr sz="2100">
              <a:solidFill>
                <a:srgbClr val="000000"/>
              </a:solidFill>
              <a:highlight>
                <a:srgbClr val="FFFFFE"/>
              </a:highlight>
              <a:latin typeface="Courier New"/>
              <a:ea typeface="Courier New"/>
              <a:cs typeface="Courier New"/>
              <a:sym typeface="Courier New"/>
            </a:endParaRPr>
          </a:p>
          <a:p>
            <a:pPr indent="0" lvl="0" marL="0" marR="0" rtl="0" algn="l">
              <a:lnSpc>
                <a:spcPct val="135714"/>
              </a:lnSpc>
              <a:spcBef>
                <a:spcPts val="1200"/>
              </a:spcBef>
              <a:spcAft>
                <a:spcPts val="0"/>
              </a:spcAft>
              <a:buClr>
                <a:srgbClr val="000000"/>
              </a:buClr>
              <a:buSzPts val="500"/>
              <a:buFont typeface="Arial"/>
              <a:buNone/>
            </a:pPr>
            <a:r>
              <a:t/>
            </a:r>
            <a:endParaRPr sz="500"/>
          </a:p>
        </p:txBody>
      </p:sp>
      <p:grpSp>
        <p:nvGrpSpPr>
          <p:cNvPr id="900" name="Google Shape;900;g28389bfd810_0_323"/>
          <p:cNvGrpSpPr/>
          <p:nvPr/>
        </p:nvGrpSpPr>
        <p:grpSpPr>
          <a:xfrm>
            <a:off x="1161047" y="2744788"/>
            <a:ext cx="346248" cy="1257300"/>
            <a:chOff x="3096126" y="7684168"/>
            <a:chExt cx="923329" cy="3352800"/>
          </a:xfrm>
        </p:grpSpPr>
        <p:cxnSp>
          <p:nvCxnSpPr>
            <p:cNvPr id="901" name="Google Shape;901;g28389bfd810_0_323"/>
            <p:cNvCxnSpPr/>
            <p:nvPr/>
          </p:nvCxnSpPr>
          <p:spPr>
            <a:xfrm>
              <a:off x="3096126" y="7684168"/>
              <a:ext cx="0" cy="3352800"/>
            </a:xfrm>
            <a:prstGeom prst="straightConnector1">
              <a:avLst/>
            </a:prstGeom>
            <a:noFill/>
            <a:ln cap="flat" cmpd="sng" w="76200">
              <a:solidFill>
                <a:srgbClr val="EF7001"/>
              </a:solidFill>
              <a:prstDash val="solid"/>
              <a:miter lim="800000"/>
              <a:headEnd len="sm" w="sm" type="none"/>
              <a:tailEnd len="med" w="med" type="triangle"/>
            </a:ln>
          </p:spPr>
        </p:cxnSp>
        <p:sp>
          <p:nvSpPr>
            <p:cNvPr id="902" name="Google Shape;902;g28389bfd810_0_323"/>
            <p:cNvSpPr txBox="1"/>
            <p:nvPr/>
          </p:nvSpPr>
          <p:spPr>
            <a:xfrm rot="5400000">
              <a:off x="2221255" y="8945016"/>
              <a:ext cx="2765400" cy="8310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800">
                  <a:solidFill>
                    <a:srgbClr val="000000"/>
                  </a:solidFill>
                  <a:highlight>
                    <a:srgbClr val="FFFFFE"/>
                  </a:highlight>
                  <a:latin typeface="Courier New"/>
                  <a:ea typeface="Courier New"/>
                  <a:cs typeface="Courier New"/>
                  <a:sym typeface="Courier New"/>
                </a:rPr>
                <a:t>(i+1)/</a:t>
              </a:r>
              <a:r>
                <a:rPr lang="en" sz="1800">
                  <a:solidFill>
                    <a:srgbClr val="098156"/>
                  </a:solidFill>
                  <a:highlight>
                    <a:srgbClr val="FFFFFE"/>
                  </a:highlight>
                  <a:latin typeface="Courier New"/>
                  <a:ea typeface="Courier New"/>
                  <a:cs typeface="Courier New"/>
                  <a:sym typeface="Courier New"/>
                </a:rPr>
                <a:t>2</a:t>
              </a:r>
              <a:endParaRPr b="1" sz="1800">
                <a:solidFill>
                  <a:srgbClr val="EF7001"/>
                </a:solidFill>
                <a:latin typeface="Helvetica Neue"/>
                <a:ea typeface="Helvetica Neue"/>
                <a:cs typeface="Helvetica Neue"/>
                <a:sym typeface="Helvetica Neue"/>
              </a:endParaRPr>
            </a:p>
          </p:txBody>
        </p:sp>
      </p:grpSp>
      <p:sp>
        <p:nvSpPr>
          <p:cNvPr id="903" name="Google Shape;903;g28389bfd810_0_323"/>
          <p:cNvSpPr txBox="1"/>
          <p:nvPr/>
        </p:nvSpPr>
        <p:spPr>
          <a:xfrm>
            <a:off x="756400" y="4084550"/>
            <a:ext cx="8421300" cy="5079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1200"/>
              </a:spcBef>
              <a:spcAft>
                <a:spcPts val="0"/>
              </a:spcAft>
              <a:buNone/>
            </a:pPr>
            <a:r>
              <a:rPr lang="en" sz="2100">
                <a:highlight>
                  <a:srgbClr val="FFFFFE"/>
                </a:highlight>
                <a:latin typeface="Courier New"/>
                <a:ea typeface="Courier New"/>
                <a:cs typeface="Courier New"/>
                <a:sym typeface="Courier New"/>
              </a:rPr>
              <a:t>[</a:t>
            </a:r>
            <a:r>
              <a:rPr lang="en" sz="2100">
                <a:solidFill>
                  <a:srgbClr val="098156"/>
                </a:solidFill>
                <a:highlight>
                  <a:srgbClr val="FFFFFE"/>
                </a:highlight>
                <a:latin typeface="Courier New"/>
                <a:ea typeface="Courier New"/>
                <a:cs typeface="Courier New"/>
                <a:sym typeface="Courier New"/>
              </a:rPr>
              <a:t>0.5</a:t>
            </a:r>
            <a:r>
              <a:rPr lang="en" sz="2100">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1.0</a:t>
            </a:r>
            <a:r>
              <a:rPr lang="en" sz="2100">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 1.5</a:t>
            </a:r>
            <a:r>
              <a:rPr lang="en" sz="2100">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 2.0</a:t>
            </a:r>
            <a:r>
              <a:rPr lang="en" sz="2100">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2.5</a:t>
            </a:r>
            <a:r>
              <a:rPr lang="en" sz="2100">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 3.0</a:t>
            </a:r>
            <a:r>
              <a:rPr lang="en" sz="2100">
                <a:highlight>
                  <a:srgbClr val="FFFFFE"/>
                </a:highlight>
                <a:latin typeface="Courier New"/>
                <a:ea typeface="Courier New"/>
                <a:cs typeface="Courier New"/>
                <a:sym typeface="Courier New"/>
              </a:rPr>
              <a:t>, </a:t>
            </a:r>
            <a:r>
              <a:rPr lang="en" sz="2100">
                <a:solidFill>
                  <a:srgbClr val="098156"/>
                </a:solidFill>
                <a:highlight>
                  <a:srgbClr val="FFFFFE"/>
                </a:highlight>
                <a:latin typeface="Courier New"/>
                <a:ea typeface="Courier New"/>
                <a:cs typeface="Courier New"/>
                <a:sym typeface="Courier New"/>
              </a:rPr>
              <a:t> 3.5</a:t>
            </a:r>
            <a:r>
              <a:rPr lang="en" sz="2100">
                <a:highlight>
                  <a:srgbClr val="FFFFFE"/>
                </a:highlight>
                <a:latin typeface="Courier New"/>
                <a:ea typeface="Courier New"/>
                <a:cs typeface="Courier New"/>
                <a:sym typeface="Courier New"/>
              </a:rPr>
              <a:t>]</a:t>
            </a:r>
            <a:endParaRPr sz="1300">
              <a:solidFill>
                <a:schemeClr val="accent1"/>
              </a:solidFill>
              <a:latin typeface="Lato"/>
              <a:ea typeface="Lato"/>
              <a:cs typeface="Lato"/>
              <a:sym typeface="Lato"/>
            </a:endParaRPr>
          </a:p>
        </p:txBody>
      </p:sp>
      <p:sp>
        <p:nvSpPr>
          <p:cNvPr id="904" name="Google Shape;904;g28389bfd810_0_323"/>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List Manipulation</a:t>
            </a:r>
            <a:endParaRPr b="1" i="0" sz="2600" u="none" cap="none" strike="noStrike">
              <a:solidFill>
                <a:srgbClr val="004C7F"/>
              </a:solidFill>
              <a:latin typeface="Helvetica Neue"/>
              <a:ea typeface="Helvetica Neue"/>
              <a:cs typeface="Helvetica Neue"/>
              <a:sym typeface="Helvetica Neue"/>
            </a:endParaRPr>
          </a:p>
        </p:txBody>
      </p:sp>
      <p:sp>
        <p:nvSpPr>
          <p:cNvPr id="905" name="Google Shape;905;g28389bfd810_0_323"/>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Listcomp</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8389bfd810_1_411"/>
          <p:cNvSpPr txBox="1"/>
          <p:nvPr/>
        </p:nvSpPr>
        <p:spPr>
          <a:xfrm>
            <a:off x="727799" y="1808017"/>
            <a:ext cx="38442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chemeClr val="accent1"/>
              </a:buClr>
              <a:buSzPts val="2200"/>
              <a:buFont typeface="Lato"/>
              <a:buNone/>
            </a:pPr>
            <a:r>
              <a:rPr b="1" i="0" lang="en" sz="2200" u="none" cap="none" strike="noStrike">
                <a:solidFill>
                  <a:srgbClr val="004C7F"/>
                </a:solidFill>
                <a:latin typeface="Helvetica Neue"/>
                <a:ea typeface="Helvetica Neue"/>
                <a:cs typeface="Helvetica Neue"/>
                <a:sym typeface="Helvetica Neue"/>
              </a:rPr>
              <a:t>General Python Syntax</a:t>
            </a:r>
            <a:endParaRPr sz="500"/>
          </a:p>
        </p:txBody>
      </p:sp>
      <p:sp>
        <p:nvSpPr>
          <p:cNvPr id="177" name="Google Shape;177;g28389bfd810_1_411"/>
          <p:cNvSpPr txBox="1"/>
          <p:nvPr>
            <p:ph idx="12" type="sldNum"/>
          </p:nvPr>
        </p:nvSpPr>
        <p:spPr>
          <a:xfrm>
            <a:off x="3200847" y="19179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78" name="Google Shape;178;g28389bfd810_1_411"/>
          <p:cNvSpPr txBox="1"/>
          <p:nvPr>
            <p:ph type="title"/>
          </p:nvPr>
        </p:nvSpPr>
        <p:spPr>
          <a:xfrm>
            <a:off x="663227" y="57899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42307"/>
              <a:buNone/>
            </a:pPr>
            <a:r>
              <a:rPr b="1" lang="en">
                <a:solidFill>
                  <a:srgbClr val="14191A"/>
                </a:solidFill>
                <a:latin typeface="Helvetica Neue"/>
                <a:ea typeface="Helvetica Neue"/>
                <a:cs typeface="Helvetica Neue"/>
                <a:sym typeface="Helvetica Neue"/>
              </a:rPr>
              <a:t>Lecture Outline</a:t>
            </a:r>
            <a:endParaRPr b="1">
              <a:solidFill>
                <a:srgbClr val="14191A"/>
              </a:solidFill>
              <a:latin typeface="Helvetica Neue"/>
              <a:ea typeface="Helvetica Neue"/>
              <a:cs typeface="Helvetica Neue"/>
              <a:sym typeface="Helvetica Neue"/>
            </a:endParaRPr>
          </a:p>
        </p:txBody>
      </p:sp>
      <p:sp>
        <p:nvSpPr>
          <p:cNvPr id="179" name="Google Shape;179;g28389bfd810_1_411"/>
          <p:cNvSpPr txBox="1"/>
          <p:nvPr>
            <p:ph idx="1" type="body"/>
          </p:nvPr>
        </p:nvSpPr>
        <p:spPr>
          <a:xfrm>
            <a:off x="727800" y="1299402"/>
            <a:ext cx="3215100" cy="9051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SzPts val="2200"/>
              <a:buNone/>
            </a:pPr>
            <a:r>
              <a:rPr b="1" lang="en" sz="2200">
                <a:solidFill>
                  <a:srgbClr val="004C7F"/>
                </a:solidFill>
                <a:latin typeface="Helvetica Neue"/>
                <a:ea typeface="Helvetica Neue"/>
                <a:cs typeface="Helvetica Neue"/>
                <a:sym typeface="Helvetica Neue"/>
              </a:rPr>
              <a:t>Google Colab </a:t>
            </a:r>
            <a:endParaRPr b="1" sz="2200">
              <a:solidFill>
                <a:srgbClr val="004C7F"/>
              </a:solidFill>
              <a:latin typeface="Helvetica Neue"/>
              <a:ea typeface="Helvetica Neue"/>
              <a:cs typeface="Helvetica Neue"/>
              <a:sym typeface="Helvetica Neue"/>
            </a:endParaRPr>
          </a:p>
        </p:txBody>
      </p:sp>
      <p:sp>
        <p:nvSpPr>
          <p:cNvPr id="180" name="Google Shape;180;g28389bfd810_1_411"/>
          <p:cNvSpPr txBox="1"/>
          <p:nvPr/>
        </p:nvSpPr>
        <p:spPr>
          <a:xfrm>
            <a:off x="727799" y="2307491"/>
            <a:ext cx="38442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chemeClr val="accent1"/>
              </a:buClr>
              <a:buSzPts val="2200"/>
              <a:buFont typeface="Lato"/>
              <a:buNone/>
            </a:pPr>
            <a:r>
              <a:rPr b="1" i="0" lang="en" sz="2200" u="none" cap="none" strike="noStrike">
                <a:solidFill>
                  <a:schemeClr val="dk1"/>
                </a:solidFill>
                <a:latin typeface="Helvetica Neue"/>
                <a:ea typeface="Helvetica Neue"/>
                <a:cs typeface="Helvetica Neue"/>
                <a:sym typeface="Helvetica Neue"/>
              </a:rPr>
              <a:t>Variables</a:t>
            </a:r>
            <a:endParaRPr sz="500">
              <a:solidFill>
                <a:schemeClr val="dk1"/>
              </a:solidFill>
            </a:endParaRPr>
          </a:p>
        </p:txBody>
      </p:sp>
      <p:sp>
        <p:nvSpPr>
          <p:cNvPr id="181" name="Google Shape;181;g28389bfd810_1_411"/>
          <p:cNvSpPr txBox="1"/>
          <p:nvPr/>
        </p:nvSpPr>
        <p:spPr>
          <a:xfrm>
            <a:off x="727799" y="2807083"/>
            <a:ext cx="38442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chemeClr val="accent1"/>
              </a:buClr>
              <a:buSzPts val="2200"/>
              <a:buFont typeface="Lato"/>
              <a:buNone/>
            </a:pPr>
            <a:r>
              <a:rPr b="1" i="0" lang="en" sz="2200" u="none" cap="none" strike="noStrike">
                <a:solidFill>
                  <a:srgbClr val="004C7F"/>
                </a:solidFill>
                <a:latin typeface="Helvetica Neue"/>
                <a:ea typeface="Helvetica Neue"/>
                <a:cs typeface="Helvetica Neue"/>
                <a:sym typeface="Helvetica Neue"/>
              </a:rPr>
              <a:t>Logic</a:t>
            </a:r>
            <a:endParaRPr sz="500"/>
          </a:p>
        </p:txBody>
      </p:sp>
      <p:sp>
        <p:nvSpPr>
          <p:cNvPr id="182" name="Google Shape;182;g28389bfd810_1_411"/>
          <p:cNvSpPr txBox="1"/>
          <p:nvPr/>
        </p:nvSpPr>
        <p:spPr>
          <a:xfrm>
            <a:off x="727799" y="3315607"/>
            <a:ext cx="38442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chemeClr val="accent1"/>
              </a:buClr>
              <a:buSzPts val="2200"/>
              <a:buFont typeface="Lato"/>
              <a:buNone/>
            </a:pPr>
            <a:r>
              <a:rPr b="1" i="0" lang="en" sz="2200" u="none" cap="none" strike="noStrike">
                <a:solidFill>
                  <a:srgbClr val="004C7F"/>
                </a:solidFill>
                <a:latin typeface="Helvetica Neue"/>
                <a:ea typeface="Helvetica Neue"/>
                <a:cs typeface="Helvetica Neue"/>
                <a:sym typeface="Helvetica Neue"/>
              </a:rPr>
              <a:t>Control Flows</a:t>
            </a:r>
            <a:endParaRPr sz="500"/>
          </a:p>
        </p:txBody>
      </p:sp>
      <p:sp>
        <p:nvSpPr>
          <p:cNvPr id="183" name="Google Shape;183;g28389bfd810_1_411"/>
          <p:cNvSpPr txBox="1"/>
          <p:nvPr>
            <p:ph idx="1" type="body"/>
          </p:nvPr>
        </p:nvSpPr>
        <p:spPr>
          <a:xfrm>
            <a:off x="5173500" y="1429125"/>
            <a:ext cx="1221000" cy="10176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Clr>
                <a:srgbClr val="004C7F"/>
              </a:buClr>
              <a:buSzPts val="2200"/>
              <a:buNone/>
            </a:pPr>
            <a:r>
              <a:rPr b="1" lang="en" sz="2400">
                <a:solidFill>
                  <a:srgbClr val="004C7F"/>
                </a:solidFill>
                <a:latin typeface="Helvetica Neue"/>
                <a:ea typeface="Helvetica Neue"/>
                <a:cs typeface="Helvetica Neue"/>
                <a:sym typeface="Helvetica Neue"/>
              </a:rPr>
              <a:t>I/O</a:t>
            </a:r>
            <a:endParaRPr b="1" sz="2400">
              <a:solidFill>
                <a:srgbClr val="004C7F"/>
              </a:solidFill>
              <a:latin typeface="Helvetica Neue"/>
              <a:ea typeface="Helvetica Neue"/>
              <a:cs typeface="Helvetica Neue"/>
              <a:sym typeface="Helvetica Neue"/>
            </a:endParaRPr>
          </a:p>
        </p:txBody>
      </p:sp>
      <p:sp>
        <p:nvSpPr>
          <p:cNvPr id="184" name="Google Shape;184;g28389bfd810_1_411"/>
          <p:cNvSpPr txBox="1"/>
          <p:nvPr/>
        </p:nvSpPr>
        <p:spPr>
          <a:xfrm>
            <a:off x="5174552" y="1888080"/>
            <a:ext cx="3131400" cy="9051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List Manipulation</a:t>
            </a:r>
            <a:endParaRPr sz="2400"/>
          </a:p>
        </p:txBody>
      </p:sp>
      <p:sp>
        <p:nvSpPr>
          <p:cNvPr id="185" name="Google Shape;185;g28389bfd810_1_411"/>
          <p:cNvSpPr txBox="1"/>
          <p:nvPr/>
        </p:nvSpPr>
        <p:spPr>
          <a:xfrm>
            <a:off x="5179972" y="2379270"/>
            <a:ext cx="3497400" cy="10176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What is a function?</a:t>
            </a:r>
            <a:endParaRPr sz="2400"/>
          </a:p>
        </p:txBody>
      </p:sp>
      <p:sp>
        <p:nvSpPr>
          <p:cNvPr id="186" name="Google Shape;186;g28389bfd810_1_411"/>
          <p:cNvSpPr txBox="1"/>
          <p:nvPr/>
        </p:nvSpPr>
        <p:spPr>
          <a:xfrm>
            <a:off x="5179972" y="2854616"/>
            <a:ext cx="31314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Built-ins</a:t>
            </a:r>
            <a:endParaRPr sz="2400"/>
          </a:p>
        </p:txBody>
      </p:sp>
      <p:sp>
        <p:nvSpPr>
          <p:cNvPr id="187" name="Google Shape;187;g28389bfd810_1_411"/>
          <p:cNvSpPr txBox="1"/>
          <p:nvPr/>
        </p:nvSpPr>
        <p:spPr>
          <a:xfrm>
            <a:off x="5174552" y="3337574"/>
            <a:ext cx="34965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Importing</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9" name="Shape 909"/>
        <p:cNvGrpSpPr/>
        <p:nvPr/>
      </p:nvGrpSpPr>
      <p:grpSpPr>
        <a:xfrm>
          <a:off x="0" y="0"/>
          <a:ext cx="0" cy="0"/>
          <a:chOff x="0" y="0"/>
          <a:chExt cx="0" cy="0"/>
        </a:xfrm>
      </p:grpSpPr>
      <p:sp>
        <p:nvSpPr>
          <p:cNvPr id="910" name="Google Shape;910;g28389bfd810_0_333"/>
          <p:cNvSpPr txBox="1"/>
          <p:nvPr>
            <p:ph idx="1" type="body"/>
          </p:nvPr>
        </p:nvSpPr>
        <p:spPr>
          <a:xfrm>
            <a:off x="1390877" y="1530722"/>
            <a:ext cx="1773600" cy="598800"/>
          </a:xfrm>
          <a:prstGeom prst="rect">
            <a:avLst/>
          </a:prstGeom>
          <a:noFill/>
          <a:ln>
            <a:noFill/>
          </a:ln>
        </p:spPr>
        <p:txBody>
          <a:bodyPr anchorCtr="0" anchor="t" bIns="91425" lIns="91425" spcFirstLastPara="1" rIns="91425" wrap="square" tIns="91425">
            <a:normAutofit/>
          </a:bodyPr>
          <a:lstStyle/>
          <a:p>
            <a:pPr indent="0" lvl="0" marL="88900" rtl="0" algn="l">
              <a:lnSpc>
                <a:spcPct val="90000"/>
              </a:lnSpc>
              <a:spcBef>
                <a:spcPts val="0"/>
              </a:spcBef>
              <a:spcAft>
                <a:spcPts val="0"/>
              </a:spcAft>
              <a:buClr>
                <a:srgbClr val="004C7F"/>
              </a:buClr>
              <a:buSzPts val="800"/>
              <a:buNone/>
            </a:pPr>
            <a:r>
              <a:rPr b="1" lang="en" sz="2200">
                <a:solidFill>
                  <a:srgbClr val="004C7F"/>
                </a:solidFill>
                <a:latin typeface="Helvetica Neue"/>
                <a:ea typeface="Helvetica Neue"/>
                <a:cs typeface="Helvetica Neue"/>
                <a:sym typeface="Helvetica Neue"/>
              </a:rPr>
              <a:t>Indexing</a:t>
            </a:r>
            <a:endParaRPr b="1" sz="2200">
              <a:solidFill>
                <a:srgbClr val="004C7F"/>
              </a:solidFill>
              <a:latin typeface="Helvetica Neue"/>
              <a:ea typeface="Helvetica Neue"/>
              <a:cs typeface="Helvetica Neue"/>
              <a:sym typeface="Helvetica Neue"/>
            </a:endParaRPr>
          </a:p>
        </p:txBody>
      </p:sp>
      <p:sp>
        <p:nvSpPr>
          <p:cNvPr id="911" name="Google Shape;911;g28389bfd810_0_333"/>
          <p:cNvSpPr txBox="1"/>
          <p:nvPr>
            <p:ph idx="12" type="sldNum"/>
          </p:nvPr>
        </p:nvSpPr>
        <p:spPr>
          <a:xfrm>
            <a:off x="3200696"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pic>
        <p:nvPicPr>
          <p:cNvPr id="912" name="Google Shape;912;g28389bfd810_0_333"/>
          <p:cNvPicPr preferRelativeResize="0"/>
          <p:nvPr/>
        </p:nvPicPr>
        <p:blipFill rotWithShape="1">
          <a:blip r:embed="rId3">
            <a:alphaModFix/>
          </a:blip>
          <a:srcRect b="0" l="0" r="0" t="52807"/>
          <a:stretch/>
        </p:blipFill>
        <p:spPr>
          <a:xfrm>
            <a:off x="825488" y="1139804"/>
            <a:ext cx="912281" cy="211875"/>
          </a:xfrm>
          <a:prstGeom prst="rect">
            <a:avLst/>
          </a:prstGeom>
          <a:noFill/>
          <a:ln>
            <a:noFill/>
          </a:ln>
        </p:spPr>
      </p:pic>
      <p:sp>
        <p:nvSpPr>
          <p:cNvPr id="913" name="Google Shape;913;g28389bfd810_0_333"/>
          <p:cNvSpPr txBox="1"/>
          <p:nvPr>
            <p:ph type="title"/>
          </p:nvPr>
        </p:nvSpPr>
        <p:spPr>
          <a:xfrm>
            <a:off x="452130" y="0"/>
            <a:ext cx="7687800" cy="535200"/>
          </a:xfrm>
          <a:prstGeom prst="rect">
            <a:avLst/>
          </a:prstGeom>
          <a:noFill/>
          <a:ln>
            <a:noFill/>
          </a:ln>
        </p:spPr>
        <p:txBody>
          <a:bodyPr anchorCtr="0" anchor="t" bIns="91425" lIns="91425" spcFirstLastPara="1" rIns="91425" wrap="square" tIns="91425">
            <a:normAutofit/>
          </a:bodyPr>
          <a:lstStyle/>
          <a:p>
            <a:pPr indent="0" lvl="0" marL="0" rtl="0" algn="l">
              <a:lnSpc>
                <a:spcPct val="90000"/>
              </a:lnSpc>
              <a:spcBef>
                <a:spcPts val="0"/>
              </a:spcBef>
              <a:spcAft>
                <a:spcPts val="0"/>
              </a:spcAft>
              <a:buClr>
                <a:srgbClr val="004C7F"/>
              </a:buClr>
              <a:buSzPts val="1000"/>
              <a:buFont typeface="Helvetica Neue"/>
              <a:buNone/>
            </a:pPr>
            <a:r>
              <a:rPr b="1" lang="en" sz="2200">
                <a:solidFill>
                  <a:srgbClr val="004C7F"/>
                </a:solidFill>
                <a:latin typeface="Helvetica Neue"/>
                <a:ea typeface="Helvetica Neue"/>
                <a:cs typeface="Helvetica Neue"/>
                <a:sym typeface="Helvetica Neue"/>
              </a:rPr>
              <a:t>List Manipulation</a:t>
            </a:r>
            <a:endParaRPr b="1" sz="2200">
              <a:solidFill>
                <a:srgbClr val="004C7F"/>
              </a:solidFill>
              <a:latin typeface="Helvetica Neue"/>
              <a:ea typeface="Helvetica Neue"/>
              <a:cs typeface="Helvetica Neue"/>
              <a:sym typeface="Helvetica Neue"/>
            </a:endParaRPr>
          </a:p>
        </p:txBody>
      </p:sp>
      <p:sp>
        <p:nvSpPr>
          <p:cNvPr id="914" name="Google Shape;914;g28389bfd810_0_333"/>
          <p:cNvSpPr txBox="1"/>
          <p:nvPr/>
        </p:nvSpPr>
        <p:spPr>
          <a:xfrm>
            <a:off x="1390877" y="1896485"/>
            <a:ext cx="2969700" cy="5988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rgbClr val="004C7F"/>
                </a:solidFill>
                <a:latin typeface="Helvetica Neue"/>
                <a:ea typeface="Helvetica Neue"/>
                <a:cs typeface="Helvetica Neue"/>
                <a:sym typeface="Helvetica Neue"/>
              </a:rPr>
              <a:t>List Operations</a:t>
            </a:r>
            <a:endParaRPr sz="500"/>
          </a:p>
        </p:txBody>
      </p:sp>
      <p:sp>
        <p:nvSpPr>
          <p:cNvPr id="915" name="Google Shape;915;g28389bfd810_0_333"/>
          <p:cNvSpPr txBox="1"/>
          <p:nvPr/>
        </p:nvSpPr>
        <p:spPr>
          <a:xfrm>
            <a:off x="1390877" y="2262247"/>
            <a:ext cx="1980600" cy="5988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rgbClr val="004C7F"/>
                </a:solidFill>
                <a:latin typeface="Helvetica Neue"/>
                <a:ea typeface="Helvetica Neue"/>
                <a:cs typeface="Helvetica Neue"/>
                <a:sym typeface="Helvetica Neue"/>
              </a:rPr>
              <a:t>Listcomp</a:t>
            </a:r>
            <a:endParaRPr b="1" sz="2200">
              <a:solidFill>
                <a:srgbClr val="004C7F"/>
              </a:solidFill>
              <a:latin typeface="Helvetica Neue"/>
              <a:ea typeface="Helvetica Neue"/>
              <a:cs typeface="Helvetica Neue"/>
              <a:sym typeface="Helvetica Neue"/>
            </a:endParaRPr>
          </a:p>
        </p:txBody>
      </p:sp>
      <p:sp>
        <p:nvSpPr>
          <p:cNvPr id="916" name="Google Shape;916;g28389bfd810_0_333"/>
          <p:cNvSpPr txBox="1"/>
          <p:nvPr/>
        </p:nvSpPr>
        <p:spPr>
          <a:xfrm>
            <a:off x="1390877" y="2617868"/>
            <a:ext cx="3031500" cy="761400"/>
          </a:xfrm>
          <a:prstGeom prst="rect">
            <a:avLst/>
          </a:prstGeom>
          <a:noFill/>
          <a:ln>
            <a:noFill/>
          </a:ln>
        </p:spPr>
        <p:txBody>
          <a:bodyPr anchorCtr="0" anchor="t" bIns="91425" lIns="91425" spcFirstLastPara="1" rIns="91425" wrap="square" tIns="91425">
            <a:normAutofit/>
          </a:bodyPr>
          <a:lstStyle/>
          <a:p>
            <a:pPr indent="0" lvl="0" marL="88900" marR="0" rtl="0" algn="l">
              <a:lnSpc>
                <a:spcPct val="90000"/>
              </a:lnSpc>
              <a:spcBef>
                <a:spcPts val="0"/>
              </a:spcBef>
              <a:spcAft>
                <a:spcPts val="0"/>
              </a:spcAft>
              <a:buClr>
                <a:srgbClr val="004C7F"/>
              </a:buClr>
              <a:buSzPts val="800"/>
              <a:buFont typeface="Arial"/>
              <a:buNone/>
            </a:pPr>
            <a:r>
              <a:rPr b="1" lang="en" sz="2200">
                <a:solidFill>
                  <a:schemeClr val="dk1"/>
                </a:solidFill>
                <a:latin typeface="Helvetica Neue"/>
                <a:ea typeface="Helvetica Neue"/>
                <a:cs typeface="Helvetica Neue"/>
                <a:sym typeface="Helvetica Neue"/>
              </a:rPr>
              <a:t>String/list Interop</a:t>
            </a:r>
            <a:endParaRPr sz="500">
              <a:solidFill>
                <a:schemeClr val="dk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0" name="Shape 920"/>
        <p:cNvGrpSpPr/>
        <p:nvPr/>
      </p:nvGrpSpPr>
      <p:grpSpPr>
        <a:xfrm>
          <a:off x="0" y="0"/>
          <a:ext cx="0" cy="0"/>
          <a:chOff x="0" y="0"/>
          <a:chExt cx="0" cy="0"/>
        </a:xfrm>
      </p:grpSpPr>
      <p:sp>
        <p:nvSpPr>
          <p:cNvPr id="921" name="Google Shape;921;g28389bfd810_0_343"/>
          <p:cNvSpPr txBox="1"/>
          <p:nvPr/>
        </p:nvSpPr>
        <p:spPr>
          <a:xfrm>
            <a:off x="873209" y="2272315"/>
            <a:ext cx="16380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separator</a:t>
            </a:r>
            <a:endParaRPr sz="500"/>
          </a:p>
        </p:txBody>
      </p:sp>
      <p:sp>
        <p:nvSpPr>
          <p:cNvPr id="922" name="Google Shape;922;g28389bfd810_0_343"/>
          <p:cNvSpPr txBox="1"/>
          <p:nvPr/>
        </p:nvSpPr>
        <p:spPr>
          <a:xfrm>
            <a:off x="873209" y="2272315"/>
            <a:ext cx="16380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separator</a:t>
            </a:r>
            <a:endParaRPr sz="500"/>
          </a:p>
        </p:txBody>
      </p:sp>
      <p:sp>
        <p:nvSpPr>
          <p:cNvPr id="923" name="Google Shape;923;g28389bfd810_0_343"/>
          <p:cNvSpPr txBox="1"/>
          <p:nvPr/>
        </p:nvSpPr>
        <p:spPr>
          <a:xfrm>
            <a:off x="873209" y="2272316"/>
            <a:ext cx="58071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separator.join(my_list)</a:t>
            </a:r>
            <a:endParaRPr sz="500"/>
          </a:p>
        </p:txBody>
      </p:sp>
      <p:grpSp>
        <p:nvGrpSpPr>
          <p:cNvPr id="924" name="Google Shape;924;g28389bfd810_0_343"/>
          <p:cNvGrpSpPr/>
          <p:nvPr/>
        </p:nvGrpSpPr>
        <p:grpSpPr>
          <a:xfrm>
            <a:off x="4154913" y="900150"/>
            <a:ext cx="1144315" cy="684163"/>
            <a:chOff x="11008340" y="2544403"/>
            <a:chExt cx="3051507" cy="1824435"/>
          </a:xfrm>
        </p:grpSpPr>
        <p:sp>
          <p:nvSpPr>
            <p:cNvPr id="925" name="Google Shape;925;g28389bfd810_0_343"/>
            <p:cNvSpPr txBox="1"/>
            <p:nvPr/>
          </p:nvSpPr>
          <p:spPr>
            <a:xfrm>
              <a:off x="11123447" y="2544403"/>
              <a:ext cx="2936400" cy="718200"/>
            </a:xfrm>
            <a:prstGeom prst="rect">
              <a:avLst/>
            </a:prstGeom>
            <a:noFill/>
            <a:ln>
              <a:noFill/>
            </a:ln>
          </p:spPr>
          <p:txBody>
            <a:bodyPr anchorCtr="0" anchor="ctr" bIns="19050" lIns="19050" spcFirstLastPara="1" rIns="19050" wrap="square" tIns="19050">
              <a:spAutoFit/>
            </a:bodyPr>
            <a:lstStyle/>
            <a:p>
              <a:pPr indent="0" lvl="0" marL="0" marR="0" rtl="0" algn="l">
                <a:spcBef>
                  <a:spcPts val="0"/>
                </a:spcBef>
                <a:spcAft>
                  <a:spcPts val="0"/>
                </a:spcAft>
                <a:buNone/>
              </a:pPr>
              <a:r>
                <a:rPr b="1" lang="en" sz="1500">
                  <a:solidFill>
                    <a:srgbClr val="EF7001"/>
                  </a:solidFill>
                  <a:latin typeface="Calibri"/>
                  <a:ea typeface="Calibri"/>
                  <a:cs typeface="Calibri"/>
                  <a:sym typeface="Calibri"/>
                </a:rPr>
                <a:t>List of strings</a:t>
              </a:r>
              <a:endParaRPr b="1" sz="1500">
                <a:solidFill>
                  <a:srgbClr val="EF7001"/>
                </a:solidFill>
                <a:latin typeface="Calibri"/>
                <a:ea typeface="Calibri"/>
                <a:cs typeface="Calibri"/>
                <a:sym typeface="Calibri"/>
              </a:endParaRPr>
            </a:p>
          </p:txBody>
        </p:sp>
        <p:pic>
          <p:nvPicPr>
            <p:cNvPr descr="Line Line" id="926" name="Google Shape;926;g28389bfd810_0_343"/>
            <p:cNvPicPr preferRelativeResize="0"/>
            <p:nvPr/>
          </p:nvPicPr>
          <p:blipFill rotWithShape="1">
            <a:blip r:embed="rId3">
              <a:alphaModFix/>
            </a:blip>
            <a:srcRect b="0" l="0" r="0" t="0"/>
            <a:stretch/>
          </p:blipFill>
          <p:spPr>
            <a:xfrm rot="6998290">
              <a:off x="10953217" y="3566822"/>
              <a:ext cx="997180" cy="492074"/>
            </a:xfrm>
            <a:prstGeom prst="rect">
              <a:avLst/>
            </a:prstGeom>
            <a:noFill/>
            <a:ln>
              <a:noFill/>
            </a:ln>
          </p:spPr>
        </p:pic>
      </p:grpSp>
      <p:sp>
        <p:nvSpPr>
          <p:cNvPr id="927" name="Google Shape;927;g28389bfd810_0_343"/>
          <p:cNvSpPr txBox="1"/>
          <p:nvPr/>
        </p:nvSpPr>
        <p:spPr>
          <a:xfrm>
            <a:off x="873209" y="1718786"/>
            <a:ext cx="50037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 = [str1, str2, str3]</a:t>
            </a:r>
            <a:endParaRPr sz="500"/>
          </a:p>
        </p:txBody>
      </p:sp>
      <p:sp>
        <p:nvSpPr>
          <p:cNvPr id="928" name="Google Shape;928;g28389bfd810_0_343"/>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String/list Interop</a:t>
            </a:r>
            <a:endParaRPr b="1" i="0" sz="2600" u="none" cap="none" strike="noStrike">
              <a:solidFill>
                <a:srgbClr val="004C7F"/>
              </a:solidFill>
              <a:latin typeface="Helvetica Neue"/>
              <a:ea typeface="Helvetica Neue"/>
              <a:cs typeface="Helvetica Neue"/>
              <a:sym typeface="Helvetica Neue"/>
            </a:endParaRPr>
          </a:p>
        </p:txBody>
      </p:sp>
      <p:sp>
        <p:nvSpPr>
          <p:cNvPr id="929" name="Google Shape;929;g28389bfd810_0_343"/>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join()</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g28389bfd810_0_359"/>
          <p:cNvSpPr txBox="1"/>
          <p:nvPr/>
        </p:nvSpPr>
        <p:spPr>
          <a:xfrm>
            <a:off x="873209" y="2272316"/>
            <a:ext cx="58071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separator.join(my_list)</a:t>
            </a:r>
            <a:endParaRPr sz="500"/>
          </a:p>
        </p:txBody>
      </p:sp>
      <p:grpSp>
        <p:nvGrpSpPr>
          <p:cNvPr id="935" name="Google Shape;935;g28389bfd810_0_359"/>
          <p:cNvGrpSpPr/>
          <p:nvPr/>
        </p:nvGrpSpPr>
        <p:grpSpPr>
          <a:xfrm>
            <a:off x="4154913" y="900150"/>
            <a:ext cx="1144315" cy="684163"/>
            <a:chOff x="11008340" y="2544403"/>
            <a:chExt cx="3051507" cy="1824435"/>
          </a:xfrm>
        </p:grpSpPr>
        <p:sp>
          <p:nvSpPr>
            <p:cNvPr id="936" name="Google Shape;936;g28389bfd810_0_359"/>
            <p:cNvSpPr txBox="1"/>
            <p:nvPr/>
          </p:nvSpPr>
          <p:spPr>
            <a:xfrm>
              <a:off x="11123447" y="2544403"/>
              <a:ext cx="2936400" cy="718200"/>
            </a:xfrm>
            <a:prstGeom prst="rect">
              <a:avLst/>
            </a:prstGeom>
            <a:noFill/>
            <a:ln>
              <a:noFill/>
            </a:ln>
          </p:spPr>
          <p:txBody>
            <a:bodyPr anchorCtr="0" anchor="ctr" bIns="19050" lIns="19050" spcFirstLastPara="1" rIns="19050" wrap="square" tIns="19050">
              <a:spAutoFit/>
            </a:bodyPr>
            <a:lstStyle/>
            <a:p>
              <a:pPr indent="0" lvl="0" marL="0" marR="0" rtl="0" algn="l">
                <a:spcBef>
                  <a:spcPts val="0"/>
                </a:spcBef>
                <a:spcAft>
                  <a:spcPts val="0"/>
                </a:spcAft>
                <a:buNone/>
              </a:pPr>
              <a:r>
                <a:rPr b="1" lang="en" sz="1500">
                  <a:solidFill>
                    <a:srgbClr val="EF7001"/>
                  </a:solidFill>
                  <a:latin typeface="Calibri"/>
                  <a:ea typeface="Calibri"/>
                  <a:cs typeface="Calibri"/>
                  <a:sym typeface="Calibri"/>
                </a:rPr>
                <a:t>List of strings</a:t>
              </a:r>
              <a:endParaRPr b="1" sz="1500">
                <a:solidFill>
                  <a:srgbClr val="EF7001"/>
                </a:solidFill>
                <a:latin typeface="Calibri"/>
                <a:ea typeface="Calibri"/>
                <a:cs typeface="Calibri"/>
                <a:sym typeface="Calibri"/>
              </a:endParaRPr>
            </a:p>
          </p:txBody>
        </p:sp>
        <p:pic>
          <p:nvPicPr>
            <p:cNvPr descr="Line Line" id="937" name="Google Shape;937;g28389bfd810_0_359"/>
            <p:cNvPicPr preferRelativeResize="0"/>
            <p:nvPr/>
          </p:nvPicPr>
          <p:blipFill rotWithShape="1">
            <a:blip r:embed="rId3">
              <a:alphaModFix/>
            </a:blip>
            <a:srcRect b="0" l="0" r="0" t="0"/>
            <a:stretch/>
          </p:blipFill>
          <p:spPr>
            <a:xfrm rot="6998290">
              <a:off x="10953217" y="3566822"/>
              <a:ext cx="997180" cy="492074"/>
            </a:xfrm>
            <a:prstGeom prst="rect">
              <a:avLst/>
            </a:prstGeom>
            <a:noFill/>
            <a:ln>
              <a:noFill/>
            </a:ln>
          </p:spPr>
        </p:pic>
      </p:grpSp>
      <p:sp>
        <p:nvSpPr>
          <p:cNvPr id="938" name="Google Shape;938;g28389bfd810_0_359"/>
          <p:cNvSpPr txBox="1"/>
          <p:nvPr/>
        </p:nvSpPr>
        <p:spPr>
          <a:xfrm>
            <a:off x="873209" y="1718786"/>
            <a:ext cx="50037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 = [str1, str2, str3]</a:t>
            </a:r>
            <a:endParaRPr sz="500"/>
          </a:p>
        </p:txBody>
      </p:sp>
      <p:sp>
        <p:nvSpPr>
          <p:cNvPr id="939" name="Google Shape;939;g28389bfd810_0_359"/>
          <p:cNvSpPr txBox="1"/>
          <p:nvPr/>
        </p:nvSpPr>
        <p:spPr>
          <a:xfrm>
            <a:off x="1412521" y="3417399"/>
            <a:ext cx="7608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str1</a:t>
            </a:r>
            <a:endParaRPr sz="500"/>
          </a:p>
        </p:txBody>
      </p:sp>
      <p:sp>
        <p:nvSpPr>
          <p:cNvPr id="940" name="Google Shape;940;g28389bfd810_0_359"/>
          <p:cNvSpPr txBox="1"/>
          <p:nvPr/>
        </p:nvSpPr>
        <p:spPr>
          <a:xfrm>
            <a:off x="6210056" y="3415211"/>
            <a:ext cx="7608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str3</a:t>
            </a:r>
            <a:endParaRPr sz="500"/>
          </a:p>
        </p:txBody>
      </p:sp>
      <p:sp>
        <p:nvSpPr>
          <p:cNvPr id="941" name="Google Shape;941;g28389bfd810_0_359"/>
          <p:cNvSpPr txBox="1"/>
          <p:nvPr/>
        </p:nvSpPr>
        <p:spPr>
          <a:xfrm>
            <a:off x="3811288" y="3417399"/>
            <a:ext cx="7608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str2</a:t>
            </a:r>
            <a:endParaRPr sz="500"/>
          </a:p>
        </p:txBody>
      </p:sp>
      <p:sp>
        <p:nvSpPr>
          <p:cNvPr id="942" name="Google Shape;942;g28389bfd810_0_359"/>
          <p:cNvSpPr txBox="1"/>
          <p:nvPr/>
        </p:nvSpPr>
        <p:spPr>
          <a:xfrm>
            <a:off x="4572000" y="3415211"/>
            <a:ext cx="16380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separator</a:t>
            </a:r>
            <a:endParaRPr sz="500"/>
          </a:p>
        </p:txBody>
      </p:sp>
      <p:sp>
        <p:nvSpPr>
          <p:cNvPr id="943" name="Google Shape;943;g28389bfd810_0_359"/>
          <p:cNvSpPr txBox="1"/>
          <p:nvPr/>
        </p:nvSpPr>
        <p:spPr>
          <a:xfrm>
            <a:off x="2173232" y="3415211"/>
            <a:ext cx="16380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separator</a:t>
            </a:r>
            <a:endParaRPr sz="500"/>
          </a:p>
        </p:txBody>
      </p:sp>
      <p:grpSp>
        <p:nvGrpSpPr>
          <p:cNvPr id="944" name="Google Shape;944;g28389bfd810_0_359"/>
          <p:cNvGrpSpPr/>
          <p:nvPr/>
        </p:nvGrpSpPr>
        <p:grpSpPr>
          <a:xfrm>
            <a:off x="5932347" y="2802425"/>
            <a:ext cx="1144315" cy="684163"/>
            <a:chOff x="11008340" y="2544403"/>
            <a:chExt cx="3051507" cy="1824435"/>
          </a:xfrm>
        </p:grpSpPr>
        <p:sp>
          <p:nvSpPr>
            <p:cNvPr id="945" name="Google Shape;945;g28389bfd810_0_359"/>
            <p:cNvSpPr txBox="1"/>
            <p:nvPr/>
          </p:nvSpPr>
          <p:spPr>
            <a:xfrm>
              <a:off x="11123447" y="2544403"/>
              <a:ext cx="2936400" cy="718200"/>
            </a:xfrm>
            <a:prstGeom prst="rect">
              <a:avLst/>
            </a:prstGeom>
            <a:noFill/>
            <a:ln>
              <a:noFill/>
            </a:ln>
          </p:spPr>
          <p:txBody>
            <a:bodyPr anchorCtr="0" anchor="ctr" bIns="19050" lIns="19050" spcFirstLastPara="1" rIns="19050" wrap="square" tIns="19050">
              <a:spAutoFit/>
            </a:bodyPr>
            <a:lstStyle/>
            <a:p>
              <a:pPr indent="0" lvl="0" marL="0" marR="0" rtl="0" algn="l">
                <a:spcBef>
                  <a:spcPts val="0"/>
                </a:spcBef>
                <a:spcAft>
                  <a:spcPts val="0"/>
                </a:spcAft>
                <a:buNone/>
              </a:pPr>
              <a:r>
                <a:rPr b="1" lang="en" sz="1500">
                  <a:solidFill>
                    <a:srgbClr val="EF7001"/>
                  </a:solidFill>
                  <a:latin typeface="Calibri"/>
                  <a:ea typeface="Calibri"/>
                  <a:cs typeface="Calibri"/>
                  <a:sym typeface="Calibri"/>
                </a:rPr>
                <a:t>Final String</a:t>
              </a:r>
              <a:endParaRPr b="1" sz="1500">
                <a:solidFill>
                  <a:srgbClr val="EF7001"/>
                </a:solidFill>
                <a:latin typeface="Calibri"/>
                <a:ea typeface="Calibri"/>
                <a:cs typeface="Calibri"/>
                <a:sym typeface="Calibri"/>
              </a:endParaRPr>
            </a:p>
          </p:txBody>
        </p:sp>
        <p:pic>
          <p:nvPicPr>
            <p:cNvPr descr="Line Line" id="946" name="Google Shape;946;g28389bfd810_0_359"/>
            <p:cNvPicPr preferRelativeResize="0"/>
            <p:nvPr/>
          </p:nvPicPr>
          <p:blipFill rotWithShape="1">
            <a:blip r:embed="rId3">
              <a:alphaModFix/>
            </a:blip>
            <a:srcRect b="0" l="0" r="0" t="0"/>
            <a:stretch/>
          </p:blipFill>
          <p:spPr>
            <a:xfrm rot="6998290">
              <a:off x="10953217" y="3566822"/>
              <a:ext cx="997180" cy="492074"/>
            </a:xfrm>
            <a:prstGeom prst="rect">
              <a:avLst/>
            </a:prstGeom>
            <a:noFill/>
            <a:ln>
              <a:noFill/>
            </a:ln>
          </p:spPr>
        </p:pic>
      </p:grpSp>
      <p:sp>
        <p:nvSpPr>
          <p:cNvPr id="947" name="Google Shape;947;g28389bfd810_0_359"/>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String/list Interop</a:t>
            </a:r>
            <a:endParaRPr b="1" i="0" sz="2600" u="none" cap="none" strike="noStrike">
              <a:solidFill>
                <a:srgbClr val="004C7F"/>
              </a:solidFill>
              <a:latin typeface="Helvetica Neue"/>
              <a:ea typeface="Helvetica Neue"/>
              <a:cs typeface="Helvetica Neue"/>
              <a:sym typeface="Helvetica Neue"/>
            </a:endParaRPr>
          </a:p>
        </p:txBody>
      </p:sp>
      <p:sp>
        <p:nvSpPr>
          <p:cNvPr id="948" name="Google Shape;948;g28389bfd810_0_359"/>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join()</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4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sp>
        <p:nvSpPr>
          <p:cNvPr id="953" name="Google Shape;953;g28389bfd810_0_378"/>
          <p:cNvSpPr txBox="1"/>
          <p:nvPr/>
        </p:nvSpPr>
        <p:spPr>
          <a:xfrm>
            <a:off x="518324" y="1718638"/>
            <a:ext cx="82980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 = [</a:t>
            </a:r>
            <a:r>
              <a:rPr b="0" lang="en" sz="2200">
                <a:solidFill>
                  <a:srgbClr val="A31515"/>
                </a:solidFill>
                <a:latin typeface="Courier New"/>
                <a:ea typeface="Courier New"/>
                <a:cs typeface="Courier New"/>
                <a:sym typeface="Courier New"/>
              </a:rPr>
              <a:t>"Hello,"</a:t>
            </a:r>
            <a:r>
              <a:rPr b="0" lang="en" sz="2200">
                <a:solidFill>
                  <a:srgbClr val="000000"/>
                </a:solidFill>
                <a:latin typeface="Courier New"/>
                <a:ea typeface="Courier New"/>
                <a:cs typeface="Courier New"/>
                <a:sym typeface="Courier New"/>
              </a:rPr>
              <a:t>, </a:t>
            </a:r>
            <a:r>
              <a:rPr b="0" lang="en" sz="2200">
                <a:solidFill>
                  <a:srgbClr val="A31515"/>
                </a:solidFill>
                <a:latin typeface="Courier New"/>
                <a:ea typeface="Courier New"/>
                <a:cs typeface="Courier New"/>
                <a:sym typeface="Courier New"/>
              </a:rPr>
              <a:t>"my"</a:t>
            </a:r>
            <a:r>
              <a:rPr b="0" lang="en" sz="2200">
                <a:solidFill>
                  <a:srgbClr val="000000"/>
                </a:solidFill>
                <a:latin typeface="Courier New"/>
                <a:ea typeface="Courier New"/>
                <a:cs typeface="Courier New"/>
                <a:sym typeface="Courier New"/>
              </a:rPr>
              <a:t>, </a:t>
            </a:r>
            <a:r>
              <a:rPr b="0" lang="en" sz="2200">
                <a:solidFill>
                  <a:srgbClr val="A31515"/>
                </a:solidFill>
                <a:latin typeface="Courier New"/>
                <a:ea typeface="Courier New"/>
                <a:cs typeface="Courier New"/>
                <a:sym typeface="Courier New"/>
              </a:rPr>
              <a:t>"name"</a:t>
            </a:r>
            <a:r>
              <a:rPr b="0" lang="en" sz="2200">
                <a:solidFill>
                  <a:srgbClr val="000000"/>
                </a:solidFill>
                <a:latin typeface="Courier New"/>
                <a:ea typeface="Courier New"/>
                <a:cs typeface="Courier New"/>
                <a:sym typeface="Courier New"/>
              </a:rPr>
              <a:t>, </a:t>
            </a:r>
            <a:r>
              <a:rPr b="0" lang="en" sz="2200">
                <a:solidFill>
                  <a:srgbClr val="A31515"/>
                </a:solidFill>
                <a:latin typeface="Courier New"/>
                <a:ea typeface="Courier New"/>
                <a:cs typeface="Courier New"/>
                <a:sym typeface="Courier New"/>
              </a:rPr>
              <a:t>"is"</a:t>
            </a:r>
            <a:r>
              <a:rPr b="0" lang="en" sz="2200">
                <a:solidFill>
                  <a:srgbClr val="000000"/>
                </a:solidFill>
                <a:latin typeface="Courier New"/>
                <a:ea typeface="Courier New"/>
                <a:cs typeface="Courier New"/>
                <a:sym typeface="Courier New"/>
              </a:rPr>
              <a:t>, </a:t>
            </a:r>
            <a:r>
              <a:rPr b="0" lang="en" sz="2200">
                <a:solidFill>
                  <a:srgbClr val="A31515"/>
                </a:solidFill>
                <a:latin typeface="Courier New"/>
                <a:ea typeface="Courier New"/>
                <a:cs typeface="Courier New"/>
                <a:sym typeface="Courier New"/>
              </a:rPr>
              <a:t>"Bob!"</a:t>
            </a:r>
            <a:r>
              <a:rPr b="0" lang="en" sz="2200">
                <a:solidFill>
                  <a:srgbClr val="000000"/>
                </a:solidFill>
                <a:latin typeface="Courier New"/>
                <a:ea typeface="Courier New"/>
                <a:cs typeface="Courier New"/>
                <a:sym typeface="Courier New"/>
              </a:rPr>
              <a:t>]</a:t>
            </a:r>
            <a:endParaRPr sz="500"/>
          </a:p>
        </p:txBody>
      </p:sp>
      <p:sp>
        <p:nvSpPr>
          <p:cNvPr id="954" name="Google Shape;954;g28389bfd810_0_378"/>
          <p:cNvSpPr txBox="1"/>
          <p:nvPr/>
        </p:nvSpPr>
        <p:spPr>
          <a:xfrm>
            <a:off x="518324" y="2278412"/>
            <a:ext cx="58071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A31515"/>
                </a:solidFill>
                <a:latin typeface="Courier New"/>
                <a:ea typeface="Courier New"/>
                <a:cs typeface="Courier New"/>
                <a:sym typeface="Courier New"/>
              </a:rPr>
              <a:t>' '</a:t>
            </a:r>
            <a:r>
              <a:rPr b="0" lang="en" sz="2200">
                <a:solidFill>
                  <a:srgbClr val="000000"/>
                </a:solidFill>
                <a:latin typeface="Courier New"/>
                <a:ea typeface="Courier New"/>
                <a:cs typeface="Courier New"/>
                <a:sym typeface="Courier New"/>
              </a:rPr>
              <a:t>.join(my_list)</a:t>
            </a:r>
            <a:endParaRPr sz="500"/>
          </a:p>
        </p:txBody>
      </p:sp>
      <p:sp>
        <p:nvSpPr>
          <p:cNvPr id="955" name="Google Shape;955;g28389bfd810_0_378"/>
          <p:cNvSpPr txBox="1"/>
          <p:nvPr/>
        </p:nvSpPr>
        <p:spPr>
          <a:xfrm>
            <a:off x="518324" y="2278412"/>
            <a:ext cx="615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A31515"/>
                </a:solidFill>
                <a:latin typeface="Courier New"/>
                <a:ea typeface="Courier New"/>
                <a:cs typeface="Courier New"/>
                <a:sym typeface="Courier New"/>
              </a:rPr>
              <a:t>' '</a:t>
            </a:r>
            <a:endParaRPr b="0" sz="2200">
              <a:solidFill>
                <a:srgbClr val="000000"/>
              </a:solidFill>
              <a:latin typeface="Courier New"/>
              <a:ea typeface="Courier New"/>
              <a:cs typeface="Courier New"/>
              <a:sym typeface="Courier New"/>
            </a:endParaRPr>
          </a:p>
        </p:txBody>
      </p:sp>
      <p:sp>
        <p:nvSpPr>
          <p:cNvPr id="956" name="Google Shape;956;g28389bfd810_0_378"/>
          <p:cNvSpPr txBox="1"/>
          <p:nvPr/>
        </p:nvSpPr>
        <p:spPr>
          <a:xfrm>
            <a:off x="518324" y="2278412"/>
            <a:ext cx="615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A31515"/>
                </a:solidFill>
                <a:latin typeface="Courier New"/>
                <a:ea typeface="Courier New"/>
                <a:cs typeface="Courier New"/>
                <a:sym typeface="Courier New"/>
              </a:rPr>
              <a:t>' '</a:t>
            </a:r>
            <a:endParaRPr b="0" sz="2200">
              <a:solidFill>
                <a:srgbClr val="000000"/>
              </a:solidFill>
              <a:latin typeface="Courier New"/>
              <a:ea typeface="Courier New"/>
              <a:cs typeface="Courier New"/>
              <a:sym typeface="Courier New"/>
            </a:endParaRPr>
          </a:p>
        </p:txBody>
      </p:sp>
      <p:sp>
        <p:nvSpPr>
          <p:cNvPr id="957" name="Google Shape;957;g28389bfd810_0_378"/>
          <p:cNvSpPr txBox="1"/>
          <p:nvPr/>
        </p:nvSpPr>
        <p:spPr>
          <a:xfrm>
            <a:off x="518324" y="2278412"/>
            <a:ext cx="615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A31515"/>
                </a:solidFill>
                <a:latin typeface="Courier New"/>
                <a:ea typeface="Courier New"/>
                <a:cs typeface="Courier New"/>
                <a:sym typeface="Courier New"/>
              </a:rPr>
              <a:t>' '</a:t>
            </a:r>
            <a:endParaRPr b="0" sz="2200">
              <a:solidFill>
                <a:srgbClr val="000000"/>
              </a:solidFill>
              <a:latin typeface="Courier New"/>
              <a:ea typeface="Courier New"/>
              <a:cs typeface="Courier New"/>
              <a:sym typeface="Courier New"/>
            </a:endParaRPr>
          </a:p>
        </p:txBody>
      </p:sp>
      <p:sp>
        <p:nvSpPr>
          <p:cNvPr id="958" name="Google Shape;958;g28389bfd810_0_378"/>
          <p:cNvSpPr txBox="1"/>
          <p:nvPr/>
        </p:nvSpPr>
        <p:spPr>
          <a:xfrm>
            <a:off x="518324" y="2278412"/>
            <a:ext cx="615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A31515"/>
                </a:solidFill>
                <a:latin typeface="Courier New"/>
                <a:ea typeface="Courier New"/>
                <a:cs typeface="Courier New"/>
                <a:sym typeface="Courier New"/>
              </a:rPr>
              <a:t>' '</a:t>
            </a:r>
            <a:endParaRPr b="0" sz="2200">
              <a:solidFill>
                <a:srgbClr val="000000"/>
              </a:solidFill>
              <a:latin typeface="Courier New"/>
              <a:ea typeface="Courier New"/>
              <a:cs typeface="Courier New"/>
              <a:sym typeface="Courier New"/>
            </a:endParaRPr>
          </a:p>
        </p:txBody>
      </p:sp>
      <p:sp>
        <p:nvSpPr>
          <p:cNvPr id="959" name="Google Shape;959;g28389bfd810_0_378"/>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String/list Interop</a:t>
            </a:r>
            <a:endParaRPr b="1" i="0" sz="2600" u="none" cap="none" strike="noStrike">
              <a:solidFill>
                <a:srgbClr val="004C7F"/>
              </a:solidFill>
              <a:latin typeface="Helvetica Neue"/>
              <a:ea typeface="Helvetica Neue"/>
              <a:cs typeface="Helvetica Neue"/>
              <a:sym typeface="Helvetica Neue"/>
            </a:endParaRPr>
          </a:p>
        </p:txBody>
      </p:sp>
      <p:sp>
        <p:nvSpPr>
          <p:cNvPr id="960" name="Google Shape;960;g28389bfd810_0_378"/>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join()</a:t>
            </a:r>
            <a:endParaRPr sz="5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g28389bfd810_0_395"/>
          <p:cNvSpPr txBox="1"/>
          <p:nvPr/>
        </p:nvSpPr>
        <p:spPr>
          <a:xfrm>
            <a:off x="2215906" y="3336572"/>
            <a:ext cx="42066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A31515"/>
                </a:solidFill>
                <a:latin typeface="Courier New"/>
                <a:ea typeface="Courier New"/>
                <a:cs typeface="Courier New"/>
                <a:sym typeface="Courier New"/>
              </a:rPr>
              <a:t>"Hello, my name is Bob!"</a:t>
            </a:r>
            <a:endParaRPr b="0" sz="2200">
              <a:solidFill>
                <a:srgbClr val="000000"/>
              </a:solidFill>
              <a:latin typeface="Courier New"/>
              <a:ea typeface="Courier New"/>
              <a:cs typeface="Courier New"/>
              <a:sym typeface="Courier New"/>
            </a:endParaRPr>
          </a:p>
        </p:txBody>
      </p:sp>
      <p:sp>
        <p:nvSpPr>
          <p:cNvPr id="966" name="Google Shape;966;g28389bfd810_0_395"/>
          <p:cNvSpPr txBox="1"/>
          <p:nvPr/>
        </p:nvSpPr>
        <p:spPr>
          <a:xfrm>
            <a:off x="518324" y="1718638"/>
            <a:ext cx="82980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000000"/>
                </a:solidFill>
                <a:latin typeface="Courier New"/>
                <a:ea typeface="Courier New"/>
                <a:cs typeface="Courier New"/>
                <a:sym typeface="Courier New"/>
              </a:rPr>
              <a:t>my_list = [</a:t>
            </a:r>
            <a:r>
              <a:rPr b="0" lang="en" sz="2200">
                <a:solidFill>
                  <a:srgbClr val="A31515"/>
                </a:solidFill>
                <a:latin typeface="Courier New"/>
                <a:ea typeface="Courier New"/>
                <a:cs typeface="Courier New"/>
                <a:sym typeface="Courier New"/>
              </a:rPr>
              <a:t>"Hello,"</a:t>
            </a:r>
            <a:r>
              <a:rPr b="0" lang="en" sz="2200">
                <a:solidFill>
                  <a:srgbClr val="000000"/>
                </a:solidFill>
                <a:latin typeface="Courier New"/>
                <a:ea typeface="Courier New"/>
                <a:cs typeface="Courier New"/>
                <a:sym typeface="Courier New"/>
              </a:rPr>
              <a:t>, </a:t>
            </a:r>
            <a:r>
              <a:rPr b="0" lang="en" sz="2200">
                <a:solidFill>
                  <a:srgbClr val="A31515"/>
                </a:solidFill>
                <a:latin typeface="Courier New"/>
                <a:ea typeface="Courier New"/>
                <a:cs typeface="Courier New"/>
                <a:sym typeface="Courier New"/>
              </a:rPr>
              <a:t>"my"</a:t>
            </a:r>
            <a:r>
              <a:rPr b="0" lang="en" sz="2200">
                <a:solidFill>
                  <a:srgbClr val="000000"/>
                </a:solidFill>
                <a:latin typeface="Courier New"/>
                <a:ea typeface="Courier New"/>
                <a:cs typeface="Courier New"/>
                <a:sym typeface="Courier New"/>
              </a:rPr>
              <a:t>, </a:t>
            </a:r>
            <a:r>
              <a:rPr b="0" lang="en" sz="2200">
                <a:solidFill>
                  <a:srgbClr val="A31515"/>
                </a:solidFill>
                <a:latin typeface="Courier New"/>
                <a:ea typeface="Courier New"/>
                <a:cs typeface="Courier New"/>
                <a:sym typeface="Courier New"/>
              </a:rPr>
              <a:t>"name"</a:t>
            </a:r>
            <a:r>
              <a:rPr b="0" lang="en" sz="2200">
                <a:solidFill>
                  <a:srgbClr val="000000"/>
                </a:solidFill>
                <a:latin typeface="Courier New"/>
                <a:ea typeface="Courier New"/>
                <a:cs typeface="Courier New"/>
                <a:sym typeface="Courier New"/>
              </a:rPr>
              <a:t>, </a:t>
            </a:r>
            <a:r>
              <a:rPr b="0" lang="en" sz="2200">
                <a:solidFill>
                  <a:srgbClr val="A31515"/>
                </a:solidFill>
                <a:latin typeface="Courier New"/>
                <a:ea typeface="Courier New"/>
                <a:cs typeface="Courier New"/>
                <a:sym typeface="Courier New"/>
              </a:rPr>
              <a:t>"is"</a:t>
            </a:r>
            <a:r>
              <a:rPr b="0" lang="en" sz="2200">
                <a:solidFill>
                  <a:srgbClr val="000000"/>
                </a:solidFill>
                <a:latin typeface="Courier New"/>
                <a:ea typeface="Courier New"/>
                <a:cs typeface="Courier New"/>
                <a:sym typeface="Courier New"/>
              </a:rPr>
              <a:t>, </a:t>
            </a:r>
            <a:r>
              <a:rPr b="0" lang="en" sz="2200">
                <a:solidFill>
                  <a:srgbClr val="A31515"/>
                </a:solidFill>
                <a:latin typeface="Courier New"/>
                <a:ea typeface="Courier New"/>
                <a:cs typeface="Courier New"/>
                <a:sym typeface="Courier New"/>
              </a:rPr>
              <a:t>"Bob!"</a:t>
            </a:r>
            <a:r>
              <a:rPr b="0" lang="en" sz="2200">
                <a:solidFill>
                  <a:srgbClr val="000000"/>
                </a:solidFill>
                <a:latin typeface="Courier New"/>
                <a:ea typeface="Courier New"/>
                <a:cs typeface="Courier New"/>
                <a:sym typeface="Courier New"/>
              </a:rPr>
              <a:t>]</a:t>
            </a:r>
            <a:endParaRPr sz="500"/>
          </a:p>
        </p:txBody>
      </p:sp>
      <p:sp>
        <p:nvSpPr>
          <p:cNvPr id="967" name="Google Shape;967;g28389bfd810_0_395"/>
          <p:cNvSpPr txBox="1"/>
          <p:nvPr/>
        </p:nvSpPr>
        <p:spPr>
          <a:xfrm>
            <a:off x="518324" y="2278412"/>
            <a:ext cx="5807100" cy="3732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A31515"/>
                </a:solidFill>
                <a:latin typeface="Courier New"/>
                <a:ea typeface="Courier New"/>
                <a:cs typeface="Courier New"/>
                <a:sym typeface="Courier New"/>
              </a:rPr>
              <a:t>' '</a:t>
            </a:r>
            <a:r>
              <a:rPr b="0" lang="en" sz="2200">
                <a:solidFill>
                  <a:srgbClr val="000000"/>
                </a:solidFill>
                <a:latin typeface="Courier New"/>
                <a:ea typeface="Courier New"/>
                <a:cs typeface="Courier New"/>
                <a:sym typeface="Courier New"/>
              </a:rPr>
              <a:t>.join(my_list)</a:t>
            </a:r>
            <a:endParaRPr sz="500"/>
          </a:p>
        </p:txBody>
      </p:sp>
      <p:sp>
        <p:nvSpPr>
          <p:cNvPr id="968" name="Google Shape;968;g28389bfd810_0_395"/>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String/list Interop</a:t>
            </a:r>
            <a:endParaRPr b="1" i="0" sz="2600" u="none" cap="none" strike="noStrike">
              <a:solidFill>
                <a:srgbClr val="004C7F"/>
              </a:solidFill>
              <a:latin typeface="Helvetica Neue"/>
              <a:ea typeface="Helvetica Neue"/>
              <a:cs typeface="Helvetica Neue"/>
              <a:sym typeface="Helvetica Neue"/>
            </a:endParaRPr>
          </a:p>
        </p:txBody>
      </p:sp>
      <p:sp>
        <p:nvSpPr>
          <p:cNvPr id="969" name="Google Shape;969;g28389bfd810_0_395"/>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join()</a:t>
            </a:r>
            <a:endParaRPr sz="5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g28389bfd810_0_413"/>
          <p:cNvSpPr txBox="1"/>
          <p:nvPr>
            <p:ph type="title"/>
          </p:nvPr>
        </p:nvSpPr>
        <p:spPr>
          <a:xfrm>
            <a:off x="663227" y="57899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42307"/>
              <a:buFont typeface="Helvetica Neue"/>
              <a:buNone/>
            </a:pPr>
            <a:r>
              <a:rPr b="1" lang="en">
                <a:latin typeface="Helvetica Neue"/>
                <a:ea typeface="Helvetica Neue"/>
                <a:cs typeface="Helvetica Neue"/>
                <a:sym typeface="Helvetica Neue"/>
              </a:rPr>
              <a:t>Lecture Outline</a:t>
            </a:r>
            <a:endParaRPr b="1">
              <a:latin typeface="Helvetica Neue"/>
              <a:ea typeface="Helvetica Neue"/>
              <a:cs typeface="Helvetica Neue"/>
              <a:sym typeface="Helvetica Neue"/>
            </a:endParaRPr>
          </a:p>
        </p:txBody>
      </p:sp>
      <p:sp>
        <p:nvSpPr>
          <p:cNvPr id="975" name="Google Shape;975;g28389bfd810_0_413"/>
          <p:cNvSpPr txBox="1"/>
          <p:nvPr/>
        </p:nvSpPr>
        <p:spPr>
          <a:xfrm>
            <a:off x="897729" y="36386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sz="500"/>
          </a:p>
        </p:txBody>
      </p:sp>
      <p:sp>
        <p:nvSpPr>
          <p:cNvPr id="976" name="Google Shape;976;g28389bfd810_0_413"/>
          <p:cNvSpPr txBox="1"/>
          <p:nvPr/>
        </p:nvSpPr>
        <p:spPr>
          <a:xfrm>
            <a:off x="897729" y="31034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chemeClr val="accent5"/>
                </a:solidFill>
                <a:latin typeface="Helvetica Neue"/>
                <a:ea typeface="Helvetica Neue"/>
                <a:cs typeface="Helvetica Neue"/>
                <a:sym typeface="Helvetica Neue"/>
              </a:rPr>
              <a:t>Logic</a:t>
            </a:r>
            <a:endParaRPr sz="500">
              <a:solidFill>
                <a:schemeClr val="accent5"/>
              </a:solidFill>
            </a:endParaRPr>
          </a:p>
        </p:txBody>
      </p:sp>
      <p:sp>
        <p:nvSpPr>
          <p:cNvPr id="977" name="Google Shape;977;g28389bfd810_0_413"/>
          <p:cNvSpPr txBox="1"/>
          <p:nvPr/>
        </p:nvSpPr>
        <p:spPr>
          <a:xfrm>
            <a:off x="897729" y="25682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sz="500"/>
          </a:p>
        </p:txBody>
      </p:sp>
      <p:sp>
        <p:nvSpPr>
          <p:cNvPr id="978" name="Google Shape;978;g28389bfd810_0_413"/>
          <p:cNvSpPr txBox="1"/>
          <p:nvPr/>
        </p:nvSpPr>
        <p:spPr>
          <a:xfrm>
            <a:off x="897729" y="2033089"/>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4C7F"/>
                </a:solidFill>
                <a:latin typeface="Helvetica Neue"/>
                <a:ea typeface="Helvetica Neue"/>
                <a:cs typeface="Helvetica Neue"/>
                <a:sym typeface="Helvetica Neue"/>
              </a:rPr>
              <a:t>General Python Syntax</a:t>
            </a:r>
            <a:endParaRPr sz="500"/>
          </a:p>
        </p:txBody>
      </p:sp>
      <p:sp>
        <p:nvSpPr>
          <p:cNvPr id="979" name="Google Shape;979;g28389bfd810_0_413"/>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980" name="Google Shape;980;g28389bfd810_0_413"/>
          <p:cNvSpPr txBox="1"/>
          <p:nvPr/>
        </p:nvSpPr>
        <p:spPr>
          <a:xfrm>
            <a:off x="897729" y="14978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
        <p:nvSpPr>
          <p:cNvPr id="981" name="Google Shape;981;g28389bfd810_0_413"/>
          <p:cNvSpPr txBox="1"/>
          <p:nvPr>
            <p:ph idx="1" type="body"/>
          </p:nvPr>
        </p:nvSpPr>
        <p:spPr>
          <a:xfrm>
            <a:off x="5173500" y="1429125"/>
            <a:ext cx="1221000" cy="10176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Clr>
                <a:srgbClr val="004C7F"/>
              </a:buClr>
              <a:buSzPts val="2200"/>
              <a:buNone/>
            </a:pPr>
            <a:r>
              <a:rPr b="1" lang="en" sz="2400">
                <a:solidFill>
                  <a:schemeClr val="accent5"/>
                </a:solidFill>
                <a:latin typeface="Helvetica Neue"/>
                <a:ea typeface="Helvetica Neue"/>
                <a:cs typeface="Helvetica Neue"/>
                <a:sym typeface="Helvetica Neue"/>
              </a:rPr>
              <a:t>I/O</a:t>
            </a:r>
            <a:endParaRPr b="1" sz="2400">
              <a:solidFill>
                <a:schemeClr val="accent5"/>
              </a:solidFill>
              <a:latin typeface="Helvetica Neue"/>
              <a:ea typeface="Helvetica Neue"/>
              <a:cs typeface="Helvetica Neue"/>
              <a:sym typeface="Helvetica Neue"/>
            </a:endParaRPr>
          </a:p>
        </p:txBody>
      </p:sp>
      <p:sp>
        <p:nvSpPr>
          <p:cNvPr id="982" name="Google Shape;982;g28389bfd810_0_413"/>
          <p:cNvSpPr txBox="1"/>
          <p:nvPr/>
        </p:nvSpPr>
        <p:spPr>
          <a:xfrm>
            <a:off x="5174552" y="1888080"/>
            <a:ext cx="3131400" cy="9051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chemeClr val="accent5"/>
                </a:solidFill>
                <a:latin typeface="Helvetica Neue"/>
                <a:ea typeface="Helvetica Neue"/>
                <a:cs typeface="Helvetica Neue"/>
                <a:sym typeface="Helvetica Neue"/>
              </a:rPr>
              <a:t>List Manipulation</a:t>
            </a:r>
            <a:endParaRPr sz="2400">
              <a:solidFill>
                <a:schemeClr val="accent5"/>
              </a:solidFill>
            </a:endParaRPr>
          </a:p>
        </p:txBody>
      </p:sp>
      <p:sp>
        <p:nvSpPr>
          <p:cNvPr id="983" name="Google Shape;983;g28389bfd810_0_413"/>
          <p:cNvSpPr txBox="1"/>
          <p:nvPr/>
        </p:nvSpPr>
        <p:spPr>
          <a:xfrm>
            <a:off x="5179972" y="2379270"/>
            <a:ext cx="3497400" cy="10176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chemeClr val="dk1"/>
                </a:solidFill>
                <a:latin typeface="Helvetica Neue"/>
                <a:ea typeface="Helvetica Neue"/>
                <a:cs typeface="Helvetica Neue"/>
                <a:sym typeface="Helvetica Neue"/>
              </a:rPr>
              <a:t>What is a function?</a:t>
            </a:r>
            <a:endParaRPr sz="2400">
              <a:solidFill>
                <a:schemeClr val="dk1"/>
              </a:solidFill>
            </a:endParaRPr>
          </a:p>
        </p:txBody>
      </p:sp>
      <p:sp>
        <p:nvSpPr>
          <p:cNvPr id="984" name="Google Shape;984;g28389bfd810_0_413"/>
          <p:cNvSpPr txBox="1"/>
          <p:nvPr/>
        </p:nvSpPr>
        <p:spPr>
          <a:xfrm>
            <a:off x="5179972" y="2854616"/>
            <a:ext cx="31314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Built-ins</a:t>
            </a:r>
            <a:endParaRPr sz="2400"/>
          </a:p>
        </p:txBody>
      </p:sp>
      <p:sp>
        <p:nvSpPr>
          <p:cNvPr id="985" name="Google Shape;985;g28389bfd810_0_413"/>
          <p:cNvSpPr txBox="1"/>
          <p:nvPr/>
        </p:nvSpPr>
        <p:spPr>
          <a:xfrm>
            <a:off x="5174552" y="3337574"/>
            <a:ext cx="34965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Importing</a:t>
            </a:r>
            <a:endParaRPr sz="2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9" name="Shape 989"/>
        <p:cNvGrpSpPr/>
        <p:nvPr/>
      </p:nvGrpSpPr>
      <p:grpSpPr>
        <a:xfrm>
          <a:off x="0" y="0"/>
          <a:ext cx="0" cy="0"/>
          <a:chOff x="0" y="0"/>
          <a:chExt cx="0" cy="0"/>
        </a:xfrm>
      </p:grpSpPr>
      <p:pic>
        <p:nvPicPr>
          <p:cNvPr id="990" name="Google Shape;990;g28389bfd810_0_423"/>
          <p:cNvPicPr preferRelativeResize="0"/>
          <p:nvPr/>
        </p:nvPicPr>
        <p:blipFill>
          <a:blip r:embed="rId3">
            <a:alphaModFix/>
          </a:blip>
          <a:stretch>
            <a:fillRect/>
          </a:stretch>
        </p:blipFill>
        <p:spPr>
          <a:xfrm>
            <a:off x="3219728" y="1962425"/>
            <a:ext cx="5739925" cy="2193925"/>
          </a:xfrm>
          <a:prstGeom prst="rect">
            <a:avLst/>
          </a:prstGeom>
          <a:noFill/>
          <a:ln>
            <a:noFill/>
          </a:ln>
        </p:spPr>
      </p:pic>
      <p:sp>
        <p:nvSpPr>
          <p:cNvPr id="991" name="Google Shape;991;g28389bfd810_0_423"/>
          <p:cNvSpPr txBox="1"/>
          <p:nvPr/>
        </p:nvSpPr>
        <p:spPr>
          <a:xfrm>
            <a:off x="423325" y="1577000"/>
            <a:ext cx="6051900" cy="877200"/>
          </a:xfrm>
          <a:prstGeom prst="rect">
            <a:avLst/>
          </a:prstGeom>
          <a:noFill/>
          <a:ln>
            <a:noFill/>
          </a:ln>
        </p:spPr>
        <p:txBody>
          <a:bodyPr anchorCtr="0" anchor="t" bIns="91425" lIns="91425" spcFirstLastPara="1" rIns="91425" wrap="square" tIns="91425">
            <a:spAutoFit/>
          </a:bodyPr>
          <a:lstStyle/>
          <a:p>
            <a:pPr indent="-190500" lvl="0" marL="165100" rtl="0" algn="l">
              <a:lnSpc>
                <a:spcPct val="150000"/>
              </a:lnSpc>
              <a:spcBef>
                <a:spcPts val="0"/>
              </a:spcBef>
              <a:spcAft>
                <a:spcPts val="0"/>
              </a:spcAft>
              <a:buClr>
                <a:schemeClr val="dk1"/>
              </a:buClr>
              <a:buSzPts val="1800"/>
              <a:buChar char="•"/>
            </a:pPr>
            <a:r>
              <a:rPr lang="en" sz="1800">
                <a:solidFill>
                  <a:schemeClr val="dk1"/>
                </a:solidFill>
              </a:rPr>
              <a:t>Reusable block of code with optional inputs and outputs</a:t>
            </a:r>
            <a:endParaRPr sz="1800">
              <a:solidFill>
                <a:schemeClr val="dk1"/>
              </a:solidFill>
            </a:endParaRPr>
          </a:p>
          <a:p>
            <a:pPr indent="-190500" lvl="0" marL="165100" rtl="0" algn="l">
              <a:lnSpc>
                <a:spcPct val="150000"/>
              </a:lnSpc>
              <a:spcBef>
                <a:spcPts val="0"/>
              </a:spcBef>
              <a:spcAft>
                <a:spcPts val="0"/>
              </a:spcAft>
              <a:buClr>
                <a:schemeClr val="dk1"/>
              </a:buClr>
              <a:buSzPts val="1800"/>
              <a:buChar char="•"/>
            </a:pPr>
            <a:r>
              <a:rPr lang="en" sz="1800">
                <a:solidFill>
                  <a:schemeClr val="dk1"/>
                </a:solidFill>
              </a:rPr>
              <a:t>Like a factory</a:t>
            </a:r>
            <a:endParaRPr sz="1800">
              <a:solidFill>
                <a:schemeClr val="dk1"/>
              </a:solidFill>
            </a:endParaRPr>
          </a:p>
        </p:txBody>
      </p:sp>
      <p:sp>
        <p:nvSpPr>
          <p:cNvPr id="992" name="Google Shape;992;g28389bfd810_0_423"/>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What is a function</a:t>
            </a:r>
            <a:endParaRPr b="1" i="0" sz="2600" u="none" cap="none" strike="noStrike">
              <a:solidFill>
                <a:srgbClr val="004C7F"/>
              </a:solidFill>
              <a:latin typeface="Helvetica Neue"/>
              <a:ea typeface="Helvetica Neue"/>
              <a:cs typeface="Helvetica Neue"/>
              <a:sym typeface="Helvetica Neue"/>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g28389bfd810_0_445"/>
          <p:cNvSpPr/>
          <p:nvPr/>
        </p:nvSpPr>
        <p:spPr>
          <a:xfrm>
            <a:off x="574389" y="2296512"/>
            <a:ext cx="812400" cy="550500"/>
          </a:xfrm>
          <a:prstGeom prst="rect">
            <a:avLst/>
          </a:prstGeom>
          <a:solidFill>
            <a:srgbClr val="006B64"/>
          </a:solidFill>
          <a:ln cap="flat" cmpd="sng" w="12700">
            <a:solidFill>
              <a:srgbClr val="1C305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900">
                <a:solidFill>
                  <a:schemeClr val="lt1"/>
                </a:solidFill>
                <a:latin typeface="Calibri"/>
                <a:ea typeface="Calibri"/>
                <a:cs typeface="Calibri"/>
                <a:sym typeface="Calibri"/>
              </a:rPr>
              <a:t>"Hello world!"</a:t>
            </a:r>
            <a:endParaRPr sz="500"/>
          </a:p>
        </p:txBody>
      </p:sp>
      <p:sp>
        <p:nvSpPr>
          <p:cNvPr id="998" name="Google Shape;998;g28389bfd810_0_445"/>
          <p:cNvSpPr/>
          <p:nvPr/>
        </p:nvSpPr>
        <p:spPr>
          <a:xfrm>
            <a:off x="2535710" y="1827006"/>
            <a:ext cx="2109900" cy="1489500"/>
          </a:xfrm>
          <a:prstGeom prst="roundRect">
            <a:avLst>
              <a:gd fmla="val 16667" name="adj"/>
            </a:avLst>
          </a:prstGeom>
          <a:solidFill>
            <a:srgbClr val="004C7F"/>
          </a:solidFill>
          <a:ln>
            <a:noFill/>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3000">
                <a:solidFill>
                  <a:schemeClr val="lt1"/>
                </a:solidFill>
                <a:latin typeface="Calibri"/>
                <a:ea typeface="Calibri"/>
                <a:cs typeface="Calibri"/>
                <a:sym typeface="Calibri"/>
              </a:rPr>
              <a:t>Print</a:t>
            </a:r>
            <a:endParaRPr sz="700">
              <a:solidFill>
                <a:schemeClr val="lt1"/>
              </a:solidFill>
              <a:latin typeface="Calibri"/>
              <a:ea typeface="Calibri"/>
              <a:cs typeface="Calibri"/>
              <a:sym typeface="Calibri"/>
            </a:endParaRPr>
          </a:p>
        </p:txBody>
      </p:sp>
      <p:cxnSp>
        <p:nvCxnSpPr>
          <p:cNvPr id="999" name="Google Shape;999;g28389bfd810_0_445"/>
          <p:cNvCxnSpPr>
            <a:endCxn id="998" idx="1"/>
          </p:cNvCxnSpPr>
          <p:nvPr/>
        </p:nvCxnSpPr>
        <p:spPr>
          <a:xfrm flipH="1" rot="10800000">
            <a:off x="1549010" y="2571756"/>
            <a:ext cx="986700" cy="6600"/>
          </a:xfrm>
          <a:prstGeom prst="straightConnector1">
            <a:avLst/>
          </a:prstGeom>
          <a:noFill/>
          <a:ln cap="flat" cmpd="sng" w="28575">
            <a:solidFill>
              <a:schemeClr val="dk2"/>
            </a:solidFill>
            <a:prstDash val="solid"/>
            <a:round/>
            <a:headEnd len="med" w="med" type="none"/>
            <a:tailEnd len="med" w="med" type="triangle"/>
          </a:ln>
        </p:spPr>
      </p:cxnSp>
      <p:cxnSp>
        <p:nvCxnSpPr>
          <p:cNvPr id="1000" name="Google Shape;1000;g28389bfd810_0_445"/>
          <p:cNvCxnSpPr/>
          <p:nvPr/>
        </p:nvCxnSpPr>
        <p:spPr>
          <a:xfrm>
            <a:off x="4703335" y="2571781"/>
            <a:ext cx="1206600" cy="0"/>
          </a:xfrm>
          <a:prstGeom prst="straightConnector1">
            <a:avLst/>
          </a:prstGeom>
          <a:noFill/>
          <a:ln cap="flat" cmpd="sng" w="28575">
            <a:solidFill>
              <a:schemeClr val="dk2"/>
            </a:solidFill>
            <a:prstDash val="solid"/>
            <a:round/>
            <a:headEnd len="med" w="med" type="none"/>
            <a:tailEnd len="med" w="med" type="triangle"/>
          </a:ln>
        </p:spPr>
      </p:cxnSp>
      <p:pic>
        <p:nvPicPr>
          <p:cNvPr id="1001" name="Google Shape;1001;g28389bfd810_0_445"/>
          <p:cNvPicPr preferRelativeResize="0"/>
          <p:nvPr/>
        </p:nvPicPr>
        <p:blipFill rotWithShape="1">
          <a:blip r:embed="rId3">
            <a:alphaModFix/>
          </a:blip>
          <a:srcRect b="15149" l="0" r="39802" t="32608"/>
          <a:stretch/>
        </p:blipFill>
        <p:spPr>
          <a:xfrm>
            <a:off x="6006150" y="1972350"/>
            <a:ext cx="2681800" cy="1096050"/>
          </a:xfrm>
          <a:prstGeom prst="rect">
            <a:avLst/>
          </a:prstGeom>
          <a:noFill/>
          <a:ln>
            <a:noFill/>
          </a:ln>
        </p:spPr>
      </p:pic>
      <p:sp>
        <p:nvSpPr>
          <p:cNvPr id="1002" name="Google Shape;1002;g28389bfd810_0_445"/>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What is a function</a:t>
            </a:r>
            <a:endParaRPr b="1" i="0" sz="2600" u="none" cap="none" strike="noStrike">
              <a:solidFill>
                <a:srgbClr val="004C7F"/>
              </a:solidFill>
              <a:latin typeface="Helvetica Neue"/>
              <a:ea typeface="Helvetica Neue"/>
              <a:cs typeface="Helvetica Neue"/>
              <a:sym typeface="Helvetica Neue"/>
            </a:endParaRPr>
          </a:p>
        </p:txBody>
      </p:sp>
      <p:sp>
        <p:nvSpPr>
          <p:cNvPr id="1003" name="Google Shape;1003;g28389bfd810_0_445"/>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print()</a:t>
            </a:r>
            <a:endParaRPr sz="5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g28389bfd810_0_430"/>
          <p:cNvSpPr txBox="1"/>
          <p:nvPr/>
        </p:nvSpPr>
        <p:spPr>
          <a:xfrm>
            <a:off x="340350" y="1696850"/>
            <a:ext cx="8463300" cy="1142700"/>
          </a:xfrm>
          <a:prstGeom prst="rect">
            <a:avLst/>
          </a:prstGeom>
          <a:noFill/>
          <a:ln>
            <a:noFill/>
          </a:ln>
        </p:spPr>
        <p:txBody>
          <a:bodyPr anchorCtr="0" anchor="t" bIns="17125" lIns="34275" spcFirstLastPara="1" rIns="34275" wrap="square" tIns="17125">
            <a:spAutoFit/>
          </a:bodyPr>
          <a:lstStyle/>
          <a:p>
            <a:pPr indent="0" lvl="0" marL="0" marR="0" rtl="0" algn="l">
              <a:lnSpc>
                <a:spcPct val="150000"/>
              </a:lnSpc>
              <a:spcBef>
                <a:spcPts val="0"/>
              </a:spcBef>
              <a:spcAft>
                <a:spcPts val="0"/>
              </a:spcAft>
              <a:buNone/>
            </a:pPr>
            <a:r>
              <a:t/>
            </a:r>
            <a:endParaRPr b="1" i="0" sz="1800" u="none" strike="noStrike">
              <a:solidFill>
                <a:schemeClr val="dk1"/>
              </a:solidFill>
              <a:latin typeface="Helvetica Neue"/>
              <a:ea typeface="Helvetica Neue"/>
              <a:cs typeface="Helvetica Neue"/>
              <a:sym typeface="Helvetica Neue"/>
            </a:endParaRPr>
          </a:p>
          <a:p>
            <a:pPr indent="-254000" lvl="0" marL="254000" marR="0" rtl="0" algn="l">
              <a:lnSpc>
                <a:spcPct val="150000"/>
              </a:lnSpc>
              <a:spcBef>
                <a:spcPts val="0"/>
              </a:spcBef>
              <a:spcAft>
                <a:spcPts val="0"/>
              </a:spcAft>
              <a:buClr>
                <a:schemeClr val="dk1"/>
              </a:buClr>
              <a:buSzPts val="1800"/>
              <a:buFont typeface="Arial"/>
              <a:buChar char="•"/>
            </a:pPr>
            <a:r>
              <a:rPr i="0" lang="en" sz="1800" u="none" strike="noStrike">
                <a:solidFill>
                  <a:schemeClr val="dk1"/>
                </a:solidFill>
                <a:latin typeface="Arial"/>
                <a:ea typeface="Arial"/>
                <a:cs typeface="Arial"/>
                <a:sym typeface="Arial"/>
              </a:rPr>
              <a:t>Normal arguments are based on position (nth input mapped to nth argument)</a:t>
            </a:r>
            <a:endParaRPr sz="500"/>
          </a:p>
          <a:p>
            <a:pPr indent="-254000" lvl="0" marL="254000" marR="0" rtl="0" algn="l">
              <a:lnSpc>
                <a:spcPct val="150000"/>
              </a:lnSpc>
              <a:spcBef>
                <a:spcPts val="0"/>
              </a:spcBef>
              <a:spcAft>
                <a:spcPts val="0"/>
              </a:spcAft>
              <a:buClr>
                <a:schemeClr val="dk1"/>
              </a:buClr>
              <a:buSzPts val="1800"/>
              <a:buFont typeface="Arial"/>
              <a:buChar char="•"/>
            </a:pPr>
            <a:r>
              <a:rPr i="0" lang="en" sz="1800" u="none" strike="noStrike">
                <a:solidFill>
                  <a:schemeClr val="dk1"/>
                </a:solidFill>
                <a:latin typeface="Arial"/>
                <a:ea typeface="Arial"/>
                <a:cs typeface="Arial"/>
                <a:sym typeface="Arial"/>
              </a:rPr>
              <a:t>Kwargs (keyword arguments) are assigned to a particular keyw</a:t>
            </a:r>
            <a:r>
              <a:rPr lang="en" sz="1800">
                <a:solidFill>
                  <a:schemeClr val="dk1"/>
                </a:solidFill>
              </a:rPr>
              <a:t>ord</a:t>
            </a:r>
            <a:endParaRPr sz="500"/>
          </a:p>
        </p:txBody>
      </p:sp>
      <p:sp>
        <p:nvSpPr>
          <p:cNvPr id="1009" name="Google Shape;1009;g28389bfd810_0_430"/>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What is a function</a:t>
            </a:r>
            <a:endParaRPr b="1" i="0" sz="2600" u="none" cap="none" strike="noStrike">
              <a:solidFill>
                <a:srgbClr val="004C7F"/>
              </a:solidFill>
              <a:latin typeface="Helvetica Neue"/>
              <a:ea typeface="Helvetica Neue"/>
              <a:cs typeface="Helvetica Neue"/>
              <a:sym typeface="Helvetica Neue"/>
            </a:endParaRPr>
          </a:p>
        </p:txBody>
      </p:sp>
      <p:sp>
        <p:nvSpPr>
          <p:cNvPr id="1010" name="Google Shape;1010;g28389bfd810_0_430"/>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args and kwargs</a:t>
            </a:r>
            <a:endParaRPr sz="5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g28389bfd810_0_435"/>
          <p:cNvSpPr txBox="1"/>
          <p:nvPr/>
        </p:nvSpPr>
        <p:spPr>
          <a:xfrm>
            <a:off x="353925" y="1570175"/>
            <a:ext cx="8305200" cy="3082200"/>
          </a:xfrm>
          <a:prstGeom prst="rect">
            <a:avLst/>
          </a:prstGeom>
          <a:noFill/>
          <a:ln>
            <a:noFill/>
          </a:ln>
        </p:spPr>
        <p:txBody>
          <a:bodyPr anchorCtr="0" anchor="t" bIns="17125" lIns="34275" spcFirstLastPara="1" rIns="34275" wrap="square" tIns="17125">
            <a:spAutoFit/>
          </a:bodyPr>
          <a:lstStyle/>
          <a:p>
            <a:pPr indent="-190500" lvl="0" marL="165100" marR="0" rtl="0" algn="l">
              <a:lnSpc>
                <a:spcPct val="150000"/>
              </a:lnSpc>
              <a:spcBef>
                <a:spcPts val="0"/>
              </a:spcBef>
              <a:spcAft>
                <a:spcPts val="0"/>
              </a:spcAft>
              <a:buClr>
                <a:schemeClr val="dk1"/>
              </a:buClr>
              <a:buSzPts val="1800"/>
              <a:buFont typeface="Lato"/>
              <a:buChar char="•"/>
            </a:pPr>
            <a:r>
              <a:rPr b="0" i="0" lang="en" sz="1800" u="none" strike="noStrike">
                <a:solidFill>
                  <a:schemeClr val="dk1"/>
                </a:solidFill>
                <a:latin typeface="Lato"/>
                <a:ea typeface="Lato"/>
                <a:cs typeface="Lato"/>
                <a:sym typeface="Lato"/>
              </a:rPr>
              <a:t>They are positional</a:t>
            </a:r>
            <a:endParaRPr sz="500"/>
          </a:p>
          <a:p>
            <a:pPr indent="-190500" lvl="0" marL="165100" marR="0" rtl="0" algn="l">
              <a:lnSpc>
                <a:spcPct val="150000"/>
              </a:lnSpc>
              <a:spcBef>
                <a:spcPts val="0"/>
              </a:spcBef>
              <a:spcAft>
                <a:spcPts val="0"/>
              </a:spcAft>
              <a:buClr>
                <a:schemeClr val="dk1"/>
              </a:buClr>
              <a:buSzPts val="1800"/>
              <a:buFont typeface="Lato"/>
              <a:buChar char="•"/>
            </a:pPr>
            <a:r>
              <a:rPr b="0" i="0" lang="en" sz="1800" u="none" strike="noStrike">
                <a:solidFill>
                  <a:schemeClr val="dk1"/>
                </a:solidFill>
                <a:latin typeface="Lato"/>
                <a:ea typeface="Lato"/>
                <a:cs typeface="Lato"/>
                <a:sym typeface="Lato"/>
              </a:rPr>
              <a:t>Can have defaults</a:t>
            </a:r>
            <a:endParaRPr sz="500"/>
          </a:p>
          <a:p>
            <a:pPr indent="0" lvl="0" marL="0" marR="0" rtl="0" algn="l">
              <a:spcBef>
                <a:spcPts val="0"/>
              </a:spcBef>
              <a:spcAft>
                <a:spcPts val="0"/>
              </a:spcAft>
              <a:buClr>
                <a:schemeClr val="dk1"/>
              </a:buClr>
              <a:buSzPts val="1800"/>
              <a:buFont typeface="Arial"/>
              <a:buNone/>
            </a:pPr>
            <a:r>
              <a:t/>
            </a:r>
            <a:endParaRPr b="0" i="0" sz="1800" u="none" strike="noStrike">
              <a:solidFill>
                <a:srgbClr val="595959"/>
              </a:solidFill>
              <a:latin typeface="Lato"/>
              <a:ea typeface="Lato"/>
              <a:cs typeface="Lato"/>
              <a:sym typeface="Lato"/>
            </a:endParaRPr>
          </a:p>
          <a:p>
            <a:pPr indent="0" lvl="0" marL="0" marR="0" rtl="0" algn="l">
              <a:spcBef>
                <a:spcPts val="0"/>
              </a:spcBef>
              <a:spcAft>
                <a:spcPts val="0"/>
              </a:spcAft>
              <a:buNone/>
            </a:pPr>
            <a:r>
              <a:rPr b="0" i="0" lang="en" sz="1800" u="none" strike="noStrike">
                <a:solidFill>
                  <a:srgbClr val="0000FF"/>
                </a:solidFill>
                <a:highlight>
                  <a:srgbClr val="FFFFFE"/>
                </a:highlight>
                <a:latin typeface="Courier New"/>
                <a:ea typeface="Courier New"/>
                <a:cs typeface="Courier New"/>
                <a:sym typeface="Courier New"/>
              </a:rPr>
              <a:t>def</a:t>
            </a:r>
            <a:r>
              <a:rPr b="0" i="0" lang="en" sz="1800" u="none" strike="noStrike">
                <a:solidFill>
                  <a:srgbClr val="000000"/>
                </a:solidFill>
                <a:highlight>
                  <a:srgbClr val="FFFFFE"/>
                </a:highlight>
                <a:latin typeface="Courier New"/>
                <a:ea typeface="Courier New"/>
                <a:cs typeface="Courier New"/>
                <a:sym typeface="Courier New"/>
              </a:rPr>
              <a:t> </a:t>
            </a:r>
            <a:r>
              <a:rPr b="0" i="0" lang="en" sz="1800" u="none" strike="noStrike">
                <a:solidFill>
                  <a:srgbClr val="795E26"/>
                </a:solidFill>
                <a:highlight>
                  <a:srgbClr val="FFFFFE"/>
                </a:highlight>
                <a:latin typeface="Courier New"/>
                <a:ea typeface="Courier New"/>
                <a:cs typeface="Courier New"/>
                <a:sym typeface="Courier New"/>
              </a:rPr>
              <a:t>my_function</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01080"/>
                </a:solidFill>
                <a:highlight>
                  <a:srgbClr val="FFFFFE"/>
                </a:highlight>
                <a:latin typeface="Courier New"/>
                <a:ea typeface="Courier New"/>
                <a:cs typeface="Courier New"/>
                <a:sym typeface="Courier New"/>
              </a:rPr>
              <a:t>arg_1</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98156"/>
                </a:solidFill>
                <a:highlight>
                  <a:srgbClr val="FFFFFE"/>
                </a:highlight>
                <a:latin typeface="Courier New"/>
                <a:ea typeface="Courier New"/>
                <a:cs typeface="Courier New"/>
                <a:sym typeface="Courier New"/>
              </a:rPr>
              <a:t>-1</a:t>
            </a:r>
            <a:r>
              <a:rPr b="0" i="0" lang="en" sz="1800" u="none" strike="noStrike">
                <a:solidFill>
                  <a:srgbClr val="000000"/>
                </a:solidFill>
                <a:highlight>
                  <a:srgbClr val="FFFFFE"/>
                </a:highlight>
                <a:latin typeface="Courier New"/>
                <a:ea typeface="Courier New"/>
                <a:cs typeface="Courier New"/>
                <a:sym typeface="Courier New"/>
              </a:rPr>
              <a:t>, </a:t>
            </a:r>
            <a:r>
              <a:rPr b="0" i="0" lang="en" sz="1800" u="none" strike="noStrike">
                <a:solidFill>
                  <a:srgbClr val="001080"/>
                </a:solidFill>
                <a:highlight>
                  <a:srgbClr val="FFFFFE"/>
                </a:highlight>
                <a:latin typeface="Courier New"/>
                <a:ea typeface="Courier New"/>
                <a:cs typeface="Courier New"/>
                <a:sym typeface="Courier New"/>
              </a:rPr>
              <a:t>arg_2</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98156"/>
                </a:solidFill>
                <a:highlight>
                  <a:srgbClr val="FFFFFE"/>
                </a:highlight>
                <a:latin typeface="Courier New"/>
                <a:ea typeface="Courier New"/>
                <a:cs typeface="Courier New"/>
                <a:sym typeface="Courier New"/>
              </a:rPr>
              <a:t>-1</a:t>
            </a:r>
            <a:r>
              <a:rPr b="0" i="0" lang="en" sz="1800" u="none" strike="noStrike">
                <a:solidFill>
                  <a:srgbClr val="000000"/>
                </a:solidFill>
                <a:highlight>
                  <a:srgbClr val="FFFFFE"/>
                </a:highlight>
                <a:latin typeface="Courier New"/>
                <a:ea typeface="Courier New"/>
                <a:cs typeface="Courier New"/>
                <a:sym typeface="Courier New"/>
              </a:rPr>
              <a:t>, </a:t>
            </a:r>
            <a:r>
              <a:rPr b="0" i="0" lang="en" sz="1800" u="none" strike="noStrike">
                <a:solidFill>
                  <a:srgbClr val="001080"/>
                </a:solidFill>
                <a:highlight>
                  <a:srgbClr val="FFFFFE"/>
                </a:highlight>
                <a:latin typeface="Courier New"/>
                <a:ea typeface="Courier New"/>
                <a:cs typeface="Courier New"/>
                <a:sym typeface="Courier New"/>
              </a:rPr>
              <a:t>arg_3</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98156"/>
                </a:solidFill>
                <a:highlight>
                  <a:srgbClr val="FFFFFE"/>
                </a:highlight>
                <a:latin typeface="Courier New"/>
                <a:ea typeface="Courier New"/>
                <a:cs typeface="Courier New"/>
                <a:sym typeface="Courier New"/>
              </a:rPr>
              <a:t>-1</a:t>
            </a:r>
            <a:r>
              <a:rPr b="0" i="0" lang="en" sz="1800" u="none" strike="noStrike">
                <a:solidFill>
                  <a:srgbClr val="000000"/>
                </a:solidFill>
                <a:highlight>
                  <a:srgbClr val="FFFFFE"/>
                </a:highlight>
                <a:latin typeface="Courier New"/>
                <a:ea typeface="Courier New"/>
                <a:cs typeface="Courier New"/>
                <a:sym typeface="Courier New"/>
              </a:rPr>
              <a:t>, </a:t>
            </a:r>
            <a:r>
              <a:rPr b="0" i="0" lang="en" sz="1800" u="none" strike="noStrike">
                <a:solidFill>
                  <a:srgbClr val="001080"/>
                </a:solidFill>
                <a:highlight>
                  <a:srgbClr val="FFFFFE"/>
                </a:highlight>
                <a:latin typeface="Courier New"/>
                <a:ea typeface="Courier New"/>
                <a:cs typeface="Courier New"/>
                <a:sym typeface="Courier New"/>
              </a:rPr>
              <a:t>arg_4</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98156"/>
                </a:solidFill>
                <a:highlight>
                  <a:srgbClr val="FFFFFE"/>
                </a:highlight>
                <a:latin typeface="Courier New"/>
                <a:ea typeface="Courier New"/>
                <a:cs typeface="Courier New"/>
                <a:sym typeface="Courier New"/>
              </a:rPr>
              <a:t>-1</a:t>
            </a:r>
            <a:r>
              <a:rPr b="0" i="0" lang="en" sz="1800" u="none" strike="noStrike">
                <a:solidFill>
                  <a:srgbClr val="000000"/>
                </a:solidFill>
                <a:highlight>
                  <a:srgbClr val="FFFFFE"/>
                </a:highlight>
                <a:latin typeface="Courier New"/>
                <a:ea typeface="Courier New"/>
                <a:cs typeface="Courier New"/>
                <a:sym typeface="Courier New"/>
              </a:rPr>
              <a:t>):</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 sz="1800" u="none" strike="noStrike">
                <a:solidFill>
                  <a:srgbClr val="795E26"/>
                </a:solidFill>
                <a:highlight>
                  <a:srgbClr val="FFFFFE"/>
                </a:highlight>
                <a:latin typeface="Courier New"/>
                <a:ea typeface="Courier New"/>
                <a:cs typeface="Courier New"/>
                <a:sym typeface="Courier New"/>
              </a:rPr>
              <a:t>  print</a:t>
            </a:r>
            <a:r>
              <a:rPr b="0" i="0" lang="en" sz="1800" u="none" strike="noStrike">
                <a:solidFill>
                  <a:srgbClr val="000000"/>
                </a:solidFill>
                <a:highlight>
                  <a:srgbClr val="FFFFFE"/>
                </a:highlight>
                <a:latin typeface="Courier New"/>
                <a:ea typeface="Courier New"/>
                <a:cs typeface="Courier New"/>
                <a:sym typeface="Courier New"/>
              </a:rPr>
              <a:t>(arg_1, arg_2, arg_3, arg_4)</a:t>
            </a:r>
            <a:endParaRPr sz="500"/>
          </a:p>
          <a:p>
            <a:pPr indent="0" lvl="0" marL="0" marR="0" rtl="0" algn="l">
              <a:spcBef>
                <a:spcPts val="0"/>
              </a:spcBef>
              <a:spcAft>
                <a:spcPts val="0"/>
              </a:spcAft>
              <a:buNone/>
            </a:pPr>
            <a:r>
              <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 sz="1800" u="none" strike="noStrike">
                <a:solidFill>
                  <a:srgbClr val="000000"/>
                </a:solidFill>
                <a:highlight>
                  <a:srgbClr val="FFFFFE"/>
                </a:highlight>
                <a:latin typeface="Courier New"/>
                <a:ea typeface="Courier New"/>
                <a:cs typeface="Courier New"/>
                <a:sym typeface="Courier New"/>
              </a:rPr>
              <a:t>my_function(</a:t>
            </a:r>
            <a:r>
              <a:rPr b="0" i="0" lang="en" sz="1800" u="none" strike="noStrike">
                <a:solidFill>
                  <a:srgbClr val="098156"/>
                </a:solidFill>
                <a:highlight>
                  <a:srgbClr val="FFFFFE"/>
                </a:highlight>
                <a:latin typeface="Courier New"/>
                <a:ea typeface="Courier New"/>
                <a:cs typeface="Courier New"/>
                <a:sym typeface="Courier New"/>
              </a:rPr>
              <a:t>1</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98156"/>
                </a:solidFill>
                <a:highlight>
                  <a:srgbClr val="FFFFFE"/>
                </a:highlight>
                <a:latin typeface="Courier New"/>
                <a:ea typeface="Courier New"/>
                <a:cs typeface="Courier New"/>
                <a:sym typeface="Courier New"/>
              </a:rPr>
              <a:t>2</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98156"/>
                </a:solidFill>
                <a:highlight>
                  <a:srgbClr val="FFFFFE"/>
                </a:highlight>
                <a:latin typeface="Courier New"/>
                <a:ea typeface="Courier New"/>
                <a:cs typeface="Courier New"/>
                <a:sym typeface="Courier New"/>
              </a:rPr>
              <a:t>3</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98156"/>
                </a:solidFill>
                <a:highlight>
                  <a:srgbClr val="FFFFFE"/>
                </a:highlight>
                <a:latin typeface="Courier New"/>
                <a:ea typeface="Courier New"/>
                <a:cs typeface="Courier New"/>
                <a:sym typeface="Courier New"/>
              </a:rPr>
              <a:t>4</a:t>
            </a:r>
            <a:r>
              <a:rPr b="0" i="0" lang="en" sz="1800" u="none" strike="noStrike">
                <a:solidFill>
                  <a:srgbClr val="000000"/>
                </a:solidFill>
                <a:highlight>
                  <a:srgbClr val="FFFFFE"/>
                </a:highlight>
                <a:latin typeface="Courier New"/>
                <a:ea typeface="Courier New"/>
                <a:cs typeface="Courier New"/>
                <a:sym typeface="Courier New"/>
              </a:rPr>
              <a:t>)</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 sz="1800" u="none" strike="noStrike">
                <a:solidFill>
                  <a:srgbClr val="000000"/>
                </a:solidFill>
                <a:highlight>
                  <a:srgbClr val="FFFFFE"/>
                </a:highlight>
                <a:latin typeface="Courier New"/>
                <a:ea typeface="Courier New"/>
                <a:cs typeface="Courier New"/>
                <a:sym typeface="Courier New"/>
              </a:rPr>
              <a:t>my_function(</a:t>
            </a:r>
            <a:r>
              <a:rPr b="0" i="0" lang="en" sz="1800" u="none" strike="noStrike">
                <a:solidFill>
                  <a:srgbClr val="098156"/>
                </a:solidFill>
                <a:highlight>
                  <a:srgbClr val="FFFFFE"/>
                </a:highlight>
                <a:latin typeface="Courier New"/>
                <a:ea typeface="Courier New"/>
                <a:cs typeface="Courier New"/>
                <a:sym typeface="Courier New"/>
              </a:rPr>
              <a:t>3</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98156"/>
                </a:solidFill>
                <a:highlight>
                  <a:srgbClr val="FFFFFE"/>
                </a:highlight>
                <a:latin typeface="Courier New"/>
                <a:ea typeface="Courier New"/>
                <a:cs typeface="Courier New"/>
                <a:sym typeface="Courier New"/>
              </a:rPr>
              <a:t>4</a:t>
            </a:r>
            <a:r>
              <a:rPr b="0" i="0" lang="en" sz="1800" u="none" strike="noStrike">
                <a:solidFill>
                  <a:srgbClr val="000000"/>
                </a:solidFill>
                <a:highlight>
                  <a:srgbClr val="FFFFFE"/>
                </a:highlight>
                <a:latin typeface="Courier New"/>
                <a:ea typeface="Courier New"/>
                <a:cs typeface="Courier New"/>
                <a:sym typeface="Courier New"/>
              </a:rPr>
              <a:t>)</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b="0" lang="en" sz="1800">
                <a:solidFill>
                  <a:schemeClr val="dk1"/>
                </a:solidFill>
                <a:latin typeface="Calibri"/>
                <a:ea typeface="Calibri"/>
                <a:cs typeface="Calibri"/>
                <a:sym typeface="Calibri"/>
              </a:rPr>
            </a:br>
            <a:endParaRPr i="0" sz="1800" u="none" strike="noStrike">
              <a:solidFill>
                <a:schemeClr val="dk1"/>
              </a:solidFill>
              <a:latin typeface="Arial"/>
              <a:ea typeface="Arial"/>
              <a:cs typeface="Arial"/>
              <a:sym typeface="Arial"/>
            </a:endParaRPr>
          </a:p>
        </p:txBody>
      </p:sp>
      <p:sp>
        <p:nvSpPr>
          <p:cNvPr id="1016" name="Google Shape;1016;g28389bfd810_0_435"/>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What is a function</a:t>
            </a:r>
            <a:endParaRPr b="1" i="0" sz="2600" u="none" cap="none" strike="noStrike">
              <a:solidFill>
                <a:srgbClr val="004C7F"/>
              </a:solidFill>
              <a:latin typeface="Helvetica Neue"/>
              <a:ea typeface="Helvetica Neue"/>
              <a:cs typeface="Helvetica Neue"/>
              <a:sym typeface="Helvetica Neue"/>
            </a:endParaRPr>
          </a:p>
        </p:txBody>
      </p:sp>
      <p:sp>
        <p:nvSpPr>
          <p:cNvPr id="1017" name="Google Shape;1017;g28389bfd810_0_435"/>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args</a:t>
            </a:r>
            <a:endParaRPr sz="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8389bfd810_1_421"/>
          <p:cNvSpPr txBox="1"/>
          <p:nvPr>
            <p:ph idx="1" type="body"/>
          </p:nvPr>
        </p:nvSpPr>
        <p:spPr>
          <a:xfrm>
            <a:off x="285763" y="1582214"/>
            <a:ext cx="7221000" cy="2993400"/>
          </a:xfrm>
          <a:prstGeom prst="rect">
            <a:avLst/>
          </a:prstGeom>
          <a:noFill/>
          <a:ln>
            <a:noFill/>
          </a:ln>
        </p:spPr>
        <p:txBody>
          <a:bodyPr anchorCtr="0" anchor="t" bIns="91425" lIns="91425" spcFirstLastPara="1" rIns="91425" wrap="square" tIns="91425">
            <a:normAutofit/>
          </a:bodyPr>
          <a:lstStyle/>
          <a:p>
            <a:pPr indent="-304800" lvl="0" marL="457200" rtl="0" algn="l">
              <a:lnSpc>
                <a:spcPct val="200000"/>
              </a:lnSpc>
              <a:spcBef>
                <a:spcPts val="0"/>
              </a:spcBef>
              <a:spcAft>
                <a:spcPts val="0"/>
              </a:spcAft>
              <a:buSzPts val="1200"/>
              <a:buChar char="●"/>
            </a:pPr>
            <a:r>
              <a:rPr lang="en" sz="1200"/>
              <a:t>A variable is a reserved place in memory (think: container) which can store a </a:t>
            </a:r>
            <a:r>
              <a:rPr b="1" lang="en" sz="1200">
                <a:solidFill>
                  <a:srgbClr val="004C7F"/>
                </a:solidFill>
                <a:latin typeface="Helvetica Neue"/>
                <a:ea typeface="Helvetica Neue"/>
                <a:cs typeface="Helvetica Neue"/>
                <a:sym typeface="Helvetica Neue"/>
              </a:rPr>
              <a:t>value</a:t>
            </a:r>
            <a:endParaRPr b="1" sz="1200">
              <a:solidFill>
                <a:srgbClr val="004C7F"/>
              </a:solidFill>
              <a:latin typeface="Helvetica Neue"/>
              <a:ea typeface="Helvetica Neue"/>
              <a:cs typeface="Helvetica Neue"/>
              <a:sym typeface="Helvetica Neue"/>
            </a:endParaRPr>
          </a:p>
          <a:p>
            <a:pPr indent="-292100" lvl="1" marL="914400" rtl="0" algn="l">
              <a:lnSpc>
                <a:spcPct val="200000"/>
              </a:lnSpc>
              <a:spcBef>
                <a:spcPts val="0"/>
              </a:spcBef>
              <a:spcAft>
                <a:spcPts val="0"/>
              </a:spcAft>
              <a:buSzPts val="1000"/>
              <a:buChar char="●"/>
            </a:pPr>
            <a:r>
              <a:rPr lang="en" sz="1000"/>
              <a:t>Creating variables:   </a:t>
            </a:r>
            <a:r>
              <a:rPr lang="en" sz="1000">
                <a:latin typeface="Courier New"/>
                <a:ea typeface="Courier New"/>
                <a:cs typeface="Courier New"/>
                <a:sym typeface="Courier New"/>
              </a:rPr>
              <a:t>variable_name = </a:t>
            </a:r>
            <a:r>
              <a:rPr i="1" lang="en" sz="1000">
                <a:latin typeface="Courier New"/>
                <a:ea typeface="Courier New"/>
                <a:cs typeface="Courier New"/>
                <a:sym typeface="Courier New"/>
              </a:rPr>
              <a:t>value  </a:t>
            </a:r>
            <a:endParaRPr sz="1000"/>
          </a:p>
          <a:p>
            <a:pPr indent="-304800" lvl="0" marL="457200" rtl="0" algn="l">
              <a:lnSpc>
                <a:spcPct val="200000"/>
              </a:lnSpc>
              <a:spcBef>
                <a:spcPts val="0"/>
              </a:spcBef>
              <a:spcAft>
                <a:spcPts val="0"/>
              </a:spcAft>
              <a:buSzPts val="1200"/>
              <a:buChar char="●"/>
            </a:pPr>
            <a:r>
              <a:rPr lang="en" sz="1200"/>
              <a:t>Can be used anywhere after its assignment, but never before</a:t>
            </a:r>
            <a:endParaRPr/>
          </a:p>
          <a:p>
            <a:pPr indent="-304800" lvl="0" marL="457200" rtl="0" algn="l">
              <a:lnSpc>
                <a:spcPct val="200000"/>
              </a:lnSpc>
              <a:spcBef>
                <a:spcPts val="0"/>
              </a:spcBef>
              <a:spcAft>
                <a:spcPts val="0"/>
              </a:spcAft>
              <a:buSzPts val="1200"/>
              <a:buChar char="●"/>
            </a:pPr>
            <a:r>
              <a:rPr lang="en" sz="1200"/>
              <a:t>Can re-assign values as needed</a:t>
            </a:r>
            <a:endParaRPr i="1" sz="1200"/>
          </a:p>
          <a:p>
            <a:pPr indent="-304800" lvl="0" marL="457200" rtl="0" algn="l">
              <a:lnSpc>
                <a:spcPct val="200000"/>
              </a:lnSpc>
              <a:spcBef>
                <a:spcPts val="0"/>
              </a:spcBef>
              <a:spcAft>
                <a:spcPts val="0"/>
              </a:spcAft>
              <a:buSzPts val="1200"/>
              <a:buChar char="●"/>
            </a:pPr>
            <a:r>
              <a:rPr lang="en" sz="1200"/>
              <a:t>7 types of values: Integer, Floating-point, String, Boolean, List, Tuple, and Dictionary</a:t>
            </a:r>
            <a:endParaRPr/>
          </a:p>
          <a:p>
            <a:pPr indent="-292100" lvl="1" marL="914400" rtl="0" algn="l">
              <a:lnSpc>
                <a:spcPct val="200000"/>
              </a:lnSpc>
              <a:spcBef>
                <a:spcPts val="0"/>
              </a:spcBef>
              <a:spcAft>
                <a:spcPts val="0"/>
              </a:spcAft>
              <a:buSzPts val="1000"/>
              <a:buChar char="●"/>
            </a:pPr>
            <a:r>
              <a:rPr lang="en" sz="1000"/>
              <a:t>(</a:t>
            </a:r>
            <a:r>
              <a:rPr lang="en" sz="900"/>
              <a:t>More</a:t>
            </a:r>
            <a:r>
              <a:rPr lang="en" sz="1000"/>
              <a:t> details about each type coming up in next slides)</a:t>
            </a:r>
            <a:endParaRPr sz="1000"/>
          </a:p>
        </p:txBody>
      </p:sp>
      <p:sp>
        <p:nvSpPr>
          <p:cNvPr id="193" name="Google Shape;193;g28389bfd810_1_421"/>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94" name="Google Shape;194;g28389bfd810_1_421"/>
          <p:cNvSpPr txBox="1"/>
          <p:nvPr/>
        </p:nvSpPr>
        <p:spPr>
          <a:xfrm>
            <a:off x="6630342" y="1983459"/>
            <a:ext cx="2315100" cy="170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var_a = </a:t>
            </a:r>
            <a:r>
              <a:rPr b="0" i="0" lang="en" sz="1600" u="none" cap="none" strike="noStrike">
                <a:solidFill>
                  <a:srgbClr val="098156"/>
                </a:solidFill>
                <a:highlight>
                  <a:srgbClr val="FFFFFE"/>
                </a:highlight>
                <a:latin typeface="Courier New"/>
                <a:ea typeface="Courier New"/>
                <a:cs typeface="Courier New"/>
                <a:sym typeface="Courier New"/>
              </a:rPr>
              <a:t>25</a:t>
            </a:r>
            <a:endParaRPr sz="500"/>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000000"/>
                </a:solidFill>
                <a:highlight>
                  <a:srgbClr val="FFFFFE"/>
                </a:highlight>
                <a:latin typeface="Courier New"/>
                <a:ea typeface="Courier New"/>
                <a:cs typeface="Courier New"/>
                <a:sym typeface="Courier New"/>
              </a:rPr>
              <a:t>var_a = </a:t>
            </a:r>
            <a:r>
              <a:rPr b="0" i="0" lang="en" sz="1600" u="none" cap="none" strike="noStrike">
                <a:solidFill>
                  <a:srgbClr val="098156"/>
                </a:solidFill>
                <a:highlight>
                  <a:srgbClr val="FFFFFE"/>
                </a:highlight>
                <a:latin typeface="Courier New"/>
                <a:ea typeface="Courier New"/>
                <a:cs typeface="Courier New"/>
                <a:sym typeface="Courier New"/>
              </a:rPr>
              <a:t>70</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rgbClr val="000000"/>
              </a:solidFill>
              <a:highlight>
                <a:srgbClr val="FFFFFE"/>
              </a:highlight>
              <a:latin typeface="Courier New"/>
              <a:ea typeface="Courier New"/>
              <a:cs typeface="Courier New"/>
              <a:sym typeface="Courier New"/>
            </a:endParaRPr>
          </a:p>
          <a:p>
            <a:pPr indent="0" lvl="0" marL="0" marR="0" rtl="0" algn="l">
              <a:lnSpc>
                <a:spcPct val="100000"/>
              </a:lnSpc>
              <a:spcBef>
                <a:spcPts val="0"/>
              </a:spcBef>
              <a:spcAft>
                <a:spcPts val="0"/>
              </a:spcAft>
              <a:buClr>
                <a:schemeClr val="accent1"/>
              </a:buClr>
              <a:buSzPts val="500"/>
              <a:buFont typeface="Lato"/>
              <a:buNone/>
            </a:pPr>
            <a:r>
              <a:rPr b="0" i="0" lang="en" sz="1600" u="none" cap="none" strike="noStrike">
                <a:solidFill>
                  <a:srgbClr val="795E26"/>
                </a:solidFill>
                <a:highlight>
                  <a:srgbClr val="FFFFFE"/>
                </a:highlight>
                <a:latin typeface="Courier New"/>
                <a:ea typeface="Courier New"/>
                <a:cs typeface="Courier New"/>
                <a:sym typeface="Courier New"/>
              </a:rPr>
              <a:t>print</a:t>
            </a:r>
            <a:r>
              <a:rPr b="0" i="0" lang="en" sz="1600" u="none" cap="none" strike="noStrike">
                <a:solidFill>
                  <a:srgbClr val="000000"/>
                </a:solidFill>
                <a:highlight>
                  <a:srgbClr val="FFFFFE"/>
                </a:highlight>
                <a:latin typeface="Courier New"/>
                <a:ea typeface="Courier New"/>
                <a:cs typeface="Courier New"/>
                <a:sym typeface="Courier New"/>
              </a:rPr>
              <a:t>(var_a)</a:t>
            </a:r>
            <a:endParaRPr sz="500"/>
          </a:p>
          <a:p>
            <a:pPr indent="0" lvl="0" marL="0" marR="0" rtl="0" algn="l">
              <a:lnSpc>
                <a:spcPct val="100000"/>
              </a:lnSpc>
              <a:spcBef>
                <a:spcPts val="0"/>
              </a:spcBef>
              <a:spcAft>
                <a:spcPts val="0"/>
              </a:spcAft>
              <a:buClr>
                <a:schemeClr val="accent1"/>
              </a:buClr>
              <a:buSzPts val="500"/>
              <a:buFont typeface="Lato"/>
              <a:buNone/>
            </a:pPr>
            <a:r>
              <a:t/>
            </a:r>
            <a:endParaRPr b="0" i="0" sz="1600" u="none" cap="none" strike="noStrike">
              <a:solidFill>
                <a:schemeClr val="accent1"/>
              </a:solidFill>
              <a:latin typeface="Courier New"/>
              <a:ea typeface="Courier New"/>
              <a:cs typeface="Courier New"/>
              <a:sym typeface="Courier New"/>
            </a:endParaRPr>
          </a:p>
        </p:txBody>
      </p:sp>
      <p:sp>
        <p:nvSpPr>
          <p:cNvPr id="195" name="Google Shape;195;g28389bfd810_1_421"/>
          <p:cNvSpPr txBox="1"/>
          <p:nvPr/>
        </p:nvSpPr>
        <p:spPr>
          <a:xfrm>
            <a:off x="461248"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196" name="Google Shape;196;g28389bfd810_1_421"/>
          <p:cNvSpPr txBox="1"/>
          <p:nvPr/>
        </p:nvSpPr>
        <p:spPr>
          <a:xfrm>
            <a:off x="461248" y="62059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Overview</a:t>
            </a:r>
            <a:endParaRPr b="1" i="0" sz="2600" u="none" cap="none" strike="noStrike">
              <a:solidFill>
                <a:srgbClr val="006D64"/>
              </a:solidFill>
              <a:latin typeface="Helvetica Neue"/>
              <a:ea typeface="Helvetica Neue"/>
              <a:cs typeface="Helvetica Neue"/>
              <a:sym typeface="Helvetica Neue"/>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g28389bfd810_0_440"/>
          <p:cNvSpPr txBox="1"/>
          <p:nvPr/>
        </p:nvSpPr>
        <p:spPr>
          <a:xfrm>
            <a:off x="364987" y="1476866"/>
            <a:ext cx="6389700" cy="3220800"/>
          </a:xfrm>
          <a:prstGeom prst="rect">
            <a:avLst/>
          </a:prstGeom>
          <a:noFill/>
          <a:ln>
            <a:noFill/>
          </a:ln>
        </p:spPr>
        <p:txBody>
          <a:bodyPr anchorCtr="0" anchor="t" bIns="17125" lIns="34275" spcFirstLastPara="1" rIns="34275" wrap="square" tIns="17125">
            <a:spAutoFit/>
          </a:bodyPr>
          <a:lstStyle/>
          <a:p>
            <a:pPr indent="0" lvl="0" marL="0" marR="0" rtl="0" algn="l">
              <a:lnSpc>
                <a:spcPct val="150000"/>
              </a:lnSpc>
              <a:spcBef>
                <a:spcPts val="0"/>
              </a:spcBef>
              <a:spcAft>
                <a:spcPts val="0"/>
              </a:spcAft>
              <a:buNone/>
            </a:pPr>
            <a:r>
              <a:t/>
            </a:r>
            <a:endParaRPr b="1" i="0" sz="1800" u="none" strike="noStrike">
              <a:solidFill>
                <a:schemeClr val="dk1"/>
              </a:solidFill>
              <a:latin typeface="Helvetica Neue"/>
              <a:ea typeface="Helvetica Neue"/>
              <a:cs typeface="Helvetica Neue"/>
              <a:sym typeface="Helvetica Neue"/>
            </a:endParaRPr>
          </a:p>
          <a:p>
            <a:pPr indent="-254000" lvl="0" marL="254000" marR="0" rtl="0" algn="l">
              <a:spcBef>
                <a:spcPts val="0"/>
              </a:spcBef>
              <a:spcAft>
                <a:spcPts val="0"/>
              </a:spcAft>
              <a:buClr>
                <a:schemeClr val="dk1"/>
              </a:buClr>
              <a:buSzPts val="1800"/>
              <a:buFont typeface="Arial"/>
              <a:buChar char="•"/>
            </a:pPr>
            <a:r>
              <a:rPr lang="en" sz="1800">
                <a:solidFill>
                  <a:schemeClr val="dk1"/>
                </a:solidFill>
                <a:latin typeface="Lato"/>
                <a:ea typeface="Lato"/>
                <a:cs typeface="Lato"/>
                <a:sym typeface="Lato"/>
              </a:rPr>
              <a:t>Y</a:t>
            </a:r>
            <a:r>
              <a:rPr b="0" i="0" lang="en" sz="1800" u="none" strike="noStrike">
                <a:solidFill>
                  <a:schemeClr val="dk1"/>
                </a:solidFill>
                <a:latin typeface="Lato"/>
                <a:ea typeface="Lato"/>
                <a:cs typeface="Lato"/>
                <a:sym typeface="Lato"/>
              </a:rPr>
              <a:t>ou can specify a specific argument instead of relying on positions (helpful when there are a lot of arguments and you only need a few)</a:t>
            </a:r>
            <a:endParaRPr sz="500"/>
          </a:p>
          <a:p>
            <a:pPr indent="-139700" lvl="0" marL="254000" marR="0" rtl="0" algn="l">
              <a:spcBef>
                <a:spcPts val="0"/>
              </a:spcBef>
              <a:spcAft>
                <a:spcPts val="0"/>
              </a:spcAft>
              <a:buClr>
                <a:schemeClr val="dk1"/>
              </a:buClr>
              <a:buSzPts val="1800"/>
              <a:buFont typeface="Arial"/>
              <a:buNone/>
            </a:pPr>
            <a:r>
              <a:t/>
            </a:r>
            <a:endParaRPr b="0" i="0" sz="1800" u="none" strike="noStrike">
              <a:solidFill>
                <a:srgbClr val="595959"/>
              </a:solidFill>
              <a:latin typeface="Lato"/>
              <a:ea typeface="Lato"/>
              <a:cs typeface="Lato"/>
              <a:sym typeface="Lato"/>
            </a:endParaRPr>
          </a:p>
          <a:p>
            <a:pPr indent="0" lvl="0" marL="0" marR="0" rtl="0" algn="l">
              <a:spcBef>
                <a:spcPts val="0"/>
              </a:spcBef>
              <a:spcAft>
                <a:spcPts val="0"/>
              </a:spcAft>
              <a:buNone/>
            </a:pPr>
            <a:r>
              <a:rPr b="0" i="0" lang="en" sz="1800" u="none" strike="noStrike">
                <a:solidFill>
                  <a:srgbClr val="0000FF"/>
                </a:solidFill>
                <a:highlight>
                  <a:srgbClr val="FFFFFE"/>
                </a:highlight>
                <a:latin typeface="Courier New"/>
                <a:ea typeface="Courier New"/>
                <a:cs typeface="Courier New"/>
                <a:sym typeface="Courier New"/>
              </a:rPr>
              <a:t>def</a:t>
            </a:r>
            <a:r>
              <a:rPr b="0" i="0" lang="en" sz="1800" u="none" strike="noStrike">
                <a:solidFill>
                  <a:srgbClr val="000000"/>
                </a:solidFill>
                <a:highlight>
                  <a:srgbClr val="FFFFFE"/>
                </a:highlight>
                <a:latin typeface="Courier New"/>
                <a:ea typeface="Courier New"/>
                <a:cs typeface="Courier New"/>
                <a:sym typeface="Courier New"/>
              </a:rPr>
              <a:t> </a:t>
            </a:r>
            <a:r>
              <a:rPr b="0" i="0" lang="en" sz="1800" u="none" strike="noStrike">
                <a:solidFill>
                  <a:srgbClr val="795E26"/>
                </a:solidFill>
                <a:highlight>
                  <a:srgbClr val="FFFFFE"/>
                </a:highlight>
                <a:latin typeface="Courier New"/>
                <a:ea typeface="Courier New"/>
                <a:cs typeface="Courier New"/>
                <a:sym typeface="Courier New"/>
              </a:rPr>
              <a:t>my_function</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01080"/>
                </a:solidFill>
                <a:highlight>
                  <a:srgbClr val="FFFFFE"/>
                </a:highlight>
                <a:latin typeface="Courier New"/>
                <a:ea typeface="Courier New"/>
                <a:cs typeface="Courier New"/>
                <a:sym typeface="Courier New"/>
              </a:rPr>
              <a:t>a</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01080"/>
                </a:solidFill>
                <a:highlight>
                  <a:srgbClr val="FFFFFE"/>
                </a:highlight>
                <a:latin typeface="Courier New"/>
                <a:ea typeface="Courier New"/>
                <a:cs typeface="Courier New"/>
                <a:sym typeface="Courier New"/>
              </a:rPr>
              <a:t>b</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01080"/>
                </a:solidFill>
                <a:highlight>
                  <a:srgbClr val="FFFFFE"/>
                </a:highlight>
                <a:latin typeface="Courier New"/>
                <a:ea typeface="Courier New"/>
                <a:cs typeface="Courier New"/>
                <a:sym typeface="Courier New"/>
              </a:rPr>
              <a:t>c</a:t>
            </a:r>
            <a:r>
              <a:rPr b="0" i="0" lang="en" sz="1800" u="none" strike="noStrike">
                <a:solidFill>
                  <a:srgbClr val="000000"/>
                </a:solidFill>
                <a:highlight>
                  <a:srgbClr val="FFFFFE"/>
                </a:highlight>
                <a:latin typeface="Courier New"/>
                <a:ea typeface="Courier New"/>
                <a:cs typeface="Courier New"/>
                <a:sym typeface="Courier New"/>
              </a:rPr>
              <a:t>,</a:t>
            </a:r>
            <a:r>
              <a:rPr b="0" i="0" lang="en" sz="1800" u="none" strike="noStrike">
                <a:solidFill>
                  <a:srgbClr val="001080"/>
                </a:solidFill>
                <a:highlight>
                  <a:srgbClr val="FFFFFE"/>
                </a:highlight>
                <a:latin typeface="Courier New"/>
                <a:ea typeface="Courier New"/>
                <a:cs typeface="Courier New"/>
                <a:sym typeface="Courier New"/>
              </a:rPr>
              <a:t>d</a:t>
            </a:r>
            <a:r>
              <a:rPr b="0" i="0" lang="en" sz="1800" u="none" strike="noStrike">
                <a:solidFill>
                  <a:srgbClr val="000000"/>
                </a:solidFill>
                <a:highlight>
                  <a:srgbClr val="FFFFFE"/>
                </a:highlight>
                <a:latin typeface="Courier New"/>
                <a:ea typeface="Courier New"/>
                <a:cs typeface="Courier New"/>
                <a:sym typeface="Courier New"/>
              </a:rPr>
              <a:t>):</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r>
              <a:rPr b="0" i="0" lang="en" sz="1800" u="none" strike="noStrike">
                <a:solidFill>
                  <a:srgbClr val="000000"/>
                </a:solidFill>
                <a:highlight>
                  <a:srgbClr val="FFFFFE"/>
                </a:highlight>
                <a:latin typeface="Courier New"/>
                <a:ea typeface="Courier New"/>
                <a:cs typeface="Courier New"/>
                <a:sym typeface="Courier New"/>
              </a:rPr>
              <a:t> </a:t>
            </a:r>
            <a:r>
              <a:rPr b="0" i="0" lang="en" sz="1800" u="none" strike="noStrike">
                <a:solidFill>
                  <a:srgbClr val="795E26"/>
                </a:solidFill>
                <a:highlight>
                  <a:srgbClr val="FFFFFE"/>
                </a:highlight>
                <a:latin typeface="Courier New"/>
                <a:ea typeface="Courier New"/>
                <a:cs typeface="Courier New"/>
                <a:sym typeface="Courier New"/>
              </a:rPr>
              <a:t>print</a:t>
            </a:r>
            <a:r>
              <a:rPr b="0" i="0" lang="en" sz="1800" u="none" strike="noStrike">
                <a:solidFill>
                  <a:srgbClr val="000000"/>
                </a:solidFill>
                <a:highlight>
                  <a:srgbClr val="FFFFFE"/>
                </a:highlight>
                <a:latin typeface="Courier New"/>
                <a:ea typeface="Courier New"/>
                <a:cs typeface="Courier New"/>
                <a:sym typeface="Courier New"/>
              </a:rPr>
              <a:t>(a,b,c,d)</a:t>
            </a:r>
            <a:endParaRPr b="0" i="0" sz="1800" u="none" strike="noStrike">
              <a:solidFill>
                <a:srgbClr val="000000"/>
              </a:solidFill>
              <a:highlight>
                <a:srgbClr val="FFFFFE"/>
              </a:highlight>
              <a:latin typeface="Courier New"/>
              <a:ea typeface="Courier New"/>
              <a:cs typeface="Courier New"/>
              <a:sym typeface="Courier New"/>
            </a:endParaRPr>
          </a:p>
          <a:p>
            <a:pPr indent="0" lvl="0" marL="0" marR="0" rtl="0" algn="l">
              <a:spcBef>
                <a:spcPts val="0"/>
              </a:spcBef>
              <a:spcAft>
                <a:spcPts val="0"/>
              </a:spcAft>
              <a:buNone/>
            </a:pPr>
            <a:r>
              <a:t/>
            </a:r>
            <a:endParaRPr sz="1800">
              <a:highlight>
                <a:srgbClr val="FFFFFE"/>
              </a:highlight>
              <a:latin typeface="Courier New"/>
              <a:ea typeface="Courier New"/>
              <a:cs typeface="Courier New"/>
              <a:sym typeface="Courier New"/>
            </a:endParaRPr>
          </a:p>
          <a:p>
            <a:pPr indent="0" lvl="0" marL="0" marR="0" rtl="0" algn="l">
              <a:spcBef>
                <a:spcPts val="0"/>
              </a:spcBef>
              <a:spcAft>
                <a:spcPts val="0"/>
              </a:spcAft>
              <a:buNone/>
            </a:pPr>
            <a:r>
              <a:rPr b="0" i="0" lang="en" sz="1800" u="none" strike="noStrike">
                <a:solidFill>
                  <a:srgbClr val="000000"/>
                </a:solidFill>
                <a:highlight>
                  <a:srgbClr val="FFFFFE"/>
                </a:highlight>
                <a:latin typeface="Courier New"/>
                <a:ea typeface="Courier New"/>
                <a:cs typeface="Courier New"/>
                <a:sym typeface="Courier New"/>
              </a:rPr>
              <a:t>my_function(b=</a:t>
            </a:r>
            <a:r>
              <a:rPr b="0" i="0" lang="en" sz="1800" u="none" strike="noStrike">
                <a:solidFill>
                  <a:srgbClr val="098156"/>
                </a:solidFill>
                <a:highlight>
                  <a:srgbClr val="FFFFFE"/>
                </a:highlight>
                <a:latin typeface="Courier New"/>
                <a:ea typeface="Courier New"/>
                <a:cs typeface="Courier New"/>
                <a:sym typeface="Courier New"/>
              </a:rPr>
              <a:t>2</a:t>
            </a:r>
            <a:r>
              <a:rPr b="0" i="0" lang="en" sz="1800" u="none" strike="noStrike">
                <a:solidFill>
                  <a:srgbClr val="000000"/>
                </a:solidFill>
                <a:highlight>
                  <a:srgbClr val="FFFFFE"/>
                </a:highlight>
                <a:latin typeface="Courier New"/>
                <a:ea typeface="Courier New"/>
                <a:cs typeface="Courier New"/>
                <a:sym typeface="Courier New"/>
              </a:rPr>
              <a:t>,c=</a:t>
            </a:r>
            <a:r>
              <a:rPr b="0" i="0" lang="en" sz="1800" u="none" strike="noStrike">
                <a:solidFill>
                  <a:srgbClr val="098156"/>
                </a:solidFill>
                <a:highlight>
                  <a:srgbClr val="FFFFFE"/>
                </a:highlight>
                <a:latin typeface="Courier New"/>
                <a:ea typeface="Courier New"/>
                <a:cs typeface="Courier New"/>
                <a:sym typeface="Courier New"/>
              </a:rPr>
              <a:t>3</a:t>
            </a:r>
            <a:r>
              <a:rPr b="0" i="0" lang="en" sz="1800" u="none" strike="noStrike">
                <a:solidFill>
                  <a:srgbClr val="000000"/>
                </a:solidFill>
                <a:highlight>
                  <a:srgbClr val="FFFFFE"/>
                </a:highlight>
                <a:latin typeface="Courier New"/>
                <a:ea typeface="Courier New"/>
                <a:cs typeface="Courier New"/>
                <a:sym typeface="Courier New"/>
              </a:rPr>
              <a:t>,d=</a:t>
            </a:r>
            <a:r>
              <a:rPr b="0" i="0" lang="en" sz="1800" u="none" strike="noStrike">
                <a:solidFill>
                  <a:srgbClr val="098156"/>
                </a:solidFill>
                <a:highlight>
                  <a:srgbClr val="FFFFFE"/>
                </a:highlight>
                <a:latin typeface="Courier New"/>
                <a:ea typeface="Courier New"/>
                <a:cs typeface="Courier New"/>
                <a:sym typeface="Courier New"/>
              </a:rPr>
              <a:t>4</a:t>
            </a:r>
            <a:r>
              <a:rPr b="0" i="0" lang="en" sz="1800" u="none" strike="noStrike">
                <a:solidFill>
                  <a:srgbClr val="000000"/>
                </a:solidFill>
                <a:highlight>
                  <a:srgbClr val="FFFFFE"/>
                </a:highlight>
                <a:latin typeface="Courier New"/>
                <a:ea typeface="Courier New"/>
                <a:cs typeface="Courier New"/>
                <a:sym typeface="Courier New"/>
              </a:rPr>
              <a:t>,a=</a:t>
            </a:r>
            <a:r>
              <a:rPr b="0" i="0" lang="en" sz="1800" u="none" strike="noStrike">
                <a:solidFill>
                  <a:srgbClr val="098156"/>
                </a:solidFill>
                <a:highlight>
                  <a:srgbClr val="FFFFFE"/>
                </a:highlight>
                <a:latin typeface="Courier New"/>
                <a:ea typeface="Courier New"/>
                <a:cs typeface="Courier New"/>
                <a:sym typeface="Courier New"/>
              </a:rPr>
              <a:t>1</a:t>
            </a:r>
            <a:r>
              <a:rPr b="0" i="0" lang="en" sz="1800" u="none" strike="noStrike">
                <a:solidFill>
                  <a:srgbClr val="000000"/>
                </a:solidFill>
                <a:highlight>
                  <a:srgbClr val="FFFFFE"/>
                </a:highlight>
                <a:latin typeface="Courier New"/>
                <a:ea typeface="Courier New"/>
                <a:cs typeface="Courier New"/>
                <a:sym typeface="Courier New"/>
              </a:rPr>
              <a:t>)</a:t>
            </a:r>
            <a:endParaRPr b="0" sz="1800">
              <a:solidFill>
                <a:schemeClr val="dk1"/>
              </a:solidFill>
              <a:latin typeface="Calibri"/>
              <a:ea typeface="Calibri"/>
              <a:cs typeface="Calibri"/>
              <a:sym typeface="Calibri"/>
            </a:endParaRPr>
          </a:p>
          <a:p>
            <a:pPr indent="0" lvl="0" marL="0" marR="0" rtl="0" algn="l">
              <a:spcBef>
                <a:spcPts val="0"/>
              </a:spcBef>
              <a:spcAft>
                <a:spcPts val="0"/>
              </a:spcAft>
              <a:buNone/>
            </a:pPr>
            <a:br>
              <a:rPr lang="en" sz="1800">
                <a:solidFill>
                  <a:schemeClr val="dk1"/>
                </a:solidFill>
                <a:latin typeface="Calibri"/>
                <a:ea typeface="Calibri"/>
                <a:cs typeface="Calibri"/>
                <a:sym typeface="Calibri"/>
              </a:rPr>
            </a:br>
            <a:endParaRPr i="0" sz="1800" u="none" strike="noStrike">
              <a:solidFill>
                <a:schemeClr val="dk1"/>
              </a:solidFill>
              <a:latin typeface="Arial"/>
              <a:ea typeface="Arial"/>
              <a:cs typeface="Arial"/>
              <a:sym typeface="Arial"/>
            </a:endParaRPr>
          </a:p>
        </p:txBody>
      </p:sp>
      <p:sp>
        <p:nvSpPr>
          <p:cNvPr id="1023" name="Google Shape;1023;g28389bfd810_0_440"/>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What is a function</a:t>
            </a:r>
            <a:endParaRPr b="1" i="0" sz="2600" u="none" cap="none" strike="noStrike">
              <a:solidFill>
                <a:srgbClr val="004C7F"/>
              </a:solidFill>
              <a:latin typeface="Helvetica Neue"/>
              <a:ea typeface="Helvetica Neue"/>
              <a:cs typeface="Helvetica Neue"/>
              <a:sym typeface="Helvetica Neue"/>
            </a:endParaRPr>
          </a:p>
        </p:txBody>
      </p:sp>
      <p:sp>
        <p:nvSpPr>
          <p:cNvPr id="1024" name="Google Shape;1024;g28389bfd810_0_440"/>
          <p:cNvSpPr txBox="1"/>
          <p:nvPr/>
        </p:nvSpPr>
        <p:spPr>
          <a:xfrm>
            <a:off x="457373" y="653674"/>
            <a:ext cx="45018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6D64"/>
                </a:solidFill>
                <a:latin typeface="Helvetica Neue"/>
                <a:ea typeface="Helvetica Neue"/>
                <a:cs typeface="Helvetica Neue"/>
                <a:sym typeface="Helvetica Neue"/>
              </a:rPr>
              <a:t>kwargs</a:t>
            </a:r>
            <a:endParaRPr sz="5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g28389bfd810_0_459"/>
          <p:cNvSpPr txBox="1"/>
          <p:nvPr>
            <p:ph type="title"/>
          </p:nvPr>
        </p:nvSpPr>
        <p:spPr>
          <a:xfrm>
            <a:off x="663227" y="57899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42307"/>
              <a:buFont typeface="Helvetica Neue"/>
              <a:buNone/>
            </a:pPr>
            <a:r>
              <a:rPr b="1" lang="en">
                <a:latin typeface="Helvetica Neue"/>
                <a:ea typeface="Helvetica Neue"/>
                <a:cs typeface="Helvetica Neue"/>
                <a:sym typeface="Helvetica Neue"/>
              </a:rPr>
              <a:t>Lecture Outline</a:t>
            </a:r>
            <a:endParaRPr b="1">
              <a:latin typeface="Helvetica Neue"/>
              <a:ea typeface="Helvetica Neue"/>
              <a:cs typeface="Helvetica Neue"/>
              <a:sym typeface="Helvetica Neue"/>
            </a:endParaRPr>
          </a:p>
        </p:txBody>
      </p:sp>
      <p:sp>
        <p:nvSpPr>
          <p:cNvPr id="1030" name="Google Shape;1030;g28389bfd810_0_459"/>
          <p:cNvSpPr txBox="1"/>
          <p:nvPr/>
        </p:nvSpPr>
        <p:spPr>
          <a:xfrm>
            <a:off x="897729" y="36386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sz="500"/>
          </a:p>
        </p:txBody>
      </p:sp>
      <p:sp>
        <p:nvSpPr>
          <p:cNvPr id="1031" name="Google Shape;1031;g28389bfd810_0_459"/>
          <p:cNvSpPr txBox="1"/>
          <p:nvPr/>
        </p:nvSpPr>
        <p:spPr>
          <a:xfrm>
            <a:off x="897729" y="31034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chemeClr val="accent5"/>
                </a:solidFill>
                <a:latin typeface="Helvetica Neue"/>
                <a:ea typeface="Helvetica Neue"/>
                <a:cs typeface="Helvetica Neue"/>
                <a:sym typeface="Helvetica Neue"/>
              </a:rPr>
              <a:t>Logic</a:t>
            </a:r>
            <a:endParaRPr sz="500">
              <a:solidFill>
                <a:schemeClr val="accent5"/>
              </a:solidFill>
            </a:endParaRPr>
          </a:p>
        </p:txBody>
      </p:sp>
      <p:sp>
        <p:nvSpPr>
          <p:cNvPr id="1032" name="Google Shape;1032;g28389bfd810_0_459"/>
          <p:cNvSpPr txBox="1"/>
          <p:nvPr/>
        </p:nvSpPr>
        <p:spPr>
          <a:xfrm>
            <a:off x="897729" y="25682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sz="500"/>
          </a:p>
        </p:txBody>
      </p:sp>
      <p:sp>
        <p:nvSpPr>
          <p:cNvPr id="1033" name="Google Shape;1033;g28389bfd810_0_459"/>
          <p:cNvSpPr txBox="1"/>
          <p:nvPr/>
        </p:nvSpPr>
        <p:spPr>
          <a:xfrm>
            <a:off x="897729" y="2033089"/>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4C7F"/>
                </a:solidFill>
                <a:latin typeface="Helvetica Neue"/>
                <a:ea typeface="Helvetica Neue"/>
                <a:cs typeface="Helvetica Neue"/>
                <a:sym typeface="Helvetica Neue"/>
              </a:rPr>
              <a:t>General Python Syntax</a:t>
            </a:r>
            <a:endParaRPr sz="500"/>
          </a:p>
        </p:txBody>
      </p:sp>
      <p:sp>
        <p:nvSpPr>
          <p:cNvPr id="1034" name="Google Shape;1034;g28389bfd810_0_459"/>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035" name="Google Shape;1035;g28389bfd810_0_459"/>
          <p:cNvSpPr txBox="1"/>
          <p:nvPr/>
        </p:nvSpPr>
        <p:spPr>
          <a:xfrm>
            <a:off x="897729" y="14978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
        <p:nvSpPr>
          <p:cNvPr id="1036" name="Google Shape;1036;g28389bfd810_0_459"/>
          <p:cNvSpPr txBox="1"/>
          <p:nvPr>
            <p:ph idx="1" type="body"/>
          </p:nvPr>
        </p:nvSpPr>
        <p:spPr>
          <a:xfrm>
            <a:off x="5173500" y="1429125"/>
            <a:ext cx="1221000" cy="10176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Clr>
                <a:srgbClr val="004C7F"/>
              </a:buClr>
              <a:buSzPts val="2200"/>
              <a:buNone/>
            </a:pPr>
            <a:r>
              <a:rPr b="1" lang="en" sz="2400">
                <a:solidFill>
                  <a:schemeClr val="accent5"/>
                </a:solidFill>
                <a:latin typeface="Helvetica Neue"/>
                <a:ea typeface="Helvetica Neue"/>
                <a:cs typeface="Helvetica Neue"/>
                <a:sym typeface="Helvetica Neue"/>
              </a:rPr>
              <a:t>I/O</a:t>
            </a:r>
            <a:endParaRPr b="1" sz="2400">
              <a:solidFill>
                <a:schemeClr val="accent5"/>
              </a:solidFill>
              <a:latin typeface="Helvetica Neue"/>
              <a:ea typeface="Helvetica Neue"/>
              <a:cs typeface="Helvetica Neue"/>
              <a:sym typeface="Helvetica Neue"/>
            </a:endParaRPr>
          </a:p>
        </p:txBody>
      </p:sp>
      <p:sp>
        <p:nvSpPr>
          <p:cNvPr id="1037" name="Google Shape;1037;g28389bfd810_0_459"/>
          <p:cNvSpPr txBox="1"/>
          <p:nvPr/>
        </p:nvSpPr>
        <p:spPr>
          <a:xfrm>
            <a:off x="5174552" y="1888080"/>
            <a:ext cx="3131400" cy="9051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chemeClr val="accent5"/>
                </a:solidFill>
                <a:latin typeface="Helvetica Neue"/>
                <a:ea typeface="Helvetica Neue"/>
                <a:cs typeface="Helvetica Neue"/>
                <a:sym typeface="Helvetica Neue"/>
              </a:rPr>
              <a:t>List Manipulation</a:t>
            </a:r>
            <a:endParaRPr sz="2400">
              <a:solidFill>
                <a:schemeClr val="accent5"/>
              </a:solidFill>
            </a:endParaRPr>
          </a:p>
        </p:txBody>
      </p:sp>
      <p:sp>
        <p:nvSpPr>
          <p:cNvPr id="1038" name="Google Shape;1038;g28389bfd810_0_459"/>
          <p:cNvSpPr txBox="1"/>
          <p:nvPr/>
        </p:nvSpPr>
        <p:spPr>
          <a:xfrm>
            <a:off x="5179972" y="2379270"/>
            <a:ext cx="3497400" cy="10176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What is a function?</a:t>
            </a:r>
            <a:endParaRPr sz="2400"/>
          </a:p>
        </p:txBody>
      </p:sp>
      <p:sp>
        <p:nvSpPr>
          <p:cNvPr id="1039" name="Google Shape;1039;g28389bfd810_0_459"/>
          <p:cNvSpPr txBox="1"/>
          <p:nvPr/>
        </p:nvSpPr>
        <p:spPr>
          <a:xfrm>
            <a:off x="5179972" y="2854616"/>
            <a:ext cx="31314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chemeClr val="dk1"/>
                </a:solidFill>
                <a:latin typeface="Helvetica Neue"/>
                <a:ea typeface="Helvetica Neue"/>
                <a:cs typeface="Helvetica Neue"/>
                <a:sym typeface="Helvetica Neue"/>
              </a:rPr>
              <a:t>Built-ins</a:t>
            </a:r>
            <a:endParaRPr sz="2400">
              <a:solidFill>
                <a:schemeClr val="dk1"/>
              </a:solidFill>
            </a:endParaRPr>
          </a:p>
        </p:txBody>
      </p:sp>
      <p:sp>
        <p:nvSpPr>
          <p:cNvPr id="1040" name="Google Shape;1040;g28389bfd810_0_459"/>
          <p:cNvSpPr txBox="1"/>
          <p:nvPr/>
        </p:nvSpPr>
        <p:spPr>
          <a:xfrm>
            <a:off x="5174552" y="3337574"/>
            <a:ext cx="34965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Importing</a:t>
            </a:r>
            <a:endParaRPr sz="24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4" name="Shape 1044"/>
        <p:cNvGrpSpPr/>
        <p:nvPr/>
      </p:nvGrpSpPr>
      <p:grpSpPr>
        <a:xfrm>
          <a:off x="0" y="0"/>
          <a:ext cx="0" cy="0"/>
          <a:chOff x="0" y="0"/>
          <a:chExt cx="0" cy="0"/>
        </a:xfrm>
      </p:grpSpPr>
      <p:sp>
        <p:nvSpPr>
          <p:cNvPr id="1045" name="Google Shape;1045;g28389bfd810_0_469"/>
          <p:cNvSpPr txBox="1"/>
          <p:nvPr>
            <p:ph idx="1" type="body"/>
          </p:nvPr>
        </p:nvSpPr>
        <p:spPr>
          <a:xfrm>
            <a:off x="1741675" y="1214288"/>
            <a:ext cx="5660700" cy="535200"/>
          </a:xfrm>
          <a:prstGeom prst="rect">
            <a:avLst/>
          </a:prstGeom>
          <a:noFill/>
          <a:ln>
            <a:noFill/>
          </a:ln>
        </p:spPr>
        <p:txBody>
          <a:bodyPr anchorCtr="0" anchor="t" bIns="91425" lIns="91425" spcFirstLastPara="1" rIns="91425" wrap="square" tIns="91425">
            <a:noAutofit/>
          </a:bodyPr>
          <a:lstStyle/>
          <a:p>
            <a:pPr indent="0" lvl="0" marL="152400" rtl="0" algn="l">
              <a:lnSpc>
                <a:spcPct val="135714"/>
              </a:lnSpc>
              <a:spcBef>
                <a:spcPts val="0"/>
              </a:spcBef>
              <a:spcAft>
                <a:spcPts val="0"/>
              </a:spcAft>
              <a:buClr>
                <a:schemeClr val="hlink"/>
              </a:buClr>
              <a:buSzPts val="500"/>
              <a:buNone/>
            </a:pPr>
            <a:r>
              <a:rPr lang="en" sz="1200" u="sng">
                <a:solidFill>
                  <a:schemeClr val="hlink"/>
                </a:solidFill>
                <a:latin typeface="Courier New"/>
                <a:ea typeface="Courier New"/>
                <a:cs typeface="Courier New"/>
                <a:sym typeface="Courier New"/>
                <a:hlinkClick r:id="rId3"/>
              </a:rPr>
              <a:t>https://docs.python.org/3/library/functions.html</a:t>
            </a:r>
            <a:endParaRPr sz="1200" u="sng">
              <a:solidFill>
                <a:schemeClr val="hlink"/>
              </a:solidFill>
              <a:highlight>
                <a:srgbClr val="FFFFFE"/>
              </a:highlight>
              <a:latin typeface="Courier New"/>
              <a:ea typeface="Courier New"/>
              <a:cs typeface="Courier New"/>
              <a:sym typeface="Courier New"/>
              <a:hlinkClick r:id="rId4"/>
            </a:endParaRPr>
          </a:p>
        </p:txBody>
      </p:sp>
      <p:sp>
        <p:nvSpPr>
          <p:cNvPr id="1046" name="Google Shape;1046;g28389bfd810_0_469"/>
          <p:cNvSpPr/>
          <p:nvPr/>
        </p:nvSpPr>
        <p:spPr>
          <a:xfrm>
            <a:off x="1039807" y="1749488"/>
            <a:ext cx="342900" cy="342900"/>
          </a:xfrm>
          <a:prstGeom prst="ellipse">
            <a:avLst/>
          </a:prstGeom>
          <a:noFill/>
          <a:ln cap="flat" cmpd="sng" w="38100">
            <a:solidFill>
              <a:srgbClr val="006B64"/>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2200">
                <a:solidFill>
                  <a:srgbClr val="006B64"/>
                </a:solidFill>
                <a:latin typeface="Calibri"/>
                <a:ea typeface="Calibri"/>
                <a:cs typeface="Calibri"/>
                <a:sym typeface="Calibri"/>
              </a:rPr>
              <a:t>1</a:t>
            </a:r>
            <a:endParaRPr sz="700">
              <a:solidFill>
                <a:srgbClr val="006B64"/>
              </a:solidFill>
              <a:latin typeface="Calibri"/>
              <a:ea typeface="Calibri"/>
              <a:cs typeface="Calibri"/>
              <a:sym typeface="Calibri"/>
            </a:endParaRPr>
          </a:p>
        </p:txBody>
      </p:sp>
      <p:sp>
        <p:nvSpPr>
          <p:cNvPr id="1047" name="Google Shape;1047;g28389bfd810_0_469"/>
          <p:cNvSpPr/>
          <p:nvPr/>
        </p:nvSpPr>
        <p:spPr>
          <a:xfrm>
            <a:off x="1039807" y="2945061"/>
            <a:ext cx="342900" cy="342900"/>
          </a:xfrm>
          <a:prstGeom prst="ellipse">
            <a:avLst/>
          </a:prstGeom>
          <a:noFill/>
          <a:ln cap="flat" cmpd="sng" w="38100">
            <a:solidFill>
              <a:srgbClr val="006B64"/>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2200">
                <a:solidFill>
                  <a:srgbClr val="006B64"/>
                </a:solidFill>
                <a:latin typeface="Calibri"/>
                <a:ea typeface="Calibri"/>
                <a:cs typeface="Calibri"/>
                <a:sym typeface="Calibri"/>
              </a:rPr>
              <a:t>2</a:t>
            </a:r>
            <a:endParaRPr sz="700">
              <a:solidFill>
                <a:srgbClr val="006B64"/>
              </a:solidFill>
              <a:latin typeface="Calibri"/>
              <a:ea typeface="Calibri"/>
              <a:cs typeface="Calibri"/>
              <a:sym typeface="Calibri"/>
            </a:endParaRPr>
          </a:p>
        </p:txBody>
      </p:sp>
      <p:pic>
        <p:nvPicPr>
          <p:cNvPr id="1048" name="Google Shape;1048;g28389bfd810_0_469"/>
          <p:cNvPicPr preferRelativeResize="0"/>
          <p:nvPr/>
        </p:nvPicPr>
        <p:blipFill rotWithShape="1">
          <a:blip r:embed="rId5">
            <a:alphaModFix/>
          </a:blip>
          <a:srcRect b="0" l="0" r="0" t="0"/>
          <a:stretch/>
        </p:blipFill>
        <p:spPr>
          <a:xfrm>
            <a:off x="931537" y="2171270"/>
            <a:ext cx="4945205" cy="655656"/>
          </a:xfrm>
          <a:prstGeom prst="rect">
            <a:avLst/>
          </a:prstGeom>
          <a:noFill/>
          <a:ln>
            <a:noFill/>
          </a:ln>
        </p:spPr>
      </p:pic>
      <p:pic>
        <p:nvPicPr>
          <p:cNvPr id="1049" name="Google Shape;1049;g28389bfd810_0_469"/>
          <p:cNvPicPr preferRelativeResize="0"/>
          <p:nvPr/>
        </p:nvPicPr>
        <p:blipFill rotWithShape="1">
          <a:blip r:embed="rId6">
            <a:alphaModFix/>
          </a:blip>
          <a:srcRect b="0" l="0" r="0" t="0"/>
          <a:stretch/>
        </p:blipFill>
        <p:spPr>
          <a:xfrm>
            <a:off x="931537" y="3366844"/>
            <a:ext cx="4441642" cy="1078684"/>
          </a:xfrm>
          <a:prstGeom prst="rect">
            <a:avLst/>
          </a:prstGeom>
          <a:noFill/>
          <a:ln>
            <a:noFill/>
          </a:ln>
        </p:spPr>
      </p:pic>
      <p:sp>
        <p:nvSpPr>
          <p:cNvPr id="1050" name="Google Shape;1050;g28389bfd810_0_469"/>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Built-ins</a:t>
            </a:r>
            <a:endParaRPr b="1" i="0" sz="2600" u="none" cap="none" strike="noStrike">
              <a:solidFill>
                <a:srgbClr val="004C7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g28389bfd810_0_478"/>
          <p:cNvSpPr txBox="1"/>
          <p:nvPr>
            <p:ph type="title"/>
          </p:nvPr>
        </p:nvSpPr>
        <p:spPr>
          <a:xfrm>
            <a:off x="663227" y="578994"/>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90000"/>
              </a:lnSpc>
              <a:spcBef>
                <a:spcPts val="0"/>
              </a:spcBef>
              <a:spcAft>
                <a:spcPts val="0"/>
              </a:spcAft>
              <a:buClr>
                <a:schemeClr val="dk1"/>
              </a:buClr>
              <a:buSzPct val="42307"/>
              <a:buFont typeface="Helvetica Neue"/>
              <a:buNone/>
            </a:pPr>
            <a:r>
              <a:rPr b="1" lang="en">
                <a:latin typeface="Helvetica Neue"/>
                <a:ea typeface="Helvetica Neue"/>
                <a:cs typeface="Helvetica Neue"/>
                <a:sym typeface="Helvetica Neue"/>
              </a:rPr>
              <a:t>Lecture Outline</a:t>
            </a:r>
            <a:endParaRPr b="1">
              <a:latin typeface="Helvetica Neue"/>
              <a:ea typeface="Helvetica Neue"/>
              <a:cs typeface="Helvetica Neue"/>
              <a:sym typeface="Helvetica Neue"/>
            </a:endParaRPr>
          </a:p>
        </p:txBody>
      </p:sp>
      <p:sp>
        <p:nvSpPr>
          <p:cNvPr id="1056" name="Google Shape;1056;g28389bfd810_0_478"/>
          <p:cNvSpPr txBox="1"/>
          <p:nvPr/>
        </p:nvSpPr>
        <p:spPr>
          <a:xfrm>
            <a:off x="897729" y="36386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Control Flows</a:t>
            </a:r>
            <a:endParaRPr sz="500"/>
          </a:p>
        </p:txBody>
      </p:sp>
      <p:sp>
        <p:nvSpPr>
          <p:cNvPr id="1057" name="Google Shape;1057;g28389bfd810_0_478"/>
          <p:cNvSpPr txBox="1"/>
          <p:nvPr/>
        </p:nvSpPr>
        <p:spPr>
          <a:xfrm>
            <a:off x="897729" y="31034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chemeClr val="accent5"/>
                </a:solidFill>
                <a:latin typeface="Helvetica Neue"/>
                <a:ea typeface="Helvetica Neue"/>
                <a:cs typeface="Helvetica Neue"/>
                <a:sym typeface="Helvetica Neue"/>
              </a:rPr>
              <a:t>Logic</a:t>
            </a:r>
            <a:endParaRPr sz="500">
              <a:solidFill>
                <a:schemeClr val="accent5"/>
              </a:solidFill>
            </a:endParaRPr>
          </a:p>
        </p:txBody>
      </p:sp>
      <p:sp>
        <p:nvSpPr>
          <p:cNvPr id="1058" name="Google Shape;1058;g28389bfd810_0_478"/>
          <p:cNvSpPr txBox="1"/>
          <p:nvPr/>
        </p:nvSpPr>
        <p:spPr>
          <a:xfrm>
            <a:off x="897729" y="25682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sz="500"/>
          </a:p>
        </p:txBody>
      </p:sp>
      <p:sp>
        <p:nvSpPr>
          <p:cNvPr id="1059" name="Google Shape;1059;g28389bfd810_0_478"/>
          <p:cNvSpPr txBox="1"/>
          <p:nvPr/>
        </p:nvSpPr>
        <p:spPr>
          <a:xfrm>
            <a:off x="897729" y="2033089"/>
            <a:ext cx="3504000" cy="535200"/>
          </a:xfrm>
          <a:prstGeom prst="rect">
            <a:avLst/>
          </a:prstGeom>
          <a:noFill/>
          <a:ln>
            <a:noFill/>
          </a:ln>
        </p:spPr>
        <p:txBody>
          <a:bodyPr anchorCtr="0" anchor="t" bIns="91425" lIns="91425" spcFirstLastPara="1" rIns="91425" wrap="square" tIns="91425">
            <a:normAutofit fontScale="92500" lnSpcReduction="10000"/>
          </a:bodyPr>
          <a:lstStyle/>
          <a:p>
            <a:pPr indent="0" lvl="0" marL="0" marR="0" rtl="0" algn="l">
              <a:lnSpc>
                <a:spcPct val="100000"/>
              </a:lnSpc>
              <a:spcBef>
                <a:spcPts val="0"/>
              </a:spcBef>
              <a:spcAft>
                <a:spcPts val="0"/>
              </a:spcAft>
              <a:buClr>
                <a:schemeClr val="dk2"/>
              </a:buClr>
              <a:buSzPct val="42307"/>
              <a:buFont typeface="Raleway"/>
              <a:buNone/>
            </a:pPr>
            <a:r>
              <a:rPr b="1" i="0" lang="en" sz="2600" u="none" cap="none" strike="noStrike">
                <a:solidFill>
                  <a:srgbClr val="004C7F"/>
                </a:solidFill>
                <a:latin typeface="Helvetica Neue"/>
                <a:ea typeface="Helvetica Neue"/>
                <a:cs typeface="Helvetica Neue"/>
                <a:sym typeface="Helvetica Neue"/>
              </a:rPr>
              <a:t>General Python Syntax</a:t>
            </a:r>
            <a:endParaRPr sz="500"/>
          </a:p>
        </p:txBody>
      </p:sp>
      <p:sp>
        <p:nvSpPr>
          <p:cNvPr id="1060" name="Google Shape;1060;g28389bfd810_0_478"/>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061" name="Google Shape;1061;g28389bfd810_0_478"/>
          <p:cNvSpPr txBox="1"/>
          <p:nvPr/>
        </p:nvSpPr>
        <p:spPr>
          <a:xfrm>
            <a:off x="897729" y="1497889"/>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Google Colab</a:t>
            </a:r>
            <a:endParaRPr b="1" i="0" sz="2600" u="none" cap="none" strike="noStrike">
              <a:solidFill>
                <a:srgbClr val="004C7F"/>
              </a:solidFill>
              <a:latin typeface="Helvetica Neue"/>
              <a:ea typeface="Helvetica Neue"/>
              <a:cs typeface="Helvetica Neue"/>
              <a:sym typeface="Helvetica Neue"/>
            </a:endParaRPr>
          </a:p>
        </p:txBody>
      </p:sp>
      <p:sp>
        <p:nvSpPr>
          <p:cNvPr id="1062" name="Google Shape;1062;g28389bfd810_0_478"/>
          <p:cNvSpPr txBox="1"/>
          <p:nvPr>
            <p:ph idx="1" type="body"/>
          </p:nvPr>
        </p:nvSpPr>
        <p:spPr>
          <a:xfrm>
            <a:off x="5173500" y="1429125"/>
            <a:ext cx="1221000" cy="1017600"/>
          </a:xfrm>
          <a:prstGeom prst="rect">
            <a:avLst/>
          </a:prstGeom>
          <a:noFill/>
          <a:ln>
            <a:noFill/>
          </a:ln>
        </p:spPr>
        <p:txBody>
          <a:bodyPr anchorCtr="0" anchor="t" bIns="91425" lIns="91425" spcFirstLastPara="1" rIns="91425" wrap="square" tIns="91425">
            <a:normAutofit/>
          </a:bodyPr>
          <a:lstStyle/>
          <a:p>
            <a:pPr indent="0" lvl="0" marL="165100" rtl="0" algn="l">
              <a:lnSpc>
                <a:spcPct val="200000"/>
              </a:lnSpc>
              <a:spcBef>
                <a:spcPts val="0"/>
              </a:spcBef>
              <a:spcAft>
                <a:spcPts val="0"/>
              </a:spcAft>
              <a:buClr>
                <a:srgbClr val="004C7F"/>
              </a:buClr>
              <a:buSzPts val="2200"/>
              <a:buNone/>
            </a:pPr>
            <a:r>
              <a:rPr b="1" lang="en" sz="2400">
                <a:solidFill>
                  <a:schemeClr val="accent5"/>
                </a:solidFill>
                <a:latin typeface="Helvetica Neue"/>
                <a:ea typeface="Helvetica Neue"/>
                <a:cs typeface="Helvetica Neue"/>
                <a:sym typeface="Helvetica Neue"/>
              </a:rPr>
              <a:t>I/O</a:t>
            </a:r>
            <a:endParaRPr b="1" sz="2400">
              <a:solidFill>
                <a:schemeClr val="accent5"/>
              </a:solidFill>
              <a:latin typeface="Helvetica Neue"/>
              <a:ea typeface="Helvetica Neue"/>
              <a:cs typeface="Helvetica Neue"/>
              <a:sym typeface="Helvetica Neue"/>
            </a:endParaRPr>
          </a:p>
        </p:txBody>
      </p:sp>
      <p:sp>
        <p:nvSpPr>
          <p:cNvPr id="1063" name="Google Shape;1063;g28389bfd810_0_478"/>
          <p:cNvSpPr txBox="1"/>
          <p:nvPr/>
        </p:nvSpPr>
        <p:spPr>
          <a:xfrm>
            <a:off x="5174552" y="1888080"/>
            <a:ext cx="3131400" cy="9051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chemeClr val="accent5"/>
                </a:solidFill>
                <a:latin typeface="Helvetica Neue"/>
                <a:ea typeface="Helvetica Neue"/>
                <a:cs typeface="Helvetica Neue"/>
                <a:sym typeface="Helvetica Neue"/>
              </a:rPr>
              <a:t>List Manipulation</a:t>
            </a:r>
            <a:endParaRPr sz="2400">
              <a:solidFill>
                <a:schemeClr val="accent5"/>
              </a:solidFill>
            </a:endParaRPr>
          </a:p>
        </p:txBody>
      </p:sp>
      <p:sp>
        <p:nvSpPr>
          <p:cNvPr id="1064" name="Google Shape;1064;g28389bfd810_0_478"/>
          <p:cNvSpPr txBox="1"/>
          <p:nvPr/>
        </p:nvSpPr>
        <p:spPr>
          <a:xfrm>
            <a:off x="5179972" y="2379270"/>
            <a:ext cx="3497400" cy="1017600"/>
          </a:xfrm>
          <a:prstGeom prst="rect">
            <a:avLst/>
          </a:prstGeom>
          <a:noFill/>
          <a:ln>
            <a:noFill/>
          </a:ln>
        </p:spPr>
        <p:txBody>
          <a:bodyPr anchorCtr="0" anchor="t" bIns="91425" lIns="91425" spcFirstLastPara="1" rIns="91425" wrap="square" tIns="91425">
            <a:no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What is a function?</a:t>
            </a:r>
            <a:endParaRPr sz="2400"/>
          </a:p>
        </p:txBody>
      </p:sp>
      <p:sp>
        <p:nvSpPr>
          <p:cNvPr id="1065" name="Google Shape;1065;g28389bfd810_0_478"/>
          <p:cNvSpPr txBox="1"/>
          <p:nvPr/>
        </p:nvSpPr>
        <p:spPr>
          <a:xfrm>
            <a:off x="5179972" y="2854616"/>
            <a:ext cx="31314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rgbClr val="004C7F"/>
                </a:solidFill>
                <a:latin typeface="Helvetica Neue"/>
                <a:ea typeface="Helvetica Neue"/>
                <a:cs typeface="Helvetica Neue"/>
                <a:sym typeface="Helvetica Neue"/>
              </a:rPr>
              <a:t>Built-ins</a:t>
            </a:r>
            <a:endParaRPr sz="2400"/>
          </a:p>
        </p:txBody>
      </p:sp>
      <p:sp>
        <p:nvSpPr>
          <p:cNvPr id="1066" name="Google Shape;1066;g28389bfd810_0_478"/>
          <p:cNvSpPr txBox="1"/>
          <p:nvPr/>
        </p:nvSpPr>
        <p:spPr>
          <a:xfrm>
            <a:off x="5174552" y="3337574"/>
            <a:ext cx="3496500" cy="905100"/>
          </a:xfrm>
          <a:prstGeom prst="rect">
            <a:avLst/>
          </a:prstGeom>
          <a:noFill/>
          <a:ln>
            <a:noFill/>
          </a:ln>
        </p:spPr>
        <p:txBody>
          <a:bodyPr anchorCtr="0" anchor="t" bIns="91425" lIns="91425" spcFirstLastPara="1" rIns="91425" wrap="square" tIns="91425">
            <a:normAutofit/>
          </a:bodyPr>
          <a:lstStyle/>
          <a:p>
            <a:pPr indent="0" lvl="0" marL="165100" marR="0" rtl="0" algn="l">
              <a:lnSpc>
                <a:spcPct val="200000"/>
              </a:lnSpc>
              <a:spcBef>
                <a:spcPts val="0"/>
              </a:spcBef>
              <a:spcAft>
                <a:spcPts val="0"/>
              </a:spcAft>
              <a:buClr>
                <a:srgbClr val="004C7F"/>
              </a:buClr>
              <a:buSzPts val="2200"/>
              <a:buFont typeface="Arial"/>
              <a:buNone/>
            </a:pPr>
            <a:r>
              <a:rPr b="1" lang="en" sz="2400">
                <a:solidFill>
                  <a:schemeClr val="dk1"/>
                </a:solidFill>
                <a:latin typeface="Helvetica Neue"/>
                <a:ea typeface="Helvetica Neue"/>
                <a:cs typeface="Helvetica Neue"/>
                <a:sym typeface="Helvetica Neue"/>
              </a:rPr>
              <a:t>Importing</a:t>
            </a:r>
            <a:endParaRPr sz="2400">
              <a:solidFill>
                <a:schemeClr val="dk1"/>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g28389bfd810_0_488"/>
          <p:cNvSpPr txBox="1"/>
          <p:nvPr>
            <p:ph idx="12" type="sldNum"/>
          </p:nvPr>
        </p:nvSpPr>
        <p:spPr>
          <a:xfrm>
            <a:off x="2700396" y="2016082"/>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072" name="Google Shape;1072;g28389bfd810_0_488"/>
          <p:cNvSpPr/>
          <p:nvPr/>
        </p:nvSpPr>
        <p:spPr>
          <a:xfrm>
            <a:off x="417583" y="2412000"/>
            <a:ext cx="1227000" cy="789300"/>
          </a:xfrm>
          <a:prstGeom prst="rect">
            <a:avLst/>
          </a:prstGeom>
          <a:solidFill>
            <a:srgbClr val="006B64"/>
          </a:solidFill>
          <a:ln cap="flat" cmpd="sng" w="12700">
            <a:solidFill>
              <a:srgbClr val="1C305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800">
                <a:solidFill>
                  <a:schemeClr val="lt1"/>
                </a:solidFill>
                <a:latin typeface="Calibri"/>
                <a:ea typeface="Calibri"/>
                <a:cs typeface="Calibri"/>
                <a:sym typeface="Calibri"/>
              </a:rPr>
              <a:t>Module</a:t>
            </a:r>
            <a:endParaRPr sz="500"/>
          </a:p>
        </p:txBody>
      </p:sp>
      <p:grpSp>
        <p:nvGrpSpPr>
          <p:cNvPr id="1073" name="Google Shape;1073;g28389bfd810_0_488"/>
          <p:cNvGrpSpPr/>
          <p:nvPr/>
        </p:nvGrpSpPr>
        <p:grpSpPr>
          <a:xfrm>
            <a:off x="6705909" y="564347"/>
            <a:ext cx="2023415" cy="4484605"/>
            <a:chOff x="1742152" y="4379496"/>
            <a:chExt cx="2240274" cy="4957008"/>
          </a:xfrm>
        </p:grpSpPr>
        <p:pic>
          <p:nvPicPr>
            <p:cNvPr descr="Protecting hand outline" id="1074" name="Google Shape;1074;g28389bfd810_0_488"/>
            <p:cNvPicPr preferRelativeResize="0"/>
            <p:nvPr/>
          </p:nvPicPr>
          <p:blipFill rotWithShape="1">
            <a:blip r:embed="rId3">
              <a:alphaModFix/>
            </a:blip>
            <a:srcRect b="0" l="0" r="0" t="0"/>
            <a:stretch/>
          </p:blipFill>
          <p:spPr>
            <a:xfrm>
              <a:off x="1742152" y="4379496"/>
              <a:ext cx="2240273" cy="2240273"/>
            </a:xfrm>
            <a:prstGeom prst="rect">
              <a:avLst/>
            </a:prstGeom>
            <a:noFill/>
            <a:ln>
              <a:noFill/>
            </a:ln>
          </p:spPr>
        </p:pic>
        <p:pic>
          <p:nvPicPr>
            <p:cNvPr descr="Open hand outline" id="1075" name="Google Shape;1075;g28389bfd810_0_488"/>
            <p:cNvPicPr preferRelativeResize="0"/>
            <p:nvPr/>
          </p:nvPicPr>
          <p:blipFill rotWithShape="1">
            <a:blip r:embed="rId4">
              <a:alphaModFix/>
            </a:blip>
            <a:srcRect b="0" l="0" r="0" t="0"/>
            <a:stretch/>
          </p:blipFill>
          <p:spPr>
            <a:xfrm flipH="1">
              <a:off x="1742153" y="7096231"/>
              <a:ext cx="2240273" cy="2240273"/>
            </a:xfrm>
            <a:prstGeom prst="rect">
              <a:avLst/>
            </a:prstGeom>
            <a:noFill/>
            <a:ln>
              <a:noFill/>
            </a:ln>
          </p:spPr>
        </p:pic>
      </p:grpSp>
      <p:sp>
        <p:nvSpPr>
          <p:cNvPr id="1076" name="Google Shape;1076;g28389bfd810_0_488"/>
          <p:cNvSpPr/>
          <p:nvPr/>
        </p:nvSpPr>
        <p:spPr>
          <a:xfrm>
            <a:off x="3026010" y="2061868"/>
            <a:ext cx="2109900" cy="1489500"/>
          </a:xfrm>
          <a:prstGeom prst="roundRect">
            <a:avLst>
              <a:gd fmla="val 16667" name="adj"/>
            </a:avLst>
          </a:prstGeom>
          <a:solidFill>
            <a:srgbClr val="004C7F"/>
          </a:solidFill>
          <a:ln>
            <a:noFill/>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3000">
                <a:solidFill>
                  <a:schemeClr val="lt1"/>
                </a:solidFill>
                <a:latin typeface="Calibri"/>
                <a:ea typeface="Calibri"/>
                <a:cs typeface="Calibri"/>
                <a:sym typeface="Calibri"/>
              </a:rPr>
              <a:t>Scikit-learn</a:t>
            </a:r>
            <a:endParaRPr sz="700">
              <a:solidFill>
                <a:schemeClr val="lt1"/>
              </a:solidFill>
              <a:latin typeface="Calibri"/>
              <a:ea typeface="Calibri"/>
              <a:cs typeface="Calibri"/>
              <a:sym typeface="Calibri"/>
            </a:endParaRPr>
          </a:p>
        </p:txBody>
      </p:sp>
      <p:grpSp>
        <p:nvGrpSpPr>
          <p:cNvPr id="1077" name="Google Shape;1077;g28389bfd810_0_488"/>
          <p:cNvGrpSpPr/>
          <p:nvPr/>
        </p:nvGrpSpPr>
        <p:grpSpPr>
          <a:xfrm>
            <a:off x="5035537" y="1407213"/>
            <a:ext cx="602336" cy="356400"/>
            <a:chOff x="14429927" y="3429216"/>
            <a:chExt cx="1419600" cy="950400"/>
          </a:xfrm>
        </p:grpSpPr>
        <p:sp>
          <p:nvSpPr>
            <p:cNvPr id="1078" name="Google Shape;1078;g28389bfd810_0_488"/>
            <p:cNvSpPr/>
            <p:nvPr/>
          </p:nvSpPr>
          <p:spPr>
            <a:xfrm>
              <a:off x="14429927" y="3429216"/>
              <a:ext cx="1419600" cy="950400"/>
            </a:xfrm>
            <a:prstGeom prst="wedgeEllipseCallout">
              <a:avLst>
                <a:gd fmla="val -20833" name="adj1"/>
                <a:gd fmla="val 62500" name="adj2"/>
              </a:avLst>
            </a:prstGeom>
            <a:noFill/>
            <a:ln cap="flat" cmpd="sng" w="12700">
              <a:solidFill>
                <a:srgbClr val="1C3052"/>
              </a:solidFill>
              <a:prstDash val="dash"/>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t/>
              </a:r>
              <a:endParaRPr sz="700">
                <a:solidFill>
                  <a:schemeClr val="lt1"/>
                </a:solidFill>
                <a:latin typeface="Calibri"/>
                <a:ea typeface="Calibri"/>
                <a:cs typeface="Calibri"/>
                <a:sym typeface="Calibri"/>
              </a:endParaRPr>
            </a:p>
          </p:txBody>
        </p:sp>
        <p:sp>
          <p:nvSpPr>
            <p:cNvPr id="1079" name="Google Shape;1079;g28389bfd810_0_488"/>
            <p:cNvSpPr txBox="1"/>
            <p:nvPr/>
          </p:nvSpPr>
          <p:spPr>
            <a:xfrm>
              <a:off x="14822905" y="3689684"/>
              <a:ext cx="633600" cy="3795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700">
                  <a:solidFill>
                    <a:schemeClr val="dk1"/>
                  </a:solidFill>
                  <a:latin typeface="Calibri"/>
                  <a:ea typeface="Calibri"/>
                  <a:cs typeface="Calibri"/>
                  <a:sym typeface="Calibri"/>
                </a:rPr>
                <a:t>Burp</a:t>
              </a:r>
              <a:endParaRPr sz="500"/>
            </a:p>
          </p:txBody>
        </p:sp>
      </p:grpSp>
      <p:cxnSp>
        <p:nvCxnSpPr>
          <p:cNvPr id="1080" name="Google Shape;1080;g28389bfd810_0_488"/>
          <p:cNvCxnSpPr/>
          <p:nvPr/>
        </p:nvCxnSpPr>
        <p:spPr>
          <a:xfrm>
            <a:off x="1727373" y="2806631"/>
            <a:ext cx="1206600" cy="0"/>
          </a:xfrm>
          <a:prstGeom prst="straightConnector1">
            <a:avLst/>
          </a:prstGeom>
          <a:noFill/>
          <a:ln cap="flat" cmpd="sng" w="28575">
            <a:solidFill>
              <a:schemeClr val="dk2"/>
            </a:solidFill>
            <a:prstDash val="solid"/>
            <a:round/>
            <a:headEnd len="med" w="med" type="none"/>
            <a:tailEnd len="med" w="med" type="triangle"/>
          </a:ln>
        </p:spPr>
      </p:cxnSp>
      <p:cxnSp>
        <p:nvCxnSpPr>
          <p:cNvPr id="1081" name="Google Shape;1081;g28389bfd810_0_488"/>
          <p:cNvCxnSpPr/>
          <p:nvPr/>
        </p:nvCxnSpPr>
        <p:spPr>
          <a:xfrm>
            <a:off x="5227948" y="2806631"/>
            <a:ext cx="1206600" cy="0"/>
          </a:xfrm>
          <a:prstGeom prst="straightConnector1">
            <a:avLst/>
          </a:prstGeom>
          <a:noFill/>
          <a:ln cap="flat" cmpd="sng" w="28575">
            <a:solidFill>
              <a:schemeClr val="dk2"/>
            </a:solidFill>
            <a:prstDash val="solid"/>
            <a:round/>
            <a:headEnd len="med" w="med" type="none"/>
            <a:tailEnd len="med" w="med" type="triangle"/>
          </a:ln>
        </p:spPr>
      </p:cxnSp>
      <p:sp>
        <p:nvSpPr>
          <p:cNvPr id="1082" name="Google Shape;1082;g28389bfd810_0_488"/>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Importing</a:t>
            </a:r>
            <a:endParaRPr b="1" i="0" sz="2600" u="none" cap="none" strike="noStrike">
              <a:solidFill>
                <a:srgbClr val="004C7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g28389bfd810_0_501"/>
          <p:cNvSpPr txBox="1"/>
          <p:nvPr>
            <p:ph idx="12" type="sldNum"/>
          </p:nvPr>
        </p:nvSpPr>
        <p:spPr>
          <a:xfrm>
            <a:off x="3200696" y="2092069"/>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1088" name="Google Shape;1088;g28389bfd810_0_501"/>
          <p:cNvSpPr txBox="1"/>
          <p:nvPr/>
        </p:nvSpPr>
        <p:spPr>
          <a:xfrm>
            <a:off x="974431" y="1640578"/>
            <a:ext cx="5732400" cy="4503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b="0" lang="en" sz="2200">
                <a:solidFill>
                  <a:srgbClr val="AF00DB"/>
                </a:solidFill>
                <a:latin typeface="Courier New"/>
                <a:ea typeface="Courier New"/>
                <a:cs typeface="Courier New"/>
                <a:sym typeface="Courier New"/>
              </a:rPr>
              <a:t>import</a:t>
            </a:r>
            <a:r>
              <a:rPr b="0" lang="en" sz="2200">
                <a:solidFill>
                  <a:srgbClr val="000000"/>
                </a:solidFill>
                <a:latin typeface="Courier New"/>
                <a:ea typeface="Courier New"/>
                <a:cs typeface="Courier New"/>
                <a:sym typeface="Courier New"/>
              </a:rPr>
              <a:t> sklearn</a:t>
            </a:r>
            <a:endParaRPr b="0" sz="2200">
              <a:solidFill>
                <a:srgbClr val="000000"/>
              </a:solidFill>
              <a:latin typeface="Courier New"/>
              <a:ea typeface="Courier New"/>
              <a:cs typeface="Courier New"/>
              <a:sym typeface="Courier New"/>
            </a:endParaRPr>
          </a:p>
          <a:p>
            <a:pPr indent="0" lvl="0" marL="0" marR="0" rtl="0" algn="l">
              <a:spcBef>
                <a:spcPts val="0"/>
              </a:spcBef>
              <a:spcAft>
                <a:spcPts val="0"/>
              </a:spcAft>
              <a:buNone/>
            </a:pPr>
            <a:r>
              <a:t/>
            </a:r>
            <a:endParaRPr sz="500"/>
          </a:p>
        </p:txBody>
      </p:sp>
      <p:sp>
        <p:nvSpPr>
          <p:cNvPr id="1089" name="Google Shape;1089;g28389bfd810_0_501"/>
          <p:cNvSpPr txBox="1"/>
          <p:nvPr/>
        </p:nvSpPr>
        <p:spPr>
          <a:xfrm>
            <a:off x="847850" y="2331525"/>
            <a:ext cx="8139300" cy="72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rgbClr val="000000"/>
              </a:buClr>
              <a:buFont typeface="Arial"/>
              <a:buNone/>
            </a:pPr>
            <a:r>
              <a:rPr lang="en" sz="2200">
                <a:solidFill>
                  <a:srgbClr val="AF00DB"/>
                </a:solidFill>
                <a:latin typeface="Courier New"/>
                <a:ea typeface="Courier New"/>
                <a:cs typeface="Courier New"/>
                <a:sym typeface="Courier New"/>
              </a:rPr>
              <a:t>from</a:t>
            </a:r>
            <a:r>
              <a:rPr lang="en" sz="2200">
                <a:latin typeface="Courier New"/>
                <a:ea typeface="Courier New"/>
                <a:cs typeface="Courier New"/>
                <a:sym typeface="Courier New"/>
              </a:rPr>
              <a:t> sklearn </a:t>
            </a:r>
            <a:r>
              <a:rPr lang="en" sz="2200">
                <a:solidFill>
                  <a:srgbClr val="AF00DB"/>
                </a:solidFill>
                <a:latin typeface="Courier New"/>
                <a:ea typeface="Courier New"/>
                <a:cs typeface="Courier New"/>
                <a:sym typeface="Courier New"/>
              </a:rPr>
              <a:t>import</a:t>
            </a:r>
            <a:r>
              <a:rPr lang="en" sz="2200">
                <a:latin typeface="Courier New"/>
                <a:ea typeface="Courier New"/>
                <a:cs typeface="Courier New"/>
                <a:sym typeface="Courier New"/>
              </a:rPr>
              <a:t> linear_model</a:t>
            </a:r>
            <a:endParaRPr sz="2200">
              <a:latin typeface="Courier New"/>
              <a:ea typeface="Courier New"/>
              <a:cs typeface="Courier New"/>
              <a:sym typeface="Courier New"/>
            </a:endParaRPr>
          </a:p>
          <a:p>
            <a:pPr indent="0" lvl="0" marL="0" rtl="0" algn="l">
              <a:spcBef>
                <a:spcPts val="0"/>
              </a:spcBef>
              <a:spcAft>
                <a:spcPts val="0"/>
              </a:spcAft>
              <a:buClr>
                <a:srgbClr val="000000"/>
              </a:buClr>
              <a:buFont typeface="Arial"/>
              <a:buNone/>
            </a:pPr>
            <a:r>
              <a:t/>
            </a:r>
            <a:endParaRPr sz="1300">
              <a:solidFill>
                <a:schemeClr val="accent1"/>
              </a:solidFill>
              <a:latin typeface="Lato"/>
              <a:ea typeface="Lato"/>
              <a:cs typeface="Lato"/>
              <a:sym typeface="Lato"/>
            </a:endParaRPr>
          </a:p>
        </p:txBody>
      </p:sp>
      <p:sp>
        <p:nvSpPr>
          <p:cNvPr id="1090" name="Google Shape;1090;g28389bfd810_0_501"/>
          <p:cNvSpPr txBox="1"/>
          <p:nvPr/>
        </p:nvSpPr>
        <p:spPr>
          <a:xfrm>
            <a:off x="847850" y="3295475"/>
            <a:ext cx="81393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rgbClr val="AF00DB"/>
                </a:solidFill>
                <a:latin typeface="Courier New"/>
                <a:ea typeface="Courier New"/>
                <a:cs typeface="Courier New"/>
                <a:sym typeface="Courier New"/>
              </a:rPr>
              <a:t>import</a:t>
            </a:r>
            <a:r>
              <a:rPr lang="en" sz="2200">
                <a:latin typeface="Courier New"/>
                <a:ea typeface="Courier New"/>
                <a:cs typeface="Courier New"/>
                <a:sym typeface="Courier New"/>
              </a:rPr>
              <a:t> pandas </a:t>
            </a:r>
            <a:r>
              <a:rPr lang="en" sz="2200">
                <a:solidFill>
                  <a:srgbClr val="AF00DB"/>
                </a:solidFill>
                <a:latin typeface="Courier New"/>
                <a:ea typeface="Courier New"/>
                <a:cs typeface="Courier New"/>
                <a:sym typeface="Courier New"/>
              </a:rPr>
              <a:t>as</a:t>
            </a:r>
            <a:r>
              <a:rPr lang="en" sz="2200">
                <a:latin typeface="Courier New"/>
                <a:ea typeface="Courier New"/>
                <a:cs typeface="Courier New"/>
                <a:sym typeface="Courier New"/>
              </a:rPr>
              <a:t> pd</a:t>
            </a:r>
            <a:endParaRPr sz="1300">
              <a:solidFill>
                <a:schemeClr val="accent1"/>
              </a:solidFill>
              <a:latin typeface="Lato"/>
              <a:ea typeface="Lato"/>
              <a:cs typeface="Lato"/>
              <a:sym typeface="Lato"/>
            </a:endParaRPr>
          </a:p>
        </p:txBody>
      </p:sp>
      <p:sp>
        <p:nvSpPr>
          <p:cNvPr id="1091" name="Google Shape;1091;g28389bfd810_0_501"/>
          <p:cNvSpPr txBox="1"/>
          <p:nvPr/>
        </p:nvSpPr>
        <p:spPr>
          <a:xfrm>
            <a:off x="45737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lang="en" sz="2600">
                <a:solidFill>
                  <a:srgbClr val="004C7F"/>
                </a:solidFill>
                <a:latin typeface="Helvetica Neue"/>
                <a:ea typeface="Helvetica Neue"/>
                <a:cs typeface="Helvetica Neue"/>
                <a:sym typeface="Helvetica Neue"/>
              </a:rPr>
              <a:t>Importing</a:t>
            </a:r>
            <a:endParaRPr b="1" i="0" sz="2600" u="none" cap="none" strike="noStrike">
              <a:solidFill>
                <a:srgbClr val="004C7F"/>
              </a:solidFill>
              <a:latin typeface="Helvetica Neue"/>
              <a:ea typeface="Helvetica Neue"/>
              <a:cs typeface="Helvetica Neue"/>
              <a:sym typeface="Helvetica Neue"/>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5" name="Shape 1095"/>
        <p:cNvGrpSpPr/>
        <p:nvPr/>
      </p:nvGrpSpPr>
      <p:grpSpPr>
        <a:xfrm>
          <a:off x="0" y="0"/>
          <a:ext cx="0" cy="0"/>
          <a:chOff x="0" y="0"/>
          <a:chExt cx="0" cy="0"/>
        </a:xfrm>
      </p:grpSpPr>
      <p:sp>
        <p:nvSpPr>
          <p:cNvPr id="1096" name="Google Shape;1096;g28389bfd810_0_514"/>
          <p:cNvSpPr txBox="1"/>
          <p:nvPr>
            <p:ph idx="12" type="sldNum"/>
          </p:nvPr>
        </p:nvSpPr>
        <p:spPr>
          <a:xfrm>
            <a:off x="8902488" y="4935388"/>
            <a:ext cx="138300" cy="140400"/>
          </a:xfrm>
          <a:prstGeom prst="rect">
            <a:avLst/>
          </a:prstGeom>
          <a:noFill/>
          <a:ln>
            <a:noFill/>
          </a:ln>
        </p:spPr>
        <p:txBody>
          <a:bodyPr anchorCtr="0" anchor="ctr" bIns="17125" lIns="34275" spcFirstLastPara="1" rIns="34275" wrap="square" tIns="17125">
            <a:normAutofit fontScale="92500" lnSpcReduction="20000"/>
          </a:bodyPr>
          <a:lstStyle/>
          <a:p>
            <a:pPr indent="0" lvl="0" marL="0" rtl="0" algn="r">
              <a:spcBef>
                <a:spcPts val="0"/>
              </a:spcBef>
              <a:spcAft>
                <a:spcPts val="0"/>
              </a:spcAft>
              <a:buClr>
                <a:srgbClr val="000000"/>
              </a:buClr>
              <a:buFont typeface="Arial"/>
              <a:buNone/>
            </a:pPr>
            <a:fld id="{00000000-1234-1234-1234-123412341234}" type="slidenum">
              <a:rPr lang="en"/>
              <a:t>‹#›</a:t>
            </a:fld>
            <a:endParaRPr sz="1000">
              <a:solidFill>
                <a:schemeClr val="accent1"/>
              </a:solidFill>
            </a:endParaRPr>
          </a:p>
        </p:txBody>
      </p:sp>
      <p:sp>
        <p:nvSpPr>
          <p:cNvPr id="1097" name="Google Shape;1097;g28389bfd810_0_514"/>
          <p:cNvSpPr txBox="1"/>
          <p:nvPr/>
        </p:nvSpPr>
        <p:spPr>
          <a:xfrm>
            <a:off x="3388561" y="2135092"/>
            <a:ext cx="2067000" cy="438600"/>
          </a:xfrm>
          <a:prstGeom prst="rect">
            <a:avLst/>
          </a:prstGeom>
          <a:noFill/>
          <a:ln>
            <a:noFill/>
          </a:ln>
        </p:spPr>
        <p:txBody>
          <a:bodyPr anchorCtr="0" anchor="ctr" bIns="19050" lIns="19050" spcFirstLastPara="1" rIns="19050" wrap="square" tIns="19050">
            <a:spAutoFit/>
          </a:bodyPr>
          <a:lstStyle/>
          <a:p>
            <a:pPr indent="0" lvl="0" marL="0" marR="0" rtl="0" algn="l">
              <a:spcBef>
                <a:spcPts val="0"/>
              </a:spcBef>
              <a:spcAft>
                <a:spcPts val="0"/>
              </a:spcAft>
              <a:buNone/>
            </a:pPr>
            <a:r>
              <a:rPr b="1" lang="en" sz="2600">
                <a:solidFill>
                  <a:srgbClr val="000000"/>
                </a:solidFill>
                <a:latin typeface="Calibri"/>
                <a:ea typeface="Calibri"/>
                <a:cs typeface="Calibri"/>
                <a:sym typeface="Calibri"/>
              </a:rPr>
              <a:t>That was a lot!</a:t>
            </a:r>
            <a:endParaRPr b="1" sz="2600">
              <a:solidFill>
                <a:srgbClr val="000000"/>
              </a:solidFill>
              <a:latin typeface="Calibri"/>
              <a:ea typeface="Calibri"/>
              <a:cs typeface="Calibri"/>
              <a:sym typeface="Calibri"/>
            </a:endParaRPr>
          </a:p>
        </p:txBody>
      </p:sp>
      <p:sp>
        <p:nvSpPr>
          <p:cNvPr id="1098" name="Google Shape;1098;g28389bfd810_0_514"/>
          <p:cNvSpPr txBox="1"/>
          <p:nvPr/>
        </p:nvSpPr>
        <p:spPr>
          <a:xfrm>
            <a:off x="3427304" y="2636021"/>
            <a:ext cx="1989600" cy="330900"/>
          </a:xfrm>
          <a:prstGeom prst="rect">
            <a:avLst/>
          </a:prstGeom>
          <a:noFill/>
          <a:ln>
            <a:noFill/>
          </a:ln>
        </p:spPr>
        <p:txBody>
          <a:bodyPr anchorCtr="0" anchor="ctr" bIns="19050" lIns="19050" spcFirstLastPara="1" rIns="19050" wrap="square" tIns="19050">
            <a:spAutoFit/>
          </a:bodyPr>
          <a:lstStyle/>
          <a:p>
            <a:pPr indent="0" lvl="0" marL="0" marR="0" rtl="0" algn="l">
              <a:spcBef>
                <a:spcPts val="0"/>
              </a:spcBef>
              <a:spcAft>
                <a:spcPts val="0"/>
              </a:spcAft>
              <a:buNone/>
            </a:pPr>
            <a:r>
              <a:rPr b="1" lang="en" sz="1900">
                <a:solidFill>
                  <a:srgbClr val="000000"/>
                </a:solidFill>
                <a:latin typeface="Calibri"/>
                <a:ea typeface="Calibri"/>
                <a:cs typeface="Calibri"/>
                <a:sym typeface="Calibri"/>
              </a:rPr>
              <a:t>Let’s get to the lab!</a:t>
            </a:r>
            <a:endParaRPr sz="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8389bfd810_1_429"/>
          <p:cNvSpPr txBox="1"/>
          <p:nvPr>
            <p:ph idx="1" type="body"/>
          </p:nvPr>
        </p:nvSpPr>
        <p:spPr>
          <a:xfrm>
            <a:off x="285763" y="1599208"/>
            <a:ext cx="8259300" cy="2979300"/>
          </a:xfrm>
          <a:prstGeom prst="rect">
            <a:avLst/>
          </a:prstGeom>
          <a:noFill/>
          <a:ln>
            <a:noFill/>
          </a:ln>
        </p:spPr>
        <p:txBody>
          <a:bodyPr anchorCtr="0" anchor="t" bIns="91425" lIns="91425" spcFirstLastPara="1" rIns="91425" wrap="square" tIns="91425">
            <a:normAutofit lnSpcReduction="20000"/>
          </a:bodyPr>
          <a:lstStyle/>
          <a:p>
            <a:pPr indent="-311150" lvl="0" marL="457200" rtl="0" algn="l">
              <a:lnSpc>
                <a:spcPct val="200000"/>
              </a:lnSpc>
              <a:spcBef>
                <a:spcPts val="0"/>
              </a:spcBef>
              <a:spcAft>
                <a:spcPts val="0"/>
              </a:spcAft>
              <a:buSzPts val="1500"/>
              <a:buChar char="●"/>
            </a:pPr>
            <a:r>
              <a:rPr lang="en" sz="1500"/>
              <a:t>Cannot start with a number</a:t>
            </a:r>
            <a:endParaRPr sz="1500"/>
          </a:p>
          <a:p>
            <a:pPr indent="-311150" lvl="0" marL="457200" rtl="0" algn="l">
              <a:lnSpc>
                <a:spcPct val="200000"/>
              </a:lnSpc>
              <a:spcBef>
                <a:spcPts val="0"/>
              </a:spcBef>
              <a:spcAft>
                <a:spcPts val="0"/>
              </a:spcAft>
              <a:buSzPts val="1500"/>
              <a:buChar char="●"/>
            </a:pPr>
            <a:r>
              <a:rPr lang="en" sz="1500"/>
              <a:t>Cannot include spaces</a:t>
            </a:r>
            <a:endParaRPr/>
          </a:p>
          <a:p>
            <a:pPr indent="-311150" lvl="0" marL="457200" rtl="0" algn="l">
              <a:lnSpc>
                <a:spcPct val="200000"/>
              </a:lnSpc>
              <a:spcBef>
                <a:spcPts val="0"/>
              </a:spcBef>
              <a:spcAft>
                <a:spcPts val="0"/>
              </a:spcAft>
              <a:buSzPts val="1500"/>
              <a:buChar char="●"/>
            </a:pPr>
            <a:r>
              <a:rPr lang="en" sz="1500"/>
              <a:t>Cannot be a keyword: </a:t>
            </a:r>
            <a:r>
              <a:rPr lang="en" sz="1500" u="sng">
                <a:solidFill>
                  <a:schemeClr val="accent5"/>
                </a:solidFill>
                <a:hlinkClick r:id="rId3">
                  <a:extLst>
                    <a:ext uri="{A12FA001-AC4F-418D-AE19-62706E023703}">
                      <ahyp:hlinkClr val="tx"/>
                    </a:ext>
                  </a:extLst>
                </a:hlinkClick>
              </a:rPr>
              <a:t>https://www.w3schools.com/python/python_ref_keywords.asp</a:t>
            </a:r>
            <a:endParaRPr sz="1500"/>
          </a:p>
          <a:p>
            <a:pPr indent="-311150" lvl="0" marL="457200" rtl="0" algn="l">
              <a:lnSpc>
                <a:spcPct val="200000"/>
              </a:lnSpc>
              <a:spcBef>
                <a:spcPts val="0"/>
              </a:spcBef>
              <a:spcAft>
                <a:spcPts val="0"/>
              </a:spcAft>
              <a:buSzPts val="1500"/>
              <a:buChar char="●"/>
            </a:pPr>
            <a:r>
              <a:rPr lang="en" sz="1500"/>
              <a:t>Should be descriptive </a:t>
            </a:r>
            <a:endParaRPr sz="1500"/>
          </a:p>
          <a:p>
            <a:pPr indent="-311150" lvl="0" marL="457200" rtl="0" algn="l">
              <a:lnSpc>
                <a:spcPct val="200000"/>
              </a:lnSpc>
              <a:spcBef>
                <a:spcPts val="0"/>
              </a:spcBef>
              <a:spcAft>
                <a:spcPts val="0"/>
              </a:spcAft>
              <a:buSzPts val="1500"/>
              <a:buChar char="●"/>
            </a:pPr>
            <a:r>
              <a:rPr lang="en" sz="1500">
                <a:solidFill>
                  <a:srgbClr val="FF0000"/>
                </a:solidFill>
              </a:rPr>
              <a:t>*</a:t>
            </a:r>
            <a:r>
              <a:rPr lang="en" sz="1500"/>
              <a:t>Good practice:  all lowercase with underscores for spacing </a:t>
            </a:r>
            <a:endParaRPr sz="1500"/>
          </a:p>
          <a:p>
            <a:pPr indent="0" lvl="0" marL="0" rtl="0" algn="l">
              <a:lnSpc>
                <a:spcPct val="200000"/>
              </a:lnSpc>
              <a:spcBef>
                <a:spcPts val="0"/>
              </a:spcBef>
              <a:spcAft>
                <a:spcPts val="0"/>
              </a:spcAft>
              <a:buSzPts val="500"/>
              <a:buNone/>
            </a:pPr>
            <a:r>
              <a:t/>
            </a:r>
            <a:endParaRPr sz="1500"/>
          </a:p>
          <a:p>
            <a:pPr indent="0" lvl="0" marL="0" rtl="0" algn="l">
              <a:lnSpc>
                <a:spcPct val="200000"/>
              </a:lnSpc>
              <a:spcBef>
                <a:spcPts val="0"/>
              </a:spcBef>
              <a:spcAft>
                <a:spcPts val="0"/>
              </a:spcAft>
              <a:buSzPts val="500"/>
              <a:buNone/>
            </a:pPr>
            <a:r>
              <a:rPr lang="en" sz="1500"/>
              <a:t>Good examples:  </a:t>
            </a:r>
            <a:r>
              <a:rPr lang="en" sz="1500">
                <a:latin typeface="Courier New"/>
                <a:ea typeface="Courier New"/>
                <a:cs typeface="Courier New"/>
                <a:sym typeface="Courier New"/>
              </a:rPr>
              <a:t>datapoint_number, petal_width, ...</a:t>
            </a:r>
            <a:endParaRPr sz="1500">
              <a:latin typeface="Courier New"/>
              <a:ea typeface="Courier New"/>
              <a:cs typeface="Courier New"/>
              <a:sym typeface="Courier New"/>
            </a:endParaRPr>
          </a:p>
        </p:txBody>
      </p:sp>
      <p:sp>
        <p:nvSpPr>
          <p:cNvPr id="202" name="Google Shape;202;g28389bfd810_1_429"/>
          <p:cNvSpPr txBox="1"/>
          <p:nvPr>
            <p:ph idx="12" type="sldNum"/>
          </p:nvPr>
        </p:nvSpPr>
        <p:spPr>
          <a:xfrm>
            <a:off x="3200697" y="1781194"/>
            <a:ext cx="205800" cy="147600"/>
          </a:xfrm>
          <a:prstGeom prst="rect">
            <a:avLst/>
          </a:prstGeom>
          <a:noFill/>
          <a:ln>
            <a:noFill/>
          </a:ln>
        </p:spPr>
        <p:txBody>
          <a:bodyPr anchorCtr="0" anchor="ctr" bIns="91425" lIns="91425" spcFirstLastPara="1" rIns="91425" wrap="square" tIns="91425">
            <a:normAutofit fontScale="25000" lnSpcReduction="20000"/>
          </a:bodyPr>
          <a:lstStyle/>
          <a:p>
            <a:pPr indent="0" lvl="0" marL="0" rtl="0" algn="r">
              <a:spcBef>
                <a:spcPts val="0"/>
              </a:spcBef>
              <a:spcAft>
                <a:spcPts val="0"/>
              </a:spcAft>
              <a:buNone/>
            </a:pPr>
            <a:fld id="{00000000-1234-1234-1234-123412341234}" type="slidenum">
              <a:rPr lang="en"/>
              <a:t>‹#›</a:t>
            </a:fld>
            <a:endParaRPr/>
          </a:p>
        </p:txBody>
      </p:sp>
      <p:sp>
        <p:nvSpPr>
          <p:cNvPr id="203" name="Google Shape;203;g28389bfd810_1_429"/>
          <p:cNvSpPr txBox="1"/>
          <p:nvPr/>
        </p:nvSpPr>
        <p:spPr>
          <a:xfrm>
            <a:off x="3299036" y="1371241"/>
            <a:ext cx="1998900" cy="342300"/>
          </a:xfrm>
          <a:prstGeom prst="rect">
            <a:avLst/>
          </a:prstGeom>
          <a:noFill/>
          <a:ln>
            <a:noFill/>
          </a:ln>
        </p:spPr>
        <p:txBody>
          <a:bodyPr anchorCtr="0" anchor="t" bIns="17125" lIns="34275" spcFirstLastPara="1" rIns="34275" wrap="square" tIns="17125">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Helvetica Neue"/>
                <a:ea typeface="Helvetica Neue"/>
                <a:cs typeface="Helvetica Neue"/>
                <a:sym typeface="Helvetica Neue"/>
              </a:rPr>
              <a:t>"3rd_variable"</a:t>
            </a:r>
            <a:endParaRPr b="0" i="0" sz="2000" u="none" cap="none" strike="noStrike">
              <a:solidFill>
                <a:srgbClr val="000000"/>
              </a:solidFill>
              <a:latin typeface="Helvetica Neue"/>
              <a:ea typeface="Helvetica Neue"/>
              <a:cs typeface="Helvetica Neue"/>
              <a:sym typeface="Helvetica Neue"/>
            </a:endParaRPr>
          </a:p>
        </p:txBody>
      </p:sp>
      <p:sp>
        <p:nvSpPr>
          <p:cNvPr id="204" name="Google Shape;204;g28389bfd810_1_429"/>
          <p:cNvSpPr txBox="1"/>
          <p:nvPr/>
        </p:nvSpPr>
        <p:spPr>
          <a:xfrm>
            <a:off x="3323350" y="1739778"/>
            <a:ext cx="4578600" cy="342300"/>
          </a:xfrm>
          <a:prstGeom prst="rect">
            <a:avLst/>
          </a:prstGeom>
          <a:noFill/>
          <a:ln>
            <a:noFill/>
          </a:ln>
        </p:spPr>
        <p:txBody>
          <a:bodyPr anchorCtr="0" anchor="t" bIns="17125" lIns="34275" spcFirstLastPara="1" rIns="34275" wrap="square" tIns="17125">
            <a:spAutoFit/>
          </a:bodyPr>
          <a:lstStyle/>
          <a:p>
            <a:pPr indent="0" lvl="0" marL="0" marR="0" rtl="0" algn="l">
              <a:lnSpc>
                <a:spcPct val="100000"/>
              </a:lnSpc>
              <a:spcBef>
                <a:spcPts val="0"/>
              </a:spcBef>
              <a:spcAft>
                <a:spcPts val="0"/>
              </a:spcAft>
              <a:buNone/>
            </a:pPr>
            <a:r>
              <a:rPr b="0" i="0" lang="en" sz="2000" u="none" cap="none" strike="noStrike">
                <a:solidFill>
                  <a:srgbClr val="000000"/>
                </a:solidFill>
                <a:latin typeface="Helvetica Neue"/>
                <a:ea typeface="Helvetica Neue"/>
                <a:cs typeface="Helvetica Neue"/>
                <a:sym typeface="Helvetica Neue"/>
              </a:rPr>
              <a:t>"my variable"</a:t>
            </a:r>
            <a:endParaRPr b="0" i="0" sz="2000" u="none" cap="none" strike="noStrike">
              <a:solidFill>
                <a:srgbClr val="000000"/>
              </a:solidFill>
              <a:latin typeface="Helvetica Neue"/>
              <a:ea typeface="Helvetica Neue"/>
              <a:cs typeface="Helvetica Neue"/>
              <a:sym typeface="Helvetica Neue"/>
            </a:endParaRPr>
          </a:p>
        </p:txBody>
      </p:sp>
      <p:sp>
        <p:nvSpPr>
          <p:cNvPr id="205" name="Google Shape;205;g28389bfd810_1_429"/>
          <p:cNvSpPr/>
          <p:nvPr/>
        </p:nvSpPr>
        <p:spPr>
          <a:xfrm rot="-990952">
            <a:off x="3505773" y="1492288"/>
            <a:ext cx="1167156" cy="45660"/>
          </a:xfrm>
          <a:prstGeom prst="rect">
            <a:avLst/>
          </a:prstGeom>
          <a:solidFill>
            <a:srgbClr val="FF0000">
              <a:alpha val="49800"/>
            </a:srgbClr>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206" name="Google Shape;206;g28389bfd810_1_429"/>
          <p:cNvSpPr/>
          <p:nvPr/>
        </p:nvSpPr>
        <p:spPr>
          <a:xfrm rot="-990952">
            <a:off x="3554407" y="1916263"/>
            <a:ext cx="1167156" cy="45660"/>
          </a:xfrm>
          <a:prstGeom prst="rect">
            <a:avLst/>
          </a:prstGeom>
          <a:solidFill>
            <a:srgbClr val="FF0000">
              <a:alpha val="49800"/>
            </a:srgbClr>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None/>
            </a:pPr>
            <a:r>
              <a:t/>
            </a:r>
            <a:endParaRPr b="0" i="0" sz="3700" u="none" cap="none" strike="noStrike">
              <a:solidFill>
                <a:schemeClr val="lt1"/>
              </a:solidFill>
              <a:latin typeface="Arial"/>
              <a:ea typeface="Arial"/>
              <a:cs typeface="Arial"/>
              <a:sym typeface="Arial"/>
            </a:endParaRPr>
          </a:p>
        </p:txBody>
      </p:sp>
      <p:sp>
        <p:nvSpPr>
          <p:cNvPr id="207" name="Google Shape;207;g28389bfd810_1_429"/>
          <p:cNvSpPr txBox="1"/>
          <p:nvPr/>
        </p:nvSpPr>
        <p:spPr>
          <a:xfrm>
            <a:off x="476523" y="-1"/>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4C7F"/>
                </a:solidFill>
                <a:latin typeface="Helvetica Neue"/>
                <a:ea typeface="Helvetica Neue"/>
                <a:cs typeface="Helvetica Neue"/>
                <a:sym typeface="Helvetica Neue"/>
              </a:rPr>
              <a:t>Variables</a:t>
            </a:r>
            <a:endParaRPr b="1" i="0" sz="2600" u="none" cap="none" strike="noStrike">
              <a:solidFill>
                <a:srgbClr val="004C7F"/>
              </a:solidFill>
              <a:latin typeface="Helvetica Neue"/>
              <a:ea typeface="Helvetica Neue"/>
              <a:cs typeface="Helvetica Neue"/>
              <a:sym typeface="Helvetica Neue"/>
            </a:endParaRPr>
          </a:p>
        </p:txBody>
      </p:sp>
      <p:sp>
        <p:nvSpPr>
          <p:cNvPr id="208" name="Google Shape;208;g28389bfd810_1_429"/>
          <p:cNvSpPr txBox="1"/>
          <p:nvPr/>
        </p:nvSpPr>
        <p:spPr>
          <a:xfrm>
            <a:off x="476523" y="591274"/>
            <a:ext cx="3504000" cy="535200"/>
          </a:xfrm>
          <a:prstGeom prst="rect">
            <a:avLst/>
          </a:prstGeom>
          <a:noFill/>
          <a:ln>
            <a:noFill/>
          </a:ln>
        </p:spPr>
        <p:txBody>
          <a:bodyPr anchorCtr="0" anchor="t" bIns="91425" lIns="91425" spcFirstLastPara="1" rIns="91425" wrap="square" tIns="91425">
            <a:normAutofit lnSpcReduction="20000"/>
          </a:bodyPr>
          <a:lstStyle/>
          <a:p>
            <a:pPr indent="0" lvl="0" marL="0" marR="0" rtl="0" algn="l">
              <a:lnSpc>
                <a:spcPct val="100000"/>
              </a:lnSpc>
              <a:spcBef>
                <a:spcPts val="0"/>
              </a:spcBef>
              <a:spcAft>
                <a:spcPts val="0"/>
              </a:spcAft>
              <a:buClr>
                <a:schemeClr val="dk2"/>
              </a:buClr>
              <a:buSzPts val="1100"/>
              <a:buFont typeface="Raleway"/>
              <a:buNone/>
            </a:pPr>
            <a:r>
              <a:rPr b="1" i="0" lang="en" sz="2600" u="none" cap="none" strike="noStrike">
                <a:solidFill>
                  <a:srgbClr val="006D64"/>
                </a:solidFill>
                <a:latin typeface="Helvetica Neue"/>
                <a:ea typeface="Helvetica Neue"/>
                <a:cs typeface="Helvetica Neue"/>
                <a:sym typeface="Helvetica Neue"/>
              </a:rPr>
              <a:t>Names</a:t>
            </a:r>
            <a:endParaRPr b="1" i="0" sz="2600" u="none" cap="none" strike="noStrike">
              <a:solidFill>
                <a:srgbClr val="006D64"/>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