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1362"/>
            <a:ext cx="12191999" cy="86663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3038" y="2946603"/>
            <a:ext cx="2562225" cy="2295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4041" y="363981"/>
            <a:ext cx="19411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2"/>
            <a:ext cx="12191999" cy="866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641" y="283210"/>
            <a:ext cx="6409690" cy="45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641" y="1253997"/>
            <a:ext cx="10410825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123456" TargetMode="External"/><Relationship Id="rId2" Type="http://schemas.openxmlformats.org/officeDocument/2006/relationships/hyperlink" Target="https://ieeexplore.ieee.org/document/87654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009876" TargetMode="External"/><Relationship Id="rId5" Type="http://schemas.openxmlformats.org/officeDocument/2006/relationships/hyperlink" Target="https://ieeexplore.ieee.org/document/8890765" TargetMode="External"/><Relationship Id="rId4" Type="http://schemas.openxmlformats.org/officeDocument/2006/relationships/hyperlink" Target="https://ieeexplore.ieee.org/document/934567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0596482_Waste_management_using_Internet_of_Things_IoT" TargetMode="External"/><Relationship Id="rId2" Type="http://schemas.openxmlformats.org/officeDocument/2006/relationships/hyperlink" Target="https://www.researchgate.net/publication/351871694_SMART_WASTE_MANAGEMENT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76234154_Municipal_Solid_Waste_Management_A_Review_of_Machine_Learning_Applications" TargetMode="External"/><Relationship Id="rId5" Type="http://schemas.openxmlformats.org/officeDocument/2006/relationships/hyperlink" Target="https://www.researchgate.net/publication/370680681_Artificial_intelligence_for_waste_management_in_smart_cities_a_review" TargetMode="External"/><Relationship Id="rId4" Type="http://schemas.openxmlformats.org/officeDocument/2006/relationships/hyperlink" Target="https://www.researchgate.net/publication/375901188_Implementation_of_Blockchain_Technology_in_Waste_Managemen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158" y="1347596"/>
            <a:ext cx="916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</a:rPr>
              <a:t>Waste</a:t>
            </a:r>
            <a:r>
              <a:rPr sz="2400" spc="-11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Management</a:t>
            </a:r>
            <a:r>
              <a:rPr sz="2400" spc="-75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and</a:t>
            </a:r>
            <a:r>
              <a:rPr sz="2400" spc="-65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Recycling</a:t>
            </a:r>
            <a:r>
              <a:rPr sz="2400" spc="-45" dirty="0">
                <a:solidFill>
                  <a:srgbClr val="001F5F"/>
                </a:solidFill>
              </a:rPr>
              <a:t> </a:t>
            </a:r>
            <a:r>
              <a:rPr sz="2400" spc="-10" dirty="0">
                <a:solidFill>
                  <a:srgbClr val="001F5F"/>
                </a:solidFill>
              </a:rPr>
              <a:t>Framework</a:t>
            </a:r>
            <a:r>
              <a:rPr sz="2400" spc="-29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Using</a:t>
            </a:r>
            <a:r>
              <a:rPr sz="24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AI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495928"/>
            <a:ext cx="11914505" cy="33102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80959" marR="1268730" algn="ctr">
              <a:lnSpc>
                <a:spcPct val="113500"/>
              </a:lnSpc>
              <a:spcBef>
                <a:spcPts val="120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20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20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20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of,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Prof.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solidFill>
                  <a:srgbClr val="17365D"/>
                </a:solidFill>
                <a:latin typeface="Cambria"/>
                <a:cs typeface="Cambria"/>
              </a:rPr>
              <a:t>Dr.</a:t>
            </a:r>
            <a:r>
              <a:rPr sz="18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 err="1">
                <a:solidFill>
                  <a:srgbClr val="17365D"/>
                </a:solidFill>
                <a:latin typeface="Cambria"/>
                <a:cs typeface="Cambria"/>
              </a:rPr>
              <a:t>Nagaraj</a:t>
            </a:r>
            <a:r>
              <a:rPr lang="en-US" sz="1800" b="1" spc="-10" dirty="0" err="1">
                <a:solidFill>
                  <a:srgbClr val="17365D"/>
                </a:solidFill>
                <a:latin typeface="Cambria"/>
                <a:cs typeface="Cambria"/>
              </a:rPr>
              <a:t>a</a:t>
            </a:r>
            <a:r>
              <a:rPr sz="18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solidFill>
                  <a:srgbClr val="17365D"/>
                </a:solidFill>
                <a:latin typeface="Cambria"/>
                <a:cs typeface="Cambria"/>
              </a:rPr>
              <a:t>R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Associate</a:t>
            </a:r>
            <a:r>
              <a:rPr sz="1700" b="1" spc="-8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 dirty="0">
              <a:latin typeface="Cambria"/>
              <a:cs typeface="Cambria"/>
            </a:endParaRPr>
          </a:p>
          <a:p>
            <a:pPr marL="6400800" algn="ctr">
              <a:lnSpc>
                <a:spcPct val="100000"/>
              </a:lnSpc>
              <a:spcBef>
                <a:spcPts val="30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endParaRPr sz="1700" dirty="0">
              <a:latin typeface="Cambria"/>
              <a:cs typeface="Cambria"/>
            </a:endParaRPr>
          </a:p>
          <a:p>
            <a:pPr marL="6404610" algn="ctr">
              <a:lnSpc>
                <a:spcPct val="100000"/>
              </a:lnSpc>
              <a:spcBef>
                <a:spcPts val="30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9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mbria"/>
              <a:cs typeface="Cambria"/>
            </a:endParaRPr>
          </a:p>
          <a:p>
            <a:pPr marL="12700" marR="524256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20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Computer</a:t>
            </a:r>
            <a:r>
              <a:rPr sz="2000" b="1" spc="-7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Science</a:t>
            </a:r>
            <a:r>
              <a:rPr sz="2000" b="1" spc="-6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Engineering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55" dirty="0">
                <a:solidFill>
                  <a:srgbClr val="4F81BC"/>
                </a:solidFill>
                <a:latin typeface="Cambria"/>
                <a:cs typeface="Cambria"/>
              </a:rPr>
              <a:t>Dr.</a:t>
            </a:r>
            <a:r>
              <a:rPr sz="2000" b="1" spc="-1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Anandaraj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65" dirty="0">
                <a:latin typeface="Cambria"/>
                <a:cs typeface="Cambria"/>
              </a:rPr>
              <a:t>Dr.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Sampath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K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/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55" dirty="0">
                <a:latin typeface="Cambria"/>
                <a:cs typeface="Cambria"/>
              </a:rPr>
              <a:t>Dr.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Abdul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Khadar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/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55" dirty="0">
                <a:latin typeface="Cambria"/>
                <a:cs typeface="Cambria"/>
              </a:rPr>
              <a:t>Mr.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Md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Ziaur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Rahman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1821" y="308813"/>
            <a:ext cx="2599055" cy="531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89"/>
              </a:lnSpc>
              <a:spcBef>
                <a:spcPts val="10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PIP2001</a:t>
            </a:r>
            <a:r>
              <a:rPr sz="17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Capstone</a:t>
            </a:r>
            <a:r>
              <a:rPr sz="1700" b="1" spc="-9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endParaRPr sz="1700" dirty="0">
              <a:latin typeface="Cambria"/>
              <a:cs typeface="Cambria"/>
            </a:endParaRPr>
          </a:p>
          <a:p>
            <a:pPr marL="1270" algn="ctr">
              <a:lnSpc>
                <a:spcPts val="1989"/>
              </a:lnSpc>
            </a:pPr>
            <a:r>
              <a:rPr lang="en-US" sz="1700" b="1" spc="-25" dirty="0">
                <a:solidFill>
                  <a:srgbClr val="17365D"/>
                </a:solidFill>
                <a:latin typeface="Cambria"/>
                <a:cs typeface="Cambria"/>
              </a:rPr>
              <a:t>Final Review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2108454"/>
            <a:ext cx="3009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75E"/>
                </a:solidFill>
                <a:latin typeface="Cambria"/>
                <a:cs typeface="Cambria"/>
              </a:rPr>
              <a:t>Batch</a:t>
            </a:r>
            <a:r>
              <a:rPr sz="2000" b="1" spc="-30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7375E"/>
                </a:solidFill>
                <a:latin typeface="Cambria"/>
                <a:cs typeface="Cambria"/>
              </a:rPr>
              <a:t>Number:</a:t>
            </a:r>
            <a:r>
              <a:rPr sz="2000" b="1" spc="-10" dirty="0">
                <a:solidFill>
                  <a:srgbClr val="17375E"/>
                </a:solidFill>
                <a:latin typeface="Verdana"/>
                <a:cs typeface="Verdana"/>
              </a:rPr>
              <a:t>CCS-</a:t>
            </a:r>
            <a:r>
              <a:rPr sz="2000" b="1" spc="-25" dirty="0">
                <a:solidFill>
                  <a:srgbClr val="17375E"/>
                </a:solidFill>
                <a:latin typeface="Verdana"/>
                <a:cs typeface="Verdana"/>
              </a:rPr>
              <a:t>G36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332" y="3064510"/>
          <a:ext cx="5925820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2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20211CCS0056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25" dirty="0">
                          <a:latin typeface="Cambria"/>
                          <a:cs typeface="Cambria"/>
                        </a:rPr>
                        <a:t>Venkat</a:t>
                      </a:r>
                      <a:r>
                        <a:rPr sz="1800" b="1" spc="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Deepak</a:t>
                      </a:r>
                      <a:r>
                        <a:rPr sz="1800" b="1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484" dirty="0">
                          <a:latin typeface="Cambria"/>
                          <a:cs typeface="Cambria"/>
                        </a:rPr>
                        <a:t>J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20211CCS0057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10" dirty="0">
                          <a:latin typeface="Cambria"/>
                          <a:cs typeface="Cambria"/>
                        </a:rPr>
                        <a:t>Ashish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204" dirty="0">
                          <a:latin typeface="Cambria"/>
                          <a:cs typeface="Cambria"/>
                        </a:rPr>
                        <a:t>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20211CCS0062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14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b="1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latin typeface="Cambria"/>
                          <a:cs typeface="Cambria"/>
                        </a:rPr>
                        <a:t>Yuvaraja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20211CCS0068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05" dirty="0">
                          <a:latin typeface="Cambria"/>
                          <a:cs typeface="Cambria"/>
                        </a:rPr>
                        <a:t>Siddharth</a:t>
                      </a:r>
                      <a:r>
                        <a:rPr sz="1800" b="1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0" dirty="0">
                          <a:latin typeface="Cambria"/>
                          <a:cs typeface="Cambria"/>
                        </a:rPr>
                        <a:t>Bej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49705" y="2734257"/>
          <a:ext cx="4484370" cy="26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2014"/>
                        </a:lnSpc>
                      </a:pPr>
                      <a:r>
                        <a:rPr sz="1800" b="1" spc="13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23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15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076373"/>
            <a:ext cx="7339965" cy="39471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85"/>
              </a:spcBef>
            </a:pPr>
            <a:r>
              <a:rPr sz="2800" b="1" spc="-25" dirty="0">
                <a:latin typeface="Times New Roman"/>
                <a:cs typeface="Times New Roman"/>
              </a:rPr>
              <a:t>Technology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Stack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Components: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Front-</a:t>
            </a:r>
            <a:r>
              <a:rPr sz="2400" spc="-20" dirty="0">
                <a:latin typeface="Times New Roman"/>
                <a:cs typeface="Times New Roman"/>
              </a:rPr>
              <a:t>End: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HTML,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JavaScript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Back-</a:t>
            </a:r>
            <a:r>
              <a:rPr sz="2400" spc="-20" dirty="0">
                <a:latin typeface="Times New Roman"/>
                <a:cs typeface="Times New Roman"/>
              </a:rPr>
              <a:t>End: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Database: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Times New Roman"/>
                <a:cs typeface="Times New Roman"/>
              </a:rPr>
              <a:t>MongoDB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Security: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Times New Roman"/>
                <a:cs typeface="Times New Roman"/>
              </a:rPr>
              <a:t>Authentication,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Role-Based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Session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Timeline</a:t>
            </a:r>
            <a:r>
              <a:rPr spc="-6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Project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83207"/>
              </p:ext>
            </p:extLst>
          </p:nvPr>
        </p:nvGraphicFramePr>
        <p:xfrm>
          <a:off x="806450" y="1136650"/>
          <a:ext cx="10948035" cy="4956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75" dirty="0">
                          <a:latin typeface="Cambria"/>
                          <a:cs typeface="Cambria"/>
                        </a:rPr>
                        <a:t>Task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75" dirty="0">
                          <a:latin typeface="Cambria"/>
                          <a:cs typeface="Cambria"/>
                        </a:rPr>
                        <a:t>Duration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30" dirty="0">
                          <a:latin typeface="Cambria"/>
                          <a:cs typeface="Cambria"/>
                        </a:rPr>
                        <a:t>Status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1.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Selection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spc="95" dirty="0">
                          <a:latin typeface="Cambria"/>
                          <a:cs typeface="Cambria"/>
                        </a:rPr>
                        <a:t>Selected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55" dirty="0">
                          <a:latin typeface="Cambria"/>
                          <a:cs typeface="Cambria"/>
                        </a:rPr>
                        <a:t>2.</a:t>
                      </a:r>
                      <a:r>
                        <a:rPr sz="1800" b="1" spc="2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b="1" spc="2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Planning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spc="100" dirty="0">
                          <a:latin typeface="Cambria"/>
                          <a:cs typeface="Cambria"/>
                        </a:rPr>
                        <a:t>Finished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3.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Requirements</a:t>
                      </a:r>
                      <a:r>
                        <a:rPr sz="1800" b="1" spc="2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Gathering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spc="105" dirty="0">
                          <a:latin typeface="Cambria"/>
                          <a:cs typeface="Cambria"/>
                        </a:rPr>
                        <a:t>Finished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155" dirty="0">
                          <a:latin typeface="Cambria"/>
                          <a:cs typeface="Cambria"/>
                        </a:rPr>
                        <a:t>4.</a:t>
                      </a:r>
                      <a:r>
                        <a:rPr sz="1800" b="1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60" dirty="0">
                          <a:latin typeface="Cambria"/>
                          <a:cs typeface="Cambria"/>
                        </a:rPr>
                        <a:t>System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latin typeface="Cambria"/>
                          <a:cs typeface="Cambria"/>
                        </a:rPr>
                        <a:t>Design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800" spc="100" dirty="0">
                          <a:latin typeface="Cambria"/>
                          <a:cs typeface="Cambria"/>
                        </a:rPr>
                        <a:t>Finished 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5.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Development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Phase</a:t>
                      </a:r>
                      <a:r>
                        <a:rPr sz="1800" b="1" spc="25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Weeks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70" dirty="0">
                          <a:latin typeface="Cambria"/>
                          <a:cs typeface="Cambria"/>
                        </a:rPr>
                        <a:t>Finished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6.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Development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Phase</a:t>
                      </a:r>
                      <a:r>
                        <a:rPr sz="1800" b="1" spc="25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Weeks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IN" sz="1800" spc="105" dirty="0">
                          <a:latin typeface="Cambria"/>
                          <a:cs typeface="Cambria"/>
                        </a:rPr>
                        <a:t>Started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7.</a:t>
                      </a:r>
                      <a:r>
                        <a:rPr sz="1800" b="1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latin typeface="Cambria"/>
                          <a:cs typeface="Cambria"/>
                        </a:rPr>
                        <a:t>Testing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Star</a:t>
                      </a:r>
                      <a:r>
                        <a:rPr lang="en-IN" sz="1800" spc="105" dirty="0">
                          <a:latin typeface="Cambria"/>
                          <a:cs typeface="Cambria"/>
                        </a:rPr>
                        <a:t>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8.</a:t>
                      </a:r>
                      <a:r>
                        <a:rPr sz="1800" b="1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Deployment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Started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707514">
                        <a:lnSpc>
                          <a:spcPts val="2140"/>
                        </a:lnSpc>
                        <a:spcBef>
                          <a:spcPts val="395"/>
                        </a:spcBef>
                      </a:pPr>
                      <a:r>
                        <a:rPr sz="1800" b="1" spc="160" dirty="0">
                          <a:latin typeface="Cambria"/>
                          <a:cs typeface="Cambria"/>
                        </a:rPr>
                        <a:t>9.</a:t>
                      </a:r>
                      <a:r>
                        <a:rPr sz="1800" b="1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85" dirty="0">
                          <a:latin typeface="Cambria"/>
                          <a:cs typeface="Cambria"/>
                        </a:rPr>
                        <a:t>Training</a:t>
                      </a:r>
                      <a:r>
                        <a:rPr sz="1800" b="1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30" dirty="0">
                          <a:latin typeface="Cambria"/>
                          <a:cs typeface="Cambria"/>
                        </a:rPr>
                        <a:t>&amp; </a:t>
                      </a:r>
                      <a:r>
                        <a:rPr sz="1800" b="1" spc="110" dirty="0">
                          <a:latin typeface="Cambria"/>
                          <a:cs typeface="Cambria"/>
                        </a:rPr>
                        <a:t>Documentation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lang="en-US" sz="1800" spc="105" dirty="0">
                          <a:latin typeface="Cambria"/>
                          <a:cs typeface="Cambria"/>
                        </a:rPr>
                        <a:t>Finished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303020">
                        <a:lnSpc>
                          <a:spcPts val="2140"/>
                        </a:lnSpc>
                        <a:spcBef>
                          <a:spcPts val="39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10.</a:t>
                      </a:r>
                      <a:r>
                        <a:rPr sz="1800" b="1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14" dirty="0">
                          <a:latin typeface="Cambria"/>
                          <a:cs typeface="Cambria"/>
                        </a:rPr>
                        <a:t>Final</a:t>
                      </a:r>
                      <a:r>
                        <a:rPr sz="1800" b="1" spc="2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Review</a:t>
                      </a:r>
                      <a:r>
                        <a:rPr sz="1800" b="1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40" dirty="0">
                          <a:latin typeface="Cambria"/>
                          <a:cs typeface="Cambria"/>
                        </a:rPr>
                        <a:t>&amp; </a:t>
                      </a:r>
                      <a:r>
                        <a:rPr sz="1800" b="1" spc="100" dirty="0">
                          <a:latin typeface="Cambria"/>
                          <a:cs typeface="Cambria"/>
                        </a:rPr>
                        <a:t>Adjustments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Week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Started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140" dirty="0">
                          <a:latin typeface="Cambria"/>
                          <a:cs typeface="Cambria"/>
                        </a:rPr>
                        <a:t>11.</a:t>
                      </a:r>
                      <a:r>
                        <a:rPr sz="1800" b="1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0" dirty="0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800" b="1" spc="2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latin typeface="Cambria"/>
                          <a:cs typeface="Cambria"/>
                        </a:rPr>
                        <a:t>Completion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1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25" dirty="0">
                          <a:latin typeface="Cambria"/>
                          <a:cs typeface="Cambria"/>
                        </a:rPr>
                        <a:t>Day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Started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Expected</a:t>
            </a:r>
            <a:r>
              <a:rPr spc="-14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462506"/>
            <a:ext cx="3889375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Efficient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waste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Increased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recycling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Reduced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environmental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impact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Enhanced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resource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conservation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Improved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public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awareness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Economic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benefits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Data-driven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decision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making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Sustainable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future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241" y="2147189"/>
            <a:ext cx="4578604" cy="23849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826" y="1525041"/>
            <a:ext cx="8112759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35255" indent="-133350">
              <a:lnSpc>
                <a:spcPct val="100000"/>
              </a:lnSpc>
              <a:spcBef>
                <a:spcPts val="1780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dirty="0">
                <a:latin typeface="Times New Roman"/>
                <a:cs typeface="Times New Roman"/>
              </a:rPr>
              <a:t>Reduce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pollution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conserve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resources.</a:t>
            </a:r>
            <a:endParaRPr sz="280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dirty="0">
                <a:latin typeface="Times New Roman"/>
                <a:cs typeface="Times New Roman"/>
              </a:rPr>
              <a:t>Maximize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resource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recovery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reduce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landfill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use.</a:t>
            </a:r>
            <a:endParaRPr sz="280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dirty="0">
                <a:latin typeface="Times New Roman"/>
                <a:cs typeface="Times New Roman"/>
              </a:rPr>
              <a:t>Promote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economic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growth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sustainable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practices.</a:t>
            </a:r>
            <a:endParaRPr sz="280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dirty="0">
                <a:latin typeface="Times New Roman"/>
                <a:cs typeface="Times New Roman"/>
              </a:rPr>
              <a:t>Foster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community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government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collaboration.</a:t>
            </a:r>
            <a:endParaRPr sz="280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spcBef>
                <a:spcPts val="1680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dirty="0">
                <a:latin typeface="Times New Roman"/>
                <a:cs typeface="Times New Roman"/>
              </a:rPr>
              <a:t>Support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circular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economy.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ambria"/>
                <a:cs typeface="Cambria"/>
              </a:rPr>
              <a:t>Github</a:t>
            </a:r>
            <a:r>
              <a:rPr spc="-1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041" y="2253741"/>
            <a:ext cx="694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4AACC5"/>
                </a:solidFill>
                <a:latin typeface="Cambria"/>
                <a:cs typeface="Cambria"/>
              </a:rPr>
              <a:t>https://github.com/CCS-</a:t>
            </a:r>
            <a:r>
              <a:rPr sz="2400" b="1" spc="-20" dirty="0">
                <a:solidFill>
                  <a:srgbClr val="4AACC5"/>
                </a:solidFill>
                <a:latin typeface="Cambria"/>
                <a:cs typeface="Cambria"/>
              </a:rPr>
              <a:t>G036/ai-</a:t>
            </a:r>
            <a:r>
              <a:rPr sz="2400" b="1" spc="-25" dirty="0">
                <a:solidFill>
                  <a:srgbClr val="4AACC5"/>
                </a:solidFill>
                <a:latin typeface="Cambria"/>
                <a:cs typeface="Cambria"/>
              </a:rPr>
              <a:t>waste-</a:t>
            </a:r>
            <a:r>
              <a:rPr sz="2400" b="1" spc="-20" dirty="0">
                <a:solidFill>
                  <a:srgbClr val="4AACC5"/>
                </a:solidFill>
                <a:latin typeface="Cambria"/>
                <a:cs typeface="Cambria"/>
              </a:rPr>
              <a:t>man-rec/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136650"/>
            <a:ext cx="1024509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565" indent="-193675">
              <a:lnSpc>
                <a:spcPts val="2280"/>
              </a:lnSpc>
              <a:spcBef>
                <a:spcPts val="105"/>
              </a:spcBef>
              <a:buSzPct val="95000"/>
              <a:buAutoNum type="arabicPeriod"/>
              <a:tabLst>
                <a:tab pos="202565" algn="l"/>
              </a:tabLst>
            </a:pPr>
            <a:r>
              <a:rPr sz="2000" b="1" dirty="0">
                <a:latin typeface="Times New Roman"/>
                <a:cs typeface="Times New Roman"/>
              </a:rPr>
              <a:t>Title:</a:t>
            </a:r>
            <a:r>
              <a:rPr sz="2000" b="1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Waste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Authors: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Kumar,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Singh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Link: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IEEE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Xplore</a:t>
            </a:r>
            <a:endParaRPr sz="2000">
              <a:latin typeface="Times New Roman"/>
              <a:cs typeface="Times New Roman"/>
            </a:endParaRPr>
          </a:p>
          <a:p>
            <a:pPr marL="201930" indent="-193675">
              <a:lnSpc>
                <a:spcPts val="2160"/>
              </a:lnSpc>
              <a:buSzPct val="95000"/>
              <a:buAutoNum type="arabicPeriod"/>
              <a:tabLst>
                <a:tab pos="201930" algn="l"/>
              </a:tabLst>
            </a:pPr>
            <a:r>
              <a:rPr sz="2000" b="1" dirty="0">
                <a:latin typeface="Times New Roman"/>
                <a:cs typeface="Times New Roman"/>
              </a:rPr>
              <a:t>Title: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Waste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Blockchain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Authors: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Kim,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Park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Link: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IEEE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Xplore</a:t>
            </a:r>
            <a:endParaRPr sz="2000">
              <a:latin typeface="Times New Roman"/>
              <a:cs typeface="Times New Roman"/>
            </a:endParaRPr>
          </a:p>
          <a:p>
            <a:pPr marL="202565" indent="-193675">
              <a:lnSpc>
                <a:spcPts val="2160"/>
              </a:lnSpc>
              <a:buSzPct val="95000"/>
              <a:buAutoNum type="arabicPeriod"/>
              <a:tabLst>
                <a:tab pos="202565" algn="l"/>
              </a:tabLst>
            </a:pPr>
            <a:r>
              <a:rPr sz="2000" b="1" dirty="0">
                <a:latin typeface="Times New Roman"/>
                <a:cs typeface="Times New Roman"/>
              </a:rPr>
              <a:t>Title: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Wireless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Waste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Authors: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F. </a:t>
            </a:r>
            <a:r>
              <a:rPr sz="2000" spc="-20" dirty="0">
                <a:latin typeface="Times New Roman"/>
                <a:cs typeface="Times New Roman"/>
              </a:rPr>
              <a:t>Smith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Link: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IEEE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Xplore</a:t>
            </a:r>
            <a:endParaRPr sz="2000">
              <a:latin typeface="Times New Roman"/>
              <a:cs typeface="Times New Roman"/>
            </a:endParaRPr>
          </a:p>
          <a:p>
            <a:pPr marL="202565" indent="-193675">
              <a:lnSpc>
                <a:spcPts val="2160"/>
              </a:lnSpc>
              <a:buSzPct val="95000"/>
              <a:buAutoNum type="arabicPeriod"/>
              <a:tabLst>
                <a:tab pos="202565" algn="l"/>
              </a:tabLst>
            </a:pPr>
            <a:r>
              <a:rPr sz="2000" b="1" dirty="0">
                <a:latin typeface="Times New Roman"/>
                <a:cs typeface="Times New Roman"/>
              </a:rPr>
              <a:t>Title: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RFID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Waste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Authors: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Brown,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Johnson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Link: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IEEE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Xplore</a:t>
            </a:r>
            <a:endParaRPr sz="2000">
              <a:latin typeface="Times New Roman"/>
              <a:cs typeface="Times New Roman"/>
            </a:endParaRPr>
          </a:p>
          <a:p>
            <a:pPr marL="202565" indent="-193675">
              <a:lnSpc>
                <a:spcPts val="2160"/>
              </a:lnSpc>
              <a:buSzPct val="95000"/>
              <a:buAutoNum type="arabicPeriod"/>
              <a:tabLst>
                <a:tab pos="202565" algn="l"/>
              </a:tabLst>
            </a:pPr>
            <a:r>
              <a:rPr sz="2000" b="1" dirty="0">
                <a:latin typeface="Times New Roman"/>
                <a:cs typeface="Times New Roman"/>
              </a:rPr>
              <a:t>Title: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Cloud-based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Waste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Authors: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White,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Green</a:t>
            </a:r>
            <a:endParaRPr sz="2000">
              <a:latin typeface="Times New Roman"/>
              <a:cs typeface="Times New Roman"/>
            </a:endParaRPr>
          </a:p>
          <a:p>
            <a:pPr marL="557530" lvl="1" indent="-97155">
              <a:lnSpc>
                <a:spcPts val="2160"/>
              </a:lnSpc>
              <a:buSzPct val="95000"/>
              <a:buFont typeface="Times New Roman"/>
              <a:buChar char="•"/>
              <a:tabLst>
                <a:tab pos="557530" algn="l"/>
              </a:tabLst>
            </a:pPr>
            <a:r>
              <a:rPr sz="2000" b="1" dirty="0">
                <a:latin typeface="Times New Roman"/>
                <a:cs typeface="Times New Roman"/>
              </a:rPr>
              <a:t>Link: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IEEE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Xplore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Times New Roman"/>
                <a:cs typeface="Times New Roman"/>
              </a:rPr>
              <a:t>Please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require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institutional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subscription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IEEE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Xplore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view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papers.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mbria"/>
                <a:cs typeface="Cambria"/>
              </a:rPr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796790" indent="189230" algn="just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01930" algn="l"/>
              </a:tabLst>
            </a:pPr>
            <a:r>
              <a:rPr b="1" dirty="0"/>
              <a:t>A</a:t>
            </a:r>
            <a:r>
              <a:rPr b="1" spc="-85" dirty="0"/>
              <a:t> </a:t>
            </a:r>
            <a:r>
              <a:rPr b="1" spc="-10" dirty="0"/>
              <a:t>Comprehensive</a:t>
            </a:r>
            <a:r>
              <a:rPr b="1" spc="-45" dirty="0"/>
              <a:t> </a:t>
            </a:r>
            <a:r>
              <a:rPr b="1" dirty="0"/>
              <a:t>Review</a:t>
            </a:r>
            <a:r>
              <a:rPr b="1" spc="-30" dirty="0"/>
              <a:t> </a:t>
            </a:r>
            <a:r>
              <a:rPr b="1" dirty="0"/>
              <a:t>of</a:t>
            </a:r>
            <a:r>
              <a:rPr b="1" spc="-40" dirty="0"/>
              <a:t> </a:t>
            </a:r>
            <a:r>
              <a:rPr b="1" dirty="0"/>
              <a:t>Smart</a:t>
            </a:r>
            <a:r>
              <a:rPr b="1" spc="-25" dirty="0"/>
              <a:t> </a:t>
            </a:r>
            <a:r>
              <a:rPr b="1" dirty="0"/>
              <a:t>Waste</a:t>
            </a:r>
            <a:r>
              <a:rPr b="1" spc="-35" dirty="0"/>
              <a:t> </a:t>
            </a:r>
            <a:r>
              <a:rPr b="1" dirty="0"/>
              <a:t>Management</a:t>
            </a:r>
            <a:r>
              <a:rPr b="1" spc="-65" dirty="0"/>
              <a:t> </a:t>
            </a:r>
            <a:r>
              <a:rPr b="1" spc="-10" dirty="0"/>
              <a:t>Systems Title:</a:t>
            </a:r>
            <a:r>
              <a:rPr b="1" spc="-90" dirty="0"/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9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Comprehensive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Review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Smart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Waste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Management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Systems </a:t>
            </a:r>
            <a:r>
              <a:rPr b="1" dirty="0"/>
              <a:t>Authors:</a:t>
            </a:r>
            <a:r>
              <a:rPr b="1" spc="-5" dirty="0"/>
              <a:t> </a:t>
            </a:r>
            <a:r>
              <a:rPr dirty="0">
                <a:latin typeface="Arial MT"/>
                <a:cs typeface="Arial MT"/>
              </a:rPr>
              <a:t>K.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Patel,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L.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Rao</a:t>
            </a:r>
          </a:p>
          <a:p>
            <a:pPr marL="12700">
              <a:lnSpc>
                <a:spcPct val="100000"/>
              </a:lnSpc>
            </a:pPr>
            <a:r>
              <a:rPr b="1" dirty="0"/>
              <a:t>Link:</a:t>
            </a:r>
            <a:r>
              <a:rPr b="1" spc="-60" dirty="0"/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https://www.researchgate.net/publication/351871694_SMART_WASTE_MANAGEMENT_SYSTEM</a:t>
            </a:r>
          </a:p>
          <a:p>
            <a:pPr marL="12700" marR="5480685" indent="195580" algn="just">
              <a:lnSpc>
                <a:spcPct val="100000"/>
              </a:lnSpc>
              <a:buAutoNum type="arabicPeriod" startAt="7"/>
              <a:tabLst>
                <a:tab pos="208279" algn="l"/>
              </a:tabLst>
            </a:pPr>
            <a:r>
              <a:rPr b="1" dirty="0"/>
              <a:t>Internet</a:t>
            </a:r>
            <a:r>
              <a:rPr b="1" spc="-75" dirty="0"/>
              <a:t> </a:t>
            </a:r>
            <a:r>
              <a:rPr b="1" dirty="0"/>
              <a:t>of</a:t>
            </a:r>
            <a:r>
              <a:rPr b="1" spc="-15" dirty="0"/>
              <a:t> </a:t>
            </a:r>
            <a:r>
              <a:rPr b="1" dirty="0"/>
              <a:t>Things</a:t>
            </a:r>
            <a:r>
              <a:rPr b="1" spc="-30" dirty="0"/>
              <a:t> </a:t>
            </a:r>
            <a:r>
              <a:rPr b="1" dirty="0"/>
              <a:t>(IoT)</a:t>
            </a:r>
            <a:r>
              <a:rPr b="1" spc="-40" dirty="0"/>
              <a:t> </a:t>
            </a:r>
            <a:r>
              <a:rPr b="1" dirty="0"/>
              <a:t>in</a:t>
            </a:r>
            <a:r>
              <a:rPr b="1" spc="-35" dirty="0"/>
              <a:t> </a:t>
            </a:r>
            <a:r>
              <a:rPr b="1" dirty="0"/>
              <a:t>Waste</a:t>
            </a:r>
            <a:r>
              <a:rPr b="1" spc="-30" dirty="0"/>
              <a:t> </a:t>
            </a:r>
            <a:r>
              <a:rPr b="1" spc="-10" dirty="0"/>
              <a:t>Management:</a:t>
            </a:r>
            <a:r>
              <a:rPr b="1" spc="-85" dirty="0"/>
              <a:t> </a:t>
            </a:r>
            <a:r>
              <a:rPr b="1" dirty="0"/>
              <a:t>A</a:t>
            </a:r>
            <a:r>
              <a:rPr b="1" spc="-75" dirty="0"/>
              <a:t> </a:t>
            </a:r>
            <a:r>
              <a:rPr b="1" spc="-10" dirty="0"/>
              <a:t>Review </a:t>
            </a:r>
            <a:r>
              <a:rPr b="1" dirty="0"/>
              <a:t>Title:</a:t>
            </a:r>
            <a:r>
              <a:rPr b="1" spc="-80" dirty="0"/>
              <a:t> </a:t>
            </a:r>
            <a:r>
              <a:rPr dirty="0">
                <a:latin typeface="Arial MT"/>
                <a:cs typeface="Arial MT"/>
              </a:rPr>
              <a:t>Internet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Things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(IoT)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Waste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Management: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Review </a:t>
            </a:r>
            <a:r>
              <a:rPr b="1" dirty="0"/>
              <a:t>Authors:</a:t>
            </a:r>
            <a:r>
              <a:rPr b="1" spc="-20" dirty="0"/>
              <a:t> </a:t>
            </a:r>
            <a:r>
              <a:rPr dirty="0">
                <a:latin typeface="Arial MT"/>
                <a:cs typeface="Arial MT"/>
              </a:rPr>
              <a:t>M.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Khan,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N.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Ahmed</a:t>
            </a:r>
          </a:p>
          <a:p>
            <a:pPr marL="12700">
              <a:lnSpc>
                <a:spcPct val="100000"/>
              </a:lnSpc>
            </a:pPr>
            <a:r>
              <a:rPr b="1" dirty="0"/>
              <a:t>Link:</a:t>
            </a:r>
            <a:r>
              <a:rPr b="1" spc="-60" dirty="0"/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https://www.researchgate.net/publication/320596482_Waste_management_using_Internet_of_Things_IoT</a:t>
            </a:r>
          </a:p>
          <a:p>
            <a:pPr marL="12700" marR="5191125" indent="195580">
              <a:lnSpc>
                <a:spcPct val="100000"/>
              </a:lnSpc>
              <a:buAutoNum type="arabicPeriod" startAt="8"/>
              <a:tabLst>
                <a:tab pos="208279" algn="l"/>
              </a:tabLst>
            </a:pPr>
            <a:r>
              <a:rPr b="1" dirty="0"/>
              <a:t>Blockchain</a:t>
            </a:r>
            <a:r>
              <a:rPr b="1" spc="-65" dirty="0"/>
              <a:t> </a:t>
            </a:r>
            <a:r>
              <a:rPr b="1" spc="-20" dirty="0"/>
              <a:t>Technology</a:t>
            </a:r>
            <a:r>
              <a:rPr b="1" spc="-45" dirty="0"/>
              <a:t> </a:t>
            </a:r>
            <a:r>
              <a:rPr b="1" dirty="0"/>
              <a:t>for</a:t>
            </a:r>
            <a:r>
              <a:rPr b="1" spc="-30" dirty="0"/>
              <a:t> </a:t>
            </a:r>
            <a:r>
              <a:rPr b="1" dirty="0"/>
              <a:t>Sustainable</a:t>
            </a:r>
            <a:r>
              <a:rPr b="1" spc="-55" dirty="0"/>
              <a:t> </a:t>
            </a:r>
            <a:r>
              <a:rPr b="1" spc="-10" dirty="0"/>
              <a:t>Waste</a:t>
            </a:r>
            <a:r>
              <a:rPr b="1" spc="-50" dirty="0"/>
              <a:t> </a:t>
            </a:r>
            <a:r>
              <a:rPr b="1" spc="-10" dirty="0"/>
              <a:t>Management </a:t>
            </a:r>
            <a:r>
              <a:rPr b="1" dirty="0"/>
              <a:t>Title:</a:t>
            </a:r>
            <a:r>
              <a:rPr b="1" spc="-65" dirty="0"/>
              <a:t> </a:t>
            </a:r>
            <a:r>
              <a:rPr dirty="0">
                <a:latin typeface="Arial MT"/>
                <a:cs typeface="Arial MT"/>
              </a:rPr>
              <a:t>Blockchain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Technology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Sustainable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Waste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Management </a:t>
            </a:r>
            <a:r>
              <a:rPr b="1" dirty="0"/>
              <a:t>Authors:</a:t>
            </a:r>
            <a:r>
              <a:rPr b="1" spc="-15" dirty="0"/>
              <a:t> </a:t>
            </a:r>
            <a:r>
              <a:rPr dirty="0">
                <a:latin typeface="Arial MT"/>
                <a:cs typeface="Arial MT"/>
              </a:rPr>
              <a:t>O.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Gupta,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105" dirty="0">
                <a:latin typeface="Arial MT"/>
                <a:cs typeface="Arial MT"/>
              </a:rPr>
              <a:t>P.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Sharma</a:t>
            </a:r>
          </a:p>
          <a:p>
            <a:pPr marL="12700">
              <a:lnSpc>
                <a:spcPct val="100000"/>
              </a:lnSpc>
            </a:pPr>
            <a:r>
              <a:rPr b="1" dirty="0"/>
              <a:t>Link:</a:t>
            </a:r>
            <a:r>
              <a:rPr b="1" spc="-30" dirty="0"/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https://www.researchgate.net/publication/375901188_Implementation_of_Blockchain_Technology_in_Waste_Management</a:t>
            </a:r>
          </a:p>
          <a:p>
            <a:pPr marL="12700" marR="5680710" indent="189230" algn="just">
              <a:lnSpc>
                <a:spcPct val="100000"/>
              </a:lnSpc>
              <a:buAutoNum type="arabicPeriod" startAt="9"/>
              <a:tabLst>
                <a:tab pos="201930" algn="l"/>
              </a:tabLst>
            </a:pPr>
            <a:r>
              <a:rPr b="1" dirty="0"/>
              <a:t>Artificial</a:t>
            </a:r>
            <a:r>
              <a:rPr b="1" spc="-15" dirty="0"/>
              <a:t> </a:t>
            </a:r>
            <a:r>
              <a:rPr b="1" spc="-10" dirty="0"/>
              <a:t>Intelligence</a:t>
            </a:r>
            <a:r>
              <a:rPr b="1" spc="-40" dirty="0"/>
              <a:t> </a:t>
            </a:r>
            <a:r>
              <a:rPr b="1" dirty="0"/>
              <a:t>in</a:t>
            </a:r>
            <a:r>
              <a:rPr b="1" spc="-25" dirty="0"/>
              <a:t> </a:t>
            </a:r>
            <a:r>
              <a:rPr b="1" dirty="0"/>
              <a:t>Waste</a:t>
            </a:r>
            <a:r>
              <a:rPr b="1" spc="-15" dirty="0"/>
              <a:t> </a:t>
            </a:r>
            <a:r>
              <a:rPr b="1" spc="-10" dirty="0"/>
              <a:t>Management:</a:t>
            </a:r>
            <a:r>
              <a:rPr b="1" spc="-85" dirty="0"/>
              <a:t> </a:t>
            </a:r>
            <a:r>
              <a:rPr b="1" dirty="0"/>
              <a:t>A</a:t>
            </a:r>
            <a:r>
              <a:rPr b="1" spc="-65" dirty="0"/>
              <a:t> </a:t>
            </a:r>
            <a:r>
              <a:rPr b="1" spc="-10" dirty="0"/>
              <a:t>Review Title:</a:t>
            </a:r>
            <a:r>
              <a:rPr b="1" spc="-90" dirty="0"/>
              <a:t> </a:t>
            </a:r>
            <a:r>
              <a:rPr dirty="0">
                <a:latin typeface="Arial MT"/>
                <a:cs typeface="Arial MT"/>
              </a:rPr>
              <a:t>Artificial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Intelligence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 Waste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Management: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Review </a:t>
            </a:r>
            <a:r>
              <a:rPr b="1" dirty="0"/>
              <a:t>Authors:</a:t>
            </a:r>
            <a:r>
              <a:rPr b="1" spc="-10" dirty="0"/>
              <a:t> </a:t>
            </a:r>
            <a:r>
              <a:rPr dirty="0">
                <a:latin typeface="Arial MT"/>
                <a:cs typeface="Arial MT"/>
              </a:rPr>
              <a:t>Q.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Chen,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Wang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/>
              <a:t>Link:</a:t>
            </a:r>
            <a:r>
              <a:rPr b="1" spc="-60" dirty="0"/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https://www.researchgate.net/publication/370680681_Artificial_intelligence_for_waste_management_in_smart_cities_a_review</a:t>
            </a:r>
          </a:p>
          <a:p>
            <a:pPr marL="12700" marR="5480050" indent="294640">
              <a:lnSpc>
                <a:spcPct val="100000"/>
              </a:lnSpc>
              <a:buAutoNum type="arabicPeriod" startAt="10"/>
              <a:tabLst>
                <a:tab pos="307340" algn="l"/>
              </a:tabLst>
            </a:pPr>
            <a:r>
              <a:rPr b="1" dirty="0"/>
              <a:t>Machine</a:t>
            </a:r>
            <a:r>
              <a:rPr b="1" spc="-80" dirty="0"/>
              <a:t> </a:t>
            </a:r>
            <a:r>
              <a:rPr b="1" dirty="0"/>
              <a:t>Learning</a:t>
            </a:r>
            <a:r>
              <a:rPr b="1" spc="-65" dirty="0"/>
              <a:t> </a:t>
            </a:r>
            <a:r>
              <a:rPr b="1" dirty="0"/>
              <a:t>for</a:t>
            </a:r>
            <a:r>
              <a:rPr b="1" spc="-50" dirty="0"/>
              <a:t> </a:t>
            </a:r>
            <a:r>
              <a:rPr b="1" dirty="0"/>
              <a:t>Waste</a:t>
            </a:r>
            <a:r>
              <a:rPr b="1" spc="-55" dirty="0"/>
              <a:t> </a:t>
            </a:r>
            <a:r>
              <a:rPr b="1" dirty="0"/>
              <a:t>Management</a:t>
            </a:r>
            <a:r>
              <a:rPr b="1" spc="-85" dirty="0"/>
              <a:t> </a:t>
            </a:r>
            <a:r>
              <a:rPr b="1" spc="-10" dirty="0"/>
              <a:t>Optimization </a:t>
            </a:r>
            <a:r>
              <a:rPr b="1" dirty="0"/>
              <a:t>Title:</a:t>
            </a:r>
            <a:r>
              <a:rPr b="1" spc="-75" dirty="0"/>
              <a:t> </a:t>
            </a:r>
            <a:r>
              <a:rPr dirty="0">
                <a:latin typeface="Arial MT"/>
                <a:cs typeface="Arial MT"/>
              </a:rPr>
              <a:t>Machine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Learning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Waste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Management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Optimization </a:t>
            </a:r>
            <a:r>
              <a:rPr b="1" dirty="0"/>
              <a:t>Authors:</a:t>
            </a:r>
            <a:r>
              <a:rPr b="1" spc="-10" dirty="0"/>
              <a:t> </a:t>
            </a:r>
            <a:r>
              <a:rPr dirty="0">
                <a:latin typeface="Arial MT"/>
                <a:cs typeface="Arial MT"/>
              </a:rPr>
              <a:t>S.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Zhao,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spc="-65" dirty="0">
                <a:latin typeface="Arial MT"/>
                <a:cs typeface="Arial MT"/>
              </a:rPr>
              <a:t>T.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Liu</a:t>
            </a:r>
          </a:p>
          <a:p>
            <a:pPr marL="12700">
              <a:lnSpc>
                <a:spcPct val="100000"/>
              </a:lnSpc>
            </a:pPr>
            <a:r>
              <a:rPr b="1" spc="-10" dirty="0"/>
              <a:t>Link:</a:t>
            </a:r>
          </a:p>
          <a:p>
            <a:pPr marL="12700">
              <a:lnSpc>
                <a:spcPct val="100000"/>
              </a:lnSpc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https://www.researchgate.net/publication/376234154_Municipal_Solid_Waste_Management_A_Review_of_Machine_Learning_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Project</a:t>
            </a:r>
            <a:r>
              <a:rPr spc="-105" dirty="0"/>
              <a:t> </a:t>
            </a:r>
            <a:r>
              <a:rPr dirty="0"/>
              <a:t>work</a:t>
            </a:r>
            <a:r>
              <a:rPr spc="-114" dirty="0"/>
              <a:t> </a:t>
            </a:r>
            <a:r>
              <a:rPr dirty="0"/>
              <a:t>mapping</a:t>
            </a:r>
            <a:r>
              <a:rPr spc="-7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spc="-25" dirty="0"/>
              <a:t>SDG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863" y="1691229"/>
            <a:ext cx="9056163" cy="39295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550" y="2828366"/>
            <a:ext cx="40036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600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000" b="0" spc="-110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7064" y="3611079"/>
            <a:ext cx="6463538" cy="25815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641" y="1113789"/>
            <a:ext cx="9945370" cy="24403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Waste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Management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Recycling: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Sustainable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Solution</a:t>
            </a:r>
            <a:endParaRPr sz="1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explores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recycling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modern society.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collection,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transportation, </a:t>
            </a:r>
            <a:r>
              <a:rPr sz="1800" dirty="0">
                <a:latin typeface="Times New Roman"/>
                <a:cs typeface="Times New Roman"/>
              </a:rPr>
              <a:t>processing,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disposal.</a:t>
            </a:r>
            <a:endParaRPr sz="1800" dirty="0">
              <a:latin typeface="Times New Roman"/>
              <a:cs typeface="Times New Roman"/>
            </a:endParaRPr>
          </a:p>
          <a:p>
            <a:pPr marL="355600" marR="21971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Additionally,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highlight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recycling,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conservation,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energy </a:t>
            </a:r>
            <a:r>
              <a:rPr sz="1800" dirty="0">
                <a:latin typeface="Times New Roman"/>
                <a:cs typeface="Times New Roman"/>
              </a:rPr>
              <a:t>savings,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environmental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economic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advantages.</a:t>
            </a:r>
            <a:endParaRPr sz="1800" dirty="0">
              <a:latin typeface="Times New Roman"/>
              <a:cs typeface="Times New Roman"/>
            </a:endParaRPr>
          </a:p>
          <a:p>
            <a:pPr marL="355600" marR="92075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understanding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importance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sustainable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towards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healthier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future.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Literature</a:t>
            </a:r>
            <a:r>
              <a:rPr spc="-175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505" y="963675"/>
          <a:ext cx="11993877" cy="515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8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Authors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3873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Technology/Concept Used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Results/Findings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Limitations/Challenges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 marR="33591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"Artificial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1400" b="1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Cities: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Kaza,</a:t>
                      </a: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Silpa,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 marR="2984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AI,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Learning,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-6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457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400" spc="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accuracy,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optimized</a:t>
                      </a:r>
                      <a:r>
                        <a:rPr sz="1400" spc="-7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collection routes,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savings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 marR="47307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issues, computational</a:t>
                      </a:r>
                      <a:r>
                        <a:rPr sz="1400" spc="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21018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 Waste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400" b="1" spc="-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Machine Learning"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Hu, 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Ya-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Han,</a:t>
                      </a:r>
                      <a:r>
                        <a:rPr sz="1400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Kuanchin</a:t>
                      </a:r>
                      <a:r>
                        <a:rPr sz="1400" spc="-7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Chen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Neural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Networks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4438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Accurate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prediction,</a:t>
                      </a:r>
                      <a:r>
                        <a:rPr sz="1400" spc="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efficient waste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 systems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3975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standardized datasets,</a:t>
                      </a:r>
                      <a:r>
                        <a:rPr sz="1400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scalability issues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13906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"AI-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Driven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Systems: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Comparative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Innovations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USA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Africa"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 marR="137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Noman,</a:t>
                      </a:r>
                      <a:r>
                        <a:rPr sz="1400" spc="-7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Muhammad,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et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 marR="600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IoT,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Sensors,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Analytics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5245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Real-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monitoring,</a:t>
                      </a:r>
                      <a:r>
                        <a:rPr sz="1400" spc="-7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r>
                        <a:rPr sz="1400" spc="-6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 marR="2705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reliability,</a:t>
                      </a:r>
                      <a:r>
                        <a:rPr sz="1400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concerns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2159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"Waste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6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Recycling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Artificial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Intelligence: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Comprehensive 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21653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Gupta,</a:t>
                      </a:r>
                      <a:r>
                        <a:rPr sz="1400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Praveen</a:t>
                      </a:r>
                      <a:r>
                        <a:rPr sz="1400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Kumar,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2606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Reinforcement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Learning,</a:t>
                      </a: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4933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Optimized</a:t>
                      </a:r>
                      <a:r>
                        <a:rPr sz="1400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spc="-6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routes,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400" spc="-7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allocation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7622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complexity, environmental factors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"Deep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Waste</a:t>
                      </a:r>
                      <a:r>
                        <a:rPr sz="1400" b="1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Recycling: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Zhang,</a:t>
                      </a: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Yuxuan,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Blockchain,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Contracts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37210" algn="just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Transparent</a:t>
                      </a:r>
                      <a:r>
                        <a:rPr sz="1400" spc="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tracking,</a:t>
                      </a:r>
                      <a:r>
                        <a:rPr sz="1400" spc="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incentive mechanisms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3613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Technological limitations,</a:t>
                      </a:r>
                      <a:r>
                        <a:rPr sz="1400" spc="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adoption challenges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Literature</a:t>
            </a:r>
            <a:r>
              <a:rPr spc="-175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649" y="1005586"/>
          <a:ext cx="11915139" cy="491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5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754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Authors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3829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Technology/Concept Used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Results/Findings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Limitations/Challenges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"Artificial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1400" b="1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Cities: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Kaza,</a:t>
                      </a: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Silpa,</a:t>
                      </a: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AI,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Learning,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-7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Vision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413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sz="1400" spc="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accuracy,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optimized</a:t>
                      </a:r>
                      <a:r>
                        <a:rPr sz="1400" spc="-8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collection routes,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savings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issues,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computational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18288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 Waste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400" b="1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Machine Learning"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 marR="7124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Hu,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Ya-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Han,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Kuanchin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Chen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2555" marR="25082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Learning,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Neural Networks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4400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Accurate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prediction,</a:t>
                      </a:r>
                      <a:r>
                        <a:rPr sz="1400" spc="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efficient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</a:t>
                      </a:r>
                      <a:r>
                        <a:rPr sz="1400" spc="-7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 systems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39751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Lack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standardized datasets,</a:t>
                      </a:r>
                      <a:r>
                        <a:rPr sz="1400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scalability issues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2571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"AI-Driven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Systems: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Comparative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Innovations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USA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Africa"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Noman,</a:t>
                      </a:r>
                      <a:r>
                        <a:rPr sz="1400" spc="-6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Muhammad,</a:t>
                      </a:r>
                      <a:r>
                        <a:rPr sz="1400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IoT,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Sensors,</a:t>
                      </a:r>
                      <a:r>
                        <a:rPr sz="1400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Analytics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480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Real-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monitoring,</a:t>
                      </a:r>
                      <a:r>
                        <a:rPr sz="1400" spc="-7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r>
                        <a:rPr sz="1400" spc="-6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reliability,</a:t>
                      </a:r>
                      <a:r>
                        <a:rPr sz="1400" spc="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privacy</a:t>
                      </a:r>
                      <a:r>
                        <a:rPr sz="1400" spc="-6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concerns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189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"Waste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400" b="1" spc="-6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Recycling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Artificial</a:t>
                      </a:r>
                      <a:r>
                        <a:rPr sz="1400" b="1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Intelligence:</a:t>
                      </a:r>
                      <a:r>
                        <a:rPr sz="1400" b="1" spc="-3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Comprehensive 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21209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Gupta,</a:t>
                      </a:r>
                      <a:r>
                        <a:rPr sz="1400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Praveen</a:t>
                      </a:r>
                      <a:r>
                        <a:rPr sz="1400" spc="-5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Kumar,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22161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Reinforcement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Learning,</a:t>
                      </a:r>
                      <a:r>
                        <a:rPr sz="1400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4889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Optimized</a:t>
                      </a:r>
                      <a:r>
                        <a:rPr sz="1400" spc="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spc="-6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routes,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400" spc="-7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allocation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2743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400" spc="-1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complexity, environmental</a:t>
                      </a:r>
                      <a:r>
                        <a:rPr sz="1400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factors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"Deep</a:t>
                      </a:r>
                      <a:r>
                        <a:rPr sz="1400" b="1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b="1" spc="-4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b="1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Waste</a:t>
                      </a:r>
                      <a:r>
                        <a:rPr sz="1400" b="1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5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Recycling: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Review"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Zhang,</a:t>
                      </a: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Yuxuan,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4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Blockchain,</a:t>
                      </a:r>
                      <a:r>
                        <a:rPr sz="140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Contracts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2555" marR="532765" algn="just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Transparent</a:t>
                      </a:r>
                      <a:r>
                        <a:rPr sz="1400" spc="3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waste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tracking,</a:t>
                      </a:r>
                      <a:r>
                        <a:rPr sz="1400" spc="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incentive mechanisms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3594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Technological limitations,</a:t>
                      </a:r>
                      <a:r>
                        <a:rPr sz="1400" spc="2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F1F1F"/>
                          </a:solidFill>
                          <a:latin typeface="Calibri"/>
                          <a:cs typeface="Calibri"/>
                        </a:rPr>
                        <a:t>adoption challenges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Existing</a:t>
            </a:r>
            <a:r>
              <a:rPr spc="-110" dirty="0"/>
              <a:t> </a:t>
            </a:r>
            <a:r>
              <a:rPr dirty="0"/>
              <a:t>method</a:t>
            </a:r>
            <a:r>
              <a:rPr spc="-130" dirty="0"/>
              <a:t> </a:t>
            </a:r>
            <a:r>
              <a:rPr spc="-10" dirty="0"/>
              <a:t>Drawback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200" y="1572590"/>
            <a:ext cx="4990999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95"/>
              </a:spcBef>
              <a:buFont typeface="Calibri"/>
              <a:buChar char="•"/>
              <a:tabLst>
                <a:tab pos="271780" algn="l"/>
              </a:tabLst>
            </a:pP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Limited</a:t>
            </a:r>
            <a:r>
              <a:rPr sz="2800" b="1" spc="-11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recycling</a:t>
            </a:r>
            <a:r>
              <a:rPr sz="2800" b="1" spc="-1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infrastructure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271780" algn="l"/>
              </a:tabLst>
            </a:pP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Inefficient</a:t>
            </a:r>
            <a:r>
              <a:rPr sz="2800" b="1" spc="-6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collection</a:t>
            </a:r>
            <a:r>
              <a:rPr sz="2800" b="1" spc="-8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systems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Calibri"/>
              <a:buChar char="•"/>
              <a:tabLst>
                <a:tab pos="271780" algn="l"/>
              </a:tabLst>
            </a:pP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Lack</a:t>
            </a:r>
            <a:r>
              <a:rPr sz="2800" b="1" spc="-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sz="2800" b="1" spc="-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public</a:t>
            </a:r>
            <a:r>
              <a:rPr sz="2800" b="1" spc="-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awareness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Calibri"/>
              <a:buChar char="•"/>
              <a:tabLst>
                <a:tab pos="271780" algn="l"/>
              </a:tabLst>
            </a:pP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High</a:t>
            </a:r>
            <a:r>
              <a:rPr sz="2800" b="1" spc="-2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disposal</a:t>
            </a:r>
            <a:r>
              <a:rPr sz="2800" b="1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1F1F1F"/>
                </a:solidFill>
                <a:latin typeface="Calibri"/>
                <a:cs typeface="Calibri"/>
              </a:rPr>
              <a:t>costs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Calibri"/>
              <a:buChar char="•"/>
              <a:tabLst>
                <a:tab pos="271780" algn="l"/>
              </a:tabLst>
            </a:pP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Environmental</a:t>
            </a:r>
            <a:r>
              <a:rPr sz="2800" b="1" spc="-1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impacts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Calibri"/>
              <a:buChar char="•"/>
              <a:tabLst>
                <a:tab pos="271780" algn="l"/>
              </a:tabLst>
            </a:pP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Limited</a:t>
            </a:r>
            <a:r>
              <a:rPr sz="2800" b="1" spc="-114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resource</a:t>
            </a:r>
            <a:r>
              <a:rPr sz="2800" b="1" spc="-10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recovery</a:t>
            </a:r>
            <a:endParaRPr sz="28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Calibri"/>
              <a:buChar char="•"/>
              <a:tabLst>
                <a:tab pos="271780" algn="l"/>
              </a:tabLst>
            </a:pP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Hazardous</a:t>
            </a:r>
            <a:r>
              <a:rPr sz="2800" b="1" spc="-1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1F1F"/>
                </a:solidFill>
                <a:latin typeface="Calibri"/>
                <a:cs typeface="Calibri"/>
              </a:rPr>
              <a:t>waste</a:t>
            </a:r>
            <a:r>
              <a:rPr sz="2800" b="1" spc="-14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Calibri"/>
                <a:cs typeface="Calibri"/>
              </a:rPr>
              <a:t>challenges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spc="-15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641" y="1085443"/>
            <a:ext cx="10223500" cy="4702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850389">
              <a:lnSpc>
                <a:spcPct val="100000"/>
              </a:lnSpc>
              <a:spcBef>
                <a:spcPts val="720"/>
              </a:spcBef>
            </a:pPr>
            <a:r>
              <a:rPr sz="2600" b="1" spc="-10" dirty="0">
                <a:latin typeface="Times New Roman"/>
                <a:cs typeface="Times New Roman"/>
              </a:rPr>
              <a:t>AI-</a:t>
            </a:r>
            <a:r>
              <a:rPr sz="2600" b="1" dirty="0">
                <a:latin typeface="Times New Roman"/>
                <a:cs typeface="Times New Roman"/>
              </a:rPr>
              <a:t>based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Smart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Waste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Management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Framework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proposes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smart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waste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management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framework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10" dirty="0">
                <a:latin typeface="Times New Roman"/>
                <a:cs typeface="Times New Roman"/>
              </a:rPr>
              <a:t>streamline </a:t>
            </a:r>
            <a:r>
              <a:rPr sz="2600" dirty="0">
                <a:latin typeface="Times New Roman"/>
                <a:cs typeface="Times New Roman"/>
              </a:rPr>
              <a:t>waste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processes.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leverages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technology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for: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30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AI-</a:t>
            </a:r>
            <a:r>
              <a:rPr sz="2600" b="1" dirty="0">
                <a:latin typeface="Times New Roman"/>
                <a:cs typeface="Times New Roman"/>
              </a:rPr>
              <a:t>powered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waste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sorting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efficient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separation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recycling.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dirty="0">
                <a:latin typeface="Times New Roman"/>
                <a:cs typeface="Times New Roman"/>
              </a:rPr>
              <a:t>Intelligent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scheduling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optimize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waste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collection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routes.</a:t>
            </a:r>
            <a:endParaRPr sz="2600" dirty="0">
              <a:latin typeface="Times New Roman"/>
              <a:cs typeface="Times New Roman"/>
            </a:endParaRPr>
          </a:p>
          <a:p>
            <a:pPr marL="12700" marR="1339215" indent="342265">
              <a:lnSpc>
                <a:spcPts val="3750"/>
              </a:lnSpc>
              <a:spcBef>
                <a:spcPts val="225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Real-</a:t>
            </a:r>
            <a:r>
              <a:rPr sz="2600" b="1" dirty="0">
                <a:latin typeface="Times New Roman"/>
                <a:cs typeface="Times New Roman"/>
              </a:rPr>
              <a:t>time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notifications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users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waste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teams.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framework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aims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improve: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Waste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management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efficiency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dirty="0">
                <a:latin typeface="Times New Roman"/>
                <a:cs typeface="Times New Roman"/>
              </a:rPr>
              <a:t>Recycling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rates</a:t>
            </a:r>
            <a:endParaRPr sz="2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"/>
              <a:tabLst>
                <a:tab pos="35496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Transparency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organization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waste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activities.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1025397"/>
            <a:ext cx="9657080" cy="492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Efficient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Waste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Recycling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86385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Waste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Reduction:</a:t>
            </a:r>
            <a:endParaRPr sz="22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Promote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eco-</a:t>
            </a:r>
            <a:r>
              <a:rPr sz="1900" dirty="0">
                <a:latin typeface="Times New Roman"/>
                <a:cs typeface="Times New Roman"/>
              </a:rPr>
              <a:t>friendly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practices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sustainable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consumption.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Encourage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durable,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reusable,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recyclable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products.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ts val="2275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Implement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waste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prevention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source.</a:t>
            </a:r>
            <a:endParaRPr sz="1900">
              <a:latin typeface="Times New Roman"/>
              <a:cs typeface="Times New Roman"/>
            </a:endParaRPr>
          </a:p>
          <a:p>
            <a:pPr marL="286385" indent="-273685">
              <a:lnSpc>
                <a:spcPts val="2635"/>
              </a:lnSpc>
              <a:buAutoNum type="arabicPeriod"/>
              <a:tabLst>
                <a:tab pos="286385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Waste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Segregation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Processing:</a:t>
            </a:r>
            <a:endParaRPr sz="22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Segregate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waste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source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into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organic,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recyclable,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hazardous,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non-</a:t>
            </a:r>
            <a:r>
              <a:rPr sz="1900" dirty="0">
                <a:latin typeface="Times New Roman"/>
                <a:cs typeface="Times New Roman"/>
              </a:rPr>
              <a:t>recyclable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categories.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ts val="2275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Utilize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modern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technologies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efficient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processing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(composting,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sorting).</a:t>
            </a:r>
            <a:endParaRPr sz="1900">
              <a:latin typeface="Times New Roman"/>
              <a:cs typeface="Times New Roman"/>
            </a:endParaRPr>
          </a:p>
          <a:p>
            <a:pPr marL="290830" indent="-278130">
              <a:lnSpc>
                <a:spcPts val="2635"/>
              </a:lnSpc>
              <a:buAutoNum type="arabicPeriod"/>
              <a:tabLst>
                <a:tab pos="290830" algn="l"/>
              </a:tabLst>
            </a:pPr>
            <a:r>
              <a:rPr sz="2200" b="1" dirty="0">
                <a:latin typeface="Times New Roman"/>
                <a:cs typeface="Times New Roman"/>
              </a:rPr>
              <a:t>Recycling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Maximization:</a:t>
            </a:r>
            <a:endParaRPr sz="22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Improve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recycling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infrastructure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collection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systems.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Foster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innovation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recycling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technologies.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ts val="2275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Increase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recycling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rates.</a:t>
            </a:r>
            <a:endParaRPr sz="1900">
              <a:latin typeface="Times New Roman"/>
              <a:cs typeface="Times New Roman"/>
            </a:endParaRPr>
          </a:p>
          <a:p>
            <a:pPr marL="290830" indent="-278130">
              <a:lnSpc>
                <a:spcPts val="2635"/>
              </a:lnSpc>
              <a:buAutoNum type="arabicPeriod"/>
              <a:tabLst>
                <a:tab pos="290830" algn="l"/>
              </a:tabLst>
            </a:pPr>
            <a:r>
              <a:rPr sz="2200" b="1" dirty="0">
                <a:latin typeface="Times New Roman"/>
                <a:cs typeface="Times New Roman"/>
              </a:rPr>
              <a:t>Regulatory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Framework:</a:t>
            </a:r>
            <a:endParaRPr sz="22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Strengthen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regulations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efficient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waste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management.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Implement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mandatory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recycling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programs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EPR.</a:t>
            </a:r>
            <a:endParaRPr sz="1900">
              <a:latin typeface="Times New Roman"/>
              <a:cs typeface="Times New Roman"/>
            </a:endParaRPr>
          </a:p>
          <a:p>
            <a:pPr marL="686435" lvl="1" indent="-287020">
              <a:lnSpc>
                <a:spcPct val="100000"/>
              </a:lnSpc>
              <a:buFont typeface="Wingdings"/>
              <a:buChar char=""/>
              <a:tabLst>
                <a:tab pos="686435" algn="l"/>
              </a:tabLst>
            </a:pPr>
            <a:r>
              <a:rPr sz="1900" dirty="0">
                <a:latin typeface="Times New Roman"/>
                <a:cs typeface="Times New Roman"/>
              </a:rPr>
              <a:t>Foster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partnerships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collaborative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efforts.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Methodology/Modules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738" y="947699"/>
            <a:ext cx="3632200" cy="45072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354965" algn="l"/>
              </a:tabLst>
            </a:pPr>
            <a:r>
              <a:rPr sz="2800" spc="-20" dirty="0">
                <a:latin typeface="Times New Roman"/>
                <a:cs typeface="Times New Roman"/>
              </a:rPr>
              <a:t>Waste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categorization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Financial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operations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Member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Scheduling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330" algn="l"/>
              </a:tabLst>
            </a:pPr>
            <a:r>
              <a:rPr sz="2800" spc="-20" dirty="0">
                <a:latin typeface="Times New Roman"/>
                <a:cs typeface="Times New Roman"/>
              </a:rPr>
              <a:t>AI-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sorting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54965" algn="l"/>
              </a:tabLst>
            </a:pPr>
            <a:r>
              <a:rPr sz="2800" spc="-10" dirty="0">
                <a:latin typeface="Times New Roman"/>
                <a:cs typeface="Times New Roman"/>
              </a:rPr>
              <a:t>Real-</a:t>
            </a:r>
            <a:r>
              <a:rPr sz="2800" dirty="0">
                <a:latin typeface="Times New Roman"/>
                <a:cs typeface="Times New Roman"/>
              </a:rPr>
              <a:t>time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notifications</a:t>
            </a:r>
            <a:endParaRPr sz="28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330" algn="l"/>
              </a:tabLst>
            </a:pPr>
            <a:r>
              <a:rPr sz="2800" dirty="0">
                <a:latin typeface="Times New Roman"/>
                <a:cs typeface="Times New Roman"/>
              </a:rPr>
              <a:t>Analytics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dashboard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69730" y="2499232"/>
            <a:ext cx="1701800" cy="2067560"/>
            <a:chOff x="9269730" y="2499232"/>
            <a:chExt cx="1701800" cy="2067560"/>
          </a:xfrm>
        </p:grpSpPr>
        <p:sp>
          <p:nvSpPr>
            <p:cNvPr id="4" name="object 4"/>
            <p:cNvSpPr/>
            <p:nvPr/>
          </p:nvSpPr>
          <p:spPr>
            <a:xfrm>
              <a:off x="9282430" y="4023994"/>
              <a:ext cx="1676400" cy="530225"/>
            </a:xfrm>
            <a:custGeom>
              <a:avLst/>
              <a:gdLst/>
              <a:ahLst/>
              <a:cxnLst/>
              <a:rect l="l" t="t" r="r" b="b"/>
              <a:pathLst>
                <a:path w="1676400" h="530225">
                  <a:moveTo>
                    <a:pt x="1588135" y="0"/>
                  </a:moveTo>
                  <a:lnTo>
                    <a:pt x="88265" y="0"/>
                  </a:lnTo>
                  <a:lnTo>
                    <a:pt x="53899" y="6953"/>
                  </a:lnTo>
                  <a:lnTo>
                    <a:pt x="25844" y="25907"/>
                  </a:lnTo>
                  <a:lnTo>
                    <a:pt x="6933" y="54006"/>
                  </a:lnTo>
                  <a:lnTo>
                    <a:pt x="0" y="88391"/>
                  </a:lnTo>
                  <a:lnTo>
                    <a:pt x="0" y="441451"/>
                  </a:lnTo>
                  <a:lnTo>
                    <a:pt x="6933" y="475817"/>
                  </a:lnTo>
                  <a:lnTo>
                    <a:pt x="25844" y="503872"/>
                  </a:lnTo>
                  <a:lnTo>
                    <a:pt x="53899" y="522783"/>
                  </a:lnTo>
                  <a:lnTo>
                    <a:pt x="88265" y="529716"/>
                  </a:lnTo>
                  <a:lnTo>
                    <a:pt x="1588135" y="529716"/>
                  </a:lnTo>
                  <a:lnTo>
                    <a:pt x="1622500" y="522783"/>
                  </a:lnTo>
                  <a:lnTo>
                    <a:pt x="1650555" y="503872"/>
                  </a:lnTo>
                  <a:lnTo>
                    <a:pt x="1669466" y="475817"/>
                  </a:lnTo>
                  <a:lnTo>
                    <a:pt x="1676400" y="441451"/>
                  </a:lnTo>
                  <a:lnTo>
                    <a:pt x="1676400" y="88391"/>
                  </a:lnTo>
                  <a:lnTo>
                    <a:pt x="1669466" y="54006"/>
                  </a:lnTo>
                  <a:lnTo>
                    <a:pt x="1650555" y="25907"/>
                  </a:lnTo>
                  <a:lnTo>
                    <a:pt x="1622500" y="6953"/>
                  </a:lnTo>
                  <a:lnTo>
                    <a:pt x="1588135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82430" y="4023994"/>
              <a:ext cx="1676400" cy="530225"/>
            </a:xfrm>
            <a:custGeom>
              <a:avLst/>
              <a:gdLst/>
              <a:ahLst/>
              <a:cxnLst/>
              <a:rect l="l" t="t" r="r" b="b"/>
              <a:pathLst>
                <a:path w="1676400" h="530225">
                  <a:moveTo>
                    <a:pt x="0" y="88391"/>
                  </a:moveTo>
                  <a:lnTo>
                    <a:pt x="6933" y="54006"/>
                  </a:lnTo>
                  <a:lnTo>
                    <a:pt x="25844" y="25907"/>
                  </a:lnTo>
                  <a:lnTo>
                    <a:pt x="53899" y="6953"/>
                  </a:lnTo>
                  <a:lnTo>
                    <a:pt x="88265" y="0"/>
                  </a:lnTo>
                  <a:lnTo>
                    <a:pt x="1588135" y="0"/>
                  </a:lnTo>
                  <a:lnTo>
                    <a:pt x="1622500" y="6953"/>
                  </a:lnTo>
                  <a:lnTo>
                    <a:pt x="1650555" y="25907"/>
                  </a:lnTo>
                  <a:lnTo>
                    <a:pt x="1669466" y="54006"/>
                  </a:lnTo>
                  <a:lnTo>
                    <a:pt x="1676400" y="88391"/>
                  </a:lnTo>
                  <a:lnTo>
                    <a:pt x="1676400" y="441451"/>
                  </a:lnTo>
                  <a:lnTo>
                    <a:pt x="1669466" y="475817"/>
                  </a:lnTo>
                  <a:lnTo>
                    <a:pt x="1650555" y="503872"/>
                  </a:lnTo>
                  <a:lnTo>
                    <a:pt x="1622500" y="522783"/>
                  </a:lnTo>
                  <a:lnTo>
                    <a:pt x="1588135" y="529716"/>
                  </a:lnTo>
                  <a:lnTo>
                    <a:pt x="88265" y="529716"/>
                  </a:lnTo>
                  <a:lnTo>
                    <a:pt x="53899" y="522783"/>
                  </a:lnTo>
                  <a:lnTo>
                    <a:pt x="25844" y="503872"/>
                  </a:lnTo>
                  <a:lnTo>
                    <a:pt x="6933" y="475817"/>
                  </a:lnTo>
                  <a:lnTo>
                    <a:pt x="0" y="441451"/>
                  </a:lnTo>
                  <a:lnTo>
                    <a:pt x="0" y="88391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8048" y="2511932"/>
              <a:ext cx="1082675" cy="990600"/>
            </a:xfrm>
            <a:custGeom>
              <a:avLst/>
              <a:gdLst/>
              <a:ahLst/>
              <a:cxnLst/>
              <a:rect l="l" t="t" r="r" b="b"/>
              <a:pathLst>
                <a:path w="1082675" h="990600">
                  <a:moveTo>
                    <a:pt x="541274" y="0"/>
                  </a:moveTo>
                  <a:lnTo>
                    <a:pt x="0" y="495045"/>
                  </a:lnTo>
                  <a:lnTo>
                    <a:pt x="541274" y="990218"/>
                  </a:lnTo>
                  <a:lnTo>
                    <a:pt x="1082421" y="495045"/>
                  </a:lnTo>
                  <a:lnTo>
                    <a:pt x="541274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8048" y="2511932"/>
              <a:ext cx="1082675" cy="990600"/>
            </a:xfrm>
            <a:custGeom>
              <a:avLst/>
              <a:gdLst/>
              <a:ahLst/>
              <a:cxnLst/>
              <a:rect l="l" t="t" r="r" b="b"/>
              <a:pathLst>
                <a:path w="1082675" h="990600">
                  <a:moveTo>
                    <a:pt x="0" y="495045"/>
                  </a:moveTo>
                  <a:lnTo>
                    <a:pt x="541274" y="0"/>
                  </a:lnTo>
                  <a:lnTo>
                    <a:pt x="1082421" y="495045"/>
                  </a:lnTo>
                  <a:lnTo>
                    <a:pt x="541274" y="990218"/>
                  </a:lnTo>
                  <a:lnTo>
                    <a:pt x="0" y="495045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8151" y="1305052"/>
            <a:ext cx="3969385" cy="804545"/>
            <a:chOff x="858151" y="1305052"/>
            <a:chExt cx="3969385" cy="804545"/>
          </a:xfrm>
        </p:grpSpPr>
        <p:sp>
          <p:nvSpPr>
            <p:cNvPr id="9" name="object 9"/>
            <p:cNvSpPr/>
            <p:nvPr/>
          </p:nvSpPr>
          <p:spPr>
            <a:xfrm>
              <a:off x="870851" y="1415542"/>
              <a:ext cx="1400175" cy="487680"/>
            </a:xfrm>
            <a:custGeom>
              <a:avLst/>
              <a:gdLst/>
              <a:ahLst/>
              <a:cxnLst/>
              <a:rect l="l" t="t" r="r" b="b"/>
              <a:pathLst>
                <a:path w="1400175" h="487680">
                  <a:moveTo>
                    <a:pt x="1318374" y="0"/>
                  </a:moveTo>
                  <a:lnTo>
                    <a:pt x="81229" y="0"/>
                  </a:lnTo>
                  <a:lnTo>
                    <a:pt x="49613" y="6377"/>
                  </a:lnTo>
                  <a:lnTo>
                    <a:pt x="23793" y="23780"/>
                  </a:lnTo>
                  <a:lnTo>
                    <a:pt x="6384" y="49613"/>
                  </a:lnTo>
                  <a:lnTo>
                    <a:pt x="0" y="81280"/>
                  </a:lnTo>
                  <a:lnTo>
                    <a:pt x="0" y="406146"/>
                  </a:lnTo>
                  <a:lnTo>
                    <a:pt x="6384" y="437739"/>
                  </a:lnTo>
                  <a:lnTo>
                    <a:pt x="23793" y="463534"/>
                  </a:lnTo>
                  <a:lnTo>
                    <a:pt x="49613" y="480923"/>
                  </a:lnTo>
                  <a:lnTo>
                    <a:pt x="81229" y="487299"/>
                  </a:lnTo>
                  <a:lnTo>
                    <a:pt x="1318374" y="487299"/>
                  </a:lnTo>
                  <a:lnTo>
                    <a:pt x="1349987" y="480923"/>
                  </a:lnTo>
                  <a:lnTo>
                    <a:pt x="1375825" y="463534"/>
                  </a:lnTo>
                  <a:lnTo>
                    <a:pt x="1393258" y="437739"/>
                  </a:lnTo>
                  <a:lnTo>
                    <a:pt x="1399654" y="406146"/>
                  </a:lnTo>
                  <a:lnTo>
                    <a:pt x="1399654" y="81280"/>
                  </a:lnTo>
                  <a:lnTo>
                    <a:pt x="1393258" y="49613"/>
                  </a:lnTo>
                  <a:lnTo>
                    <a:pt x="1375825" y="23780"/>
                  </a:lnTo>
                  <a:lnTo>
                    <a:pt x="1349987" y="6377"/>
                  </a:lnTo>
                  <a:lnTo>
                    <a:pt x="1318374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851" y="1415542"/>
              <a:ext cx="1400175" cy="487680"/>
            </a:xfrm>
            <a:custGeom>
              <a:avLst/>
              <a:gdLst/>
              <a:ahLst/>
              <a:cxnLst/>
              <a:rect l="l" t="t" r="r" b="b"/>
              <a:pathLst>
                <a:path w="1400175" h="487680">
                  <a:moveTo>
                    <a:pt x="0" y="81280"/>
                  </a:moveTo>
                  <a:lnTo>
                    <a:pt x="6384" y="49613"/>
                  </a:lnTo>
                  <a:lnTo>
                    <a:pt x="23793" y="23780"/>
                  </a:lnTo>
                  <a:lnTo>
                    <a:pt x="49613" y="6377"/>
                  </a:lnTo>
                  <a:lnTo>
                    <a:pt x="81229" y="0"/>
                  </a:lnTo>
                  <a:lnTo>
                    <a:pt x="1318374" y="0"/>
                  </a:lnTo>
                  <a:lnTo>
                    <a:pt x="1349987" y="6377"/>
                  </a:lnTo>
                  <a:lnTo>
                    <a:pt x="1375825" y="23780"/>
                  </a:lnTo>
                  <a:lnTo>
                    <a:pt x="1393258" y="49613"/>
                  </a:lnTo>
                  <a:lnTo>
                    <a:pt x="1399654" y="81280"/>
                  </a:lnTo>
                  <a:lnTo>
                    <a:pt x="1399654" y="406146"/>
                  </a:lnTo>
                  <a:lnTo>
                    <a:pt x="1393258" y="437739"/>
                  </a:lnTo>
                  <a:lnTo>
                    <a:pt x="1375825" y="463534"/>
                  </a:lnTo>
                  <a:lnTo>
                    <a:pt x="1349987" y="480923"/>
                  </a:lnTo>
                  <a:lnTo>
                    <a:pt x="1318374" y="487299"/>
                  </a:lnTo>
                  <a:lnTo>
                    <a:pt x="81229" y="487299"/>
                  </a:lnTo>
                  <a:lnTo>
                    <a:pt x="49613" y="480923"/>
                  </a:lnTo>
                  <a:lnTo>
                    <a:pt x="23793" y="463534"/>
                  </a:lnTo>
                  <a:lnTo>
                    <a:pt x="6384" y="437739"/>
                  </a:lnTo>
                  <a:lnTo>
                    <a:pt x="0" y="406146"/>
                  </a:lnTo>
                  <a:lnTo>
                    <a:pt x="0" y="8128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0505" y="1664462"/>
              <a:ext cx="781050" cy="85725"/>
            </a:xfrm>
            <a:custGeom>
              <a:avLst/>
              <a:gdLst/>
              <a:ahLst/>
              <a:cxnLst/>
              <a:rect l="l" t="t" r="r" b="b"/>
              <a:pathLst>
                <a:path w="781050" h="85725">
                  <a:moveTo>
                    <a:pt x="694817" y="0"/>
                  </a:moveTo>
                  <a:lnTo>
                    <a:pt x="694817" y="85725"/>
                  </a:lnTo>
                  <a:lnTo>
                    <a:pt x="752051" y="57150"/>
                  </a:lnTo>
                  <a:lnTo>
                    <a:pt x="709168" y="57150"/>
                  </a:lnTo>
                  <a:lnTo>
                    <a:pt x="709168" y="28575"/>
                  </a:lnTo>
                  <a:lnTo>
                    <a:pt x="751882" y="28575"/>
                  </a:lnTo>
                  <a:lnTo>
                    <a:pt x="694817" y="0"/>
                  </a:lnTo>
                  <a:close/>
                </a:path>
                <a:path w="781050" h="85725">
                  <a:moveTo>
                    <a:pt x="694817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694817" y="57150"/>
                  </a:lnTo>
                  <a:lnTo>
                    <a:pt x="694817" y="28575"/>
                  </a:lnTo>
                  <a:close/>
                </a:path>
                <a:path w="781050" h="85725">
                  <a:moveTo>
                    <a:pt x="751882" y="28575"/>
                  </a:moveTo>
                  <a:lnTo>
                    <a:pt x="709168" y="28575"/>
                  </a:lnTo>
                  <a:lnTo>
                    <a:pt x="709168" y="57150"/>
                  </a:lnTo>
                  <a:lnTo>
                    <a:pt x="752051" y="57150"/>
                  </a:lnTo>
                  <a:lnTo>
                    <a:pt x="780542" y="42925"/>
                  </a:lnTo>
                  <a:lnTo>
                    <a:pt x="75188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1048" y="1317752"/>
              <a:ext cx="1076325" cy="779145"/>
            </a:xfrm>
            <a:custGeom>
              <a:avLst/>
              <a:gdLst/>
              <a:ahLst/>
              <a:cxnLst/>
              <a:rect l="l" t="t" r="r" b="b"/>
              <a:pathLst>
                <a:path w="1076325" h="779144">
                  <a:moveTo>
                    <a:pt x="538099" y="0"/>
                  </a:moveTo>
                  <a:lnTo>
                    <a:pt x="0" y="389636"/>
                  </a:lnTo>
                  <a:lnTo>
                    <a:pt x="538099" y="779145"/>
                  </a:lnTo>
                  <a:lnTo>
                    <a:pt x="1076198" y="389636"/>
                  </a:lnTo>
                  <a:lnTo>
                    <a:pt x="53809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1048" y="1317752"/>
              <a:ext cx="1076325" cy="779145"/>
            </a:xfrm>
            <a:custGeom>
              <a:avLst/>
              <a:gdLst/>
              <a:ahLst/>
              <a:cxnLst/>
              <a:rect l="l" t="t" r="r" b="b"/>
              <a:pathLst>
                <a:path w="1076325" h="779144">
                  <a:moveTo>
                    <a:pt x="0" y="389636"/>
                  </a:moveTo>
                  <a:lnTo>
                    <a:pt x="538099" y="0"/>
                  </a:lnTo>
                  <a:lnTo>
                    <a:pt x="1076198" y="389636"/>
                  </a:lnTo>
                  <a:lnTo>
                    <a:pt x="538099" y="779145"/>
                  </a:lnTo>
                  <a:lnTo>
                    <a:pt x="0" y="389636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7118" y="1660144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3917" y="0"/>
                  </a:moveTo>
                  <a:lnTo>
                    <a:pt x="614552" y="85725"/>
                  </a:lnTo>
                  <a:lnTo>
                    <a:pt x="670588" y="57123"/>
                  </a:lnTo>
                  <a:lnTo>
                    <a:pt x="628523" y="57123"/>
                  </a:lnTo>
                  <a:lnTo>
                    <a:pt x="628396" y="28548"/>
                  </a:lnTo>
                  <a:lnTo>
                    <a:pt x="672133" y="28548"/>
                  </a:lnTo>
                  <a:lnTo>
                    <a:pt x="613917" y="0"/>
                  </a:lnTo>
                  <a:close/>
                </a:path>
                <a:path w="700404" h="85725">
                  <a:moveTo>
                    <a:pt x="614129" y="28548"/>
                  </a:moveTo>
                  <a:lnTo>
                    <a:pt x="0" y="32892"/>
                  </a:lnTo>
                  <a:lnTo>
                    <a:pt x="215" y="57123"/>
                  </a:lnTo>
                  <a:lnTo>
                    <a:pt x="253" y="61467"/>
                  </a:lnTo>
                  <a:lnTo>
                    <a:pt x="614341" y="57123"/>
                  </a:lnTo>
                  <a:lnTo>
                    <a:pt x="614230" y="42163"/>
                  </a:lnTo>
                  <a:lnTo>
                    <a:pt x="614129" y="28548"/>
                  </a:lnTo>
                  <a:close/>
                </a:path>
                <a:path w="700404" h="85725">
                  <a:moveTo>
                    <a:pt x="672133" y="28548"/>
                  </a:moveTo>
                  <a:lnTo>
                    <a:pt x="628396" y="28548"/>
                  </a:lnTo>
                  <a:lnTo>
                    <a:pt x="628523" y="57123"/>
                  </a:lnTo>
                  <a:lnTo>
                    <a:pt x="670588" y="57123"/>
                  </a:lnTo>
                  <a:lnTo>
                    <a:pt x="699896" y="42163"/>
                  </a:lnTo>
                  <a:lnTo>
                    <a:pt x="672133" y="28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29603" y="1305026"/>
            <a:ext cx="2109470" cy="3074670"/>
            <a:chOff x="6229603" y="1305026"/>
            <a:chExt cx="2109470" cy="3074670"/>
          </a:xfrm>
        </p:grpSpPr>
        <p:sp>
          <p:nvSpPr>
            <p:cNvPr id="16" name="object 16"/>
            <p:cNvSpPr/>
            <p:nvPr/>
          </p:nvSpPr>
          <p:spPr>
            <a:xfrm>
              <a:off x="7097013" y="2722753"/>
              <a:ext cx="1152525" cy="451484"/>
            </a:xfrm>
            <a:custGeom>
              <a:avLst/>
              <a:gdLst/>
              <a:ahLst/>
              <a:cxnLst/>
              <a:rect l="l" t="t" r="r" b="b"/>
              <a:pathLst>
                <a:path w="1152525" h="451485">
                  <a:moveTo>
                    <a:pt x="1076959" y="0"/>
                  </a:moveTo>
                  <a:lnTo>
                    <a:pt x="75310" y="0"/>
                  </a:lnTo>
                  <a:lnTo>
                    <a:pt x="46023" y="5907"/>
                  </a:lnTo>
                  <a:lnTo>
                    <a:pt x="22082" y="22018"/>
                  </a:lnTo>
                  <a:lnTo>
                    <a:pt x="5927" y="45916"/>
                  </a:lnTo>
                  <a:lnTo>
                    <a:pt x="0" y="75184"/>
                  </a:lnTo>
                  <a:lnTo>
                    <a:pt x="0" y="376047"/>
                  </a:lnTo>
                  <a:lnTo>
                    <a:pt x="5927" y="405314"/>
                  </a:lnTo>
                  <a:lnTo>
                    <a:pt x="22082" y="429212"/>
                  </a:lnTo>
                  <a:lnTo>
                    <a:pt x="46023" y="445323"/>
                  </a:lnTo>
                  <a:lnTo>
                    <a:pt x="75310" y="451231"/>
                  </a:lnTo>
                  <a:lnTo>
                    <a:pt x="1076959" y="451231"/>
                  </a:lnTo>
                  <a:lnTo>
                    <a:pt x="1106227" y="445323"/>
                  </a:lnTo>
                  <a:lnTo>
                    <a:pt x="1130125" y="429212"/>
                  </a:lnTo>
                  <a:lnTo>
                    <a:pt x="1146236" y="405314"/>
                  </a:lnTo>
                  <a:lnTo>
                    <a:pt x="1152143" y="376047"/>
                  </a:lnTo>
                  <a:lnTo>
                    <a:pt x="1152143" y="75184"/>
                  </a:lnTo>
                  <a:lnTo>
                    <a:pt x="1146236" y="45916"/>
                  </a:lnTo>
                  <a:lnTo>
                    <a:pt x="1130125" y="22018"/>
                  </a:lnTo>
                  <a:lnTo>
                    <a:pt x="1106227" y="5907"/>
                  </a:lnTo>
                  <a:lnTo>
                    <a:pt x="107695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97013" y="2722753"/>
              <a:ext cx="1152525" cy="451484"/>
            </a:xfrm>
            <a:custGeom>
              <a:avLst/>
              <a:gdLst/>
              <a:ahLst/>
              <a:cxnLst/>
              <a:rect l="l" t="t" r="r" b="b"/>
              <a:pathLst>
                <a:path w="1152525" h="451485">
                  <a:moveTo>
                    <a:pt x="0" y="75184"/>
                  </a:moveTo>
                  <a:lnTo>
                    <a:pt x="5927" y="45916"/>
                  </a:lnTo>
                  <a:lnTo>
                    <a:pt x="22082" y="22018"/>
                  </a:lnTo>
                  <a:lnTo>
                    <a:pt x="46023" y="5907"/>
                  </a:lnTo>
                  <a:lnTo>
                    <a:pt x="75310" y="0"/>
                  </a:lnTo>
                  <a:lnTo>
                    <a:pt x="1076959" y="0"/>
                  </a:lnTo>
                  <a:lnTo>
                    <a:pt x="1106227" y="5907"/>
                  </a:lnTo>
                  <a:lnTo>
                    <a:pt x="1130125" y="22018"/>
                  </a:lnTo>
                  <a:lnTo>
                    <a:pt x="1146236" y="45916"/>
                  </a:lnTo>
                  <a:lnTo>
                    <a:pt x="1152143" y="75184"/>
                  </a:lnTo>
                  <a:lnTo>
                    <a:pt x="1152143" y="376047"/>
                  </a:lnTo>
                  <a:lnTo>
                    <a:pt x="1146236" y="405314"/>
                  </a:lnTo>
                  <a:lnTo>
                    <a:pt x="1130125" y="429212"/>
                  </a:lnTo>
                  <a:lnTo>
                    <a:pt x="1106227" y="445323"/>
                  </a:lnTo>
                  <a:lnTo>
                    <a:pt x="1076959" y="451231"/>
                  </a:lnTo>
                  <a:lnTo>
                    <a:pt x="75310" y="451231"/>
                  </a:lnTo>
                  <a:lnTo>
                    <a:pt x="46023" y="445323"/>
                  </a:lnTo>
                  <a:lnTo>
                    <a:pt x="22082" y="429212"/>
                  </a:lnTo>
                  <a:lnTo>
                    <a:pt x="5927" y="405314"/>
                  </a:lnTo>
                  <a:lnTo>
                    <a:pt x="0" y="376047"/>
                  </a:lnTo>
                  <a:lnTo>
                    <a:pt x="0" y="75184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7333" y="3935094"/>
              <a:ext cx="1132205" cy="431800"/>
            </a:xfrm>
            <a:custGeom>
              <a:avLst/>
              <a:gdLst/>
              <a:ahLst/>
              <a:cxnLst/>
              <a:rect l="l" t="t" r="r" b="b"/>
              <a:pathLst>
                <a:path w="1132204" h="431800">
                  <a:moveTo>
                    <a:pt x="1060069" y="0"/>
                  </a:moveTo>
                  <a:lnTo>
                    <a:pt x="71882" y="0"/>
                  </a:lnTo>
                  <a:lnTo>
                    <a:pt x="43880" y="5659"/>
                  </a:lnTo>
                  <a:lnTo>
                    <a:pt x="21034" y="21081"/>
                  </a:lnTo>
                  <a:lnTo>
                    <a:pt x="5641" y="43934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357"/>
                  </a:lnTo>
                  <a:lnTo>
                    <a:pt x="21034" y="410209"/>
                  </a:lnTo>
                  <a:lnTo>
                    <a:pt x="43880" y="425632"/>
                  </a:lnTo>
                  <a:lnTo>
                    <a:pt x="71882" y="431291"/>
                  </a:lnTo>
                  <a:lnTo>
                    <a:pt x="1060069" y="431291"/>
                  </a:lnTo>
                  <a:lnTo>
                    <a:pt x="1087997" y="425632"/>
                  </a:lnTo>
                  <a:lnTo>
                    <a:pt x="1110805" y="410209"/>
                  </a:lnTo>
                  <a:lnTo>
                    <a:pt x="1126184" y="387357"/>
                  </a:lnTo>
                  <a:lnTo>
                    <a:pt x="1131824" y="359409"/>
                  </a:lnTo>
                  <a:lnTo>
                    <a:pt x="1131824" y="71881"/>
                  </a:lnTo>
                  <a:lnTo>
                    <a:pt x="1126184" y="43934"/>
                  </a:lnTo>
                  <a:lnTo>
                    <a:pt x="1110805" y="21081"/>
                  </a:lnTo>
                  <a:lnTo>
                    <a:pt x="1087997" y="5659"/>
                  </a:lnTo>
                  <a:lnTo>
                    <a:pt x="106006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26452" y="1317726"/>
              <a:ext cx="1399540" cy="3049270"/>
            </a:xfrm>
            <a:custGeom>
              <a:avLst/>
              <a:gdLst/>
              <a:ahLst/>
              <a:cxnLst/>
              <a:rect l="l" t="t" r="r" b="b"/>
              <a:pathLst>
                <a:path w="1399540" h="3049270">
                  <a:moveTo>
                    <a:pt x="190880" y="2689250"/>
                  </a:moveTo>
                  <a:lnTo>
                    <a:pt x="196522" y="2661302"/>
                  </a:lnTo>
                  <a:lnTo>
                    <a:pt x="211915" y="2638450"/>
                  </a:lnTo>
                  <a:lnTo>
                    <a:pt x="234761" y="2623027"/>
                  </a:lnTo>
                  <a:lnTo>
                    <a:pt x="262763" y="2617368"/>
                  </a:lnTo>
                  <a:lnTo>
                    <a:pt x="1250950" y="2617368"/>
                  </a:lnTo>
                  <a:lnTo>
                    <a:pt x="1278878" y="2623027"/>
                  </a:lnTo>
                  <a:lnTo>
                    <a:pt x="1301686" y="2638450"/>
                  </a:lnTo>
                  <a:lnTo>
                    <a:pt x="1317065" y="2661302"/>
                  </a:lnTo>
                  <a:lnTo>
                    <a:pt x="1322704" y="2689250"/>
                  </a:lnTo>
                  <a:lnTo>
                    <a:pt x="1322704" y="2976778"/>
                  </a:lnTo>
                  <a:lnTo>
                    <a:pt x="1317065" y="3004726"/>
                  </a:lnTo>
                  <a:lnTo>
                    <a:pt x="1301686" y="3027578"/>
                  </a:lnTo>
                  <a:lnTo>
                    <a:pt x="1278878" y="3043000"/>
                  </a:lnTo>
                  <a:lnTo>
                    <a:pt x="1250950" y="3048660"/>
                  </a:lnTo>
                  <a:lnTo>
                    <a:pt x="262763" y="3048660"/>
                  </a:lnTo>
                  <a:lnTo>
                    <a:pt x="234761" y="3043000"/>
                  </a:lnTo>
                  <a:lnTo>
                    <a:pt x="211915" y="3027578"/>
                  </a:lnTo>
                  <a:lnTo>
                    <a:pt x="196522" y="3004726"/>
                  </a:lnTo>
                  <a:lnTo>
                    <a:pt x="190880" y="2976778"/>
                  </a:lnTo>
                  <a:lnTo>
                    <a:pt x="190880" y="2689250"/>
                  </a:lnTo>
                  <a:close/>
                </a:path>
                <a:path w="1399540" h="3049270">
                  <a:moveTo>
                    <a:pt x="0" y="628675"/>
                  </a:moveTo>
                  <a:lnTo>
                    <a:pt x="1399540" y="628675"/>
                  </a:lnTo>
                  <a:lnTo>
                    <a:pt x="1399540" y="0"/>
                  </a:lnTo>
                  <a:lnTo>
                    <a:pt x="0" y="0"/>
                  </a:lnTo>
                  <a:lnTo>
                    <a:pt x="0" y="628675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7333" y="3368040"/>
              <a:ext cx="1096010" cy="436245"/>
            </a:xfrm>
            <a:custGeom>
              <a:avLst/>
              <a:gdLst/>
              <a:ahLst/>
              <a:cxnLst/>
              <a:rect l="l" t="t" r="r" b="b"/>
              <a:pathLst>
                <a:path w="1096009" h="436245">
                  <a:moveTo>
                    <a:pt x="1023239" y="0"/>
                  </a:moveTo>
                  <a:lnTo>
                    <a:pt x="72644" y="0"/>
                  </a:lnTo>
                  <a:lnTo>
                    <a:pt x="44362" y="5726"/>
                  </a:lnTo>
                  <a:lnTo>
                    <a:pt x="21272" y="21335"/>
                  </a:lnTo>
                  <a:lnTo>
                    <a:pt x="5707" y="44469"/>
                  </a:lnTo>
                  <a:lnTo>
                    <a:pt x="0" y="72771"/>
                  </a:lnTo>
                  <a:lnTo>
                    <a:pt x="0" y="363601"/>
                  </a:lnTo>
                  <a:lnTo>
                    <a:pt x="5707" y="391882"/>
                  </a:lnTo>
                  <a:lnTo>
                    <a:pt x="21272" y="414972"/>
                  </a:lnTo>
                  <a:lnTo>
                    <a:pt x="44362" y="430537"/>
                  </a:lnTo>
                  <a:lnTo>
                    <a:pt x="72644" y="436245"/>
                  </a:lnTo>
                  <a:lnTo>
                    <a:pt x="1023239" y="436245"/>
                  </a:lnTo>
                  <a:lnTo>
                    <a:pt x="1051540" y="430537"/>
                  </a:lnTo>
                  <a:lnTo>
                    <a:pt x="1074674" y="414972"/>
                  </a:lnTo>
                  <a:lnTo>
                    <a:pt x="1090283" y="391882"/>
                  </a:lnTo>
                  <a:lnTo>
                    <a:pt x="1096010" y="363601"/>
                  </a:lnTo>
                  <a:lnTo>
                    <a:pt x="1096010" y="72771"/>
                  </a:lnTo>
                  <a:lnTo>
                    <a:pt x="1090283" y="44469"/>
                  </a:lnTo>
                  <a:lnTo>
                    <a:pt x="1074674" y="21336"/>
                  </a:lnTo>
                  <a:lnTo>
                    <a:pt x="1051540" y="5726"/>
                  </a:lnTo>
                  <a:lnTo>
                    <a:pt x="1023239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7333" y="3368040"/>
              <a:ext cx="1096010" cy="436245"/>
            </a:xfrm>
            <a:custGeom>
              <a:avLst/>
              <a:gdLst/>
              <a:ahLst/>
              <a:cxnLst/>
              <a:rect l="l" t="t" r="r" b="b"/>
              <a:pathLst>
                <a:path w="1096009" h="436245">
                  <a:moveTo>
                    <a:pt x="0" y="72771"/>
                  </a:moveTo>
                  <a:lnTo>
                    <a:pt x="5707" y="44469"/>
                  </a:lnTo>
                  <a:lnTo>
                    <a:pt x="21272" y="21335"/>
                  </a:lnTo>
                  <a:lnTo>
                    <a:pt x="44362" y="5726"/>
                  </a:lnTo>
                  <a:lnTo>
                    <a:pt x="72644" y="0"/>
                  </a:lnTo>
                  <a:lnTo>
                    <a:pt x="1023239" y="0"/>
                  </a:lnTo>
                  <a:lnTo>
                    <a:pt x="1051540" y="5726"/>
                  </a:lnTo>
                  <a:lnTo>
                    <a:pt x="1074674" y="21336"/>
                  </a:lnTo>
                  <a:lnTo>
                    <a:pt x="1090283" y="44469"/>
                  </a:lnTo>
                  <a:lnTo>
                    <a:pt x="1096010" y="72771"/>
                  </a:lnTo>
                  <a:lnTo>
                    <a:pt x="1096010" y="363601"/>
                  </a:lnTo>
                  <a:lnTo>
                    <a:pt x="1090283" y="391882"/>
                  </a:lnTo>
                  <a:lnTo>
                    <a:pt x="1074674" y="414972"/>
                  </a:lnTo>
                  <a:lnTo>
                    <a:pt x="1051540" y="430537"/>
                  </a:lnTo>
                  <a:lnTo>
                    <a:pt x="1023239" y="436245"/>
                  </a:lnTo>
                  <a:lnTo>
                    <a:pt x="72644" y="436245"/>
                  </a:lnTo>
                  <a:lnTo>
                    <a:pt x="44362" y="430537"/>
                  </a:lnTo>
                  <a:lnTo>
                    <a:pt x="21272" y="414972"/>
                  </a:lnTo>
                  <a:lnTo>
                    <a:pt x="5707" y="391882"/>
                  </a:lnTo>
                  <a:lnTo>
                    <a:pt x="0" y="363601"/>
                  </a:lnTo>
                  <a:lnTo>
                    <a:pt x="0" y="72771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7333" y="2114804"/>
              <a:ext cx="1082675" cy="451484"/>
            </a:xfrm>
            <a:custGeom>
              <a:avLst/>
              <a:gdLst/>
              <a:ahLst/>
              <a:cxnLst/>
              <a:rect l="l" t="t" r="r" b="b"/>
              <a:pathLst>
                <a:path w="1082675" h="451485">
                  <a:moveTo>
                    <a:pt x="1007110" y="0"/>
                  </a:moveTo>
                  <a:lnTo>
                    <a:pt x="75184" y="0"/>
                  </a:lnTo>
                  <a:lnTo>
                    <a:pt x="45916" y="5907"/>
                  </a:lnTo>
                  <a:lnTo>
                    <a:pt x="22018" y="22018"/>
                  </a:lnTo>
                  <a:lnTo>
                    <a:pt x="5907" y="45916"/>
                  </a:lnTo>
                  <a:lnTo>
                    <a:pt x="0" y="75184"/>
                  </a:lnTo>
                  <a:lnTo>
                    <a:pt x="0" y="375920"/>
                  </a:lnTo>
                  <a:lnTo>
                    <a:pt x="5907" y="405207"/>
                  </a:lnTo>
                  <a:lnTo>
                    <a:pt x="22018" y="429148"/>
                  </a:lnTo>
                  <a:lnTo>
                    <a:pt x="45916" y="445303"/>
                  </a:lnTo>
                  <a:lnTo>
                    <a:pt x="75184" y="451231"/>
                  </a:lnTo>
                  <a:lnTo>
                    <a:pt x="1007110" y="451231"/>
                  </a:lnTo>
                  <a:lnTo>
                    <a:pt x="1036377" y="445303"/>
                  </a:lnTo>
                  <a:lnTo>
                    <a:pt x="1060275" y="429148"/>
                  </a:lnTo>
                  <a:lnTo>
                    <a:pt x="1076386" y="405207"/>
                  </a:lnTo>
                  <a:lnTo>
                    <a:pt x="1082294" y="375920"/>
                  </a:lnTo>
                  <a:lnTo>
                    <a:pt x="1082294" y="75184"/>
                  </a:lnTo>
                  <a:lnTo>
                    <a:pt x="1076386" y="45916"/>
                  </a:lnTo>
                  <a:lnTo>
                    <a:pt x="1060275" y="22018"/>
                  </a:lnTo>
                  <a:lnTo>
                    <a:pt x="1036377" y="5907"/>
                  </a:lnTo>
                  <a:lnTo>
                    <a:pt x="100711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17333" y="2114804"/>
              <a:ext cx="1082675" cy="451484"/>
            </a:xfrm>
            <a:custGeom>
              <a:avLst/>
              <a:gdLst/>
              <a:ahLst/>
              <a:cxnLst/>
              <a:rect l="l" t="t" r="r" b="b"/>
              <a:pathLst>
                <a:path w="1082675" h="451485">
                  <a:moveTo>
                    <a:pt x="0" y="75184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4" y="0"/>
                  </a:lnTo>
                  <a:lnTo>
                    <a:pt x="1007110" y="0"/>
                  </a:lnTo>
                  <a:lnTo>
                    <a:pt x="1036377" y="5907"/>
                  </a:lnTo>
                  <a:lnTo>
                    <a:pt x="1060275" y="22018"/>
                  </a:lnTo>
                  <a:lnTo>
                    <a:pt x="1076386" y="45916"/>
                  </a:lnTo>
                  <a:lnTo>
                    <a:pt x="1082294" y="75184"/>
                  </a:lnTo>
                  <a:lnTo>
                    <a:pt x="1082294" y="375920"/>
                  </a:lnTo>
                  <a:lnTo>
                    <a:pt x="1076386" y="405207"/>
                  </a:lnTo>
                  <a:lnTo>
                    <a:pt x="1060275" y="429148"/>
                  </a:lnTo>
                  <a:lnTo>
                    <a:pt x="1036377" y="445303"/>
                  </a:lnTo>
                  <a:lnTo>
                    <a:pt x="1007110" y="451231"/>
                  </a:lnTo>
                  <a:lnTo>
                    <a:pt x="75184" y="451231"/>
                  </a:lnTo>
                  <a:lnTo>
                    <a:pt x="45916" y="445303"/>
                  </a:lnTo>
                  <a:lnTo>
                    <a:pt x="22018" y="429148"/>
                  </a:lnTo>
                  <a:lnTo>
                    <a:pt x="5907" y="405207"/>
                  </a:lnTo>
                  <a:lnTo>
                    <a:pt x="0" y="375920"/>
                  </a:lnTo>
                  <a:lnTo>
                    <a:pt x="0" y="75184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9603" y="1616456"/>
              <a:ext cx="700405" cy="85725"/>
            </a:xfrm>
            <a:custGeom>
              <a:avLst/>
              <a:gdLst/>
              <a:ahLst/>
              <a:cxnLst/>
              <a:rect l="l" t="t" r="r" b="b"/>
              <a:pathLst>
                <a:path w="700404" h="85725">
                  <a:moveTo>
                    <a:pt x="613918" y="0"/>
                  </a:moveTo>
                  <a:lnTo>
                    <a:pt x="614552" y="85725"/>
                  </a:lnTo>
                  <a:lnTo>
                    <a:pt x="670587" y="57124"/>
                  </a:lnTo>
                  <a:lnTo>
                    <a:pt x="628650" y="57124"/>
                  </a:lnTo>
                  <a:lnTo>
                    <a:pt x="628517" y="42164"/>
                  </a:lnTo>
                  <a:lnTo>
                    <a:pt x="628396" y="28548"/>
                  </a:lnTo>
                  <a:lnTo>
                    <a:pt x="672133" y="28548"/>
                  </a:lnTo>
                  <a:lnTo>
                    <a:pt x="613918" y="0"/>
                  </a:lnTo>
                  <a:close/>
                </a:path>
                <a:path w="700404" h="85725">
                  <a:moveTo>
                    <a:pt x="614129" y="28548"/>
                  </a:moveTo>
                  <a:lnTo>
                    <a:pt x="0" y="32893"/>
                  </a:lnTo>
                  <a:lnTo>
                    <a:pt x="215" y="57124"/>
                  </a:lnTo>
                  <a:lnTo>
                    <a:pt x="254" y="61468"/>
                  </a:lnTo>
                  <a:lnTo>
                    <a:pt x="614341" y="57124"/>
                  </a:lnTo>
                  <a:lnTo>
                    <a:pt x="614230" y="42164"/>
                  </a:lnTo>
                  <a:lnTo>
                    <a:pt x="614129" y="28548"/>
                  </a:lnTo>
                  <a:close/>
                </a:path>
                <a:path w="700404" h="85725">
                  <a:moveTo>
                    <a:pt x="672133" y="28548"/>
                  </a:moveTo>
                  <a:lnTo>
                    <a:pt x="628396" y="28548"/>
                  </a:lnTo>
                  <a:lnTo>
                    <a:pt x="628650" y="57124"/>
                  </a:lnTo>
                  <a:lnTo>
                    <a:pt x="670587" y="57124"/>
                  </a:lnTo>
                  <a:lnTo>
                    <a:pt x="699897" y="42164"/>
                  </a:lnTo>
                  <a:lnTo>
                    <a:pt x="672133" y="28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16279" y="1495170"/>
            <a:ext cx="852169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5" dirty="0">
                <a:solidFill>
                  <a:srgbClr val="001F5F"/>
                </a:solidFill>
                <a:latin typeface="Cambria"/>
                <a:cs typeface="Cambria"/>
              </a:rPr>
              <a:t>User </a:t>
            </a:r>
            <a:r>
              <a:rPr sz="1100" spc="45" dirty="0">
                <a:solidFill>
                  <a:srgbClr val="001F5F"/>
                </a:solidFill>
                <a:latin typeface="Cambria"/>
                <a:cs typeface="Cambria"/>
              </a:rPr>
              <a:t>Registration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4821" y="1615821"/>
            <a:ext cx="661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mbria"/>
                <a:cs typeface="Cambria"/>
              </a:rPr>
              <a:t>Verification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27015" y="1458658"/>
            <a:ext cx="1399540" cy="487680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310"/>
              </a:spcBef>
            </a:pPr>
            <a:r>
              <a:rPr sz="1200" spc="50" dirty="0">
                <a:latin typeface="Cambria"/>
                <a:cs typeface="Cambria"/>
              </a:rPr>
              <a:t>Login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user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6453" y="1317726"/>
            <a:ext cx="1399540" cy="629285"/>
          </a:xfrm>
          <a:prstGeom prst="rect">
            <a:avLst/>
          </a:prstGeom>
          <a:solidFill>
            <a:srgbClr val="C5D9F0"/>
          </a:solidFill>
        </p:spPr>
        <p:txBody>
          <a:bodyPr vert="horz" wrap="square" lIns="0" tIns="18923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490"/>
              </a:spcBef>
            </a:pPr>
            <a:r>
              <a:rPr sz="1400" spc="95" dirty="0">
                <a:latin typeface="Cambria"/>
                <a:cs typeface="Cambria"/>
              </a:rPr>
              <a:t>Dashboard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85047" y="1577339"/>
            <a:ext cx="638175" cy="85725"/>
          </a:xfrm>
          <a:custGeom>
            <a:avLst/>
            <a:gdLst/>
            <a:ahLst/>
            <a:cxnLst/>
            <a:rect l="l" t="t" r="r" b="b"/>
            <a:pathLst>
              <a:path w="638175" h="85725">
                <a:moveTo>
                  <a:pt x="551942" y="0"/>
                </a:moveTo>
                <a:lnTo>
                  <a:pt x="551942" y="85725"/>
                </a:lnTo>
                <a:lnTo>
                  <a:pt x="609007" y="57150"/>
                </a:lnTo>
                <a:lnTo>
                  <a:pt x="566166" y="57150"/>
                </a:lnTo>
                <a:lnTo>
                  <a:pt x="566166" y="28575"/>
                </a:lnTo>
                <a:lnTo>
                  <a:pt x="609176" y="28575"/>
                </a:lnTo>
                <a:lnTo>
                  <a:pt x="551942" y="0"/>
                </a:lnTo>
                <a:close/>
              </a:path>
              <a:path w="638175" h="85725">
                <a:moveTo>
                  <a:pt x="55194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51942" y="57150"/>
                </a:lnTo>
                <a:lnTo>
                  <a:pt x="551942" y="28575"/>
                </a:lnTo>
                <a:close/>
              </a:path>
              <a:path w="638175" h="85725">
                <a:moveTo>
                  <a:pt x="609176" y="28575"/>
                </a:moveTo>
                <a:lnTo>
                  <a:pt x="566166" y="28575"/>
                </a:lnTo>
                <a:lnTo>
                  <a:pt x="566166" y="57150"/>
                </a:lnTo>
                <a:lnTo>
                  <a:pt x="609007" y="57150"/>
                </a:lnTo>
                <a:lnTo>
                  <a:pt x="637667" y="42799"/>
                </a:lnTo>
                <a:lnTo>
                  <a:pt x="60917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63101" y="1320025"/>
            <a:ext cx="1810385" cy="777240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68910" marR="255270">
              <a:lnSpc>
                <a:spcPct val="100000"/>
              </a:lnSpc>
            </a:pPr>
            <a:r>
              <a:rPr sz="1200" spc="75" dirty="0">
                <a:latin typeface="Cambria"/>
                <a:cs typeface="Cambria"/>
              </a:rPr>
              <a:t>Select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waste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type. </a:t>
            </a:r>
            <a:r>
              <a:rPr sz="1200" spc="110" dirty="0">
                <a:latin typeface="Cambria"/>
                <a:cs typeface="Cambria"/>
              </a:rPr>
              <a:t>Eg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paper,</a:t>
            </a:r>
            <a:r>
              <a:rPr sz="1200" spc="135" dirty="0">
                <a:latin typeface="Cambria"/>
                <a:cs typeface="Cambria"/>
              </a:rPr>
              <a:t>  </a:t>
            </a:r>
            <a:r>
              <a:rPr sz="1200" spc="50" dirty="0">
                <a:latin typeface="Cambria"/>
                <a:cs typeface="Cambria"/>
              </a:rPr>
              <a:t>e-waste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73590" y="2867025"/>
            <a:ext cx="768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AI</a:t>
            </a:r>
            <a:r>
              <a:rPr sz="1200" spc="19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Sorting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94317" y="4050029"/>
            <a:ext cx="146240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spc="95" dirty="0">
                <a:latin typeface="Cambria"/>
                <a:cs typeface="Cambria"/>
              </a:rPr>
              <a:t>Estimated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Value</a:t>
            </a:r>
            <a:endParaRPr sz="1400">
              <a:latin typeface="Cambria"/>
              <a:cs typeface="Cambria"/>
            </a:endParaRPr>
          </a:p>
          <a:p>
            <a:pPr marR="131445" algn="ctr">
              <a:lnSpc>
                <a:spcPts val="1675"/>
              </a:lnSpc>
            </a:pPr>
            <a:r>
              <a:rPr sz="1400" spc="-25" dirty="0">
                <a:solidFill>
                  <a:srgbClr val="001F5F"/>
                </a:solidFill>
                <a:latin typeface="Calibri"/>
                <a:cs typeface="Calibri"/>
              </a:rPr>
              <a:t>₹₹₹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22586" y="2096896"/>
            <a:ext cx="89535" cy="2780030"/>
          </a:xfrm>
          <a:custGeom>
            <a:avLst/>
            <a:gdLst/>
            <a:ahLst/>
            <a:cxnLst/>
            <a:rect l="l" t="t" r="r" b="b"/>
            <a:pathLst>
              <a:path w="89534" h="2780029">
                <a:moveTo>
                  <a:pt x="85725" y="1849120"/>
                </a:moveTo>
                <a:lnTo>
                  <a:pt x="57150" y="1849120"/>
                </a:lnTo>
                <a:lnTo>
                  <a:pt x="57150" y="1405255"/>
                </a:lnTo>
                <a:lnTo>
                  <a:pt x="28575" y="1405255"/>
                </a:lnTo>
                <a:lnTo>
                  <a:pt x="28575" y="1849120"/>
                </a:lnTo>
                <a:lnTo>
                  <a:pt x="0" y="1849120"/>
                </a:lnTo>
                <a:lnTo>
                  <a:pt x="42799" y="1934845"/>
                </a:lnTo>
                <a:lnTo>
                  <a:pt x="78536" y="1863471"/>
                </a:lnTo>
                <a:lnTo>
                  <a:pt x="85725" y="1849120"/>
                </a:lnTo>
                <a:close/>
              </a:path>
              <a:path w="89534" h="2780029">
                <a:moveTo>
                  <a:pt x="86487" y="2694051"/>
                </a:moveTo>
                <a:lnTo>
                  <a:pt x="57912" y="2694051"/>
                </a:lnTo>
                <a:lnTo>
                  <a:pt x="57912" y="2444115"/>
                </a:lnTo>
                <a:lnTo>
                  <a:pt x="29337" y="2444115"/>
                </a:lnTo>
                <a:lnTo>
                  <a:pt x="29337" y="2694051"/>
                </a:lnTo>
                <a:lnTo>
                  <a:pt x="762" y="2694051"/>
                </a:lnTo>
                <a:lnTo>
                  <a:pt x="43561" y="2779776"/>
                </a:lnTo>
                <a:lnTo>
                  <a:pt x="79298" y="2708402"/>
                </a:lnTo>
                <a:lnTo>
                  <a:pt x="86487" y="2694051"/>
                </a:lnTo>
                <a:close/>
              </a:path>
              <a:path w="89534" h="2780029">
                <a:moveTo>
                  <a:pt x="89535" y="324612"/>
                </a:moveTo>
                <a:lnTo>
                  <a:pt x="60960" y="324612"/>
                </a:lnTo>
                <a:lnTo>
                  <a:pt x="60960" y="0"/>
                </a:lnTo>
                <a:lnTo>
                  <a:pt x="32385" y="0"/>
                </a:lnTo>
                <a:lnTo>
                  <a:pt x="32385" y="324612"/>
                </a:lnTo>
                <a:lnTo>
                  <a:pt x="3810" y="324612"/>
                </a:lnTo>
                <a:lnTo>
                  <a:pt x="46736" y="410337"/>
                </a:lnTo>
                <a:lnTo>
                  <a:pt x="82423" y="338836"/>
                </a:lnTo>
                <a:lnTo>
                  <a:pt x="89535" y="32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899147" y="1857120"/>
            <a:ext cx="1330960" cy="3094355"/>
            <a:chOff x="6899147" y="1857120"/>
            <a:chExt cx="1330960" cy="3094355"/>
          </a:xfrm>
        </p:grpSpPr>
        <p:sp>
          <p:nvSpPr>
            <p:cNvPr id="35" name="object 35"/>
            <p:cNvSpPr/>
            <p:nvPr/>
          </p:nvSpPr>
          <p:spPr>
            <a:xfrm>
              <a:off x="6908672" y="1866645"/>
              <a:ext cx="8255" cy="2856865"/>
            </a:xfrm>
            <a:custGeom>
              <a:avLst/>
              <a:gdLst/>
              <a:ahLst/>
              <a:cxnLst/>
              <a:rect l="l" t="t" r="r" b="b"/>
              <a:pathLst>
                <a:path w="8254" h="2856865">
                  <a:moveTo>
                    <a:pt x="0" y="0"/>
                  </a:moveTo>
                  <a:lnTo>
                    <a:pt x="7874" y="285635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6452" y="2302255"/>
              <a:ext cx="190880" cy="76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276" y="2910839"/>
              <a:ext cx="190880" cy="76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453" y="3549903"/>
              <a:ext cx="190880" cy="76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453" y="4078604"/>
              <a:ext cx="197230" cy="762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141082" y="4507356"/>
              <a:ext cx="1076325" cy="431800"/>
            </a:xfrm>
            <a:custGeom>
              <a:avLst/>
              <a:gdLst/>
              <a:ahLst/>
              <a:cxnLst/>
              <a:rect l="l" t="t" r="r" b="b"/>
              <a:pathLst>
                <a:path w="1076325" h="431800">
                  <a:moveTo>
                    <a:pt x="1004316" y="0"/>
                  </a:moveTo>
                  <a:lnTo>
                    <a:pt x="71882" y="0"/>
                  </a:lnTo>
                  <a:lnTo>
                    <a:pt x="43934" y="5659"/>
                  </a:lnTo>
                  <a:lnTo>
                    <a:pt x="21082" y="21082"/>
                  </a:lnTo>
                  <a:lnTo>
                    <a:pt x="5659" y="43934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59" y="387357"/>
                  </a:lnTo>
                  <a:lnTo>
                    <a:pt x="21081" y="410210"/>
                  </a:lnTo>
                  <a:lnTo>
                    <a:pt x="43934" y="425632"/>
                  </a:lnTo>
                  <a:lnTo>
                    <a:pt x="71882" y="431292"/>
                  </a:lnTo>
                  <a:lnTo>
                    <a:pt x="1004316" y="431292"/>
                  </a:lnTo>
                  <a:lnTo>
                    <a:pt x="1032263" y="425632"/>
                  </a:lnTo>
                  <a:lnTo>
                    <a:pt x="1055116" y="410210"/>
                  </a:lnTo>
                  <a:lnTo>
                    <a:pt x="1070538" y="387357"/>
                  </a:lnTo>
                  <a:lnTo>
                    <a:pt x="1076198" y="359410"/>
                  </a:lnTo>
                  <a:lnTo>
                    <a:pt x="1076198" y="71882"/>
                  </a:lnTo>
                  <a:lnTo>
                    <a:pt x="1070538" y="43934"/>
                  </a:lnTo>
                  <a:lnTo>
                    <a:pt x="1055115" y="21082"/>
                  </a:lnTo>
                  <a:lnTo>
                    <a:pt x="1032263" y="5659"/>
                  </a:lnTo>
                  <a:lnTo>
                    <a:pt x="100431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41082" y="4507356"/>
              <a:ext cx="1076325" cy="431800"/>
            </a:xfrm>
            <a:custGeom>
              <a:avLst/>
              <a:gdLst/>
              <a:ahLst/>
              <a:cxnLst/>
              <a:rect l="l" t="t" r="r" b="b"/>
              <a:pathLst>
                <a:path w="1076325" h="431800">
                  <a:moveTo>
                    <a:pt x="0" y="71882"/>
                  </a:moveTo>
                  <a:lnTo>
                    <a:pt x="5659" y="43934"/>
                  </a:lnTo>
                  <a:lnTo>
                    <a:pt x="21082" y="21082"/>
                  </a:lnTo>
                  <a:lnTo>
                    <a:pt x="43934" y="5659"/>
                  </a:lnTo>
                  <a:lnTo>
                    <a:pt x="71882" y="0"/>
                  </a:lnTo>
                  <a:lnTo>
                    <a:pt x="1004316" y="0"/>
                  </a:lnTo>
                  <a:lnTo>
                    <a:pt x="1032263" y="5659"/>
                  </a:lnTo>
                  <a:lnTo>
                    <a:pt x="1055115" y="21082"/>
                  </a:lnTo>
                  <a:lnTo>
                    <a:pt x="1070538" y="43934"/>
                  </a:lnTo>
                  <a:lnTo>
                    <a:pt x="1076198" y="71882"/>
                  </a:lnTo>
                  <a:lnTo>
                    <a:pt x="1076198" y="359410"/>
                  </a:lnTo>
                  <a:lnTo>
                    <a:pt x="1070538" y="387357"/>
                  </a:lnTo>
                  <a:lnTo>
                    <a:pt x="1055116" y="410210"/>
                  </a:lnTo>
                  <a:lnTo>
                    <a:pt x="1032263" y="425632"/>
                  </a:lnTo>
                  <a:lnTo>
                    <a:pt x="1004316" y="431292"/>
                  </a:lnTo>
                  <a:lnTo>
                    <a:pt x="71882" y="431292"/>
                  </a:lnTo>
                  <a:lnTo>
                    <a:pt x="43934" y="425632"/>
                  </a:lnTo>
                  <a:lnTo>
                    <a:pt x="21081" y="410210"/>
                  </a:lnTo>
                  <a:lnTo>
                    <a:pt x="5659" y="387357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6452" y="4629911"/>
              <a:ext cx="201295" cy="7620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387208" y="2129739"/>
            <a:ext cx="477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latin typeface="Cambria"/>
                <a:cs typeface="Cambria"/>
              </a:rPr>
              <a:t>Waste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30" dirty="0">
                <a:latin typeface="Cambria"/>
                <a:cs typeface="Cambria"/>
              </a:rPr>
              <a:t>type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68920" y="2708909"/>
            <a:ext cx="5715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Cambria"/>
                <a:cs typeface="Cambria"/>
              </a:rPr>
              <a:t>All</a:t>
            </a:r>
            <a:r>
              <a:rPr sz="900" spc="55" dirty="0">
                <a:latin typeface="Cambria"/>
                <a:cs typeface="Cambria"/>
              </a:rPr>
              <a:t> Customer </a:t>
            </a:r>
            <a:r>
              <a:rPr sz="900" spc="45" dirty="0">
                <a:latin typeface="Cambria"/>
                <a:cs typeface="Cambria"/>
              </a:rPr>
              <a:t>data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76921" y="3408045"/>
            <a:ext cx="56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"/>
                <a:cs typeface="Cambria"/>
              </a:rPr>
              <a:t>Total </a:t>
            </a:r>
            <a:r>
              <a:rPr sz="1200" spc="45" dirty="0">
                <a:latin typeface="Cambria"/>
                <a:cs typeface="Cambria"/>
              </a:rPr>
              <a:t>deposit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6950" y="4005834"/>
            <a:ext cx="40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20" dirty="0">
                <a:latin typeface="Cambria"/>
                <a:cs typeface="Cambria"/>
              </a:rPr>
              <a:t>FAQ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91196" y="4585842"/>
            <a:ext cx="622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Cambria"/>
                <a:cs typeface="Cambria"/>
              </a:rPr>
              <a:t>Chatbot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82430" y="4886274"/>
            <a:ext cx="1676400" cy="473075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140"/>
              </a:spcBef>
            </a:pPr>
            <a:r>
              <a:rPr sz="1100" spc="65" dirty="0">
                <a:latin typeface="Cambria"/>
                <a:cs typeface="Cambria"/>
              </a:rPr>
              <a:t>Select</a:t>
            </a:r>
            <a:r>
              <a:rPr sz="1100" spc="80" dirty="0">
                <a:latin typeface="Cambria"/>
                <a:cs typeface="Cambria"/>
              </a:rPr>
              <a:t> pickup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location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077704" y="5359019"/>
            <a:ext cx="85725" cy="332740"/>
          </a:xfrm>
          <a:custGeom>
            <a:avLst/>
            <a:gdLst/>
            <a:ahLst/>
            <a:cxnLst/>
            <a:rect l="l" t="t" r="r" b="b"/>
            <a:pathLst>
              <a:path w="85725" h="332739">
                <a:moveTo>
                  <a:pt x="28575" y="246786"/>
                </a:moveTo>
                <a:lnTo>
                  <a:pt x="0" y="246786"/>
                </a:lnTo>
                <a:lnTo>
                  <a:pt x="42925" y="332511"/>
                </a:lnTo>
                <a:lnTo>
                  <a:pt x="78591" y="261073"/>
                </a:lnTo>
                <a:lnTo>
                  <a:pt x="28575" y="261073"/>
                </a:lnTo>
                <a:lnTo>
                  <a:pt x="28575" y="246786"/>
                </a:lnTo>
                <a:close/>
              </a:path>
              <a:path w="85725" h="332739">
                <a:moveTo>
                  <a:pt x="57150" y="0"/>
                </a:moveTo>
                <a:lnTo>
                  <a:pt x="28575" y="0"/>
                </a:lnTo>
                <a:lnTo>
                  <a:pt x="28575" y="261073"/>
                </a:lnTo>
                <a:lnTo>
                  <a:pt x="57150" y="261073"/>
                </a:lnTo>
                <a:lnTo>
                  <a:pt x="57150" y="0"/>
                </a:lnTo>
                <a:close/>
              </a:path>
              <a:path w="85725" h="332739">
                <a:moveTo>
                  <a:pt x="85725" y="246786"/>
                </a:moveTo>
                <a:lnTo>
                  <a:pt x="57150" y="246786"/>
                </a:lnTo>
                <a:lnTo>
                  <a:pt x="57150" y="261073"/>
                </a:lnTo>
                <a:lnTo>
                  <a:pt x="78591" y="261073"/>
                </a:lnTo>
                <a:lnTo>
                  <a:pt x="85725" y="246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294494" y="5691543"/>
            <a:ext cx="1652270" cy="431800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434"/>
              </a:spcBef>
            </a:pPr>
            <a:r>
              <a:rPr sz="1050" spc="60" dirty="0">
                <a:latin typeface="Cambria"/>
                <a:cs typeface="Cambria"/>
              </a:rPr>
              <a:t>Recycle</a:t>
            </a:r>
            <a:r>
              <a:rPr sz="1050" spc="90" dirty="0">
                <a:latin typeface="Cambria"/>
                <a:cs typeface="Cambria"/>
              </a:rPr>
              <a:t> </a:t>
            </a:r>
            <a:r>
              <a:rPr sz="1050" spc="65" dirty="0">
                <a:latin typeface="Cambria"/>
                <a:cs typeface="Cambria"/>
              </a:rPr>
              <a:t>pick-</a:t>
            </a:r>
            <a:r>
              <a:rPr sz="1050" spc="70" dirty="0">
                <a:latin typeface="Cambria"/>
                <a:cs typeface="Cambria"/>
              </a:rPr>
              <a:t>up</a:t>
            </a:r>
            <a:endParaRPr sz="1050">
              <a:latin typeface="Cambria"/>
              <a:cs typeface="Cambria"/>
            </a:endParaRPr>
          </a:p>
          <a:p>
            <a:pPr marL="274320">
              <a:lnSpc>
                <a:spcPct val="100000"/>
              </a:lnSpc>
            </a:pPr>
            <a:r>
              <a:rPr sz="1050" spc="40" dirty="0">
                <a:latin typeface="Cambria"/>
                <a:cs typeface="Cambria"/>
              </a:rPr>
              <a:t>generated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17333" y="5681522"/>
            <a:ext cx="1334135" cy="451484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Cambria"/>
                <a:cs typeface="Cambria"/>
              </a:rPr>
              <a:t>Live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status</a:t>
            </a:r>
            <a:endParaRPr sz="1100">
              <a:latin typeface="Cambria"/>
              <a:cs typeface="Cambria"/>
            </a:endParaRPr>
          </a:p>
          <a:p>
            <a:pPr marL="328930">
              <a:lnSpc>
                <a:spcPct val="100000"/>
              </a:lnSpc>
            </a:pPr>
            <a:r>
              <a:rPr sz="1100" spc="55" dirty="0">
                <a:latin typeface="Cambria"/>
                <a:cs typeface="Cambria"/>
              </a:rPr>
              <a:t>tracking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51468" y="5864275"/>
            <a:ext cx="843280" cy="85725"/>
          </a:xfrm>
          <a:custGeom>
            <a:avLst/>
            <a:gdLst/>
            <a:ahLst/>
            <a:cxnLst/>
            <a:rect l="l" t="t" r="r" b="b"/>
            <a:pathLst>
              <a:path w="843279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49"/>
                </a:lnTo>
                <a:lnTo>
                  <a:pt x="71500" y="57149"/>
                </a:lnTo>
                <a:lnTo>
                  <a:pt x="71500" y="28574"/>
                </a:lnTo>
                <a:lnTo>
                  <a:pt x="85725" y="28574"/>
                </a:lnTo>
                <a:lnTo>
                  <a:pt x="85725" y="0"/>
                </a:lnTo>
                <a:close/>
              </a:path>
              <a:path w="843279" h="85725">
                <a:moveTo>
                  <a:pt x="85725" y="28574"/>
                </a:moveTo>
                <a:lnTo>
                  <a:pt x="71500" y="28574"/>
                </a:lnTo>
                <a:lnTo>
                  <a:pt x="71500" y="57149"/>
                </a:lnTo>
                <a:lnTo>
                  <a:pt x="85725" y="57149"/>
                </a:lnTo>
                <a:lnTo>
                  <a:pt x="85725" y="28574"/>
                </a:lnTo>
                <a:close/>
              </a:path>
              <a:path w="843279" h="85725">
                <a:moveTo>
                  <a:pt x="843026" y="28574"/>
                </a:moveTo>
                <a:lnTo>
                  <a:pt x="85725" y="28574"/>
                </a:lnTo>
                <a:lnTo>
                  <a:pt x="85725" y="57149"/>
                </a:lnTo>
                <a:lnTo>
                  <a:pt x="843026" y="57149"/>
                </a:lnTo>
                <a:lnTo>
                  <a:pt x="84302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74665" y="5671515"/>
            <a:ext cx="1334135" cy="451484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87960" marR="173355">
              <a:lnSpc>
                <a:spcPct val="100000"/>
              </a:lnSpc>
              <a:spcBef>
                <a:spcPts val="530"/>
              </a:spcBef>
            </a:pPr>
            <a:r>
              <a:rPr sz="1200" spc="65" dirty="0">
                <a:latin typeface="Cambria"/>
                <a:cs typeface="Cambria"/>
              </a:rPr>
              <a:t>Pick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up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&amp; </a:t>
            </a:r>
            <a:r>
              <a:rPr sz="1200" spc="65" dirty="0">
                <a:latin typeface="Cambria"/>
                <a:cs typeface="Cambria"/>
              </a:rPr>
              <a:t>Recycle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done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21279" y="5671515"/>
            <a:ext cx="1334135" cy="451484"/>
          </a:xfrm>
          <a:prstGeom prst="rect">
            <a:avLst/>
          </a:prstGeom>
          <a:solidFill>
            <a:srgbClr val="C5D9F0"/>
          </a:solidFill>
          <a:ln w="25400">
            <a:solidFill>
              <a:srgbClr val="1C334E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625"/>
              </a:spcBef>
            </a:pPr>
            <a:r>
              <a:rPr sz="1100" spc="95" dirty="0">
                <a:latin typeface="Cambria"/>
                <a:cs typeface="Cambria"/>
              </a:rPr>
              <a:t>Cash</a:t>
            </a:r>
            <a:endParaRPr sz="1100">
              <a:latin typeface="Cambria"/>
              <a:cs typeface="Cambria"/>
            </a:endParaRPr>
          </a:p>
          <a:p>
            <a:pPr marL="300990">
              <a:lnSpc>
                <a:spcPct val="100000"/>
              </a:lnSpc>
            </a:pPr>
            <a:r>
              <a:rPr sz="1100" spc="40" dirty="0">
                <a:latin typeface="Cambria"/>
                <a:cs typeface="Cambria"/>
              </a:rPr>
              <a:t>withdrawal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82116" y="5450840"/>
            <a:ext cx="6035675" cy="513080"/>
            <a:chOff x="1082116" y="5450840"/>
            <a:chExt cx="6035675" cy="513080"/>
          </a:xfrm>
        </p:grpSpPr>
        <p:sp>
          <p:nvSpPr>
            <p:cNvPr id="56" name="object 56"/>
            <p:cNvSpPr/>
            <p:nvPr/>
          </p:nvSpPr>
          <p:spPr>
            <a:xfrm>
              <a:off x="4501642" y="5848426"/>
              <a:ext cx="2616200" cy="93345"/>
            </a:xfrm>
            <a:custGeom>
              <a:avLst/>
              <a:gdLst/>
              <a:ahLst/>
              <a:cxnLst/>
              <a:rect l="l" t="t" r="r" b="b"/>
              <a:pathLst>
                <a:path w="2616200" h="93345">
                  <a:moveTo>
                    <a:pt x="573024" y="28575"/>
                  </a:moveTo>
                  <a:lnTo>
                    <a:pt x="85725" y="28575"/>
                  </a:lnTo>
                  <a:lnTo>
                    <a:pt x="85725" y="0"/>
                  </a:ln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573024" y="57150"/>
                  </a:lnTo>
                  <a:lnTo>
                    <a:pt x="573024" y="28575"/>
                  </a:lnTo>
                  <a:close/>
                </a:path>
                <a:path w="2616200" h="93345">
                  <a:moveTo>
                    <a:pt x="2615819" y="44424"/>
                  </a:moveTo>
                  <a:lnTo>
                    <a:pt x="2009470" y="35661"/>
                  </a:lnTo>
                  <a:lnTo>
                    <a:pt x="2009470" y="35445"/>
                  </a:lnTo>
                  <a:lnTo>
                    <a:pt x="2009902" y="7086"/>
                  </a:lnTo>
                  <a:lnTo>
                    <a:pt x="1923542" y="48704"/>
                  </a:lnTo>
                  <a:lnTo>
                    <a:pt x="2008632" y="92798"/>
                  </a:lnTo>
                  <a:lnTo>
                    <a:pt x="2009051" y="64236"/>
                  </a:lnTo>
                  <a:lnTo>
                    <a:pt x="2615438" y="72999"/>
                  </a:lnTo>
                  <a:lnTo>
                    <a:pt x="2615755" y="48704"/>
                  </a:lnTo>
                  <a:lnTo>
                    <a:pt x="2615819" y="4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94816" y="5463540"/>
              <a:ext cx="1400175" cy="487680"/>
            </a:xfrm>
            <a:custGeom>
              <a:avLst/>
              <a:gdLst/>
              <a:ahLst/>
              <a:cxnLst/>
              <a:rect l="l" t="t" r="r" b="b"/>
              <a:pathLst>
                <a:path w="1400175" h="487679">
                  <a:moveTo>
                    <a:pt x="1318310" y="0"/>
                  </a:moveTo>
                  <a:lnTo>
                    <a:pt x="81229" y="0"/>
                  </a:lnTo>
                  <a:lnTo>
                    <a:pt x="49613" y="6395"/>
                  </a:lnTo>
                  <a:lnTo>
                    <a:pt x="23793" y="23828"/>
                  </a:lnTo>
                  <a:lnTo>
                    <a:pt x="6384" y="49666"/>
                  </a:lnTo>
                  <a:lnTo>
                    <a:pt x="0" y="81280"/>
                  </a:lnTo>
                  <a:lnTo>
                    <a:pt x="0" y="406158"/>
                  </a:lnTo>
                  <a:lnTo>
                    <a:pt x="6384" y="437774"/>
                  </a:lnTo>
                  <a:lnTo>
                    <a:pt x="23793" y="463594"/>
                  </a:lnTo>
                  <a:lnTo>
                    <a:pt x="49613" y="481003"/>
                  </a:lnTo>
                  <a:lnTo>
                    <a:pt x="81229" y="487387"/>
                  </a:lnTo>
                  <a:lnTo>
                    <a:pt x="1318310" y="487387"/>
                  </a:lnTo>
                  <a:lnTo>
                    <a:pt x="1349977" y="481003"/>
                  </a:lnTo>
                  <a:lnTo>
                    <a:pt x="1375810" y="463594"/>
                  </a:lnTo>
                  <a:lnTo>
                    <a:pt x="1393213" y="437774"/>
                  </a:lnTo>
                  <a:lnTo>
                    <a:pt x="1399590" y="406158"/>
                  </a:lnTo>
                  <a:lnTo>
                    <a:pt x="1399590" y="81280"/>
                  </a:lnTo>
                  <a:lnTo>
                    <a:pt x="1393213" y="49666"/>
                  </a:lnTo>
                  <a:lnTo>
                    <a:pt x="1375810" y="23828"/>
                  </a:lnTo>
                  <a:lnTo>
                    <a:pt x="1349977" y="6395"/>
                  </a:lnTo>
                  <a:lnTo>
                    <a:pt x="131831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94816" y="5463540"/>
              <a:ext cx="1400175" cy="487680"/>
            </a:xfrm>
            <a:custGeom>
              <a:avLst/>
              <a:gdLst/>
              <a:ahLst/>
              <a:cxnLst/>
              <a:rect l="l" t="t" r="r" b="b"/>
              <a:pathLst>
                <a:path w="1400175" h="487679">
                  <a:moveTo>
                    <a:pt x="0" y="81280"/>
                  </a:moveTo>
                  <a:lnTo>
                    <a:pt x="6384" y="49666"/>
                  </a:lnTo>
                  <a:lnTo>
                    <a:pt x="23793" y="23828"/>
                  </a:lnTo>
                  <a:lnTo>
                    <a:pt x="49613" y="6395"/>
                  </a:lnTo>
                  <a:lnTo>
                    <a:pt x="81229" y="0"/>
                  </a:lnTo>
                  <a:lnTo>
                    <a:pt x="1318310" y="0"/>
                  </a:lnTo>
                  <a:lnTo>
                    <a:pt x="1349977" y="6395"/>
                  </a:lnTo>
                  <a:lnTo>
                    <a:pt x="1375810" y="23828"/>
                  </a:lnTo>
                  <a:lnTo>
                    <a:pt x="1393213" y="49666"/>
                  </a:lnTo>
                  <a:lnTo>
                    <a:pt x="1399590" y="81280"/>
                  </a:lnTo>
                  <a:lnTo>
                    <a:pt x="1399590" y="406158"/>
                  </a:lnTo>
                  <a:lnTo>
                    <a:pt x="1393213" y="437774"/>
                  </a:lnTo>
                  <a:lnTo>
                    <a:pt x="1375810" y="463594"/>
                  </a:lnTo>
                  <a:lnTo>
                    <a:pt x="1349977" y="481003"/>
                  </a:lnTo>
                  <a:lnTo>
                    <a:pt x="1318310" y="487387"/>
                  </a:lnTo>
                  <a:lnTo>
                    <a:pt x="81229" y="487387"/>
                  </a:lnTo>
                  <a:lnTo>
                    <a:pt x="49613" y="481003"/>
                  </a:lnTo>
                  <a:lnTo>
                    <a:pt x="23793" y="463594"/>
                  </a:lnTo>
                  <a:lnTo>
                    <a:pt x="6384" y="437774"/>
                  </a:lnTo>
                  <a:lnTo>
                    <a:pt x="0" y="406158"/>
                  </a:lnTo>
                  <a:lnTo>
                    <a:pt x="0" y="8128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94407" y="5822734"/>
              <a:ext cx="610870" cy="85725"/>
            </a:xfrm>
            <a:custGeom>
              <a:avLst/>
              <a:gdLst/>
              <a:ahLst/>
              <a:cxnLst/>
              <a:rect l="l" t="t" r="r" b="b"/>
              <a:pathLst>
                <a:path w="61086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374" y="57150"/>
                  </a:lnTo>
                  <a:lnTo>
                    <a:pt x="71374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610869" h="85725">
                  <a:moveTo>
                    <a:pt x="85725" y="28575"/>
                  </a:moveTo>
                  <a:lnTo>
                    <a:pt x="71374" y="28575"/>
                  </a:lnTo>
                  <a:lnTo>
                    <a:pt x="71374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610869" h="85725">
                  <a:moveTo>
                    <a:pt x="610616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610616" y="57150"/>
                  </a:lnTo>
                  <a:lnTo>
                    <a:pt x="61061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82064" y="5556300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Cambria"/>
                <a:cs typeface="Cambria"/>
              </a:rPr>
              <a:t>Log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out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1515</Words>
  <Application>Microsoft Office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Times New Roman</vt:lpstr>
      <vt:lpstr>Verdana</vt:lpstr>
      <vt:lpstr>Wingdings</vt:lpstr>
      <vt:lpstr>Office Theme</vt:lpstr>
      <vt:lpstr>Waste Management and Recycling Framework Using AI</vt:lpstr>
      <vt:lpstr>Introduction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Software components</vt:lpstr>
      <vt:lpstr>Timeline of Project</vt:lpstr>
      <vt:lpstr>Expected Outcomes</vt:lpstr>
      <vt:lpstr>Conclusion</vt:lpstr>
      <vt:lpstr>Github Link</vt:lpstr>
      <vt:lpstr>References</vt:lpstr>
      <vt:lpstr>References</vt:lpstr>
      <vt:lpstr>Project work mapping with SDG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Ashish S</cp:lastModifiedBy>
  <cp:revision>2</cp:revision>
  <dcterms:created xsi:type="dcterms:W3CDTF">2025-01-16T04:47:59Z</dcterms:created>
  <dcterms:modified xsi:type="dcterms:W3CDTF">2025-01-16T04:53:11Z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2025-01-16T00:00:00Z</vt:filetime>
  </property>
  <property fmtid="{D5CDD505-2E9C-101B-9397-08002B2CF9AE}" pid="5" name="Producer">
    <vt:lpwstr>Microsoft® PowerPoint® 2021</vt:lpwstr>
  </property>
</Properties>
</file>