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8" r:id="rId7"/>
    <p:sldId id="284" r:id="rId8"/>
    <p:sldId id="285" r:id="rId9"/>
    <p:sldId id="286" r:id="rId10"/>
    <p:sldId id="271" r:id="rId11"/>
    <p:sldId id="280" r:id="rId12"/>
    <p:sldId id="276" r:id="rId13"/>
    <p:sldId id="259" r:id="rId14"/>
    <p:sldId id="260" r:id="rId15"/>
    <p:sldId id="261" r:id="rId16"/>
    <p:sldId id="275" r:id="rId17"/>
    <p:sldId id="270" r:id="rId18"/>
    <p:sldId id="262" r:id="rId19"/>
    <p:sldId id="263" r:id="rId20"/>
    <p:sldId id="281" r:id="rId21"/>
    <p:sldId id="264" r:id="rId22"/>
    <p:sldId id="265" r:id="rId23"/>
    <p:sldId id="282" r:id="rId24"/>
    <p:sldId id="272" r:id="rId25"/>
    <p:sldId id="283"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1F641A-4B56-AFE0-6560-0C7ED05EB930}" v="807" dt="2024-10-23T14:22:28.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11/05/2025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11/05/2025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11/05/2025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11/05/2025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11/05/2025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555" y="1150374"/>
            <a:ext cx="11562322" cy="622404"/>
          </a:xfrm>
        </p:spPr>
        <p:txBody>
          <a:bodyPr/>
          <a:lstStyle/>
          <a:p>
            <a:pPr algn="ctr">
              <a:lnSpc>
                <a:spcPts val="5040"/>
              </a:lnSpc>
            </a:pPr>
            <a:r>
              <a:rPr lang="en-US" sz="2200" dirty="0"/>
              <a:t>Web Scraping Tool for Critical &amp; High-Severity OEM Vulnerabilities</a:t>
            </a:r>
            <a:endParaRPr lang="en-US" sz="2200" b="1" dirty="0">
              <a:solidFill>
                <a:srgbClr val="000000"/>
              </a:solidFill>
              <a:latin typeface="Cambria" panose="02040503050406030204" pitchFamily="18" charset="0"/>
              <a:ea typeface="Cambria" panose="02040503050406030204" pitchFamily="18" charset="0"/>
              <a:cs typeface="Times New Roman" panose="02020603050405020304" pitchFamily="18" charset="0"/>
              <a:sym typeface="Cambria Bold"/>
            </a:endParaRPr>
          </a:p>
        </p:txBody>
      </p:sp>
      <p:sp>
        <p:nvSpPr>
          <p:cNvPr id="3" name="Subtitle 2"/>
          <p:cNvSpPr>
            <a:spLocks noGrp="1"/>
          </p:cNvSpPr>
          <p:nvPr>
            <p:ph type="subTitle" idx="1"/>
          </p:nvPr>
        </p:nvSpPr>
        <p:spPr>
          <a:xfrm>
            <a:off x="465555" y="1850634"/>
            <a:ext cx="3519314" cy="583898"/>
          </a:xfrm>
        </p:spPr>
        <p:txBody>
          <a:bodyPr>
            <a:noAutofit/>
          </a:bodyPr>
          <a:lstStyle/>
          <a:p>
            <a:pPr algn="l">
              <a:lnSpc>
                <a:spcPts val="3600"/>
              </a:lnSpc>
            </a:pPr>
            <a:r>
              <a:rPr lang="en-US" b="1" dirty="0">
                <a:solidFill>
                  <a:srgbClr val="17365D"/>
                </a:solidFill>
                <a:latin typeface="Cambria" panose="02040503050406030204" pitchFamily="18" charset="0"/>
                <a:ea typeface="Cambria" panose="02040503050406030204" pitchFamily="18" charset="0"/>
                <a:cs typeface="Calibri" panose="020F0502020204030204" pitchFamily="34" charset="0"/>
                <a:sym typeface="Cambria Bold"/>
              </a:rPr>
              <a:t>Batch Number: </a:t>
            </a:r>
            <a:r>
              <a:rPr lang="en-US" dirty="0">
                <a:solidFill>
                  <a:srgbClr val="17365D"/>
                </a:solidFill>
                <a:latin typeface="Cambria" panose="02040503050406030204" pitchFamily="18" charset="0"/>
                <a:ea typeface="Cambria" panose="02040503050406030204" pitchFamily="18" charset="0"/>
                <a:cs typeface="Calibri" panose="020F0502020204030204" pitchFamily="34" charset="0"/>
                <a:sym typeface="Cambria Bold"/>
              </a:rPr>
              <a:t>CCS-G08</a:t>
            </a:r>
            <a:endParaRPr lang="en-US" b="1" dirty="0">
              <a:solidFill>
                <a:srgbClr val="17365D"/>
              </a:solidFill>
              <a:latin typeface="Cambria" panose="02040503050406030204" pitchFamily="18" charset="0"/>
              <a:ea typeface="Cambria" panose="02040503050406030204" pitchFamily="18" charset="0"/>
              <a:cs typeface="Calibri" panose="020F0502020204030204" pitchFamily="34" charset="0"/>
              <a:sym typeface="Cambria Bold"/>
            </a:endParaRPr>
          </a:p>
        </p:txBody>
      </p:sp>
      <p:graphicFrame>
        <p:nvGraphicFramePr>
          <p:cNvPr id="4" name="Table 3"/>
          <p:cNvGraphicFramePr>
            <a:graphicFrameLocks noGrp="1"/>
          </p:cNvGraphicFramePr>
          <p:nvPr>
            <p:extLst>
              <p:ext uri="{D42A27DB-BD31-4B8C-83A1-F6EECF244321}">
                <p14:modId xmlns:p14="http://schemas.microsoft.com/office/powerpoint/2010/main" val="3868605860"/>
              </p:ext>
            </p:extLst>
          </p:nvPr>
        </p:nvGraphicFramePr>
        <p:xfrm>
          <a:off x="630904" y="2347041"/>
          <a:ext cx="5418666" cy="19812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000" dirty="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796281" y="2347041"/>
            <a:ext cx="5120052" cy="1811082"/>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dirty="0">
                <a:latin typeface="Cambria" panose="02040503050406030204" pitchFamily="18" charset="0"/>
                <a:ea typeface="Cambria" panose="02040503050406030204" pitchFamily="18" charset="0"/>
                <a:cs typeface="Calibri" panose="020F0502020204030204" pitchFamily="34" charset="0"/>
              </a:rPr>
              <a:t>Under the Supervision of,</a:t>
            </a:r>
          </a:p>
          <a:p>
            <a:pPr algn="l"/>
            <a:r>
              <a:rPr lang="en-US" dirty="0">
                <a:latin typeface="Cambria" panose="02040503050406030204" pitchFamily="18" charset="0"/>
                <a:ea typeface="Cambria" panose="02040503050406030204" pitchFamily="18" charset="0"/>
                <a:cs typeface="Calibri" panose="020F0502020204030204" pitchFamily="34" charset="0"/>
              </a:rPr>
              <a:t>Dr. Nihar Ranjan Nayak</a:t>
            </a:r>
          </a:p>
          <a:p>
            <a:pPr algn="l"/>
            <a:r>
              <a:rPr lang="en-US" dirty="0">
                <a:latin typeface="Cambria" panose="02040503050406030204" pitchFamily="18" charset="0"/>
                <a:ea typeface="Cambria" panose="02040503050406030204" pitchFamily="18" charset="0"/>
                <a:cs typeface="Calibri" panose="020F0502020204030204" pitchFamily="34" charset="0"/>
              </a:rPr>
              <a:t>Assistant Professor</a:t>
            </a:r>
          </a:p>
          <a:p>
            <a:pPr algn="l"/>
            <a:r>
              <a:rPr lang="en-US" dirty="0">
                <a:latin typeface="Cambria" panose="02040503050406030204" pitchFamily="18" charset="0"/>
                <a:ea typeface="Cambria" panose="02040503050406030204" pitchFamily="18" charset="0"/>
                <a:cs typeface="Calibri" panose="020F0502020204030204" pitchFamily="34" charset="0"/>
              </a:rPr>
              <a:t>School of Computer Science and Engineering</a:t>
            </a:r>
          </a:p>
          <a:p>
            <a:pPr algn="l"/>
            <a:r>
              <a:rPr lang="en-US" dirty="0">
                <a:latin typeface="Cambria" panose="02040503050406030204" pitchFamily="18" charset="0"/>
                <a:ea typeface="Cambria" panose="02040503050406030204" pitchFamily="18" charset="0"/>
                <a:cs typeface="Calibri" panose="020F0502020204030204" pitchFamily="34" charset="0"/>
              </a:rPr>
              <a:t>Presidency University</a:t>
            </a:r>
          </a:p>
          <a:p>
            <a:pPr algn="l"/>
            <a:endParaRPr lang="en-GB"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PIP4004-University Project</a:t>
            </a:r>
          </a:p>
          <a:p>
            <a:r>
              <a:rPr lang="en-GB" dirty="0"/>
              <a:t>Review-2</a:t>
            </a:r>
          </a:p>
        </p:txBody>
      </p:sp>
      <p:graphicFrame>
        <p:nvGraphicFramePr>
          <p:cNvPr id="8" name="Table 7">
            <a:extLst>
              <a:ext uri="{FF2B5EF4-FFF2-40B4-BE49-F238E27FC236}">
                <a16:creationId xmlns:a16="http://schemas.microsoft.com/office/drawing/2014/main" id="{C5DA6A5D-CE36-C044-BCA4-62FD42ECBA1E}"/>
              </a:ext>
            </a:extLst>
          </p:cNvPr>
          <p:cNvGraphicFramePr>
            <a:graphicFrameLocks noGrp="1"/>
          </p:cNvGraphicFramePr>
          <p:nvPr>
            <p:extLst>
              <p:ext uri="{D42A27DB-BD31-4B8C-83A1-F6EECF244321}">
                <p14:modId xmlns:p14="http://schemas.microsoft.com/office/powerpoint/2010/main" val="2848503966"/>
              </p:ext>
            </p:extLst>
          </p:nvPr>
        </p:nvGraphicFramePr>
        <p:xfrm>
          <a:off x="465555" y="2434253"/>
          <a:ext cx="5749364" cy="2042160"/>
        </p:xfrm>
        <a:graphic>
          <a:graphicData uri="http://schemas.openxmlformats.org/drawingml/2006/table">
            <a:tbl>
              <a:tblPr firstRow="1" bandRow="1">
                <a:tableStyleId>{5940675A-B579-460E-94D1-54222C63F5DA}</a:tableStyleId>
              </a:tblPr>
              <a:tblGrid>
                <a:gridCol w="2874682">
                  <a:extLst>
                    <a:ext uri="{9D8B030D-6E8A-4147-A177-3AD203B41FA5}">
                      <a16:colId xmlns:a16="http://schemas.microsoft.com/office/drawing/2014/main" val="92014486"/>
                    </a:ext>
                  </a:extLst>
                </a:gridCol>
                <a:gridCol w="2874682">
                  <a:extLst>
                    <a:ext uri="{9D8B030D-6E8A-4147-A177-3AD203B41FA5}">
                      <a16:colId xmlns:a16="http://schemas.microsoft.com/office/drawing/2014/main" val="3633191431"/>
                    </a:ext>
                  </a:extLst>
                </a:gridCol>
              </a:tblGrid>
              <a:tr h="457200">
                <a:tc>
                  <a:txBody>
                    <a:bodyPr/>
                    <a:lstStyle/>
                    <a:p>
                      <a:pPr algn="ctr"/>
                      <a:r>
                        <a:rPr lang="en-IN" sz="2000" b="1" dirty="0">
                          <a:solidFill>
                            <a:schemeClr val="tx2"/>
                          </a:solidFill>
                          <a:latin typeface="Cambria" panose="02040503050406030204" pitchFamily="18" charset="0"/>
                          <a:ea typeface="Cambria" panose="02040503050406030204" pitchFamily="18" charset="0"/>
                          <a:cs typeface="Calibri" panose="020F0502020204030204" pitchFamily="34" charset="0"/>
                        </a:rPr>
                        <a:t>Roll Number</a:t>
                      </a:r>
                    </a:p>
                  </a:txBody>
                  <a:tcPr/>
                </a:tc>
                <a:tc>
                  <a:txBody>
                    <a:bodyPr/>
                    <a:lstStyle/>
                    <a:p>
                      <a:pPr algn="ctr"/>
                      <a:r>
                        <a:rPr lang="en-IN" sz="2000" b="1" dirty="0">
                          <a:solidFill>
                            <a:schemeClr val="tx2"/>
                          </a:solidFill>
                          <a:latin typeface="Cambria" panose="02040503050406030204" pitchFamily="18" charset="0"/>
                          <a:ea typeface="Cambria" panose="02040503050406030204" pitchFamily="18" charset="0"/>
                          <a:cs typeface="Calibri" panose="020F0502020204030204" pitchFamily="34" charset="0"/>
                        </a:rPr>
                        <a:t>Student Name</a:t>
                      </a:r>
                    </a:p>
                  </a:txBody>
                  <a:tcPr/>
                </a:tc>
                <a:extLst>
                  <a:ext uri="{0D108BD9-81ED-4DB2-BD59-A6C34878D82A}">
                    <a16:rowId xmlns:a16="http://schemas.microsoft.com/office/drawing/2014/main" val="1586311321"/>
                  </a:ext>
                </a:extLst>
              </a:tr>
              <a:tr h="370840">
                <a:tc>
                  <a:txBody>
                    <a:bodyPr/>
                    <a:lstStyle/>
                    <a:p>
                      <a:pPr algn="ctr"/>
                      <a:r>
                        <a:rPr lang="en-IN" sz="2000" dirty="0">
                          <a:latin typeface="Cambria" panose="02040503050406030204" pitchFamily="18" charset="0"/>
                          <a:ea typeface="Cambria" panose="02040503050406030204" pitchFamily="18" charset="0"/>
                          <a:cs typeface="Calibri" panose="020F0502020204030204" pitchFamily="34" charset="0"/>
                        </a:rPr>
                        <a:t>20211CCS0053</a:t>
                      </a:r>
                    </a:p>
                  </a:txBody>
                  <a:tcPr/>
                </a:tc>
                <a:tc>
                  <a:txBody>
                    <a:bodyPr/>
                    <a:lstStyle/>
                    <a:p>
                      <a:pPr algn="l"/>
                      <a:r>
                        <a:rPr lang="en-IN" sz="2000" dirty="0" err="1">
                          <a:latin typeface="Cambria" panose="02040503050406030204" pitchFamily="18" charset="0"/>
                          <a:ea typeface="Cambria" panose="02040503050406030204" pitchFamily="18" charset="0"/>
                          <a:cs typeface="Calibri" panose="020F0502020204030204" pitchFamily="34" charset="0"/>
                        </a:rPr>
                        <a:t>Shesha</a:t>
                      </a:r>
                      <a:r>
                        <a:rPr lang="en-IN" sz="2000" dirty="0">
                          <a:latin typeface="Cambria" panose="02040503050406030204" pitchFamily="18" charset="0"/>
                          <a:ea typeface="Cambria" panose="02040503050406030204" pitchFamily="18" charset="0"/>
                          <a:cs typeface="Calibri" panose="020F0502020204030204" pitchFamily="34" charset="0"/>
                        </a:rPr>
                        <a:t> </a:t>
                      </a:r>
                      <a:r>
                        <a:rPr lang="en-IN" sz="2000" dirty="0" err="1">
                          <a:latin typeface="Cambria" panose="02040503050406030204" pitchFamily="18" charset="0"/>
                          <a:ea typeface="Cambria" panose="02040503050406030204" pitchFamily="18" charset="0"/>
                          <a:cs typeface="Calibri" panose="020F0502020204030204" pitchFamily="34" charset="0"/>
                        </a:rPr>
                        <a:t>Venkat</a:t>
                      </a:r>
                      <a:r>
                        <a:rPr lang="en-IN" sz="2000" dirty="0">
                          <a:latin typeface="Cambria" panose="02040503050406030204" pitchFamily="18" charset="0"/>
                          <a:ea typeface="Cambria" panose="02040503050406030204" pitchFamily="18" charset="0"/>
                          <a:cs typeface="Calibri" panose="020F0502020204030204" pitchFamily="34" charset="0"/>
                        </a:rPr>
                        <a:t> </a:t>
                      </a:r>
                      <a:r>
                        <a:rPr lang="en-IN" sz="2000" dirty="0" err="1">
                          <a:latin typeface="Cambria" panose="02040503050406030204" pitchFamily="18" charset="0"/>
                          <a:ea typeface="Cambria" panose="02040503050406030204" pitchFamily="18" charset="0"/>
                          <a:cs typeface="Calibri" panose="020F0502020204030204" pitchFamily="34" charset="0"/>
                        </a:rPr>
                        <a:t>Gopal</a:t>
                      </a:r>
                      <a:r>
                        <a:rPr lang="en-IN" sz="2000" dirty="0">
                          <a:latin typeface="Cambria" panose="02040503050406030204" pitchFamily="18" charset="0"/>
                          <a:ea typeface="Cambria" panose="02040503050406030204" pitchFamily="18" charset="0"/>
                          <a:cs typeface="Calibri" panose="020F0502020204030204" pitchFamily="34" charset="0"/>
                        </a:rPr>
                        <a:t> K</a:t>
                      </a:r>
                    </a:p>
                  </a:txBody>
                  <a:tcPr/>
                </a:tc>
                <a:extLst>
                  <a:ext uri="{0D108BD9-81ED-4DB2-BD59-A6C34878D82A}">
                    <a16:rowId xmlns:a16="http://schemas.microsoft.com/office/drawing/2014/main" val="3077307446"/>
                  </a:ext>
                </a:extLst>
              </a:tr>
              <a:tr h="370840">
                <a:tc>
                  <a:txBody>
                    <a:bodyPr/>
                    <a:lstStyle/>
                    <a:p>
                      <a:pPr algn="ctr"/>
                      <a:r>
                        <a:rPr lang="en-IN" sz="2000" dirty="0">
                          <a:latin typeface="Cambria" panose="02040503050406030204" pitchFamily="18" charset="0"/>
                          <a:ea typeface="Cambria" panose="02040503050406030204" pitchFamily="18" charset="0"/>
                          <a:cs typeface="Calibri" panose="020F0502020204030204" pitchFamily="34" charset="0"/>
                        </a:rPr>
                        <a:t>20211CCS0065</a:t>
                      </a:r>
                    </a:p>
                  </a:txBody>
                  <a:tcPr/>
                </a:tc>
                <a:tc>
                  <a:txBody>
                    <a:bodyPr/>
                    <a:lstStyle/>
                    <a:p>
                      <a:pPr marL="0" algn="l" rtl="0" eaLnBrk="1" latinLnBrk="0" hangingPunct="1">
                        <a:spcBef>
                          <a:spcPts val="0"/>
                        </a:spcBef>
                        <a:spcAft>
                          <a:spcPts val="0"/>
                        </a:spcAft>
                      </a:pPr>
                      <a:r>
                        <a:rPr lang="en-IN" sz="2000" kern="1200" dirty="0" err="1">
                          <a:solidFill>
                            <a:srgbClr val="000000"/>
                          </a:solidFill>
                          <a:effectLst/>
                          <a:latin typeface="Cambria" panose="02040503050406030204" pitchFamily="18" charset="0"/>
                          <a:ea typeface="Cambria" panose="02040503050406030204" pitchFamily="18" charset="0"/>
                          <a:cs typeface="Calibri" panose="020F0502020204030204" pitchFamily="34" charset="0"/>
                        </a:rPr>
                        <a:t>Chandrashekhar</a:t>
                      </a:r>
                      <a:r>
                        <a:rPr lang="en-IN" sz="2000" kern="12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S</a:t>
                      </a:r>
                      <a:endParaRPr lang="en-IN" sz="2000" dirty="0">
                        <a:effectLst/>
                      </a:endParaRPr>
                    </a:p>
                  </a:txBody>
                  <a:tcPr/>
                </a:tc>
                <a:extLst>
                  <a:ext uri="{0D108BD9-81ED-4DB2-BD59-A6C34878D82A}">
                    <a16:rowId xmlns:a16="http://schemas.microsoft.com/office/drawing/2014/main" val="1277762246"/>
                  </a:ext>
                </a:extLst>
              </a:tr>
              <a:tr h="370840">
                <a:tc>
                  <a:txBody>
                    <a:bodyPr/>
                    <a:lstStyle/>
                    <a:p>
                      <a:pPr algn="ctr"/>
                      <a:r>
                        <a:rPr lang="en-IN" sz="2000" dirty="0">
                          <a:latin typeface="Cambria" panose="02040503050406030204" pitchFamily="18" charset="0"/>
                          <a:ea typeface="Cambria" panose="02040503050406030204" pitchFamily="18" charset="0"/>
                          <a:cs typeface="Calibri" panose="020F0502020204030204" pitchFamily="34" charset="0"/>
                        </a:rPr>
                        <a:t>20211CCS0067</a:t>
                      </a:r>
                    </a:p>
                  </a:txBody>
                  <a:tcPr/>
                </a:tc>
                <a:tc>
                  <a:txBody>
                    <a:bodyPr/>
                    <a:lstStyle/>
                    <a:p>
                      <a:pPr marL="0" algn="l" rtl="0" eaLnBrk="1" latinLnBrk="0" hangingPunct="1">
                        <a:spcBef>
                          <a:spcPts val="0"/>
                        </a:spcBef>
                        <a:spcAft>
                          <a:spcPts val="0"/>
                        </a:spcAft>
                      </a:pPr>
                      <a:r>
                        <a:rPr lang="en-IN" sz="2000" kern="1200" dirty="0" err="1">
                          <a:solidFill>
                            <a:srgbClr val="000000"/>
                          </a:solidFill>
                          <a:effectLst/>
                          <a:latin typeface="Cambria" panose="02040503050406030204" pitchFamily="18" charset="0"/>
                          <a:ea typeface="Cambria" panose="02040503050406030204" pitchFamily="18" charset="0"/>
                          <a:cs typeface="Calibri" panose="020F0502020204030204" pitchFamily="34" charset="0"/>
                        </a:rPr>
                        <a:t>Shubha</a:t>
                      </a:r>
                      <a:r>
                        <a:rPr lang="en-IN" sz="2000" kern="1200" dirty="0">
                          <a:solidFill>
                            <a:srgbClr val="000000"/>
                          </a:solidFill>
                          <a:effectLst/>
                          <a:latin typeface="Cambria" panose="02040503050406030204" pitchFamily="18" charset="0"/>
                          <a:ea typeface="Cambria" panose="02040503050406030204" pitchFamily="18" charset="0"/>
                          <a:cs typeface="Calibri" panose="020F0502020204030204" pitchFamily="34" charset="0"/>
                        </a:rPr>
                        <a:t> K A</a:t>
                      </a:r>
                      <a:endParaRPr lang="en-IN" sz="2000" dirty="0">
                        <a:effectLst/>
                      </a:endParaRPr>
                    </a:p>
                  </a:txBody>
                  <a:tcPr/>
                </a:tc>
                <a:extLst>
                  <a:ext uri="{0D108BD9-81ED-4DB2-BD59-A6C34878D82A}">
                    <a16:rowId xmlns:a16="http://schemas.microsoft.com/office/drawing/2014/main" val="4005604157"/>
                  </a:ext>
                </a:extLst>
              </a:tr>
              <a:tr h="370840">
                <a:tc>
                  <a:txBody>
                    <a:bodyPr/>
                    <a:lstStyle/>
                    <a:p>
                      <a:pPr algn="ctr"/>
                      <a:r>
                        <a:rPr lang="en-IN" sz="2000" dirty="0">
                          <a:latin typeface="Cambria" panose="02040503050406030204" pitchFamily="18" charset="0"/>
                          <a:ea typeface="Cambria" panose="02040503050406030204" pitchFamily="18" charset="0"/>
                          <a:cs typeface="Calibri" panose="020F0502020204030204" pitchFamily="34" charset="0"/>
                        </a:rPr>
                        <a:t>20211CCS0104</a:t>
                      </a:r>
                    </a:p>
                  </a:txBody>
                  <a:tcPr/>
                </a:tc>
                <a:tc>
                  <a:txBody>
                    <a:bodyPr/>
                    <a:lstStyle/>
                    <a:p>
                      <a:pPr algn="l"/>
                      <a:r>
                        <a:rPr lang="en-IN" sz="2000" dirty="0">
                          <a:latin typeface="Cambria" panose="02040503050406030204" pitchFamily="18" charset="0"/>
                          <a:ea typeface="Cambria" panose="02040503050406030204" pitchFamily="18" charset="0"/>
                          <a:cs typeface="Calibri" panose="020F0502020204030204" pitchFamily="34" charset="0"/>
                        </a:rPr>
                        <a:t>Augustian P B</a:t>
                      </a:r>
                    </a:p>
                  </a:txBody>
                  <a:tcPr/>
                </a:tc>
                <a:extLst>
                  <a:ext uri="{0D108BD9-81ED-4DB2-BD59-A6C34878D82A}">
                    <a16:rowId xmlns:a16="http://schemas.microsoft.com/office/drawing/2014/main" val="81920680"/>
                  </a:ext>
                </a:extLst>
              </a:tr>
            </a:tbl>
          </a:graphicData>
        </a:graphic>
      </p:graphicFrame>
      <p:sp>
        <p:nvSpPr>
          <p:cNvPr id="9" name="TextBox 8">
            <a:extLst>
              <a:ext uri="{FF2B5EF4-FFF2-40B4-BE49-F238E27FC236}">
                <a16:creationId xmlns:a16="http://schemas.microsoft.com/office/drawing/2014/main" id="{6E89AB46-5E23-C0E7-5F19-BD8A2923E834}"/>
              </a:ext>
            </a:extLst>
          </p:cNvPr>
          <p:cNvSpPr txBox="1"/>
          <p:nvPr/>
        </p:nvSpPr>
        <p:spPr>
          <a:xfrm>
            <a:off x="5844" y="4642228"/>
            <a:ext cx="12186156" cy="1323439"/>
          </a:xfrm>
          <a:prstGeom prst="rect">
            <a:avLst/>
          </a:prstGeom>
          <a:noFill/>
        </p:spPr>
        <p:txBody>
          <a:bodyPr wrap="square">
            <a:sp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Calibri" panose="020F0502020204030204" pitchFamily="34" charset="0"/>
                <a:sym typeface="Verdana"/>
              </a:rPr>
              <a:t>Name of the Program: </a:t>
            </a:r>
            <a:r>
              <a:rPr lang="en-US" sz="2000" b="1" i="0" u="none" strike="noStrike" cap="none" dirty="0" err="1">
                <a:latin typeface="Cambria" panose="02040503050406030204" pitchFamily="18" charset="0"/>
                <a:ea typeface="Cambria" panose="02040503050406030204" pitchFamily="18" charset="0"/>
                <a:cs typeface="Calibri" panose="020F0502020204030204" pitchFamily="34" charset="0"/>
                <a:sym typeface="Verdana"/>
              </a:rPr>
              <a:t>B.Tech</a:t>
            </a:r>
            <a:endParaRPr lang="en-US" sz="2000" b="1" i="0" u="none" strike="noStrike" cap="none" dirty="0">
              <a:latin typeface="Cambria" panose="02040503050406030204" pitchFamily="18" charset="0"/>
              <a:ea typeface="Cambria" panose="02040503050406030204" pitchFamily="18" charset="0"/>
              <a:cs typeface="Calibri" panose="020F0502020204030204" pitchFamily="34"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Calibri" panose="020F0502020204030204" pitchFamily="34" charset="0"/>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Calibri" panose="020F0502020204030204" pitchFamily="34" charset="0"/>
                <a:sym typeface="Verdana"/>
              </a:rPr>
              <a:t>HoD</a:t>
            </a:r>
            <a:r>
              <a:rPr lang="en-US" sz="2000" b="1" dirty="0">
                <a:solidFill>
                  <a:schemeClr val="accent1"/>
                </a:solidFill>
                <a:latin typeface="Cambria" panose="02040503050406030204" pitchFamily="18" charset="0"/>
                <a:ea typeface="Cambria" panose="02040503050406030204" pitchFamily="18" charset="0"/>
                <a:cs typeface="Calibri" panose="020F0502020204030204" pitchFamily="34" charset="0"/>
                <a:sym typeface="Verdana"/>
              </a:rPr>
              <a:t>:  </a:t>
            </a:r>
            <a:r>
              <a:rPr lang="en-US" sz="2000" b="1" dirty="0">
                <a:latin typeface="Cambria" panose="02040503050406030204" pitchFamily="18" charset="0"/>
                <a:ea typeface="Cambria" panose="02040503050406030204" pitchFamily="18" charset="0"/>
                <a:cs typeface="Calibri" panose="020F0502020204030204" pitchFamily="34" charset="0"/>
                <a:sym typeface="Verdana"/>
              </a:rPr>
              <a:t>Dr. </a:t>
            </a:r>
            <a:r>
              <a:rPr lang="en-US" sz="2000" b="1" dirty="0" err="1">
                <a:latin typeface="Cambria" panose="02040503050406030204" pitchFamily="18" charset="0"/>
                <a:ea typeface="Cambria" panose="02040503050406030204" pitchFamily="18" charset="0"/>
                <a:cs typeface="Calibri" panose="020F0502020204030204" pitchFamily="34" charset="0"/>
                <a:sym typeface="Verdana"/>
              </a:rPr>
              <a:t>Anandaraj</a:t>
            </a:r>
            <a:r>
              <a:rPr lang="en-US" sz="2000" b="1" dirty="0">
                <a:latin typeface="Cambria" panose="02040503050406030204" pitchFamily="18" charset="0"/>
                <a:ea typeface="Cambria" panose="02040503050406030204" pitchFamily="18" charset="0"/>
                <a:cs typeface="Calibri" panose="020F0502020204030204" pitchFamily="34" charset="0"/>
                <a:sym typeface="Verdana"/>
              </a:rPr>
              <a:t> S P</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Calibri" panose="020F0502020204030204" pitchFamily="34" charset="0"/>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Calibri" panose="020F0502020204030204" pitchFamily="34" charset="0"/>
                <a:sym typeface="Verdana"/>
              </a:rPr>
              <a:t>Dr. </a:t>
            </a:r>
            <a:r>
              <a:rPr lang="en-US" sz="2000" b="1" i="0" u="none" strike="noStrike" cap="none" dirty="0" err="1">
                <a:latin typeface="Cambria" panose="02040503050406030204" pitchFamily="18" charset="0"/>
                <a:ea typeface="Cambria" panose="02040503050406030204" pitchFamily="18" charset="0"/>
                <a:cs typeface="Calibri" panose="020F0502020204030204" pitchFamily="34" charset="0"/>
                <a:sym typeface="Verdana"/>
              </a:rPr>
              <a:t>Sharmasth</a:t>
            </a:r>
            <a:r>
              <a:rPr lang="en-US" sz="2000" b="1" i="0" u="none" strike="noStrike" cap="none" dirty="0">
                <a:latin typeface="Cambria" panose="02040503050406030204" pitchFamily="18" charset="0"/>
                <a:ea typeface="Cambria" panose="02040503050406030204" pitchFamily="18" charset="0"/>
                <a:cs typeface="Calibri" panose="020F0502020204030204" pitchFamily="34" charset="0"/>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Calibri" panose="020F0502020204030204" pitchFamily="34" charset="0"/>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Calibri" panose="020F0502020204030204" pitchFamily="34" charset="0"/>
                <a:sym typeface="Verdana"/>
              </a:rPr>
              <a:t>Dr. Sampath A K / Dr. Abdul Khadar A / Mr. Md </a:t>
            </a:r>
            <a:r>
              <a:rPr lang="en-US" sz="2000" b="1" i="0" u="none" strike="noStrike" cap="none" dirty="0" err="1">
                <a:solidFill>
                  <a:schemeClr val="tx1"/>
                </a:solidFill>
                <a:latin typeface="Cambria" panose="02040503050406030204" pitchFamily="18" charset="0"/>
                <a:ea typeface="Cambria" panose="02040503050406030204" pitchFamily="18" charset="0"/>
                <a:cs typeface="Calibri" panose="020F0502020204030204" pitchFamily="34" charset="0"/>
                <a:sym typeface="Verdana"/>
              </a:rPr>
              <a:t>Ziaur</a:t>
            </a:r>
            <a:r>
              <a:rPr lang="en-US" sz="2000" b="1" i="0" u="none" strike="noStrike" cap="none" dirty="0">
                <a:solidFill>
                  <a:schemeClr val="tx1"/>
                </a:solidFill>
                <a:latin typeface="Cambria" panose="02040503050406030204" pitchFamily="18" charset="0"/>
                <a:ea typeface="Cambria" panose="02040503050406030204" pitchFamily="18" charset="0"/>
                <a:cs typeface="Calibri" panose="020F0502020204030204" pitchFamily="34" charset="0"/>
                <a:sym typeface="Verdana"/>
              </a:rPr>
              <a:t> Rahman</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Rectangle 1">
            <a:extLst>
              <a:ext uri="{FF2B5EF4-FFF2-40B4-BE49-F238E27FC236}">
                <a16:creationId xmlns:a16="http://schemas.microsoft.com/office/drawing/2014/main" id="{F433F1DE-3A34-1323-6F03-3C7C77E915BF}"/>
              </a:ext>
            </a:extLst>
          </p:cNvPr>
          <p:cNvSpPr>
            <a:spLocks noGrp="1" noChangeArrowheads="1"/>
          </p:cNvSpPr>
          <p:nvPr>
            <p:ph idx="1"/>
          </p:nvPr>
        </p:nvSpPr>
        <p:spPr bwMode="auto">
          <a:xfrm>
            <a:off x="812800" y="924738"/>
            <a:ext cx="8907667"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Web Scraping Engine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 scrapers for each OEM website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Intelligent content extraction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Regular monitoring intervals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Processing System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Vulnerability classification algorithm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Severity assessment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Duplicate detection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 Framework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Standardized email format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Severity-based prioritization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Customizable alert settings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58E2FE01-10FD-691D-D41C-22D6B121E2CF}"/>
              </a:ext>
            </a:extLst>
          </p:cNvPr>
          <p:cNvSpPr>
            <a:spLocks noGrp="1" noChangeArrowheads="1"/>
          </p:cNvSpPr>
          <p:nvPr>
            <p:ph idx="1"/>
          </p:nvPr>
        </p:nvSpPr>
        <p:spPr bwMode="auto">
          <a:xfrm>
            <a:off x="812800" y="915285"/>
            <a:ext cx="494577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an Efficient Monitoring System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Automated website scanning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vulnerability detection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Minimal manual intervention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Smart Classification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Accurate severity assessment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Relevant vulnerability filtering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Priority-based categorization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User-Friendly Interface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Easy OEM website management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Customizable notification settings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Intuitive dashboard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6D3E7B9C-6B44-0816-62EA-4BB4C4DAE988}"/>
              </a:ext>
            </a:extLst>
          </p:cNvPr>
          <p:cNvSpPr>
            <a:spLocks noGrp="1" noChangeArrowheads="1"/>
          </p:cNvSpPr>
          <p:nvPr>
            <p:ph idx="1"/>
          </p:nvPr>
        </p:nvSpPr>
        <p:spPr bwMode="auto">
          <a:xfrm>
            <a:off x="812800" y="1144893"/>
            <a:ext cx="691535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and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OEM website structure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extraction pattern identification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Security requirement assessment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Technology stack evaluation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Architecture planning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Design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 scraper architecture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Database schema design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 endpoint planning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interface wireframes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Security framework design </a:t>
            </a:r>
          </a:p>
        </p:txBody>
      </p:sp>
    </p:spTree>
    <p:extLst>
      <p:ext uri="{BB962C8B-B14F-4D97-AF65-F5344CB8AC3E}">
        <p14:creationId xmlns:p14="http://schemas.microsoft.com/office/powerpoint/2010/main" val="231494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Methodology(cont..)</a:t>
            </a:r>
            <a:endParaRPr lang="en-GB" dirty="0"/>
          </a:p>
        </p:txBody>
      </p:sp>
      <p:sp>
        <p:nvSpPr>
          <p:cNvPr id="3" name="Content Placeholder 2"/>
          <p:cNvSpPr>
            <a:spLocks noGrp="1"/>
          </p:cNvSpPr>
          <p:nvPr>
            <p:ph idx="1"/>
          </p:nvPr>
        </p:nvSpPr>
        <p:spPr>
          <a:xfrm>
            <a:off x="812800" y="1043977"/>
            <a:ext cx="11241929" cy="5414683"/>
          </a:xfrm>
        </p:spPr>
        <p:txBody>
          <a:bodyPr vert="horz" lIns="91440" tIns="45720" rIns="91440" bIns="45720" rtlCol="0" anchor="t">
            <a:no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Iterative development approach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Continuous testing and validation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Performance optimization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Security implementation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 testing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and Maintenance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System deployment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Monitoring setup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Backup configuration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Documentation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Training materials</a:t>
            </a:r>
          </a:p>
        </p:txBody>
      </p:sp>
    </p:spTree>
    <p:extLst>
      <p:ext uri="{BB962C8B-B14F-4D97-AF65-F5344CB8AC3E}">
        <p14:creationId xmlns:p14="http://schemas.microsoft.com/office/powerpoint/2010/main" val="214869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3A14-2B9B-788C-4FC5-F0CEC121F747}"/>
              </a:ext>
            </a:extLst>
          </p:cNvPr>
          <p:cNvSpPr>
            <a:spLocks noGrp="1"/>
          </p:cNvSpPr>
          <p:nvPr>
            <p:ph type="title"/>
          </p:nvPr>
        </p:nvSpPr>
        <p:spPr>
          <a:xfrm>
            <a:off x="812800" y="274638"/>
            <a:ext cx="10668000" cy="487362"/>
          </a:xfrm>
        </p:spPr>
        <p:txBody>
          <a:bodyPr/>
          <a:lstStyle/>
          <a:p>
            <a:r>
              <a:rPr lang="en-IN" dirty="0"/>
              <a:t>Architecture</a:t>
            </a:r>
          </a:p>
        </p:txBody>
      </p:sp>
      <p:pic>
        <p:nvPicPr>
          <p:cNvPr id="49" name="Picture 48">
            <a:extLst>
              <a:ext uri="{FF2B5EF4-FFF2-40B4-BE49-F238E27FC236}">
                <a16:creationId xmlns:a16="http://schemas.microsoft.com/office/drawing/2014/main" id="{C40CE3B7-7AC4-C90C-334C-847414813326}"/>
              </a:ext>
            </a:extLst>
          </p:cNvPr>
          <p:cNvPicPr>
            <a:picLocks noChangeAspect="1"/>
          </p:cNvPicPr>
          <p:nvPr/>
        </p:nvPicPr>
        <p:blipFill>
          <a:blip r:embed="rId2"/>
          <a:srcRect t="7110" b="4966"/>
          <a:stretch/>
        </p:blipFill>
        <p:spPr>
          <a:xfrm>
            <a:off x="0" y="1058333"/>
            <a:ext cx="12192000" cy="4859867"/>
          </a:xfrm>
          <a:prstGeom prst="rect">
            <a:avLst/>
          </a:prstGeom>
        </p:spPr>
      </p:pic>
    </p:spTree>
    <p:extLst>
      <p:ext uri="{BB962C8B-B14F-4D97-AF65-F5344CB8AC3E}">
        <p14:creationId xmlns:p14="http://schemas.microsoft.com/office/powerpoint/2010/main" val="3456133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3" name="Picture 2">
            <a:extLst>
              <a:ext uri="{FF2B5EF4-FFF2-40B4-BE49-F238E27FC236}">
                <a16:creationId xmlns:a16="http://schemas.microsoft.com/office/drawing/2014/main" id="{FBD3A480-5321-3AB1-BB81-E82186AE5BB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9717" y="951419"/>
            <a:ext cx="9495692" cy="5036143"/>
          </a:xfrm>
          <a:prstGeom prst="rect">
            <a:avLst/>
          </a:prstGeom>
          <a:noFill/>
          <a:ln>
            <a:noFill/>
          </a:ln>
        </p:spPr>
      </p:pic>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4" name="Rectangle 1">
            <a:extLst>
              <a:ext uri="{FF2B5EF4-FFF2-40B4-BE49-F238E27FC236}">
                <a16:creationId xmlns:a16="http://schemas.microsoft.com/office/drawing/2014/main" id="{B7B6B80B-8846-DE8A-F348-B38440B397C4}"/>
              </a:ext>
            </a:extLst>
          </p:cNvPr>
          <p:cNvSpPr>
            <a:spLocks noGrp="1" noChangeArrowheads="1"/>
          </p:cNvSpPr>
          <p:nvPr>
            <p:ph idx="1"/>
          </p:nvPr>
        </p:nvSpPr>
        <p:spPr bwMode="auto">
          <a:xfrm>
            <a:off x="812800" y="1542715"/>
            <a:ext cx="10588476"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Technical Outcomes</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a modular vulnerability monitoring system using Scrapy, Selenium,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spaCy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PostgreSQL.</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scrapes and classifies advisories from static and dynamic OEM websites.</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false positives using CVSS score extraction and ML-based context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Operational Outcomes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Cuts down manual workload; critical advisories processed in ~3 minutes.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alerts via email and Slack improve security response times.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Modular components allow easy updates and continuous monitoring.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A8250-28CC-8767-6858-5F37F95E8A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1051BC-F0AC-42E1-F113-AAFB4D988BF6}"/>
              </a:ext>
            </a:extLst>
          </p:cNvPr>
          <p:cNvSpPr>
            <a:spLocks noGrp="1"/>
          </p:cNvSpPr>
          <p:nvPr>
            <p:ph type="title"/>
          </p:nvPr>
        </p:nvSpPr>
        <p:spPr/>
        <p:txBody>
          <a:bodyPr/>
          <a:lstStyle/>
          <a:p>
            <a:r>
              <a:rPr lang="en-GB" dirty="0"/>
              <a:t>Outcomes</a:t>
            </a:r>
          </a:p>
        </p:txBody>
      </p:sp>
      <p:sp>
        <p:nvSpPr>
          <p:cNvPr id="4" name="Rectangle 1">
            <a:extLst>
              <a:ext uri="{FF2B5EF4-FFF2-40B4-BE49-F238E27FC236}">
                <a16:creationId xmlns:a16="http://schemas.microsoft.com/office/drawing/2014/main" id="{53371A10-25AC-81A9-5048-646C65CE9D15}"/>
              </a:ext>
            </a:extLst>
          </p:cNvPr>
          <p:cNvSpPr>
            <a:spLocks noGrp="1" noChangeArrowheads="1"/>
          </p:cNvSpPr>
          <p:nvPr>
            <p:ph idx="1"/>
          </p:nvPr>
        </p:nvSpPr>
        <p:spPr bwMode="auto">
          <a:xfrm>
            <a:off x="812800" y="1472375"/>
            <a:ext cx="1066800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3"/>
              <a:tabLst/>
            </a:pPr>
            <a:r>
              <a:rPr kumimoji="0" lang="fr-FR"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Strategic </a:t>
            </a:r>
            <a:r>
              <a:rPr kumimoji="0" lang="fr-FR"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Outcomes</a:t>
            </a:r>
            <a:endParaRPr kumimoji="0" lang="fr-FR"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Shifts focus from reactive to proactive cybersecurity.</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compliance with ISO 27001, NIST, and GDPR.</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design supports new OEMs and future growth.</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&amp; Documentation Outcomes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User-friendly interface with quick adaptation and effective alerting.</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Complete documentation with APIs and setup guides ensures easy maintenance.</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Exportable reports (PDF/CSV/JSON) improve decision-making and transparency.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848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5" name="Rectangle 2">
            <a:extLst>
              <a:ext uri="{FF2B5EF4-FFF2-40B4-BE49-F238E27FC236}">
                <a16:creationId xmlns:a16="http://schemas.microsoft.com/office/drawing/2014/main" id="{0192C459-6D99-AC42-4F9B-68102554DDF6}"/>
              </a:ext>
            </a:extLst>
          </p:cNvPr>
          <p:cNvSpPr>
            <a:spLocks noGrp="1" noChangeArrowheads="1"/>
          </p:cNvSpPr>
          <p:nvPr>
            <p:ph idx="1"/>
          </p:nvPr>
        </p:nvSpPr>
        <p:spPr bwMode="auto">
          <a:xfrm>
            <a:off x="812800" y="1015351"/>
            <a:ext cx="10668000" cy="455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lang="en-US" sz="14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 Web Scraping Tool for Critical &amp; High-Severity OEM Vulnerabilities represents a significant advancement in automated security vulnerability management. This project directly addresses the critical challenge of timely vulnerability detection and notification by implementing an intelligent web scraping system that continuously monitors multiple OEM security advisory pages. Through its automated approach, the system dramatically reduces the time and resources required for vulnerability tracking, while ensuring higher accuracy and consistency in detection. The implementation of machine learning-based classification and severity assessment ensures that security teams receive relevant, prioritized notifications, effectively reducing alert fatigue and enabling faster response times. The system's modular architecture, built using modern technologies such as Python for web scraping, React for the user interface, and advanced data processing pipelines, ensures scalability and maintainability. Furthermore, the customizable notification system and user-friendly dashboard provide organizations with the flexibility to adapt the tool to their specific needs. With potential future enhancements including AI/ML capabilities, additional OEM support, and advanced analytics, this project not only solves current vulnerability management challenges but also establishes a foundation for future security automation needs. The significant reduction in manual effort, combined with improved detection accuracy and response times, makes this tool a valuable asset for organizations seeking to enhance their security posture in an increasingly complex cyber threat landscape.</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[1] M. </a:t>
            </a:r>
            <a:r>
              <a:rPr lang="en-US" sz="2000" dirty="0" err="1">
                <a:latin typeface="Times New Roman" panose="02020603050405020304" pitchFamily="18" charset="0"/>
                <a:cs typeface="Times New Roman" panose="02020603050405020304" pitchFamily="18" charset="0"/>
              </a:rPr>
              <a:t>Zagane</a:t>
            </a:r>
            <a:r>
              <a:rPr lang="en-US" sz="2000" dirty="0">
                <a:latin typeface="Times New Roman" panose="02020603050405020304" pitchFamily="18" charset="0"/>
                <a:cs typeface="Times New Roman" panose="02020603050405020304" pitchFamily="18" charset="0"/>
              </a:rPr>
              <a:t>, M. K. Abdi and M. </a:t>
            </a:r>
            <a:r>
              <a:rPr lang="en-US" sz="2000" dirty="0" err="1">
                <a:latin typeface="Times New Roman" panose="02020603050405020304" pitchFamily="18" charset="0"/>
                <a:cs typeface="Times New Roman" panose="02020603050405020304" pitchFamily="18" charset="0"/>
              </a:rPr>
              <a:t>Alenezi</a:t>
            </a:r>
            <a:r>
              <a:rPr lang="en-US" sz="2000" dirty="0">
                <a:latin typeface="Times New Roman" panose="02020603050405020304" pitchFamily="18" charset="0"/>
                <a:cs typeface="Times New Roman" panose="02020603050405020304" pitchFamily="18" charset="0"/>
              </a:rPr>
              <a:t>, "Deep Learning for Software Vulnerabilities Detection Using Code Metrics," in IEEE Access, vol. 8, pp. 74562-74570, 2020,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10.1109/ACCESS.2020.2988557.</a:t>
            </a:r>
          </a:p>
          <a:p>
            <a:pPr marL="0" indent="0" algn="just">
              <a:buNone/>
            </a:pP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Sichkariuk</a:t>
            </a:r>
            <a:r>
              <a:rPr lang="en-US" sz="2000" dirty="0">
                <a:latin typeface="Times New Roman" panose="02020603050405020304" pitchFamily="18" charset="0"/>
                <a:cs typeface="Times New Roman" panose="02020603050405020304" pitchFamily="18" charset="0"/>
              </a:rPr>
              <a:t>, Ruslan &amp; </a:t>
            </a:r>
            <a:r>
              <a:rPr lang="en-US" sz="2000" dirty="0" err="1">
                <a:latin typeface="Times New Roman" panose="02020603050405020304" pitchFamily="18" charset="0"/>
                <a:cs typeface="Times New Roman" panose="02020603050405020304" pitchFamily="18" charset="0"/>
              </a:rPr>
              <a:t>Kornilovsk</a:t>
            </a:r>
            <a:r>
              <a:rPr lang="az-Cyrl-AZ" sz="2000" dirty="0">
                <a:latin typeface="Times New Roman" panose="02020603050405020304" pitchFamily="18" charset="0"/>
                <a:cs typeface="Times New Roman" panose="02020603050405020304" pitchFamily="18" charset="0"/>
              </a:rPr>
              <a:t>а, </a:t>
            </a:r>
            <a:r>
              <a:rPr lang="en-US" sz="2000" dirty="0">
                <a:latin typeface="Times New Roman" panose="02020603050405020304" pitchFamily="18" charset="0"/>
                <a:cs typeface="Times New Roman" panose="02020603050405020304" pitchFamily="18" charset="0"/>
              </a:rPr>
              <a:t>Natalia &amp; Lurie, Iryna &amp; </a:t>
            </a:r>
            <a:r>
              <a:rPr lang="en-US" sz="2000" dirty="0" err="1">
                <a:latin typeface="Times New Roman" panose="02020603050405020304" pitchFamily="18" charset="0"/>
                <a:cs typeface="Times New Roman" panose="02020603050405020304" pitchFamily="18" charset="0"/>
              </a:rPr>
              <a:t>Voronenko</a:t>
            </a:r>
            <a:r>
              <a:rPr lang="en-US" sz="2000" dirty="0">
                <a:latin typeface="Times New Roman" panose="02020603050405020304" pitchFamily="18" charset="0"/>
                <a:cs typeface="Times New Roman" panose="02020603050405020304" pitchFamily="18" charset="0"/>
              </a:rPr>
              <a:t>, Maria. (2024). Development and implementation of effective Web Scraping methods for automated data collection and processing using Python. Informatics. Culture. Technology. 1. 62-68. 10.15276/ict.01.2024.08. </a:t>
            </a:r>
          </a:p>
          <a:p>
            <a:pPr marL="0" indent="0" algn="just">
              <a:buNone/>
            </a:pPr>
            <a:r>
              <a:rPr lang="en-IN" sz="2000" dirty="0">
                <a:latin typeface="Times New Roman" panose="02020603050405020304" pitchFamily="18" charset="0"/>
                <a:cs typeface="Times New Roman" panose="02020603050405020304" pitchFamily="18" charset="0"/>
              </a:rPr>
              <a:t>[3] X. Zhang, H. Xie, H. Yang, H. Shao and M. Zhu, "A General Framework to Understand Vulnerabilities in Information Systems," in IEEE Access, vol. 8, pp. 121858-121873, 2020,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10.1109/ACCESS.2020.3006361.</a:t>
            </a:r>
          </a:p>
          <a:p>
            <a:pPr marL="0" indent="0" algn="just">
              <a:buNone/>
            </a:pPr>
            <a:r>
              <a:rPr lang="en-IN" sz="2000" dirty="0">
                <a:latin typeface="Times New Roman" panose="02020603050405020304" pitchFamily="18" charset="0"/>
                <a:cs typeface="Times New Roman" panose="02020603050405020304" pitchFamily="18" charset="0"/>
              </a:rPr>
              <a:t>[4] Lotfi, </a:t>
            </a:r>
            <a:r>
              <a:rPr lang="en-IN" sz="2000" dirty="0" err="1">
                <a:latin typeface="Times New Roman" panose="02020603050405020304" pitchFamily="18" charset="0"/>
                <a:cs typeface="Times New Roman" panose="02020603050405020304" pitchFamily="18" charset="0"/>
              </a:rPr>
              <a:t>Chaimaa</a:t>
            </a:r>
            <a:r>
              <a:rPr lang="en-IN" sz="2000" dirty="0">
                <a:latin typeface="Times New Roman" panose="02020603050405020304" pitchFamily="18" charset="0"/>
                <a:cs typeface="Times New Roman" panose="02020603050405020304" pitchFamily="18" charset="0"/>
              </a:rPr>
              <a:t> &amp; Srinivasan, Swetha &amp; Ertz, Myriam &amp; </a:t>
            </a:r>
            <a:r>
              <a:rPr lang="en-IN" sz="2000" dirty="0" err="1">
                <a:latin typeface="Times New Roman" panose="02020603050405020304" pitchFamily="18" charset="0"/>
                <a:cs typeface="Times New Roman" panose="02020603050405020304" pitchFamily="18" charset="0"/>
              </a:rPr>
              <a:t>Latrous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Imen</a:t>
            </a:r>
            <a:r>
              <a:rPr lang="en-IN" sz="2000" dirty="0">
                <a:latin typeface="Times New Roman" panose="02020603050405020304" pitchFamily="18" charset="0"/>
                <a:cs typeface="Times New Roman" panose="02020603050405020304" pitchFamily="18" charset="0"/>
              </a:rPr>
              <a:t>. (2021). Web Scraping Techniques and Applications: A Literature Review. 10.52458/978-93-91842-08-6-38. </a:t>
            </a:r>
          </a:p>
          <a:p>
            <a:pPr marL="0" indent="0" algn="just">
              <a:buNone/>
            </a:pPr>
            <a:r>
              <a:rPr lang="en-IN" sz="2000" dirty="0">
                <a:latin typeface="Times New Roman" panose="02020603050405020304" pitchFamily="18" charset="0"/>
                <a:cs typeface="Times New Roman" panose="02020603050405020304" pitchFamily="18" charset="0"/>
              </a:rPr>
              <a:t>[5] G. Huang, Y. Li, Q. Wang, J. Ren, Y. Cheng and X. Zhao, "Automatic Classification Method for Software Vulnerability Based on Deep Neural Network," in IEEE Access, vol. 7, pp. 28291-28298, 2019,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10.1109/ACCESS.2019.2900462.</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66092"/>
            <a:ext cx="10668000" cy="487362"/>
          </a:xfrm>
        </p:spPr>
        <p:txBody>
          <a:bodyPr/>
          <a:lstStyle/>
          <a:p>
            <a:r>
              <a:rPr lang="en-GB" dirty="0"/>
              <a:t>Introduction</a:t>
            </a:r>
          </a:p>
        </p:txBody>
      </p:sp>
      <p:sp>
        <p:nvSpPr>
          <p:cNvPr id="3" name="Content Placeholder 2"/>
          <p:cNvSpPr>
            <a:spLocks noGrp="1"/>
          </p:cNvSpPr>
          <p:nvPr>
            <p:ph idx="1"/>
          </p:nvPr>
        </p:nvSpPr>
        <p:spPr>
          <a:xfrm>
            <a:off x="812800" y="1042104"/>
            <a:ext cx="11253187" cy="5708066"/>
          </a:xfrm>
        </p:spPr>
        <p:txBody>
          <a:bodyPr vert="horz" lIns="91440" tIns="45720" rIns="91440" bIns="45720" rtlCol="0" anchor="t">
            <a:normAutofit/>
          </a:bodyPr>
          <a:lstStyle/>
          <a:p>
            <a:pPr marL="0" indent="0">
              <a:buNone/>
            </a:pPr>
            <a:r>
              <a:rPr lang="en-US" sz="2000" b="1" dirty="0">
                <a:latin typeface="Times New Roman" panose="02020603050405020304" pitchFamily="18" charset="0"/>
                <a:cs typeface="Times New Roman" panose="02020603050405020304" pitchFamily="18" charset="0"/>
              </a:rPr>
              <a:t>Background</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Rising cybersecurity threats require constant monitoring of vendor security advisories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Organizations manage multiple OEM products, each with their own security portals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Current manual processes lead to delayed vulnerability detection and response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Security teams spend excessive time monitoring multiple sources</a:t>
            </a:r>
          </a:p>
          <a:p>
            <a:pPr marL="0" indent="0">
              <a:buNone/>
            </a:pPr>
            <a:r>
              <a:rPr lang="en-US" sz="2000" b="1" dirty="0">
                <a:latin typeface="Times New Roman" panose="02020603050405020304" pitchFamily="18" charset="0"/>
                <a:cs typeface="Times New Roman" panose="02020603050405020304" pitchFamily="18" charset="0"/>
              </a:rPr>
              <a:t>Problem Statement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Need for automated tracking of vulnerabilities across multiple OEM websites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Challenge of processing diverse notification formats from different vendors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Risk of missing critical vulnerabilities due to manual monitoring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Difficulty in maintaining consistent monitoring across all OEM sources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Time lag between vulnerability publication and organizational awareness</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00EC8-B358-0CBC-1DF0-F95A633CA0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88259F-4086-F074-63C3-DD7AB2C806F2}"/>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9AD6E456-3EFE-FAAE-D8A0-80564BFC7917}"/>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[6] G. Sharma, "Web Crawling and Scraping: A Survey," 2024 International Conference on Healthcare Innovations, Software and Engineering Technologies (HISET), </a:t>
            </a:r>
            <a:r>
              <a:rPr lang="en-US" sz="2000" dirty="0" err="1">
                <a:latin typeface="Times New Roman" panose="02020603050405020304" pitchFamily="18" charset="0"/>
                <a:cs typeface="Times New Roman" panose="02020603050405020304" pitchFamily="18" charset="0"/>
              </a:rPr>
              <a:t>Karad</a:t>
            </a:r>
            <a:r>
              <a:rPr lang="en-US" sz="2000" dirty="0">
                <a:latin typeface="Times New Roman" panose="02020603050405020304" pitchFamily="18" charset="0"/>
                <a:cs typeface="Times New Roman" panose="02020603050405020304" pitchFamily="18" charset="0"/>
              </a:rPr>
              <a:t>, India, 2024, pp. 190-192,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10.1109/HISET61796.2024.00063. </a:t>
            </a:r>
          </a:p>
          <a:p>
            <a:pPr marL="0" indent="0" algn="just">
              <a:buNone/>
            </a:pPr>
            <a:r>
              <a:rPr lang="en-US" sz="2000" dirty="0">
                <a:latin typeface="Times New Roman" panose="02020603050405020304" pitchFamily="18" charset="0"/>
                <a:cs typeface="Times New Roman" panose="02020603050405020304" pitchFamily="18" charset="0"/>
              </a:rPr>
              <a:t>[7] Web Scraping or Web Crawling: State of Art, Techniques, Approaches and Application. International Journal of Advances in Soft Computing and its Applications. 13. 145-168. 10.15849/IJASCA.211128.11. </a:t>
            </a:r>
          </a:p>
          <a:p>
            <a:pPr marL="0" indent="0" algn="just">
              <a:buNone/>
            </a:pPr>
            <a:r>
              <a:rPr lang="en-US" sz="2000" dirty="0">
                <a:latin typeface="Times New Roman" panose="02020603050405020304" pitchFamily="18" charset="0"/>
                <a:cs typeface="Times New Roman" panose="02020603050405020304" pitchFamily="18" charset="0"/>
              </a:rPr>
              <a:t>[8] Al-</a:t>
            </a:r>
            <a:r>
              <a:rPr lang="en-US" sz="2000" dirty="0" err="1">
                <a:latin typeface="Times New Roman" panose="02020603050405020304" pitchFamily="18" charset="0"/>
                <a:cs typeface="Times New Roman" panose="02020603050405020304" pitchFamily="18" charset="0"/>
              </a:rPr>
              <a:t>Slemani</a:t>
            </a:r>
            <a:r>
              <a:rPr lang="en-US" sz="2000" dirty="0">
                <a:latin typeface="Times New Roman" panose="02020603050405020304" pitchFamily="18" charset="0"/>
                <a:cs typeface="Times New Roman" panose="02020603050405020304" pitchFamily="18" charset="0"/>
              </a:rPr>
              <a:t>, Ahmed &amp; ZENGİN, Ahmet. (2023). A New Surveillance and Security Alert System Based on Real-Time Motion Detection. Journal of Smart Systems Research. 4. 31-47. 10.58769/joinssr.1262853. </a:t>
            </a:r>
          </a:p>
          <a:p>
            <a:pPr marL="0" indent="0" algn="just">
              <a:buNone/>
            </a:pPr>
            <a:r>
              <a:rPr lang="en-US" sz="2000" dirty="0">
                <a:latin typeface="Times New Roman" panose="02020603050405020304" pitchFamily="18" charset="0"/>
                <a:cs typeface="Times New Roman" panose="02020603050405020304" pitchFamily="18" charset="0"/>
              </a:rPr>
              <a:t>[9] </a:t>
            </a:r>
            <a:r>
              <a:rPr lang="en-US" sz="2000" dirty="0" err="1">
                <a:latin typeface="Times New Roman" panose="02020603050405020304" pitchFamily="18" charset="0"/>
                <a:cs typeface="Times New Roman" panose="02020603050405020304" pitchFamily="18" charset="0"/>
              </a:rPr>
              <a:t>Muwardi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Rachmat</a:t>
            </a:r>
            <a:r>
              <a:rPr lang="en-US" sz="2000" dirty="0">
                <a:latin typeface="Times New Roman" panose="02020603050405020304" pitchFamily="18" charset="0"/>
                <a:cs typeface="Times New Roman" panose="02020603050405020304" pitchFamily="18" charset="0"/>
              </a:rPr>
              <a:t> &amp; Gao, </a:t>
            </a:r>
            <a:r>
              <a:rPr lang="en-US" sz="2000" dirty="0" err="1">
                <a:latin typeface="Times New Roman" panose="02020603050405020304" pitchFamily="18" charset="0"/>
                <a:cs typeface="Times New Roman" panose="02020603050405020304" pitchFamily="18" charset="0"/>
              </a:rPr>
              <a:t>Hongmin</a:t>
            </a:r>
            <a:r>
              <a:rPr lang="en-US" sz="2000" dirty="0">
                <a:latin typeface="Times New Roman" panose="02020603050405020304" pitchFamily="18" charset="0"/>
                <a:cs typeface="Times New Roman" panose="02020603050405020304" pitchFamily="18" charset="0"/>
              </a:rPr>
              <a:t> &amp; </a:t>
            </a:r>
            <a:r>
              <a:rPr lang="en-US" sz="2000" dirty="0" err="1">
                <a:latin typeface="Times New Roman" panose="02020603050405020304" pitchFamily="18" charset="0"/>
                <a:cs typeface="Times New Roman" panose="02020603050405020304" pitchFamily="18" charset="0"/>
              </a:rPr>
              <a:t>Ghifarsyam</a:t>
            </a:r>
            <a:r>
              <a:rPr lang="en-US" sz="2000" dirty="0">
                <a:latin typeface="Times New Roman" panose="02020603050405020304" pitchFamily="18" charset="0"/>
                <a:cs typeface="Times New Roman" panose="02020603050405020304" pitchFamily="18" charset="0"/>
              </a:rPr>
              <a:t>, Harun &amp; </a:t>
            </a:r>
            <a:r>
              <a:rPr lang="en-US" sz="2000" dirty="0" err="1">
                <a:latin typeface="Times New Roman" panose="02020603050405020304" pitchFamily="18" charset="0"/>
                <a:cs typeface="Times New Roman" panose="02020603050405020304" pitchFamily="18" charset="0"/>
              </a:rPr>
              <a:t>Yunita</a:t>
            </a:r>
            <a:r>
              <a:rPr lang="en-US" sz="2000" dirty="0">
                <a:latin typeface="Times New Roman" panose="02020603050405020304" pitchFamily="18" charset="0"/>
                <a:cs typeface="Times New Roman" panose="02020603050405020304" pitchFamily="18" charset="0"/>
              </a:rPr>
              <a:t>, Mirna &amp; </a:t>
            </a:r>
            <a:r>
              <a:rPr lang="en-US" sz="2000" dirty="0" err="1">
                <a:latin typeface="Times New Roman" panose="02020603050405020304" pitchFamily="18" charset="0"/>
                <a:cs typeface="Times New Roman" panose="02020603050405020304" pitchFamily="18" charset="0"/>
              </a:rPr>
              <a:t>Arrizki</a:t>
            </a:r>
            <a:r>
              <a:rPr lang="en-US" sz="2000" dirty="0">
                <a:latin typeface="Times New Roman" panose="02020603050405020304" pitchFamily="18" charset="0"/>
                <a:cs typeface="Times New Roman" panose="02020603050405020304" pitchFamily="18" charset="0"/>
              </a:rPr>
              <a:t>, Andika &amp; Andika, </a:t>
            </a:r>
            <a:r>
              <a:rPr lang="en-US" sz="2000" dirty="0" err="1">
                <a:latin typeface="Times New Roman" panose="02020603050405020304" pitchFamily="18" charset="0"/>
                <a:cs typeface="Times New Roman" panose="02020603050405020304" pitchFamily="18" charset="0"/>
              </a:rPr>
              <a:t>Julpri</a:t>
            </a:r>
            <a:r>
              <a:rPr lang="en-US" sz="2000" dirty="0">
                <a:latin typeface="Times New Roman" panose="02020603050405020304" pitchFamily="18" charset="0"/>
                <a:cs typeface="Times New Roman" panose="02020603050405020304" pitchFamily="18" charset="0"/>
              </a:rPr>
              <a:t>. (2021). Network Security Monitoring System Via Notification Alert. Journal of Integrated and Advanced Engineering (JIAE). 1. 113-122. 10.51662/jiae.v1i2.22. </a:t>
            </a:r>
          </a:p>
          <a:p>
            <a:pPr marL="0" indent="0" algn="just">
              <a:buNone/>
            </a:pPr>
            <a:r>
              <a:rPr lang="en-US" sz="2000" dirty="0">
                <a:latin typeface="Times New Roman" panose="02020603050405020304" pitchFamily="18" charset="0"/>
                <a:cs typeface="Times New Roman" panose="02020603050405020304" pitchFamily="18" charset="0"/>
              </a:rPr>
              <a:t>[10] The Role of API Security in Modern Enterprise Platforms. International Journal for Research in Applied Science and Engineering Technology. 12. 1384-1390. 10.22214/ijraset.2024.64365. </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77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9DD1-3C5A-B080-D41F-D8D0A1F8A394}"/>
              </a:ext>
            </a:extLst>
          </p:cNvPr>
          <p:cNvSpPr>
            <a:spLocks noGrp="1"/>
          </p:cNvSpPr>
          <p:nvPr>
            <p:ph type="title"/>
          </p:nvPr>
        </p:nvSpPr>
        <p:spPr/>
        <p:txBody>
          <a:bodyPr/>
          <a:lstStyle/>
          <a:p>
            <a:r>
              <a:rPr lang="en-IN" dirty="0"/>
              <a:t>Project work mapping with SDG</a:t>
            </a:r>
          </a:p>
        </p:txBody>
      </p:sp>
      <p:pic>
        <p:nvPicPr>
          <p:cNvPr id="1026" name="Picture 2" descr="What are the 17 Sustainable Development Goals (SDGs)?">
            <a:extLst>
              <a:ext uri="{FF2B5EF4-FFF2-40B4-BE49-F238E27FC236}">
                <a16:creationId xmlns:a16="http://schemas.microsoft.com/office/drawing/2014/main" id="{5FD99034-0CE9-20FA-E032-E5661020B13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030" b="11740"/>
          <a:stretch/>
        </p:blipFill>
        <p:spPr bwMode="auto">
          <a:xfrm>
            <a:off x="2026920" y="970810"/>
            <a:ext cx="8138160" cy="4916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957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56082-1725-6E0B-BB7A-5CB2DB25B1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052BCC-3140-C451-B72D-827F61B70090}"/>
              </a:ext>
            </a:extLst>
          </p:cNvPr>
          <p:cNvSpPr>
            <a:spLocks noGrp="1"/>
          </p:cNvSpPr>
          <p:nvPr>
            <p:ph type="title"/>
          </p:nvPr>
        </p:nvSpPr>
        <p:spPr/>
        <p:txBody>
          <a:bodyPr/>
          <a:lstStyle/>
          <a:p>
            <a:r>
              <a:rPr lang="en-IN" dirty="0"/>
              <a:t>Project work mapping with SDG</a:t>
            </a:r>
          </a:p>
        </p:txBody>
      </p:sp>
      <p:sp>
        <p:nvSpPr>
          <p:cNvPr id="4" name="Rectangle 1">
            <a:extLst>
              <a:ext uri="{FF2B5EF4-FFF2-40B4-BE49-F238E27FC236}">
                <a16:creationId xmlns:a16="http://schemas.microsoft.com/office/drawing/2014/main" id="{878DC949-EE27-4A5A-5367-ADA0DA3D88B6}"/>
              </a:ext>
            </a:extLst>
          </p:cNvPr>
          <p:cNvSpPr>
            <a:spLocks noGrp="1" noChangeArrowheads="1"/>
          </p:cNvSpPr>
          <p:nvPr>
            <p:ph idx="1"/>
          </p:nvPr>
        </p:nvSpPr>
        <p:spPr bwMode="auto">
          <a:xfrm>
            <a:off x="812800" y="1074509"/>
            <a:ext cx="106680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 9: Industry, Innovation, and Infrastructure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Your tool enhances cybersecurity in Original Equipment Manufacturer (OEM) industries by identifying high-severity vulnerabilities.</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contributes to building resilient infrastructure by preventing cyber threats.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 16: Peace, Justice, and Strong Institutions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detecting and reporting vulnerabilities, your tool strengthens institutional security.</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helps governments, companies, and organizations maintain strong cybersecurity measures.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 12: Responsible Consumption and Production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Your tool promotes responsible cybersecurity practices by ensuring that OEMs address critical vulnerabilities before exploitation.</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supports sustainable digital ecosystems by reducing cyber risks.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 8: Decent Work and Economic Growth</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Enhancing cybersecurity encourages business continuity and economic stability.</a:t>
            </a:r>
          </a:p>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digital environments protect companies and employees from cyber-related financial losses.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821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latin typeface="Times New Roman" panose="02020603050405020304" pitchFamily="18" charset="0"/>
              <a:cs typeface="Times New Roman" panose="02020603050405020304" pitchFamily="18" charset="0"/>
            </a:endParaRPr>
          </a:p>
          <a:p>
            <a:pPr marL="0" indent="0" algn="ctr">
              <a:buNone/>
            </a:pPr>
            <a:endParaRPr lang="en-GB" sz="4400" dirty="0">
              <a:latin typeface="Times New Roman" panose="02020603050405020304" pitchFamily="18" charset="0"/>
              <a:cs typeface="Times New Roman" panose="02020603050405020304" pitchFamily="18" charset="0"/>
            </a:endParaRPr>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9A8CA-034D-74A4-2C68-DDAE5D4184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93C39B-A2CF-93A4-2223-A9920D615ACC}"/>
              </a:ext>
            </a:extLst>
          </p:cNvPr>
          <p:cNvSpPr>
            <a:spLocks noGrp="1"/>
          </p:cNvSpPr>
          <p:nvPr>
            <p:ph type="title"/>
          </p:nvPr>
        </p:nvSpPr>
        <p:spPr>
          <a:xfrm>
            <a:off x="812800" y="266092"/>
            <a:ext cx="10668000" cy="487362"/>
          </a:xfrm>
        </p:spPr>
        <p:txBody>
          <a:bodyPr/>
          <a:lstStyle/>
          <a:p>
            <a:r>
              <a:rPr lang="en-GB" dirty="0"/>
              <a:t>Introduction</a:t>
            </a:r>
          </a:p>
        </p:txBody>
      </p:sp>
      <p:sp>
        <p:nvSpPr>
          <p:cNvPr id="3" name="Content Placeholder 2">
            <a:extLst>
              <a:ext uri="{FF2B5EF4-FFF2-40B4-BE49-F238E27FC236}">
                <a16:creationId xmlns:a16="http://schemas.microsoft.com/office/drawing/2014/main" id="{397040EB-5B4B-DE7C-35C6-1CD6064577CB}"/>
              </a:ext>
            </a:extLst>
          </p:cNvPr>
          <p:cNvSpPr>
            <a:spLocks noGrp="1"/>
          </p:cNvSpPr>
          <p:nvPr>
            <p:ph idx="1"/>
          </p:nvPr>
        </p:nvSpPr>
        <p:spPr>
          <a:xfrm>
            <a:off x="812800" y="1033311"/>
            <a:ext cx="11253187" cy="5708066"/>
          </a:xfrm>
        </p:spPr>
        <p:txBody>
          <a:bodyPr vert="horz" lIns="91440" tIns="45720" rIns="91440" bIns="45720" rtlCol="0" anchor="t">
            <a:normAutofit/>
          </a:bodyPr>
          <a:lstStyle/>
          <a:p>
            <a:pPr marL="0" indent="0">
              <a:buNone/>
            </a:pPr>
            <a:r>
              <a:rPr lang="en-US" sz="2000" b="1" dirty="0">
                <a:latin typeface="Times New Roman" panose="02020603050405020304" pitchFamily="18" charset="0"/>
                <a:cs typeface="Times New Roman" panose="02020603050405020304" pitchFamily="18" charset="0"/>
              </a:rPr>
              <a:t>Scope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Development of an intelligent web scraping system for multiple OEM websites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of smart classification for vulnerability severity assessment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Creation of standardized notification system with customizable alerts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Integration with existing security workflows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Support for major OEM security advisory pages</a:t>
            </a:r>
          </a:p>
        </p:txBody>
      </p:sp>
    </p:spTree>
    <p:extLst>
      <p:ext uri="{BB962C8B-B14F-4D97-AF65-F5344CB8AC3E}">
        <p14:creationId xmlns:p14="http://schemas.microsoft.com/office/powerpoint/2010/main" val="143080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010F-33CF-D737-6443-052F2169EBB0}"/>
              </a:ext>
            </a:extLst>
          </p:cNvPr>
          <p:cNvSpPr>
            <a:spLocks noGrp="1"/>
          </p:cNvSpPr>
          <p:nvPr>
            <p:ph type="title"/>
          </p:nvPr>
        </p:nvSpPr>
        <p:spPr/>
        <p:txBody>
          <a:bodyPr/>
          <a:lstStyle/>
          <a:p>
            <a:r>
              <a:rPr kumimoji="0" lang="en-US" sz="2800" b="1" i="0" u="none" strike="noStrike" kern="1200" cap="none" spc="0" normalizeH="0" baseline="0" noProof="0" dirty="0">
                <a:ln>
                  <a:noFill/>
                </a:ln>
                <a:solidFill>
                  <a:srgbClr val="1F497D">
                    <a:lumMod val="75000"/>
                  </a:srgbClr>
                </a:solidFill>
                <a:effectLst/>
                <a:uLnTx/>
                <a:uFillTx/>
                <a:latin typeface="Verdana"/>
                <a:ea typeface="Verdana"/>
              </a:rPr>
              <a:t>Literature Review</a:t>
            </a:r>
            <a:endParaRPr lang="en-IN" dirty="0"/>
          </a:p>
        </p:txBody>
      </p:sp>
      <p:graphicFrame>
        <p:nvGraphicFramePr>
          <p:cNvPr id="11" name="Table 10">
            <a:extLst>
              <a:ext uri="{FF2B5EF4-FFF2-40B4-BE49-F238E27FC236}">
                <a16:creationId xmlns:a16="http://schemas.microsoft.com/office/drawing/2014/main" id="{0B726CB7-738F-4623-F6EA-741CCCF0047B}"/>
              </a:ext>
            </a:extLst>
          </p:cNvPr>
          <p:cNvGraphicFramePr>
            <a:graphicFrameLocks noGrp="1"/>
          </p:cNvGraphicFramePr>
          <p:nvPr>
            <p:extLst>
              <p:ext uri="{D42A27DB-BD31-4B8C-83A1-F6EECF244321}">
                <p14:modId xmlns:p14="http://schemas.microsoft.com/office/powerpoint/2010/main" val="4244145432"/>
              </p:ext>
            </p:extLst>
          </p:nvPr>
        </p:nvGraphicFramePr>
        <p:xfrm>
          <a:off x="812800" y="1030147"/>
          <a:ext cx="10668000" cy="5029113"/>
        </p:xfrm>
        <a:graphic>
          <a:graphicData uri="http://schemas.openxmlformats.org/drawingml/2006/table">
            <a:tbl>
              <a:tblPr firstRow="1" firstCol="1" bandRow="1">
                <a:tableStyleId>{5C22544A-7EE6-4342-B048-85BDC9FD1C3A}</a:tableStyleId>
              </a:tblPr>
              <a:tblGrid>
                <a:gridCol w="2133600">
                  <a:extLst>
                    <a:ext uri="{9D8B030D-6E8A-4147-A177-3AD203B41FA5}">
                      <a16:colId xmlns:a16="http://schemas.microsoft.com/office/drawing/2014/main" val="322078899"/>
                    </a:ext>
                  </a:extLst>
                </a:gridCol>
                <a:gridCol w="2133600">
                  <a:extLst>
                    <a:ext uri="{9D8B030D-6E8A-4147-A177-3AD203B41FA5}">
                      <a16:colId xmlns:a16="http://schemas.microsoft.com/office/drawing/2014/main" val="3347549615"/>
                    </a:ext>
                  </a:extLst>
                </a:gridCol>
                <a:gridCol w="2133600">
                  <a:extLst>
                    <a:ext uri="{9D8B030D-6E8A-4147-A177-3AD203B41FA5}">
                      <a16:colId xmlns:a16="http://schemas.microsoft.com/office/drawing/2014/main" val="4013722060"/>
                    </a:ext>
                  </a:extLst>
                </a:gridCol>
                <a:gridCol w="2133600">
                  <a:extLst>
                    <a:ext uri="{9D8B030D-6E8A-4147-A177-3AD203B41FA5}">
                      <a16:colId xmlns:a16="http://schemas.microsoft.com/office/drawing/2014/main" val="1866277703"/>
                    </a:ext>
                  </a:extLst>
                </a:gridCol>
                <a:gridCol w="2133600">
                  <a:extLst>
                    <a:ext uri="{9D8B030D-6E8A-4147-A177-3AD203B41FA5}">
                      <a16:colId xmlns:a16="http://schemas.microsoft.com/office/drawing/2014/main" val="1345233188"/>
                    </a:ext>
                  </a:extLst>
                </a:gridCol>
              </a:tblGrid>
              <a:tr h="335779">
                <a:tc>
                  <a:txBody>
                    <a:bodyPr/>
                    <a:lstStyle/>
                    <a:p>
                      <a:pPr algn="ctr">
                        <a:lnSpc>
                          <a:spcPct val="107000"/>
                        </a:lnSpc>
                        <a:spcAft>
                          <a:spcPts val="800"/>
                        </a:spcAf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Research Area</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Paper/Publication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Author(s) &amp; Year</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Key Findings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Relevance to Project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53141109"/>
                  </a:ext>
                </a:extLst>
              </a:tr>
              <a:tr h="1153879">
                <a:tc>
                  <a:txBody>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Software Vulnerability Detection</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"Deep Learning for Software Vulnerabilities Detection Using Code Metrics"</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M. Zagane, M. K. Abdi, M. Alenezi (2020) IEEE</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Deep learning applied to vulnerability detection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Code metrics analysis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Improved accuracy in identifying software vulnerabilities</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AI/ML implementation for classification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Enhanced detection accuracy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Automation of security assessments</a:t>
                      </a:r>
                    </a:p>
                  </a:txBody>
                  <a:tcPr marL="9525" marR="9525" marT="9525" marB="9525" anchor="ctr"/>
                </a:tc>
                <a:extLst>
                  <a:ext uri="{0D108BD9-81ED-4DB2-BD59-A6C34878D82A}">
                    <a16:rowId xmlns:a16="http://schemas.microsoft.com/office/drawing/2014/main" val="1424433759"/>
                  </a:ext>
                </a:extLst>
              </a:tr>
              <a:tr h="1142717">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Web Scraping Methods</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"Development and implementation of effective Web Scraping methods for automated data collection and processing using Python"</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Sichkariuk et al. (2024)</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Python-based scraping techniques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Automated data collection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Optimization strategies for large-scale scraping</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Direct application to the crawler and scraper module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Optimization of scraping efficiency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Handling of structured/unstructured data</a:t>
                      </a:r>
                    </a:p>
                  </a:txBody>
                  <a:tcPr marL="9525" marR="9525" marT="9525" marB="9525" anchor="ctr"/>
                </a:tc>
                <a:extLst>
                  <a:ext uri="{0D108BD9-81ED-4DB2-BD59-A6C34878D82A}">
                    <a16:rowId xmlns:a16="http://schemas.microsoft.com/office/drawing/2014/main" val="2158648837"/>
                  </a:ext>
                </a:extLst>
              </a:tr>
              <a:tr h="1153879">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Information System Vulnerabilities</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"A General Framework to Understand Vulnerabilities in Information Systems"</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X. Zhang et al. (2020) IEEE</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Classification of system vulnerabilities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Risk assessment strategies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Methods for mitigating security risks</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Categorization of vulnerabilities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Framework for risk assessment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Policy integration for mitigation</a:t>
                      </a:r>
                    </a:p>
                  </a:txBody>
                  <a:tcPr marL="9525" marR="9525" marT="9525" marB="9525" anchor="ctr"/>
                </a:tc>
                <a:extLst>
                  <a:ext uri="{0D108BD9-81ED-4DB2-BD59-A6C34878D82A}">
                    <a16:rowId xmlns:a16="http://schemas.microsoft.com/office/drawing/2014/main" val="418888883"/>
                  </a:ext>
                </a:extLst>
              </a:tr>
              <a:tr h="1179287">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Web Scraping Techniques</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"Web Scraping Techniques and Applications: A Literature Review"</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Lotfi et al. (2021)</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Overview of web scraping methodologies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Ethical considerations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Application in cybersecurity</a:t>
                      </a:r>
                    </a:p>
                  </a:txBody>
                  <a:tcPr marL="9525" marR="9525" marT="9525" marB="9525" anchor="ctr"/>
                </a:tc>
                <a:tc>
                  <a:txBody>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Ethical and legal compliance </a:t>
                      </a:r>
                      <a:b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Performance optimization </a:t>
                      </a:r>
                      <a:b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Avoidance of scraping restrictions</a:t>
                      </a:r>
                    </a:p>
                  </a:txBody>
                  <a:tcPr marL="9525" marR="9525" marT="9525" marB="9525" anchor="ctr"/>
                </a:tc>
                <a:extLst>
                  <a:ext uri="{0D108BD9-81ED-4DB2-BD59-A6C34878D82A}">
                    <a16:rowId xmlns:a16="http://schemas.microsoft.com/office/drawing/2014/main" val="4125058890"/>
                  </a:ext>
                </a:extLst>
              </a:tr>
            </a:tbl>
          </a:graphicData>
        </a:graphic>
      </p:graphicFrame>
    </p:spTree>
    <p:extLst>
      <p:ext uri="{BB962C8B-B14F-4D97-AF65-F5344CB8AC3E}">
        <p14:creationId xmlns:p14="http://schemas.microsoft.com/office/powerpoint/2010/main" val="293945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E9D42-5BC5-3485-2A28-9BD8FD2F9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C35940-B3ED-9EAA-F75D-85F89E820AD7}"/>
              </a:ext>
            </a:extLst>
          </p:cNvPr>
          <p:cNvSpPr>
            <a:spLocks noGrp="1"/>
          </p:cNvSpPr>
          <p:nvPr>
            <p:ph type="title"/>
          </p:nvPr>
        </p:nvSpPr>
        <p:spPr/>
        <p:txBody>
          <a:bodyPr/>
          <a:lstStyle/>
          <a:p>
            <a:r>
              <a:rPr kumimoji="0" lang="en-US" sz="2800" b="1" i="0" u="none" strike="noStrike" kern="1200" cap="none" spc="0" normalizeH="0" baseline="0" noProof="0" dirty="0">
                <a:ln>
                  <a:noFill/>
                </a:ln>
                <a:solidFill>
                  <a:srgbClr val="1F497D">
                    <a:lumMod val="75000"/>
                  </a:srgbClr>
                </a:solidFill>
                <a:effectLst/>
                <a:uLnTx/>
                <a:uFillTx/>
                <a:latin typeface="Verdana"/>
                <a:ea typeface="Verdana"/>
              </a:rPr>
              <a:t>Literature Review</a:t>
            </a:r>
            <a:endParaRPr lang="en-IN" dirty="0"/>
          </a:p>
        </p:txBody>
      </p:sp>
      <p:graphicFrame>
        <p:nvGraphicFramePr>
          <p:cNvPr id="11" name="Table 10">
            <a:extLst>
              <a:ext uri="{FF2B5EF4-FFF2-40B4-BE49-F238E27FC236}">
                <a16:creationId xmlns:a16="http://schemas.microsoft.com/office/drawing/2014/main" id="{A98C4CF0-494B-F046-D943-F58B9A331DA0}"/>
              </a:ext>
            </a:extLst>
          </p:cNvPr>
          <p:cNvGraphicFramePr>
            <a:graphicFrameLocks noGrp="1"/>
          </p:cNvGraphicFramePr>
          <p:nvPr>
            <p:extLst>
              <p:ext uri="{D42A27DB-BD31-4B8C-83A1-F6EECF244321}">
                <p14:modId xmlns:p14="http://schemas.microsoft.com/office/powerpoint/2010/main" val="2651240775"/>
              </p:ext>
            </p:extLst>
          </p:nvPr>
        </p:nvGraphicFramePr>
        <p:xfrm>
          <a:off x="812800" y="1030147"/>
          <a:ext cx="10668000" cy="4991746"/>
        </p:xfrm>
        <a:graphic>
          <a:graphicData uri="http://schemas.openxmlformats.org/drawingml/2006/table">
            <a:tbl>
              <a:tblPr firstRow="1" firstCol="1" bandRow="1">
                <a:tableStyleId>{5C22544A-7EE6-4342-B048-85BDC9FD1C3A}</a:tableStyleId>
              </a:tblPr>
              <a:tblGrid>
                <a:gridCol w="2133600">
                  <a:extLst>
                    <a:ext uri="{9D8B030D-6E8A-4147-A177-3AD203B41FA5}">
                      <a16:colId xmlns:a16="http://schemas.microsoft.com/office/drawing/2014/main" val="322078899"/>
                    </a:ext>
                  </a:extLst>
                </a:gridCol>
                <a:gridCol w="2133600">
                  <a:extLst>
                    <a:ext uri="{9D8B030D-6E8A-4147-A177-3AD203B41FA5}">
                      <a16:colId xmlns:a16="http://schemas.microsoft.com/office/drawing/2014/main" val="3347549615"/>
                    </a:ext>
                  </a:extLst>
                </a:gridCol>
                <a:gridCol w="2133600">
                  <a:extLst>
                    <a:ext uri="{9D8B030D-6E8A-4147-A177-3AD203B41FA5}">
                      <a16:colId xmlns:a16="http://schemas.microsoft.com/office/drawing/2014/main" val="4013722060"/>
                    </a:ext>
                  </a:extLst>
                </a:gridCol>
                <a:gridCol w="2133600">
                  <a:extLst>
                    <a:ext uri="{9D8B030D-6E8A-4147-A177-3AD203B41FA5}">
                      <a16:colId xmlns:a16="http://schemas.microsoft.com/office/drawing/2014/main" val="1866277703"/>
                    </a:ext>
                  </a:extLst>
                </a:gridCol>
                <a:gridCol w="2133600">
                  <a:extLst>
                    <a:ext uri="{9D8B030D-6E8A-4147-A177-3AD203B41FA5}">
                      <a16:colId xmlns:a16="http://schemas.microsoft.com/office/drawing/2014/main" val="1345233188"/>
                    </a:ext>
                  </a:extLst>
                </a:gridCol>
              </a:tblGrid>
              <a:tr h="335779">
                <a:tc>
                  <a:txBody>
                    <a:bodyPr/>
                    <a:lstStyle/>
                    <a:p>
                      <a:pPr algn="ctr">
                        <a:lnSpc>
                          <a:spcPct val="107000"/>
                        </a:lnSpc>
                        <a:spcAft>
                          <a:spcPts val="800"/>
                        </a:spcAf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Research Area</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Paper/Publication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Author(s) &amp; Year</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Key Findings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Relevance to Project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53141109"/>
                  </a:ext>
                </a:extLst>
              </a:tr>
              <a:tr h="1153879">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Software Vulnerability Classification</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"Automatic Classification Method for Software Vulnerability Based on Deep Neural Network"</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G. Huang et al. (2019) IEEE</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Deep neural network for vulnerability classification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Automatic assessment models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High accuracy in severity detection</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ML-based severity classification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Automated assessment for vulnerabilities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Integration into monitoring systems</a:t>
                      </a:r>
                    </a:p>
                  </a:txBody>
                  <a:tcPr marL="9525" marR="9525" marT="9525" marB="9525" anchor="ctr"/>
                </a:tc>
                <a:extLst>
                  <a:ext uri="{0D108BD9-81ED-4DB2-BD59-A6C34878D82A}">
                    <a16:rowId xmlns:a16="http://schemas.microsoft.com/office/drawing/2014/main" val="1424433759"/>
                  </a:ext>
                </a:extLst>
              </a:tr>
              <a:tr h="1142717">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Web Crawling &amp; Scraping</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"Web Crawling and Scraping: A Survey"</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G. Sharma (2024)</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Web crawling methodologies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Handling rate limiting &amp; anti-scraping measures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Large-scale data extraction</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Scalability implementation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Avoidance of blocking mechanisms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Performance improvements</a:t>
                      </a:r>
                    </a:p>
                  </a:txBody>
                  <a:tcPr marL="9525" marR="9525" marT="9525" marB="9525" anchor="ctr"/>
                </a:tc>
                <a:extLst>
                  <a:ext uri="{0D108BD9-81ED-4DB2-BD59-A6C34878D82A}">
                    <a16:rowId xmlns:a16="http://schemas.microsoft.com/office/drawing/2014/main" val="2158648837"/>
                  </a:ext>
                </a:extLst>
              </a:tr>
              <a:tr h="1153879">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Web Scraping &amp; Crawling</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"Web Scraping or Web Crawling: State of Art, Techniques, Approaches and Application"</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International Journal of Advances in Soft Computing and its Applications (2021)</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Different approaches to web crawling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Applications of web scraping in various fields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Security concerns with data collection</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Adaptation of the best web scraping techniques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Secure data collection methodologies</a:t>
                      </a:r>
                    </a:p>
                  </a:txBody>
                  <a:tcPr marL="9525" marR="9525" marT="9525" marB="9525" anchor="ctr"/>
                </a:tc>
                <a:extLst>
                  <a:ext uri="{0D108BD9-81ED-4DB2-BD59-A6C34878D82A}">
                    <a16:rowId xmlns:a16="http://schemas.microsoft.com/office/drawing/2014/main" val="418888883"/>
                  </a:ext>
                </a:extLst>
              </a:tr>
              <a:tr h="1179287">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Security Alert Systems</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"A New Surveillance and Security Alert System Based on Real-Time Motion Detection"</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Al-Slemani &amp; ZENGİN (2023)</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Real-time alert system for security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Motion-based anomaly detection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Automated notification handling</a:t>
                      </a:r>
                    </a:p>
                  </a:txBody>
                  <a:tcPr marL="9525" marR="9525" marT="9525" marB="9525" anchor="ctr"/>
                </a:tc>
                <a:tc>
                  <a:txBody>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Real-time alerting system </a:t>
                      </a:r>
                      <a:b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Automated notifications </a:t>
                      </a:r>
                      <a:b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Event-driven monitoring</a:t>
                      </a:r>
                    </a:p>
                  </a:txBody>
                  <a:tcPr marL="9525" marR="9525" marT="9525" marB="9525" anchor="ctr"/>
                </a:tc>
                <a:extLst>
                  <a:ext uri="{0D108BD9-81ED-4DB2-BD59-A6C34878D82A}">
                    <a16:rowId xmlns:a16="http://schemas.microsoft.com/office/drawing/2014/main" val="4125058890"/>
                  </a:ext>
                </a:extLst>
              </a:tr>
            </a:tbl>
          </a:graphicData>
        </a:graphic>
      </p:graphicFrame>
    </p:spTree>
    <p:extLst>
      <p:ext uri="{BB962C8B-B14F-4D97-AF65-F5344CB8AC3E}">
        <p14:creationId xmlns:p14="http://schemas.microsoft.com/office/powerpoint/2010/main" val="112673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2F647-077C-949F-489C-DB82173AC9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9C9341-BF09-DE12-0D53-5E4B71AF6956}"/>
              </a:ext>
            </a:extLst>
          </p:cNvPr>
          <p:cNvSpPr>
            <a:spLocks noGrp="1"/>
          </p:cNvSpPr>
          <p:nvPr>
            <p:ph type="title"/>
          </p:nvPr>
        </p:nvSpPr>
        <p:spPr/>
        <p:txBody>
          <a:bodyPr/>
          <a:lstStyle/>
          <a:p>
            <a:r>
              <a:rPr kumimoji="0" lang="en-US" sz="2800" b="1" i="0" u="none" strike="noStrike" kern="1200" cap="none" spc="0" normalizeH="0" baseline="0" noProof="0" dirty="0">
                <a:ln>
                  <a:noFill/>
                </a:ln>
                <a:solidFill>
                  <a:srgbClr val="1F497D">
                    <a:lumMod val="75000"/>
                  </a:srgbClr>
                </a:solidFill>
                <a:effectLst/>
                <a:uLnTx/>
                <a:uFillTx/>
                <a:latin typeface="Verdana"/>
                <a:ea typeface="Verdana"/>
              </a:rPr>
              <a:t>Literature Review</a:t>
            </a:r>
            <a:endParaRPr lang="en-IN" dirty="0"/>
          </a:p>
        </p:txBody>
      </p:sp>
      <p:graphicFrame>
        <p:nvGraphicFramePr>
          <p:cNvPr id="11" name="Table 10">
            <a:extLst>
              <a:ext uri="{FF2B5EF4-FFF2-40B4-BE49-F238E27FC236}">
                <a16:creationId xmlns:a16="http://schemas.microsoft.com/office/drawing/2014/main" id="{B6192D76-CC1F-6D4B-AC9D-5EEE46EA9EF0}"/>
              </a:ext>
            </a:extLst>
          </p:cNvPr>
          <p:cNvGraphicFramePr>
            <a:graphicFrameLocks noGrp="1"/>
          </p:cNvGraphicFramePr>
          <p:nvPr>
            <p:extLst>
              <p:ext uri="{D42A27DB-BD31-4B8C-83A1-F6EECF244321}">
                <p14:modId xmlns:p14="http://schemas.microsoft.com/office/powerpoint/2010/main" val="2529406548"/>
              </p:ext>
            </p:extLst>
          </p:nvPr>
        </p:nvGraphicFramePr>
        <p:xfrm>
          <a:off x="812800" y="1030147"/>
          <a:ext cx="10668000" cy="2658580"/>
        </p:xfrm>
        <a:graphic>
          <a:graphicData uri="http://schemas.openxmlformats.org/drawingml/2006/table">
            <a:tbl>
              <a:tblPr firstRow="1" firstCol="1" bandRow="1">
                <a:tableStyleId>{5C22544A-7EE6-4342-B048-85BDC9FD1C3A}</a:tableStyleId>
              </a:tblPr>
              <a:tblGrid>
                <a:gridCol w="2133600">
                  <a:extLst>
                    <a:ext uri="{9D8B030D-6E8A-4147-A177-3AD203B41FA5}">
                      <a16:colId xmlns:a16="http://schemas.microsoft.com/office/drawing/2014/main" val="322078899"/>
                    </a:ext>
                  </a:extLst>
                </a:gridCol>
                <a:gridCol w="2133600">
                  <a:extLst>
                    <a:ext uri="{9D8B030D-6E8A-4147-A177-3AD203B41FA5}">
                      <a16:colId xmlns:a16="http://schemas.microsoft.com/office/drawing/2014/main" val="3347549615"/>
                    </a:ext>
                  </a:extLst>
                </a:gridCol>
                <a:gridCol w="2133600">
                  <a:extLst>
                    <a:ext uri="{9D8B030D-6E8A-4147-A177-3AD203B41FA5}">
                      <a16:colId xmlns:a16="http://schemas.microsoft.com/office/drawing/2014/main" val="4013722060"/>
                    </a:ext>
                  </a:extLst>
                </a:gridCol>
                <a:gridCol w="2133600">
                  <a:extLst>
                    <a:ext uri="{9D8B030D-6E8A-4147-A177-3AD203B41FA5}">
                      <a16:colId xmlns:a16="http://schemas.microsoft.com/office/drawing/2014/main" val="1866277703"/>
                    </a:ext>
                  </a:extLst>
                </a:gridCol>
                <a:gridCol w="2133600">
                  <a:extLst>
                    <a:ext uri="{9D8B030D-6E8A-4147-A177-3AD203B41FA5}">
                      <a16:colId xmlns:a16="http://schemas.microsoft.com/office/drawing/2014/main" val="1345233188"/>
                    </a:ext>
                  </a:extLst>
                </a:gridCol>
              </a:tblGrid>
              <a:tr h="335779">
                <a:tc>
                  <a:txBody>
                    <a:bodyPr/>
                    <a:lstStyle/>
                    <a:p>
                      <a:pPr algn="ctr">
                        <a:lnSpc>
                          <a:spcPct val="107000"/>
                        </a:lnSpc>
                        <a:spcAft>
                          <a:spcPts val="800"/>
                        </a:spcAf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Research Area</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Paper/Publication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Author(s) &amp; Year</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b="1" kern="100">
                          <a:effectLst/>
                          <a:latin typeface="Times New Roman" panose="02020603050405020304" pitchFamily="18" charset="0"/>
                          <a:ea typeface="Calibri" panose="020F0502020204030204" pitchFamily="34" charset="0"/>
                          <a:cs typeface="Times New Roman" panose="02020603050405020304" pitchFamily="18" charset="0"/>
                        </a:rPr>
                        <a:t>Key Findings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Relevance to Project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53141109"/>
                  </a:ext>
                </a:extLst>
              </a:tr>
              <a:tr h="1153879">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Security Notification Systems</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"Network Security Monitoring System Via Notification Alert"</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Muwardi et al. (2021)</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Automated alert system for network security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Reduction in manual intervention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Real-time monitoring of network vulnerabilities</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Automated alert management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Priority-based notification system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Integration with monitoring dashboard</a:t>
                      </a:r>
                    </a:p>
                  </a:txBody>
                  <a:tcPr marL="9525" marR="9525" marT="9525" marB="9525" anchor="ctr"/>
                </a:tc>
                <a:extLst>
                  <a:ext uri="{0D108BD9-81ED-4DB2-BD59-A6C34878D82A}">
                    <a16:rowId xmlns:a16="http://schemas.microsoft.com/office/drawing/2014/main" val="1424433759"/>
                  </a:ext>
                </a:extLst>
              </a:tr>
              <a:tr h="1142717">
                <a:tc>
                  <a:txBody>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API Security</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"The Role of API Security in Modern Enterprise Platforms"</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International Journal for Research in Applied Science and Engineering Technology (2024)</a:t>
                      </a:r>
                    </a:p>
                  </a:txBody>
                  <a:tcPr marL="9525" marR="9525" marT="9525" marB="9525" anchor="ctr"/>
                </a:tc>
                <a:tc>
                  <a:txBody>
                    <a:bodyPr/>
                    <a:lstStyle/>
                    <a:p>
                      <a:pPr algn="ct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API security challenges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Best practices for secure API implementation </a:t>
                      </a:r>
                      <a:br>
                        <a:rPr lang="en-IN" sz="1200" kern="10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Authentication and authorization techniques</a:t>
                      </a:r>
                    </a:p>
                  </a:txBody>
                  <a:tcPr marL="9525" marR="9525" marT="9525" marB="9525" anchor="ctr"/>
                </a:tc>
                <a:tc>
                  <a:txBody>
                    <a:bodyPr/>
                    <a:lstStyle/>
                    <a:p>
                      <a:pPr algn="ct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Secure API design </a:t>
                      </a:r>
                      <a:b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Protection against API-related vulnerabilities </a:t>
                      </a:r>
                      <a:b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Access control implementation</a:t>
                      </a:r>
                    </a:p>
                  </a:txBody>
                  <a:tcPr marL="9525" marR="9525" marT="9525" marB="9525" anchor="ctr"/>
                </a:tc>
                <a:extLst>
                  <a:ext uri="{0D108BD9-81ED-4DB2-BD59-A6C34878D82A}">
                    <a16:rowId xmlns:a16="http://schemas.microsoft.com/office/drawing/2014/main" val="2158648837"/>
                  </a:ext>
                </a:extLst>
              </a:tr>
            </a:tbl>
          </a:graphicData>
        </a:graphic>
      </p:graphicFrame>
    </p:spTree>
    <p:extLst>
      <p:ext uri="{BB962C8B-B14F-4D97-AF65-F5344CB8AC3E}">
        <p14:creationId xmlns:p14="http://schemas.microsoft.com/office/powerpoint/2010/main" val="151684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1E6B-6616-12C9-DB66-E7923162B268}"/>
              </a:ext>
            </a:extLst>
          </p:cNvPr>
          <p:cNvSpPr>
            <a:spLocks noGrp="1"/>
          </p:cNvSpPr>
          <p:nvPr>
            <p:ph type="title"/>
          </p:nvPr>
        </p:nvSpPr>
        <p:spPr/>
        <p:txBody>
          <a:bodyPr/>
          <a:lstStyle/>
          <a:p>
            <a:r>
              <a:rPr lang="en-IN" dirty="0"/>
              <a:t>Existing Methods</a:t>
            </a:r>
          </a:p>
        </p:txBody>
      </p:sp>
      <p:sp>
        <p:nvSpPr>
          <p:cNvPr id="3" name="Content Placeholder 2">
            <a:extLst>
              <a:ext uri="{FF2B5EF4-FFF2-40B4-BE49-F238E27FC236}">
                <a16:creationId xmlns:a16="http://schemas.microsoft.com/office/drawing/2014/main" id="{E176AF43-FB38-4383-E561-D40403C2265A}"/>
              </a:ext>
            </a:extLst>
          </p:cNvPr>
          <p:cNvSpPr>
            <a:spLocks noGrp="1"/>
          </p:cNvSpPr>
          <p:nvPr>
            <p:ph idx="1"/>
          </p:nvPr>
        </p:nvSpPr>
        <p:spPr>
          <a:xfrm>
            <a:off x="812800" y="1072662"/>
            <a:ext cx="10668000" cy="4712676"/>
          </a:xfrm>
        </p:spPr>
        <p:txBody>
          <a:bodyPr>
            <a:normAutofit lnSpcReduction="10000"/>
          </a:bodyPr>
          <a:lstStyle/>
          <a:p>
            <a:pPr>
              <a:buFont typeface="+mj-lt"/>
              <a:buAutoNum type="arabicPeriod"/>
            </a:pPr>
            <a:r>
              <a:rPr lang="en-IN" sz="2000" b="1" dirty="0">
                <a:latin typeface="Times New Roman" panose="02020603050405020304" pitchFamily="18" charset="0"/>
                <a:cs typeface="Times New Roman" panose="02020603050405020304" pitchFamily="18" charset="0"/>
              </a:rPr>
              <a:t>Manual Monitoring Systems </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Direct website monitoring by security teams</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Email subscription to vendor security newsletters</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RSS feed monitoring for updates</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Security mailing list subscriptions</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Manual vulnerability database checks</a:t>
            </a:r>
          </a:p>
          <a:p>
            <a:pPr marL="457200" lvl="1" indent="0">
              <a:buNone/>
            </a:pP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sz="2000" b="1" dirty="0">
                <a:latin typeface="Times New Roman" panose="02020603050405020304" pitchFamily="18" charset="0"/>
                <a:cs typeface="Times New Roman" panose="02020603050405020304" pitchFamily="18" charset="0"/>
              </a:rPr>
              <a:t>Commercial Vulnerability Management Tools </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Nessus: Network vulnerability scanning</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Qualys: Cloud-based security solution</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Rapid7: Vulnerability assessment platform</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Tenable: Security exposure management</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IBM Security: Enterprise vulnerability management</a:t>
            </a:r>
          </a:p>
        </p:txBody>
      </p:sp>
    </p:spTree>
    <p:extLst>
      <p:ext uri="{BB962C8B-B14F-4D97-AF65-F5344CB8AC3E}">
        <p14:creationId xmlns:p14="http://schemas.microsoft.com/office/powerpoint/2010/main" val="261578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042D8-2D18-CAB3-0E3C-81F8B63FAB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497C3F-F4A8-9C6E-1D95-8163C1A82A93}"/>
              </a:ext>
            </a:extLst>
          </p:cNvPr>
          <p:cNvSpPr>
            <a:spLocks noGrp="1"/>
          </p:cNvSpPr>
          <p:nvPr>
            <p:ph type="title"/>
          </p:nvPr>
        </p:nvSpPr>
        <p:spPr/>
        <p:txBody>
          <a:bodyPr/>
          <a:lstStyle/>
          <a:p>
            <a:r>
              <a:rPr lang="en-IN" dirty="0"/>
              <a:t>Existing Methods</a:t>
            </a:r>
          </a:p>
        </p:txBody>
      </p:sp>
      <p:sp>
        <p:nvSpPr>
          <p:cNvPr id="3" name="Content Placeholder 2">
            <a:extLst>
              <a:ext uri="{FF2B5EF4-FFF2-40B4-BE49-F238E27FC236}">
                <a16:creationId xmlns:a16="http://schemas.microsoft.com/office/drawing/2014/main" id="{840B7ABE-DD81-546D-57E3-8AF08D49E542}"/>
              </a:ext>
            </a:extLst>
          </p:cNvPr>
          <p:cNvSpPr>
            <a:spLocks noGrp="1"/>
          </p:cNvSpPr>
          <p:nvPr>
            <p:ph idx="1"/>
          </p:nvPr>
        </p:nvSpPr>
        <p:spPr>
          <a:xfrm>
            <a:off x="812800" y="1081458"/>
            <a:ext cx="10668000" cy="4009290"/>
          </a:xfrm>
        </p:spPr>
        <p:txBody>
          <a:bodyPr>
            <a:normAutofit lnSpcReduction="10000"/>
          </a:bodyPr>
          <a:lstStyle/>
          <a:p>
            <a:pPr marL="0" indent="0" algn="l" rtl="0" eaLnBrk="1" latinLnBrk="0" hangingPunct="1">
              <a:spcBef>
                <a:spcPts val="312"/>
              </a:spcBef>
              <a:buClrTx/>
              <a:buSzPts val="1300"/>
              <a:buNone/>
            </a:pPr>
            <a:r>
              <a:rPr lang="en-IN" sz="2000" b="1" kern="1200" dirty="0">
                <a:solidFill>
                  <a:srgbClr val="000000"/>
                </a:solidFill>
                <a:effectLst/>
                <a:latin typeface="Times New Roman" panose="02020603050405020304" pitchFamily="18" charset="0"/>
                <a:cs typeface="Times New Roman" panose="02020603050405020304" pitchFamily="18" charset="0"/>
              </a:rPr>
              <a:t>3.    Public Vulnerability Databases </a:t>
            </a:r>
            <a:endParaRPr lang="en-IN" sz="2000" b="1"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264"/>
              </a:spcBef>
            </a:pPr>
            <a:r>
              <a:rPr lang="en-IN" sz="2000" kern="1200" dirty="0">
                <a:solidFill>
                  <a:srgbClr val="000000"/>
                </a:solidFill>
                <a:effectLst/>
                <a:latin typeface="Times New Roman" panose="02020603050405020304" pitchFamily="18" charset="0"/>
                <a:cs typeface="Times New Roman" panose="02020603050405020304" pitchFamily="18" charset="0"/>
              </a:rPr>
              <a:t>National Vulnerability Database (NVD)</a:t>
            </a:r>
            <a:endParaRPr lang="en-IN" sz="20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264"/>
              </a:spcBef>
            </a:pPr>
            <a:r>
              <a:rPr lang="en-IN" sz="2000" kern="1200" dirty="0">
                <a:solidFill>
                  <a:srgbClr val="000000"/>
                </a:solidFill>
                <a:effectLst/>
                <a:latin typeface="Times New Roman" panose="02020603050405020304" pitchFamily="18" charset="0"/>
                <a:cs typeface="Times New Roman" panose="02020603050405020304" pitchFamily="18" charset="0"/>
              </a:rPr>
              <a:t>Common Vulnerabilities and Exposures (CVE)</a:t>
            </a:r>
            <a:endParaRPr lang="en-IN" sz="20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264"/>
              </a:spcBef>
            </a:pPr>
            <a:r>
              <a:rPr lang="en-IN" sz="2000" kern="1200" dirty="0">
                <a:solidFill>
                  <a:srgbClr val="000000"/>
                </a:solidFill>
                <a:effectLst/>
                <a:latin typeface="Times New Roman" panose="02020603050405020304" pitchFamily="18" charset="0"/>
                <a:cs typeface="Times New Roman" panose="02020603050405020304" pitchFamily="18" charset="0"/>
              </a:rPr>
              <a:t>Vendor-specific security advisories</a:t>
            </a:r>
            <a:endParaRPr lang="en-IN" sz="20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264"/>
              </a:spcBef>
            </a:pPr>
            <a:r>
              <a:rPr lang="en-IN" sz="2000" kern="1200" dirty="0">
                <a:solidFill>
                  <a:srgbClr val="000000"/>
                </a:solidFill>
                <a:effectLst/>
                <a:latin typeface="Times New Roman" panose="02020603050405020304" pitchFamily="18" charset="0"/>
                <a:cs typeface="Times New Roman" panose="02020603050405020304" pitchFamily="18" charset="0"/>
              </a:rPr>
              <a:t>CERT vulnerability notes</a:t>
            </a:r>
            <a:endParaRPr lang="en-IN" sz="20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264"/>
              </a:spcBef>
            </a:pPr>
            <a:r>
              <a:rPr lang="en-IN" sz="2000" kern="1200" dirty="0">
                <a:solidFill>
                  <a:srgbClr val="000000"/>
                </a:solidFill>
                <a:effectLst/>
                <a:latin typeface="Times New Roman" panose="02020603050405020304" pitchFamily="18" charset="0"/>
                <a:cs typeface="Times New Roman" panose="02020603050405020304" pitchFamily="18" charset="0"/>
              </a:rPr>
              <a:t>Security focus vulnerability database</a:t>
            </a:r>
          </a:p>
          <a:p>
            <a:pPr marL="457200" indent="0" algn="l" rtl="0" eaLnBrk="1" latinLnBrk="0" hangingPunct="1">
              <a:spcBef>
                <a:spcPts val="264"/>
              </a:spcBef>
              <a:buNone/>
            </a:pPr>
            <a:endParaRPr lang="en-IN" sz="2000" dirty="0">
              <a:effectLst/>
              <a:latin typeface="Times New Roman" panose="02020603050405020304" pitchFamily="18" charset="0"/>
              <a:cs typeface="Times New Roman" panose="02020603050405020304" pitchFamily="18" charset="0"/>
            </a:endParaRPr>
          </a:p>
          <a:p>
            <a:pPr marL="347472" indent="-347472" algn="l" rtl="0" eaLnBrk="1" latinLnBrk="0" hangingPunct="1">
              <a:spcBef>
                <a:spcPts val="312"/>
              </a:spcBef>
              <a:buFont typeface="+mj-lt"/>
              <a:buAutoNum type="arabicPeriod" startAt="4"/>
            </a:pPr>
            <a:r>
              <a:rPr lang="en-IN" sz="2000" b="1" kern="1200" dirty="0">
                <a:solidFill>
                  <a:srgbClr val="000000"/>
                </a:solidFill>
                <a:effectLst/>
                <a:latin typeface="Times New Roman" panose="02020603050405020304" pitchFamily="18" charset="0"/>
                <a:cs typeface="Times New Roman" panose="02020603050405020304" pitchFamily="18" charset="0"/>
              </a:rPr>
              <a:t>Automated Solutions </a:t>
            </a:r>
            <a:endParaRPr lang="en-IN" sz="2000" b="1"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264"/>
              </a:spcBef>
            </a:pPr>
            <a:r>
              <a:rPr lang="en-IN" sz="2000" kern="1200" dirty="0">
                <a:solidFill>
                  <a:srgbClr val="000000"/>
                </a:solidFill>
                <a:effectLst/>
                <a:latin typeface="Times New Roman" panose="02020603050405020304" pitchFamily="18" charset="0"/>
                <a:cs typeface="Times New Roman" panose="02020603050405020304" pitchFamily="18" charset="0"/>
              </a:rPr>
              <a:t>OVAL-based scanners</a:t>
            </a:r>
            <a:endParaRPr lang="en-IN" sz="20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264"/>
              </a:spcBef>
            </a:pPr>
            <a:r>
              <a:rPr lang="en-IN" sz="2000" kern="1200" dirty="0">
                <a:solidFill>
                  <a:srgbClr val="000000"/>
                </a:solidFill>
                <a:effectLst/>
                <a:latin typeface="Times New Roman" panose="02020603050405020304" pitchFamily="18" charset="0"/>
                <a:cs typeface="Times New Roman" panose="02020603050405020304" pitchFamily="18" charset="0"/>
              </a:rPr>
              <a:t>Network vulnerability scanners</a:t>
            </a:r>
            <a:endParaRPr lang="en-IN" sz="20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264"/>
              </a:spcBef>
            </a:pPr>
            <a:r>
              <a:rPr lang="en-IN" sz="2000" kern="1200" dirty="0">
                <a:solidFill>
                  <a:srgbClr val="000000"/>
                </a:solidFill>
                <a:effectLst/>
                <a:latin typeface="Times New Roman" panose="02020603050405020304" pitchFamily="18" charset="0"/>
                <a:cs typeface="Times New Roman" panose="02020603050405020304" pitchFamily="18" charset="0"/>
              </a:rPr>
              <a:t>Configuration compliance tools</a:t>
            </a:r>
            <a:endParaRPr lang="en-IN" sz="2000" dirty="0">
              <a:effectLst/>
              <a:latin typeface="Times New Roman" panose="02020603050405020304" pitchFamily="18" charset="0"/>
              <a:cs typeface="Times New Roman" panose="02020603050405020304" pitchFamily="18" charset="0"/>
            </a:endParaRPr>
          </a:p>
          <a:p>
            <a:pPr marL="740664" indent="-283464" algn="l" rtl="0" eaLnBrk="1" latinLnBrk="0" hangingPunct="1">
              <a:spcBef>
                <a:spcPts val="264"/>
              </a:spcBef>
            </a:pPr>
            <a:r>
              <a:rPr lang="en-IN" sz="2000" kern="1200" dirty="0">
                <a:solidFill>
                  <a:srgbClr val="000000"/>
                </a:solidFill>
                <a:effectLst/>
                <a:latin typeface="Times New Roman" panose="02020603050405020304" pitchFamily="18" charset="0"/>
                <a:cs typeface="Times New Roman" panose="02020603050405020304" pitchFamily="18" charset="0"/>
              </a:rPr>
              <a:t>Patch management systems</a:t>
            </a:r>
            <a:endParaRPr lang="en-IN"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6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Drawbacks</a:t>
            </a:r>
            <a:endParaRPr lang="en-IN" dirty="0"/>
          </a:p>
        </p:txBody>
      </p:sp>
      <p:sp>
        <p:nvSpPr>
          <p:cNvPr id="7" name="Rectangle 4">
            <a:extLst>
              <a:ext uri="{FF2B5EF4-FFF2-40B4-BE49-F238E27FC236}">
                <a16:creationId xmlns:a16="http://schemas.microsoft.com/office/drawing/2014/main" id="{3156BE97-A278-D993-ABDD-224734FAFC3F}"/>
              </a:ext>
            </a:extLst>
          </p:cNvPr>
          <p:cNvSpPr>
            <a:spLocks noGrp="1" noChangeArrowheads="1"/>
          </p:cNvSpPr>
          <p:nvPr>
            <p:ph idx="1"/>
          </p:nvPr>
        </p:nvSpPr>
        <p:spPr bwMode="auto">
          <a:xfrm>
            <a:off x="812800" y="1043731"/>
            <a:ext cx="10209161"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and Resource Constraints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Manual monitoring requires dedicated personnel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Significant time delay in vulnerability detection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Resource-intensive processes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Information Management Issues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Information overload from multiple sources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Inconsistent notification formats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Difficulty in prioritizing vulnerabilities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Technical Limitations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Lack of customization options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Limited OEM coverage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cost of commercial solutions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6435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6437D7D0612549AE1993A9B271E205" ma:contentTypeVersion="13" ma:contentTypeDescription="Create a new document." ma:contentTypeScope="" ma:versionID="c3e690d420716721bbf63bfe8b760687">
  <xsd:schema xmlns:xsd="http://www.w3.org/2001/XMLSchema" xmlns:xs="http://www.w3.org/2001/XMLSchema" xmlns:p="http://schemas.microsoft.com/office/2006/metadata/properties" xmlns:ns3="48a43908-cb4c-4536-808b-2d98625497c0" xmlns:ns4="b474621b-e9f3-4f99-90e8-f741c38de541" targetNamespace="http://schemas.microsoft.com/office/2006/metadata/properties" ma:root="true" ma:fieldsID="06212cb3658c408d9061aaf2a1b1b3fd" ns3:_="" ns4:_="">
    <xsd:import namespace="48a43908-cb4c-4536-808b-2d98625497c0"/>
    <xsd:import namespace="b474621b-e9f3-4f99-90e8-f741c38de54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MediaServiceAutoKeyPoints" minOccurs="0"/>
                <xsd:element ref="ns4:MediaServiceKeyPoints" minOccurs="0"/>
                <xsd:element ref="ns4:MediaServiceSearchPropertie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a43908-cb4c-4536-808b-2d98625497c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74621b-e9f3-4f99-90e8-f741c38de54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474621b-e9f3-4f99-90e8-f741c38de541" xsi:nil="true"/>
  </documentManagement>
</p:properties>
</file>

<file path=customXml/itemProps1.xml><?xml version="1.0" encoding="utf-8"?>
<ds:datastoreItem xmlns:ds="http://schemas.openxmlformats.org/officeDocument/2006/customXml" ds:itemID="{0D5720E1-4E71-4C45-9D84-C2AC1583D0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a43908-cb4c-4536-808b-2d98625497c0"/>
    <ds:schemaRef ds:uri="b474621b-e9f3-4f99-90e8-f741c38de5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546BBB-561E-492A-A48F-AA976CF70ABB}">
  <ds:schemaRefs>
    <ds:schemaRef ds:uri="http://schemas.microsoft.com/sharepoint/v3/contenttype/forms"/>
  </ds:schemaRefs>
</ds:datastoreItem>
</file>

<file path=customXml/itemProps3.xml><?xml version="1.0" encoding="utf-8"?>
<ds:datastoreItem xmlns:ds="http://schemas.openxmlformats.org/officeDocument/2006/customXml" ds:itemID="{572F2AB8-E5CD-415E-A2DE-6F3B97552B90}">
  <ds:schemaRefs>
    <ds:schemaRef ds:uri="http://schemas.microsoft.com/office/2006/metadata/properties"/>
    <ds:schemaRef ds:uri="http://www.w3.org/XML/1998/namespace"/>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b474621b-e9f3-4f99-90e8-f741c38de541"/>
    <ds:schemaRef ds:uri="48a43908-cb4c-4536-808b-2d98625497c0"/>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Bioinformatics</Template>
  <TotalTime>429</TotalTime>
  <Words>2238</Words>
  <Application>Microsoft Office PowerPoint</Application>
  <PresentationFormat>Widescreen</PresentationFormat>
  <Paragraphs>263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Bookman Old Style</vt:lpstr>
      <vt:lpstr>Calibri</vt:lpstr>
      <vt:lpstr>Cambria</vt:lpstr>
      <vt:lpstr>Times New Roman</vt:lpstr>
      <vt:lpstr>Verdana</vt:lpstr>
      <vt:lpstr>Bioinformatics</vt:lpstr>
      <vt:lpstr>Web Scraping Tool for Critical &amp; High-Severity OEM Vulnerabilities</vt:lpstr>
      <vt:lpstr>Introduction</vt:lpstr>
      <vt:lpstr>Introduction</vt:lpstr>
      <vt:lpstr>Literature Review</vt:lpstr>
      <vt:lpstr>Literature Review</vt:lpstr>
      <vt:lpstr>Literature Review</vt:lpstr>
      <vt:lpstr>Existing Methods</vt:lpstr>
      <vt:lpstr>Existing Methods</vt:lpstr>
      <vt:lpstr>Drawbacks</vt:lpstr>
      <vt:lpstr>Proposed Method</vt:lpstr>
      <vt:lpstr>Objectives</vt:lpstr>
      <vt:lpstr>Methodology</vt:lpstr>
      <vt:lpstr>Methodology(cont..)</vt:lpstr>
      <vt:lpstr>Architecture</vt:lpstr>
      <vt:lpstr>Timeline of Project</vt:lpstr>
      <vt:lpstr>Outcomes</vt:lpstr>
      <vt:lpstr>Outcomes</vt:lpstr>
      <vt:lpstr>Conclusion</vt:lpstr>
      <vt:lpstr>References</vt:lpstr>
      <vt:lpstr>References</vt:lpstr>
      <vt:lpstr>Project work mapping with SDG</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SHUBHA</cp:lastModifiedBy>
  <cp:revision>277</cp:revision>
  <dcterms:created xsi:type="dcterms:W3CDTF">2023-03-16T03:26:27Z</dcterms:created>
  <dcterms:modified xsi:type="dcterms:W3CDTF">2025-05-11T15:24:14Z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0x010100F96437D7D0612549AE1993A9B271E205</vt:lpwstr>
  </property>
</Properties>
</file>