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Arial Bold" panose="020B0704020202020204" pitchFamily="34" charset="0"/>
      <p:regular r:id="rId12"/>
      <p:bold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Cambria Bold" panose="02040803050406030204" pitchFamily="18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B5251-F695-A1F8-9A28-589883645484}" v="206" dt="2024-09-18T07:43:31.412"/>
    <p1510:client id="{E11317E1-2718-CC67-D37B-B56509F48CDB}" v="181" dt="2024-09-17T17:10:17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9100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318">
            <a:off x="1176223" y="1352550"/>
            <a:ext cx="160879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8987049"/>
            <a:ext cx="18288002" cy="1299949"/>
          </a:xfrm>
          <a:custGeom>
            <a:avLst/>
            <a:gdLst/>
            <a:ahLst/>
            <a:cxnLst/>
            <a:rect l="l" t="t" r="r" b="b"/>
            <a:pathLst>
              <a:path w="18288002" h="1299949">
                <a:moveTo>
                  <a:pt x="0" y="0"/>
                </a:moveTo>
                <a:lnTo>
                  <a:pt x="18288002" y="0"/>
                </a:lnTo>
                <a:lnTo>
                  <a:pt x="18288002" y="1299949"/>
                </a:lnTo>
                <a:lnTo>
                  <a:pt x="0" y="1299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106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77129" y="1997214"/>
            <a:ext cx="1536195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1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Security &amp; Surveillance For Teachers And Students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5921" y="3187839"/>
            <a:ext cx="577290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Batch Number: CCS-G29</a:t>
            </a:r>
          </a:p>
          <a:p>
            <a:pPr algn="l">
              <a:lnSpc>
                <a:spcPts val="3600"/>
              </a:lnSpc>
            </a:pPr>
            <a:endParaRPr lang="en-US" sz="3000" b="1" dirty="0">
              <a:solidFill>
                <a:srgbClr val="17365D"/>
              </a:solidFill>
              <a:latin typeface="Cambria Bold"/>
              <a:ea typeface="Cambria Bold"/>
              <a:cs typeface="Cambria Bold"/>
              <a:sym typeface="Cambria Bold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96905"/>
              </p:ext>
            </p:extLst>
          </p:nvPr>
        </p:nvGraphicFramePr>
        <p:xfrm>
          <a:off x="775756" y="3664089"/>
          <a:ext cx="6684957" cy="3105148"/>
        </p:xfrm>
        <a:graphic>
          <a:graphicData uri="http://schemas.openxmlformats.org/drawingml/2006/table">
            <a:tbl>
              <a:tblPr/>
              <a:tblGrid>
                <a:gridCol w="2686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8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7464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 dirty="0">
                          <a:solidFill>
                            <a:srgbClr val="17365D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Roll Number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 dirty="0">
                          <a:solidFill>
                            <a:srgbClr val="17365D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Student Name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921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mbria"/>
                          <a:ea typeface="Roboto Bold"/>
                          <a:cs typeface="Roboto Bold"/>
                          <a:sym typeface="Roboto Bold"/>
                        </a:rPr>
                        <a:t>20211CCS0065</a:t>
                      </a:r>
                      <a:endParaRPr lang="en-US" sz="2400">
                        <a:latin typeface="Cambria"/>
                      </a:endParaRPr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mbria"/>
                          <a:ea typeface="Roboto Bold"/>
                          <a:cs typeface="Roboto Bold"/>
                          <a:sym typeface="Roboto Bold"/>
                        </a:rPr>
                        <a:t>Chandrashekhar S</a:t>
                      </a:r>
                      <a:endParaRPr lang="en-US" sz="2400">
                        <a:latin typeface="Cambria"/>
                      </a:endParaRPr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21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mbria"/>
                          <a:ea typeface="Roboto Bold"/>
                          <a:cs typeface="Roboto Bold"/>
                          <a:sym typeface="Roboto Bold"/>
                        </a:rPr>
                        <a:t>20211CCS0067</a:t>
                      </a:r>
                      <a:endParaRPr lang="en-US" sz="2400">
                        <a:latin typeface="Cambria"/>
                      </a:endParaRPr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mbria"/>
                          <a:ea typeface="Roboto Bold"/>
                          <a:cs typeface="Roboto Bold"/>
                          <a:sym typeface="Roboto Bold"/>
                        </a:rPr>
                        <a:t>Shubha K A</a:t>
                      </a:r>
                      <a:endParaRPr lang="en-US" sz="2400">
                        <a:latin typeface="Cambria"/>
                      </a:endParaRPr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921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mbria"/>
                          <a:ea typeface="Roboto Bold"/>
                          <a:cs typeface="Roboto Bold"/>
                          <a:sym typeface="Roboto Bold"/>
                        </a:rPr>
                        <a:t>20211CCS0104</a:t>
                      </a:r>
                      <a:endParaRPr lang="en-US" sz="2400">
                        <a:latin typeface="Cambria"/>
                      </a:endParaRPr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400" b="1" err="1">
                          <a:solidFill>
                            <a:srgbClr val="000000"/>
                          </a:solidFill>
                          <a:latin typeface="Cambria"/>
                          <a:ea typeface="Roboto Bold"/>
                          <a:cs typeface="Roboto Bold"/>
                          <a:sym typeface="Roboto Bold"/>
                        </a:rPr>
                        <a:t>Augustian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mbria"/>
                          <a:ea typeface="Roboto Bold"/>
                          <a:cs typeface="Roboto Bold"/>
                          <a:sym typeface="Roboto Bold"/>
                        </a:rPr>
                        <a:t> P B</a:t>
                      </a:r>
                      <a:endParaRPr lang="en-US" sz="2400">
                        <a:latin typeface="Cambria"/>
                      </a:endParaRPr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921"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mbria"/>
                          <a:ea typeface="Roboto Bold"/>
                          <a:cs typeface="Roboto Bold"/>
                          <a:sym typeface="Roboto Bold"/>
                        </a:rPr>
                        <a:t>20211CCS0131</a:t>
                      </a:r>
                      <a:endParaRPr lang="en-US" sz="2400">
                        <a:latin typeface="Cambria"/>
                      </a:endParaRPr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Cambria"/>
                          <a:ea typeface="Roboto Bold"/>
                          <a:cs typeface="Roboto Bold"/>
                          <a:sym typeface="Roboto Bold"/>
                        </a:rPr>
                        <a:t>Kavya Jaishree</a:t>
                      </a:r>
                      <a:endParaRPr lang="en-US" sz="2400">
                        <a:latin typeface="Cambria"/>
                      </a:endParaRPr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9811718" y="3796660"/>
            <a:ext cx="8088600" cy="276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Under the Supervision of,</a:t>
            </a:r>
          </a:p>
          <a:p>
            <a:pPr algn="ctr">
              <a:lnSpc>
                <a:spcPts val="3060"/>
              </a:lnSpc>
            </a:pPr>
            <a:endParaRPr lang="en-US" sz="3000" b="1">
              <a:solidFill>
                <a:srgbClr val="17365D"/>
              </a:solidFill>
              <a:latin typeface="Cambria Bold"/>
              <a:ea typeface="Cambria Bold"/>
              <a:cs typeface="Cambria Bold"/>
              <a:sym typeface="Cambria Bold"/>
            </a:endParaRP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Ms. Soumya</a:t>
            </a: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Assistant Professor</a:t>
            </a: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School of Computer Science and Engineering</a:t>
            </a: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Presidency University</a:t>
            </a:r>
          </a:p>
          <a:p>
            <a:pPr algn="l">
              <a:lnSpc>
                <a:spcPts val="3060"/>
              </a:lnSpc>
            </a:pPr>
            <a:endParaRPr lang="en-US" sz="2550" b="1">
              <a:solidFill>
                <a:srgbClr val="17365D"/>
              </a:solidFill>
              <a:latin typeface="Cambria Bold"/>
              <a:ea typeface="Cambria Bold"/>
              <a:cs typeface="Cambria Bold"/>
              <a:sym typeface="Cambria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71583" y="594459"/>
            <a:ext cx="5772900" cy="68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255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PIP2001 Capstone Project</a:t>
            </a:r>
          </a:p>
          <a:p>
            <a:pPr algn="ctr">
              <a:lnSpc>
                <a:spcPts val="2448"/>
              </a:lnSpc>
            </a:pPr>
            <a:r>
              <a:rPr lang="en-US" sz="255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Review-0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25" y="6827500"/>
            <a:ext cx="18192022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4F81BD"/>
                </a:solidFill>
                <a:latin typeface="Cambria Bold"/>
                <a:ea typeface="Cambria Bold"/>
                <a:cs typeface="Cambria Bold"/>
                <a:sym typeface="Cambria Bold"/>
              </a:rPr>
              <a:t>Name of the Program: </a:t>
            </a:r>
            <a:r>
              <a:rPr lang="en-US" sz="3000" b="1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B.Tech</a:t>
            </a:r>
          </a:p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4F81BD"/>
                </a:solidFill>
                <a:latin typeface="Cambria Bold"/>
                <a:ea typeface="Cambria Bold"/>
                <a:cs typeface="Cambria Bold"/>
                <a:sym typeface="Cambria Bold"/>
              </a:rPr>
              <a:t>Name of the HoD: </a:t>
            </a:r>
            <a:r>
              <a:rPr lang="en-US" sz="3000" b="1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Dr. Anandaraj S P</a:t>
            </a:r>
          </a:p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4F81BD"/>
                </a:solidFill>
                <a:latin typeface="Cambria Bold"/>
                <a:ea typeface="Cambria Bold"/>
                <a:cs typeface="Cambria Bold"/>
                <a:sym typeface="Cambria Bold"/>
              </a:rPr>
              <a:t>Name of the Program Project Coordinator: </a:t>
            </a:r>
            <a:r>
              <a:rPr lang="en-US" sz="3000" b="1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Dr. Sharmasth Vali Y</a:t>
            </a:r>
          </a:p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4F81BD"/>
                </a:solidFill>
                <a:latin typeface="Cambria Bold"/>
                <a:ea typeface="Cambria Bold"/>
                <a:cs typeface="Cambria Bold"/>
                <a:sym typeface="Cambria Bold"/>
              </a:rPr>
              <a:t>Name of the School Project Coordinators: </a:t>
            </a:r>
            <a:r>
              <a:rPr lang="en-US" sz="3000" b="1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Dr. Sampath A K / Dr. Abdul Khadar A / Mr. Md Ziaur Rahman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318">
            <a:off x="1176223" y="1352550"/>
            <a:ext cx="160879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8987049"/>
            <a:ext cx="18288002" cy="1299949"/>
          </a:xfrm>
          <a:custGeom>
            <a:avLst/>
            <a:gdLst/>
            <a:ahLst/>
            <a:cxnLst/>
            <a:rect l="l" t="t" r="r" b="b"/>
            <a:pathLst>
              <a:path w="18288002" h="1299949">
                <a:moveTo>
                  <a:pt x="0" y="0"/>
                </a:moveTo>
                <a:lnTo>
                  <a:pt x="18288002" y="0"/>
                </a:lnTo>
                <a:lnTo>
                  <a:pt x="18288002" y="1299949"/>
                </a:lnTo>
                <a:lnTo>
                  <a:pt x="0" y="1299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106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0625" y="448132"/>
            <a:ext cx="15819150" cy="64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Content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10625" y="1331576"/>
            <a:ext cx="15819150" cy="622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0110" lvl="1" indent="-440055" algn="just">
              <a:lnSpc>
                <a:spcPts val="86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</a:p>
          <a:p>
            <a:pPr marL="880110" lvl="1" indent="-440055" algn="just">
              <a:lnSpc>
                <a:spcPts val="86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Analysis of Problem Statement</a:t>
            </a:r>
          </a:p>
          <a:p>
            <a:pPr marL="880110" lvl="1" indent="-440055" algn="just">
              <a:lnSpc>
                <a:spcPts val="86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Timeline of the Project</a:t>
            </a:r>
          </a:p>
          <a:p>
            <a:pPr marL="880110" lvl="1" indent="-440055" algn="just">
              <a:lnSpc>
                <a:spcPts val="86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</a:p>
          <a:p>
            <a:pPr marL="880110" lvl="1" indent="-440055" algn="just">
              <a:lnSpc>
                <a:spcPts val="8640"/>
              </a:lnSpc>
            </a:pPr>
            <a:endParaRPr lang="en-US" sz="3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880110" lvl="1" indent="-440055" algn="just">
              <a:lnSpc>
                <a:spcPts val="8640"/>
              </a:lnSpc>
            </a:pPr>
            <a:endParaRPr lang="en-US" sz="36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318">
            <a:off x="1176223" y="1352550"/>
            <a:ext cx="160879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8987049"/>
            <a:ext cx="18288002" cy="1299949"/>
          </a:xfrm>
          <a:custGeom>
            <a:avLst/>
            <a:gdLst/>
            <a:ahLst/>
            <a:cxnLst/>
            <a:rect l="l" t="t" r="r" b="b"/>
            <a:pathLst>
              <a:path w="18288002" h="1299949">
                <a:moveTo>
                  <a:pt x="0" y="0"/>
                </a:moveTo>
                <a:lnTo>
                  <a:pt x="18288002" y="0"/>
                </a:lnTo>
                <a:lnTo>
                  <a:pt x="18288002" y="1299949"/>
                </a:lnTo>
                <a:lnTo>
                  <a:pt x="0" y="1299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106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0625" y="448969"/>
            <a:ext cx="1581915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Problem Statement Number: PSCS212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6337" y="1814360"/>
            <a:ext cx="16101075" cy="7255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96"/>
              </a:lnSpc>
            </a:pPr>
            <a:r>
              <a:rPr lang="en-US" sz="3650" b="1" dirty="0">
                <a:solidFill>
                  <a:srgbClr val="000000"/>
                </a:solidFill>
                <a:latin typeface="Cambria"/>
                <a:ea typeface="Cambria Bold"/>
                <a:cs typeface="Cambria Bold"/>
                <a:sym typeface="Cambria Bold"/>
              </a:rPr>
              <a:t>Organization :</a:t>
            </a:r>
            <a:r>
              <a:rPr lang="en-US" sz="365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Cisco </a:t>
            </a:r>
            <a:r>
              <a:rPr lang="en-US" sz="3650" err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DevNet</a:t>
            </a:r>
            <a:endParaRPr lang="en-US" sz="3650" dirty="0" err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algn="just">
              <a:lnSpc>
                <a:spcPts val="4396"/>
              </a:lnSpc>
            </a:pPr>
            <a:endParaRPr lang="en-US" sz="3650" b="1" dirty="0">
              <a:solidFill>
                <a:srgbClr val="000000"/>
              </a:solidFill>
              <a:latin typeface="Cambria Bold"/>
              <a:ea typeface="Cambria"/>
              <a:cs typeface="Cambria"/>
              <a:sym typeface="Cambria"/>
            </a:endParaRPr>
          </a:p>
          <a:p>
            <a:pPr algn="just">
              <a:lnSpc>
                <a:spcPts val="4396"/>
              </a:lnSpc>
            </a:pPr>
            <a:r>
              <a:rPr lang="en-US" sz="3650" b="1" dirty="0">
                <a:solidFill>
                  <a:srgbClr val="000000"/>
                </a:solidFill>
                <a:latin typeface="Cambria Bold"/>
                <a:ea typeface="Cambria"/>
                <a:cs typeface="Cambria"/>
                <a:sym typeface="Cambria"/>
              </a:rPr>
              <a:t>Category</a:t>
            </a:r>
            <a:r>
              <a:rPr lang="en-US" sz="3650" b="1" dirty="0">
                <a:solidFill>
                  <a:srgbClr val="000000"/>
                </a:solidFill>
                <a:latin typeface="Cambria"/>
                <a:ea typeface="Cambria Bold"/>
                <a:cs typeface="Cambria Bold"/>
                <a:sym typeface="Cambria Bold"/>
              </a:rPr>
              <a:t>  :</a:t>
            </a:r>
            <a:r>
              <a:rPr lang="en-US" sz="365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Software</a:t>
            </a:r>
            <a:endParaRPr lang="en-US" sz="365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/>
            <a:endParaRPr lang="en-US" sz="3650" b="1" dirty="0">
              <a:solidFill>
                <a:srgbClr val="000000"/>
              </a:solidFill>
              <a:latin typeface="Cambria"/>
              <a:ea typeface="Cambria Bold"/>
              <a:cs typeface="Cambria Bold"/>
              <a:sym typeface="Cambria Bold"/>
            </a:endParaRPr>
          </a:p>
          <a:p>
            <a:pPr algn="just"/>
            <a:r>
              <a:rPr lang="en-US" sz="3650" b="1" dirty="0">
                <a:solidFill>
                  <a:srgbClr val="000000"/>
                </a:solidFill>
                <a:latin typeface="Cambria"/>
                <a:ea typeface="Cambria Bold"/>
                <a:cs typeface="Cambria Bold"/>
                <a:sym typeface="Cambria Bold"/>
              </a:rPr>
              <a:t>Problem Description :</a:t>
            </a:r>
            <a:r>
              <a:rPr lang="en-US" sz="3650" b="1" dirty="0">
                <a:solidFill>
                  <a:srgbClr val="000000"/>
                </a:solidFill>
                <a:latin typeface="Cambria"/>
                <a:ea typeface="Calibri"/>
                <a:cs typeface="Calibri"/>
                <a:sym typeface="Cambria"/>
              </a:rPr>
              <a:t> </a:t>
            </a:r>
            <a:r>
              <a:rPr lang="en-US" sz="3600" dirty="0">
                <a:latin typeface="Cambria"/>
                <a:ea typeface="Calibri"/>
                <a:cs typeface="Calibri"/>
                <a:sym typeface="Cambria"/>
              </a:rPr>
              <a:t>Although</a:t>
            </a:r>
            <a:r>
              <a:rPr lang="en-US" sz="3600" dirty="0">
                <a:latin typeface="Cambria"/>
                <a:ea typeface="Calibri"/>
                <a:cs typeface="+mn-lt"/>
                <a:sym typeface="Cambria"/>
              </a:rPr>
              <a:t> we can use the Firepower Management Control GUI to edit and create Access Control Policies, if a TEACHER would</a:t>
            </a:r>
            <a:endParaRPr lang="en-US" sz="3600" dirty="0">
              <a:latin typeface="Cambria"/>
              <a:ea typeface="Calibri"/>
              <a:cs typeface="+mn-lt"/>
            </a:endParaRPr>
          </a:p>
          <a:p>
            <a:pPr algn="just"/>
            <a:r>
              <a:rPr lang="en-US" sz="3600" dirty="0">
                <a:latin typeface="Cambria"/>
                <a:ea typeface="Calibri"/>
                <a:cs typeface="Calibri"/>
                <a:sym typeface="Cambria"/>
              </a:rPr>
              <a:t>like to add/remove URLs in our URL Filtering Policy, we need a more user-friendly solution.</a:t>
            </a:r>
            <a:endParaRPr lang="en-US" sz="3600" dirty="0">
              <a:latin typeface="Cambria"/>
              <a:ea typeface="Calibri"/>
              <a:cs typeface="Calibri"/>
            </a:endParaRPr>
          </a:p>
          <a:p>
            <a:pPr algn="just"/>
            <a:r>
              <a:rPr lang="en-US" sz="3600" dirty="0">
                <a:latin typeface="Cambria"/>
                <a:ea typeface="Calibri"/>
                <a:cs typeface="Calibri"/>
                <a:sym typeface="Cambria"/>
              </a:rPr>
              <a:t>• Thus we can create an administrator webpage to be used by teachers, where they </a:t>
            </a:r>
            <a:r>
              <a:rPr lang="en-US" sz="3600" dirty="0">
                <a:latin typeface="Cambria"/>
                <a:ea typeface="Cambria"/>
                <a:sym typeface="Cambria"/>
              </a:rPr>
              <a:t>can edit Access Control Policies.</a:t>
            </a:r>
            <a:endParaRPr lang="en-US" sz="3600">
              <a:latin typeface="Cambria"/>
              <a:ea typeface="Cambria"/>
              <a:cs typeface="Calibri"/>
            </a:endParaRPr>
          </a:p>
          <a:p>
            <a:pPr algn="just"/>
            <a:r>
              <a:rPr lang="en-US" sz="3600" dirty="0">
                <a:latin typeface="Cambria"/>
                <a:ea typeface="Calibri"/>
                <a:cs typeface="+mn-lt"/>
                <a:sym typeface="Cambria"/>
              </a:rPr>
              <a:t>• This webpage will ask for relevant information(base on request parameters), and send a POST/GET request using Firepower’s REST API to edit policies in FMC.</a:t>
            </a:r>
            <a:endParaRPr lang="en-US" sz="3600" dirty="0">
              <a:latin typeface="Cambria"/>
              <a:ea typeface="Calibri"/>
              <a:cs typeface="Calibri"/>
            </a:endParaRPr>
          </a:p>
          <a:p>
            <a:pPr algn="just"/>
            <a:endParaRPr lang="en-US" sz="3650" dirty="0">
              <a:solidFill>
                <a:srgbClr val="000000"/>
              </a:solidFill>
              <a:latin typeface="Cambria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318">
            <a:off x="1176223" y="1352550"/>
            <a:ext cx="160879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8987049"/>
            <a:ext cx="18288002" cy="1299949"/>
          </a:xfrm>
          <a:custGeom>
            <a:avLst/>
            <a:gdLst/>
            <a:ahLst/>
            <a:cxnLst/>
            <a:rect l="l" t="t" r="r" b="b"/>
            <a:pathLst>
              <a:path w="18288002" h="1299949">
                <a:moveTo>
                  <a:pt x="0" y="0"/>
                </a:moveTo>
                <a:lnTo>
                  <a:pt x="18288002" y="0"/>
                </a:lnTo>
                <a:lnTo>
                  <a:pt x="18288002" y="1299949"/>
                </a:lnTo>
                <a:lnTo>
                  <a:pt x="0" y="1299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106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0625" y="448969"/>
            <a:ext cx="1581915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Problem Statement Number: </a:t>
            </a:r>
            <a:r>
              <a:rPr lang="en-US" sz="420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 </a:t>
            </a:r>
            <a:endParaRPr lang="en-US" sz="4200" b="1" dirty="0">
              <a:solidFill>
                <a:srgbClr val="17365D"/>
              </a:solidFill>
              <a:latin typeface="Cambria Bold"/>
              <a:ea typeface="Cambria Bold"/>
              <a:cs typeface="Cambria Bold"/>
              <a:sym typeface="Cambri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76337" y="1814360"/>
            <a:ext cx="16101075" cy="4178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3650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• </a:t>
            </a:r>
            <a:r>
              <a:rPr lang="en-US" sz="3600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(The webpage can be a simple </a:t>
            </a:r>
            <a:r>
              <a:rPr lang="en-US" sz="3600" err="1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Flask+Bootstrap+Python</a:t>
            </a:r>
            <a:r>
              <a:rPr lang="en-US" sz="3600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 webpage so we can run</a:t>
            </a:r>
            <a:endParaRPr lang="en-US" sz="3600">
              <a:latin typeface="Cambria"/>
              <a:ea typeface="Cambria"/>
            </a:endParaRP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our Python scripts that take advantage of Firepower’s REST API.)</a:t>
            </a:r>
            <a:endParaRPr lang="en-US" sz="3600">
              <a:latin typeface="Cambria"/>
              <a:ea typeface="Cambria"/>
            </a:endParaRPr>
          </a:p>
          <a:p>
            <a:pPr algn="just"/>
            <a:endParaRPr lang="en-US" sz="3600" dirty="0">
              <a:solidFill>
                <a:srgbClr val="000000"/>
              </a:solidFill>
              <a:latin typeface="Cambria"/>
              <a:ea typeface="+mn-lt"/>
              <a:cs typeface="+mn-lt"/>
            </a:endParaRP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• User Auth will be handled by creating an Identity Policy in FMC loaded from a</a:t>
            </a:r>
            <a:endParaRPr lang="en-US" sz="3600">
              <a:latin typeface="Cambria"/>
              <a:ea typeface="Cambria"/>
            </a:endParaRPr>
          </a:p>
          <a:p>
            <a:pPr algn="just"/>
            <a:r>
              <a:rPr lang="en-US" sz="3600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directory server, powered using Microsoft Active Directory, which contains login</a:t>
            </a:r>
            <a:endParaRPr lang="en-US" sz="3600">
              <a:latin typeface="Cambria"/>
              <a:ea typeface="Cambria"/>
            </a:endParaRPr>
          </a:p>
          <a:p>
            <a:pPr algn="just">
              <a:lnSpc>
                <a:spcPts val="4616"/>
              </a:lnSpc>
            </a:pPr>
            <a:r>
              <a:rPr lang="en-US" sz="3600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credentials of all students as well as their respective groups.</a:t>
            </a:r>
            <a:endParaRPr lang="en-US" sz="3600">
              <a:latin typeface="Cambria"/>
              <a:ea typeface="Calibri"/>
              <a:cs typeface="Calibri"/>
            </a:endParaRPr>
          </a:p>
          <a:p>
            <a:pPr algn="just">
              <a:lnSpc>
                <a:spcPts val="3041"/>
              </a:lnSpc>
            </a:pPr>
            <a:endParaRPr lang="en-US" sz="3650" dirty="0">
              <a:solidFill>
                <a:srgbClr val="000000"/>
              </a:solidFill>
              <a:latin typeface="Cambria"/>
              <a:ea typeface="Cambria"/>
              <a:cs typeface="Calibri"/>
            </a:endParaRPr>
          </a:p>
          <a:p>
            <a:pPr algn="just">
              <a:lnSpc>
                <a:spcPts val="3041"/>
              </a:lnSpc>
            </a:pPr>
            <a:r>
              <a:rPr lang="en-US" sz="3650" b="1" dirty="0">
                <a:solidFill>
                  <a:srgbClr val="000000"/>
                </a:solidFill>
                <a:latin typeface="Cambria"/>
                <a:ea typeface="Cambria Bold"/>
                <a:cs typeface="Cambria Bold"/>
                <a:sym typeface="Cambria Bold"/>
              </a:rPr>
              <a:t>Difficulty Level:  </a:t>
            </a:r>
            <a:r>
              <a:rPr lang="en-US" sz="365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Simple</a:t>
            </a:r>
            <a:endParaRPr lang="en-US" sz="365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0671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318">
            <a:off x="1176223" y="1352550"/>
            <a:ext cx="160879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8987049"/>
            <a:ext cx="18288002" cy="1299949"/>
          </a:xfrm>
          <a:custGeom>
            <a:avLst/>
            <a:gdLst/>
            <a:ahLst/>
            <a:cxnLst/>
            <a:rect l="l" t="t" r="r" b="b"/>
            <a:pathLst>
              <a:path w="18288002" h="1299949">
                <a:moveTo>
                  <a:pt x="0" y="0"/>
                </a:moveTo>
                <a:lnTo>
                  <a:pt x="18288002" y="0"/>
                </a:lnTo>
                <a:lnTo>
                  <a:pt x="18288002" y="1299949"/>
                </a:lnTo>
                <a:lnTo>
                  <a:pt x="0" y="1299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106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0625" y="-28118"/>
            <a:ext cx="15819150" cy="11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Analysis of 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7848" y="2178180"/>
            <a:ext cx="17281515" cy="116120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b="1" dirty="0">
                <a:solidFill>
                  <a:srgbClr val="000000"/>
                </a:solidFill>
                <a:latin typeface="Cambria"/>
                <a:ea typeface="Cambria Bold"/>
                <a:cs typeface="Cambria Bold"/>
                <a:sym typeface="Cambria Bold"/>
              </a:rPr>
              <a:t>Technology Stack Components:</a:t>
            </a:r>
            <a:endParaRPr lang="en-US" sz="3600" b="1" dirty="0">
              <a:solidFill>
                <a:srgbClr val="000000"/>
              </a:solidFill>
              <a:latin typeface="Cambria"/>
              <a:ea typeface="Cambria Bold"/>
              <a:cs typeface="Cambria Bold"/>
            </a:endParaRPr>
          </a:p>
          <a:p>
            <a:pPr algn="just">
              <a:lnSpc>
                <a:spcPts val="4320"/>
              </a:lnSpc>
            </a:pPr>
            <a:endParaRPr lang="en-US" sz="3600" b="1" dirty="0">
              <a:solidFill>
                <a:srgbClr val="000000"/>
              </a:solidFill>
              <a:latin typeface="Cambria"/>
              <a:ea typeface="Cambria Bold"/>
              <a:cs typeface="Cambria Bold"/>
            </a:endParaRPr>
          </a:p>
          <a:p>
            <a:pPr lvl="1" algn="just"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Firepower's REST API</a:t>
            </a:r>
            <a:r>
              <a:rPr lang="en-US" sz="3600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: API for automating and managing Cisco Firepower services</a:t>
            </a:r>
            <a:endParaRPr lang="en-US">
              <a:latin typeface="Cambria"/>
              <a:ea typeface="Cambria"/>
            </a:endParaRPr>
          </a:p>
          <a:p>
            <a:pPr lvl="1"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Microsoft Active Directory</a:t>
            </a:r>
            <a:r>
              <a:rPr lang="en-US" sz="360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: Directory service for managing network resources and      </a:t>
            </a:r>
            <a:r>
              <a:rPr lang="en-US" sz="3600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users.</a:t>
            </a:r>
            <a:endParaRPr lang="en-US">
              <a:latin typeface="Cambria"/>
              <a:ea typeface="Calibri"/>
              <a:cs typeface="Calibri"/>
            </a:endParaRPr>
          </a:p>
          <a:p>
            <a:pPr lvl="1" algn="just"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Firepower Threat Defense (FTD) v6.3</a:t>
            </a:r>
            <a:r>
              <a:rPr lang="en-US" sz="3600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: Cisco's integrated firewall and threat                           protection solution.</a:t>
            </a:r>
            <a:endParaRPr lang="en-US">
              <a:solidFill>
                <a:srgbClr val="000000"/>
              </a:solidFill>
              <a:latin typeface="Cambria"/>
              <a:ea typeface="Cambria"/>
              <a:cs typeface="+mn-lt"/>
            </a:endParaRPr>
          </a:p>
          <a:p>
            <a:pPr lvl="1" algn="just"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Firepower Management Center (FMC) v6.3</a:t>
            </a:r>
            <a:r>
              <a:rPr lang="en-US" sz="3600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: Centralized management platform for Firepower devices.</a:t>
            </a:r>
            <a:endParaRPr lang="en-US">
              <a:latin typeface="Cambria"/>
              <a:ea typeface="Cambria"/>
            </a:endParaRPr>
          </a:p>
          <a:p>
            <a:pPr lvl="1" algn="just"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Flask + Bootstrap + Python</a:t>
            </a:r>
            <a:r>
              <a:rPr lang="en-US" sz="3600" dirty="0">
                <a:solidFill>
                  <a:srgbClr val="000000"/>
                </a:solidFill>
                <a:latin typeface="Cambria"/>
                <a:ea typeface="+mn-lt"/>
                <a:cs typeface="+mn-lt"/>
                <a:sym typeface="Cambria"/>
              </a:rPr>
              <a:t>: Web development stack for building responsive web applications using Flask (Python framework) and Bootstrap (CSS framework).</a:t>
            </a:r>
            <a:endParaRPr lang="en-US">
              <a:latin typeface="Cambria"/>
              <a:ea typeface="Cambria"/>
            </a:endParaRPr>
          </a:p>
          <a:p>
            <a:pPr marL="777240" lvl="1" indent="-388620" algn="just">
              <a:lnSpc>
                <a:spcPts val="5652"/>
              </a:lnSpc>
              <a:buFont typeface="Arial"/>
              <a:buChar char="•"/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8640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8640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8640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318">
            <a:off x="1176223" y="1352550"/>
            <a:ext cx="160879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8987049"/>
            <a:ext cx="18288002" cy="1299949"/>
          </a:xfrm>
          <a:custGeom>
            <a:avLst/>
            <a:gdLst/>
            <a:ahLst/>
            <a:cxnLst/>
            <a:rect l="l" t="t" r="r" b="b"/>
            <a:pathLst>
              <a:path w="18288002" h="1299949">
                <a:moveTo>
                  <a:pt x="0" y="0"/>
                </a:moveTo>
                <a:lnTo>
                  <a:pt x="18288002" y="0"/>
                </a:lnTo>
                <a:lnTo>
                  <a:pt x="18288002" y="1299949"/>
                </a:lnTo>
                <a:lnTo>
                  <a:pt x="0" y="1299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106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0625" y="-28118"/>
            <a:ext cx="15819150" cy="11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Analysis of Problem Statement (contd...)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6337" y="1467736"/>
            <a:ext cx="8305266" cy="2833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26"/>
              </a:lnSpc>
            </a:pPr>
            <a:r>
              <a:rPr lang="en-US" sz="3600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Software and Hardware Requirements:</a:t>
            </a: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8521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8521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76337" y="2556675"/>
            <a:ext cx="8043863" cy="7985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7"/>
              </a:lnSpc>
            </a:pPr>
            <a:r>
              <a:rPr lang="en-US" sz="3600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Software Requirements: </a:t>
            </a:r>
            <a:endParaRPr lang="en-US" sz="3600" b="1" dirty="0">
              <a:solidFill>
                <a:srgbClr val="000000"/>
              </a:solidFill>
              <a:latin typeface="Cambria Bold"/>
              <a:ea typeface="Cambria Bold"/>
              <a:cs typeface="Cambria Bold"/>
            </a:endParaRPr>
          </a:p>
          <a:p>
            <a:pPr marL="686435" lvl="1" indent="-342900" algn="just">
              <a:lnSpc>
                <a:spcPts val="5757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Development Environment</a:t>
            </a: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marL="686435" lvl="1" indent="-342900" algn="just">
              <a:lnSpc>
                <a:spcPts val="5757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Cisco Firepower Software</a:t>
            </a: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marL="686435" lvl="1" indent="-342900" algn="just">
              <a:lnSpc>
                <a:spcPts val="5757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Authentication</a:t>
            </a: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marL="686435" lvl="1" indent="-342900" algn="just">
              <a:lnSpc>
                <a:spcPts val="5757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Database (Optional)</a:t>
            </a: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marL="686435" lvl="1" indent="-342900" algn="just">
              <a:lnSpc>
                <a:spcPts val="5757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Web Server</a:t>
            </a: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marL="686435" lvl="1" indent="-342900" algn="just">
              <a:lnSpc>
                <a:spcPts val="5757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Operating System</a:t>
            </a: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5757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8603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8603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16834" y="2473049"/>
            <a:ext cx="8043863" cy="872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7"/>
              </a:lnSpc>
            </a:pPr>
            <a:r>
              <a:rPr lang="en-US" sz="3600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Hardware Requirements: </a:t>
            </a:r>
            <a:endParaRPr lang="en-US" sz="3600" b="1" dirty="0">
              <a:solidFill>
                <a:srgbClr val="000000"/>
              </a:solidFill>
              <a:latin typeface="Cambria Bold"/>
              <a:ea typeface="Cambria Bold"/>
              <a:cs typeface="Cambria Bold"/>
            </a:endParaRPr>
          </a:p>
          <a:p>
            <a:pPr marL="686435" lvl="1" indent="-342900" algn="just">
              <a:lnSpc>
                <a:spcPts val="5757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Development Machine</a:t>
            </a: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marL="1543685" lvl="2" indent="-742950" algn="just">
              <a:lnSpc>
                <a:spcPts val="5757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Storage     </a:t>
            </a: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marL="1543685" lvl="2" indent="-742950" algn="just">
              <a:lnSpc>
                <a:spcPts val="5757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RAM     </a:t>
            </a: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marL="1543685" lvl="2" indent="-742950" algn="just">
              <a:lnSpc>
                <a:spcPts val="5757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Processor</a:t>
            </a: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marL="686435" lvl="1" indent="-342900" algn="just">
              <a:lnSpc>
                <a:spcPts val="5757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Network Requirements</a:t>
            </a:r>
          </a:p>
          <a:p>
            <a:pPr marL="1143635" lvl="2" indent="-342900" algn="just">
              <a:lnSpc>
                <a:spcPts val="5757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Local Network Access</a:t>
            </a: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5757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5757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8603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just">
              <a:lnSpc>
                <a:spcPts val="8603"/>
              </a:lnSpc>
            </a:pPr>
            <a:endParaRPr lang="en-US" sz="36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318">
            <a:off x="1176223" y="1352550"/>
            <a:ext cx="160879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8987049"/>
            <a:ext cx="18288002" cy="1299949"/>
          </a:xfrm>
          <a:custGeom>
            <a:avLst/>
            <a:gdLst/>
            <a:ahLst/>
            <a:cxnLst/>
            <a:rect l="l" t="t" r="r" b="b"/>
            <a:pathLst>
              <a:path w="18288002" h="1299949">
                <a:moveTo>
                  <a:pt x="0" y="0"/>
                </a:moveTo>
                <a:lnTo>
                  <a:pt x="18288002" y="0"/>
                </a:lnTo>
                <a:lnTo>
                  <a:pt x="18288002" y="1299949"/>
                </a:lnTo>
                <a:lnTo>
                  <a:pt x="0" y="1299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106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650394" y="1769452"/>
            <a:ext cx="12481413" cy="7488848"/>
          </a:xfrm>
          <a:custGeom>
            <a:avLst/>
            <a:gdLst/>
            <a:ahLst/>
            <a:cxnLst/>
            <a:rect l="l" t="t" r="r" b="b"/>
            <a:pathLst>
              <a:path w="12481413" h="7488848">
                <a:moveTo>
                  <a:pt x="0" y="0"/>
                </a:moveTo>
                <a:lnTo>
                  <a:pt x="12481413" y="0"/>
                </a:lnTo>
                <a:lnTo>
                  <a:pt x="12481413" y="7488848"/>
                </a:lnTo>
                <a:lnTo>
                  <a:pt x="0" y="7488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10625" y="448969"/>
            <a:ext cx="1581915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Timeline of the Project (Gantt Chart)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318">
            <a:off x="1176223" y="1352550"/>
            <a:ext cx="160879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8987049"/>
            <a:ext cx="18288002" cy="1299949"/>
          </a:xfrm>
          <a:custGeom>
            <a:avLst/>
            <a:gdLst/>
            <a:ahLst/>
            <a:cxnLst/>
            <a:rect l="l" t="t" r="r" b="b"/>
            <a:pathLst>
              <a:path w="18288002" h="1299949">
                <a:moveTo>
                  <a:pt x="0" y="0"/>
                </a:moveTo>
                <a:lnTo>
                  <a:pt x="18288002" y="0"/>
                </a:lnTo>
                <a:lnTo>
                  <a:pt x="18288002" y="1299949"/>
                </a:lnTo>
                <a:lnTo>
                  <a:pt x="0" y="1299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106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10625" y="448969"/>
            <a:ext cx="1581915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Cambria Bold"/>
                <a:ea typeface="Cambria Bold"/>
                <a:cs typeface="Cambria Bold"/>
                <a:sym typeface="Cambria Bold"/>
              </a:rPr>
              <a:t>References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45391" y="1633537"/>
            <a:ext cx="15056149" cy="7854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6930" lvl="1" indent="-418465" algn="l">
              <a:lnSpc>
                <a:spcPts val="4111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Livermore, CA (United States), L. L. N. L. (. (29 April 2002). </a:t>
            </a:r>
            <a:r>
              <a:rPr lang="en-US" sz="3400" i="1" dirty="0">
                <a:solidFill>
                  <a:srgbClr val="000000"/>
                </a:solidFill>
                <a:latin typeface="Cambria"/>
                <a:ea typeface="Cambria Italics"/>
                <a:cs typeface="Cambria Italics"/>
                <a:sym typeface="Cambria Italics"/>
              </a:rPr>
              <a:t>A Guide to Microsoft Active Directory (AD) Design</a:t>
            </a:r>
            <a:r>
              <a:rPr lang="en-US" sz="34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lang="en-US" sz="34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l">
              <a:lnSpc>
                <a:spcPts val="4111"/>
              </a:lnSpc>
            </a:pPr>
            <a:r>
              <a:rPr lang="en-US" sz="34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https://www.osti.gov/servlets/purl/15013495</a:t>
            </a:r>
            <a:endParaRPr lang="en-US" sz="34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l">
              <a:lnSpc>
                <a:spcPts val="4111"/>
              </a:lnSpc>
            </a:pPr>
            <a:endParaRPr lang="en-US" sz="34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marL="739140" lvl="1" indent="-369570" algn="l">
              <a:lnSpc>
                <a:spcPts val="4111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Purna, B. (2020). </a:t>
            </a:r>
            <a:r>
              <a:rPr lang="en-US" sz="3400" i="1" dirty="0">
                <a:solidFill>
                  <a:srgbClr val="000000"/>
                </a:solidFill>
                <a:latin typeface="Cambria"/>
                <a:ea typeface="Cambria Italics"/>
                <a:cs typeface="Cambria Italics"/>
                <a:sym typeface="Cambria Italics"/>
              </a:rPr>
              <a:t>Role-based User Access Control in MERN Stack applications</a:t>
            </a:r>
            <a:r>
              <a:rPr lang="en-US" sz="34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  https://www.theseus.fi/bitstream/handle/10024/343968/Thesis_Purna_Baral.pdf?sequence=2&amp;isAllowed=y</a:t>
            </a:r>
            <a:endParaRPr lang="en-US" sz="34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l">
              <a:lnSpc>
                <a:spcPts val="4111"/>
              </a:lnSpc>
            </a:pPr>
            <a:endParaRPr lang="en-US" sz="34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marL="739140" lvl="1" indent="-369570" algn="l">
              <a:lnSpc>
                <a:spcPts val="4111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Rajib, N. (2017). </a:t>
            </a:r>
            <a:r>
              <a:rPr lang="en-US" sz="3400" i="1" dirty="0">
                <a:solidFill>
                  <a:srgbClr val="000000"/>
                </a:solidFill>
                <a:latin typeface="Cambria"/>
                <a:ea typeface="Cambria Italics"/>
                <a:cs typeface="Cambria Italics"/>
                <a:sym typeface="Cambria Italics"/>
              </a:rPr>
              <a:t>Cisco Firepower Threat Defense (FTD): Configuration and Troubleshooting Best Practices for the Next-Generation Firewall (NGFW), Next-Generation Intrusion Prevention System (NGIPS), and Advanced Malware Protection (AMP)</a:t>
            </a:r>
            <a:r>
              <a:rPr lang="en-US" sz="34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 Pearson Education. https://www.google.co.in/books/edition/Cisco_Firepower_Threat_Defense_FTD/OBBADwAAQBAJ?hl=en&amp;gbpv=0</a:t>
            </a:r>
            <a:endParaRPr lang="en-US" sz="34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  <a:p>
            <a:pPr algn="l">
              <a:lnSpc>
                <a:spcPts val="4111"/>
              </a:lnSpc>
            </a:pPr>
            <a:endParaRPr lang="en-US" sz="3400" dirty="0">
              <a:solidFill>
                <a:srgbClr val="000000"/>
              </a:solidFill>
              <a:latin typeface="Cambria"/>
              <a:ea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8318">
            <a:off x="1176223" y="1352550"/>
            <a:ext cx="160879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8987049"/>
            <a:ext cx="18288002" cy="1299949"/>
          </a:xfrm>
          <a:custGeom>
            <a:avLst/>
            <a:gdLst/>
            <a:ahLst/>
            <a:cxnLst/>
            <a:rect l="l" t="t" r="r" b="b"/>
            <a:pathLst>
              <a:path w="18288002" h="1299949">
                <a:moveTo>
                  <a:pt x="0" y="0"/>
                </a:moveTo>
                <a:lnTo>
                  <a:pt x="18288002" y="0"/>
                </a:lnTo>
                <a:lnTo>
                  <a:pt x="18288002" y="1299949"/>
                </a:lnTo>
                <a:lnTo>
                  <a:pt x="0" y="1299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106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124216" y="2161972"/>
            <a:ext cx="5839957" cy="5903206"/>
          </a:xfrm>
          <a:custGeom>
            <a:avLst/>
            <a:gdLst/>
            <a:ahLst/>
            <a:cxnLst/>
            <a:rect l="l" t="t" r="r" b="b"/>
            <a:pathLst>
              <a:path w="5839957" h="5903206">
                <a:moveTo>
                  <a:pt x="0" y="0"/>
                </a:moveTo>
                <a:lnTo>
                  <a:pt x="5839958" y="0"/>
                </a:lnTo>
                <a:lnTo>
                  <a:pt x="5839958" y="5903207"/>
                </a:lnTo>
                <a:lnTo>
                  <a:pt x="0" y="5903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Custom</PresentationFormat>
  <Paragraphs>105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 Bold</vt:lpstr>
      <vt:lpstr>Arial</vt:lpstr>
      <vt:lpstr>Cambria</vt:lpstr>
      <vt:lpstr>Calibri</vt:lpstr>
      <vt:lpstr>Arial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PIP2001 -REVIEW-0 .pptx</dc:title>
  <cp:lastModifiedBy>SHUBHA K A</cp:lastModifiedBy>
  <cp:revision>97</cp:revision>
  <dcterms:created xsi:type="dcterms:W3CDTF">2006-08-16T00:00:00Z</dcterms:created>
  <dcterms:modified xsi:type="dcterms:W3CDTF">2024-10-24T09:44:00Z</dcterms:modified>
  <dc:identifier>DAGQbSn4RzM</dc:identifier>
</cp:coreProperties>
</file>