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73" r:id="rId7"/>
    <p:sldId id="274" r:id="rId8"/>
    <p:sldId id="271" r:id="rId9"/>
    <p:sldId id="259" r:id="rId10"/>
    <p:sldId id="260" r:id="rId11"/>
    <p:sldId id="261" r:id="rId12"/>
    <p:sldId id="275" r:id="rId13"/>
    <p:sldId id="276" r:id="rId14"/>
    <p:sldId id="270" r:id="rId15"/>
    <p:sldId id="262" r:id="rId16"/>
    <p:sldId id="263" r:id="rId17"/>
    <p:sldId id="264" r:id="rId18"/>
    <p:sldId id="265" r:id="rId19"/>
    <p:sldId id="27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F641A-4B56-AFE0-6560-0C7ED05EB930}" v="895" dt="2024-10-23T15:23:18.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9A5D-1E2C-405B-AA92-A0B934CCC03B}" type="datetimeFigureOut">
              <a:rPr lang="en-IN" smtClean="0"/>
              <a:t>24-10-2024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A22D5-CE55-4865-A41D-060AB83D11CC}" type="slidenum">
              <a:rPr lang="en-IN" smtClean="0"/>
              <a:t>‹#›</a:t>
            </a:fld>
            <a:endParaRPr lang="en-IN"/>
          </a:p>
        </p:txBody>
      </p:sp>
    </p:spTree>
    <p:extLst>
      <p:ext uri="{BB962C8B-B14F-4D97-AF65-F5344CB8AC3E}">
        <p14:creationId xmlns:p14="http://schemas.microsoft.com/office/powerpoint/2010/main" val="36577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8A22D5-CE55-4865-A41D-060AB83D11CC}" type="slidenum">
              <a:rPr lang="en-IN" smtClean="0"/>
              <a:t>2</a:t>
            </a:fld>
            <a:endParaRPr lang="en-IN"/>
          </a:p>
        </p:txBody>
      </p:sp>
    </p:spTree>
    <p:extLst>
      <p:ext uri="{BB962C8B-B14F-4D97-AF65-F5344CB8AC3E}">
        <p14:creationId xmlns:p14="http://schemas.microsoft.com/office/powerpoint/2010/main" val="65417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cisco.com/c/en/us/td/docs/security/firepower/650/api/REST/Firepower_Management_Center_REST_API_Quic%20k_Start_Guide_650.pdf" TargetMode="External"/><Relationship Id="rId3" Type="http://schemas.openxmlformats.org/officeDocument/2006/relationships/hyperlink" Target="https://www.cisco.com/c/en/us/td/docs/routers/sdwan/configuration/security/ios-xe-16/security-book-xe/url-filtering.pdf" TargetMode="External"/><Relationship Id="rId7" Type="http://schemas.openxmlformats.org/officeDocument/2006/relationships/hyperlink" Target="https://www.cisco.com/c/en/us/td/docs/security/firepower/710/fdm/fptd-fdm-config-guide-710/fptd-fdm-identity.html" TargetMode="External"/><Relationship Id="rId2" Type="http://schemas.openxmlformats.org/officeDocument/2006/relationships/hyperlink" Target="https://www.cisco.com/c/en/us/td/docs/security/firepower/610/configuration/guide/fpmc-config-guide-v61/fpmc-configguide-v61_chapter_01110011.html" TargetMode="External"/><Relationship Id="rId1" Type="http://schemas.openxmlformats.org/officeDocument/2006/relationships/slideLayout" Target="../slideLayouts/slideLayout2.xml"/><Relationship Id="rId6" Type="http://schemas.openxmlformats.org/officeDocument/2006/relationships/hyperlink" Target="https://www.cisco.com/c/en/us/td/docs/security/firepower/630/configuration/guide/fpmc-config-guidev63/create_and_manage_identity_policies.html" TargetMode="External"/><Relationship Id="rId5" Type="http://schemas.openxmlformats.org/officeDocument/2006/relationships/hyperlink" Target="https://doi.org/10.13052/jwe1540-9589.2345" TargetMode="External"/><Relationship Id="rId4" Type="http://schemas.openxmlformats.org/officeDocument/2006/relationships/hyperlink" Target="https://ieeexplore.ieee.org/document/950196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555" y="1150374"/>
            <a:ext cx="11562322" cy="622404"/>
          </a:xfrm>
        </p:spPr>
        <p:txBody>
          <a:bodyPr/>
          <a:lstStyle/>
          <a:p>
            <a:pPr algn="ctr">
              <a:lnSpc>
                <a:spcPts val="5040"/>
              </a:lnSpc>
            </a:pPr>
            <a:r>
              <a:rPr lang="en-US" sz="3200" b="1" dirty="0">
                <a:solidFill>
                  <a:srgbClr val="000000"/>
                </a:solidFill>
                <a:latin typeface="Cambria" panose="02040503050406030204" pitchFamily="18" charset="0"/>
                <a:ea typeface="Cambria" panose="02040503050406030204" pitchFamily="18" charset="0"/>
                <a:cs typeface="Times New Roman" panose="02020603050405020304" pitchFamily="18" charset="0"/>
                <a:sym typeface="Cambria Bold"/>
              </a:rPr>
              <a:t>SECURITY &amp; SURVEILLANCE FOR TEACHERS AND STUDENTS</a:t>
            </a:r>
          </a:p>
        </p:txBody>
      </p:sp>
      <p:sp>
        <p:nvSpPr>
          <p:cNvPr id="3" name="Subtitle 2"/>
          <p:cNvSpPr>
            <a:spLocks noGrp="1"/>
          </p:cNvSpPr>
          <p:nvPr>
            <p:ph type="subTitle" idx="1"/>
          </p:nvPr>
        </p:nvSpPr>
        <p:spPr>
          <a:xfrm>
            <a:off x="465555" y="1850634"/>
            <a:ext cx="3519314" cy="583898"/>
          </a:xfrm>
        </p:spPr>
        <p:txBody>
          <a:bodyPr>
            <a:noAutofit/>
          </a:bodyPr>
          <a:lstStyle/>
          <a:p>
            <a:pPr algn="l">
              <a:lnSpc>
                <a:spcPts val="3600"/>
              </a:lnSpc>
            </a:pPr>
            <a:r>
              <a:rPr lang="en-US" b="1"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Batch Number: </a:t>
            </a:r>
            <a:r>
              <a:rPr lang="en-US"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CCS</a:t>
            </a:r>
            <a:r>
              <a:rPr lang="en-US" b="1" dirty="0">
                <a:solidFill>
                  <a:srgbClr val="17365D"/>
                </a:solidFill>
                <a:latin typeface="Cambria" panose="02040503050406030204" pitchFamily="18" charset="0"/>
                <a:ea typeface="Cambria" panose="02040503050406030204" pitchFamily="18" charset="0"/>
                <a:cs typeface="Calibri" panose="020F0502020204030204" pitchFamily="34" charset="0"/>
                <a:sym typeface="Cambria Bold"/>
              </a:rPr>
              <a:t>-G29</a:t>
            </a:r>
          </a:p>
        </p:txBody>
      </p:sp>
      <p:graphicFrame>
        <p:nvGraphicFramePr>
          <p:cNvPr id="4" name="Table 3"/>
          <p:cNvGraphicFramePr>
            <a:graphicFrameLocks noGrp="1"/>
          </p:cNvGraphicFramePr>
          <p:nvPr>
            <p:extLst>
              <p:ext uri="{D42A27DB-BD31-4B8C-83A1-F6EECF244321}">
                <p14:modId xmlns:p14="http://schemas.microsoft.com/office/powerpoint/2010/main" val="3868605860"/>
              </p:ext>
            </p:extLst>
          </p:nvPr>
        </p:nvGraphicFramePr>
        <p:xfrm>
          <a:off x="630904" y="2347041"/>
          <a:ext cx="5418666" cy="1981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sz="20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000" dirty="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796281" y="2347041"/>
            <a:ext cx="5120052" cy="181108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latin typeface="Cambria" panose="02040503050406030204" pitchFamily="18" charset="0"/>
                <a:ea typeface="Cambria" panose="02040503050406030204" pitchFamily="18" charset="0"/>
                <a:cs typeface="Calibri" panose="020F0502020204030204" pitchFamily="34" charset="0"/>
              </a:rPr>
              <a:t>Under the Supervision of,</a:t>
            </a:r>
          </a:p>
          <a:p>
            <a:pPr algn="l"/>
            <a:r>
              <a:rPr lang="en-US" dirty="0">
                <a:latin typeface="Cambria" panose="02040503050406030204" pitchFamily="18" charset="0"/>
                <a:ea typeface="Cambria" panose="02040503050406030204" pitchFamily="18" charset="0"/>
                <a:cs typeface="Calibri" panose="020F0502020204030204" pitchFamily="34" charset="0"/>
              </a:rPr>
              <a:t>Ms. Soumya</a:t>
            </a:r>
          </a:p>
          <a:p>
            <a:pPr algn="l"/>
            <a:r>
              <a:rPr lang="en-US" dirty="0">
                <a:latin typeface="Cambria" panose="02040503050406030204" pitchFamily="18" charset="0"/>
                <a:ea typeface="Cambria" panose="02040503050406030204" pitchFamily="18" charset="0"/>
                <a:cs typeface="Calibri" panose="020F0502020204030204" pitchFamily="34" charset="0"/>
              </a:rPr>
              <a:t>Assistant Professor</a:t>
            </a:r>
          </a:p>
          <a:p>
            <a:pPr algn="l"/>
            <a:r>
              <a:rPr lang="en-US" dirty="0">
                <a:latin typeface="Cambria" panose="02040503050406030204" pitchFamily="18" charset="0"/>
                <a:ea typeface="Cambria" panose="02040503050406030204" pitchFamily="18" charset="0"/>
                <a:cs typeface="Calibri" panose="020F0502020204030204" pitchFamily="34" charset="0"/>
              </a:rPr>
              <a:t>School of Computer Science and Engineering</a:t>
            </a:r>
          </a:p>
          <a:p>
            <a:pPr algn="l"/>
            <a:r>
              <a:rPr lang="en-US" dirty="0">
                <a:latin typeface="Cambria" panose="02040503050406030204" pitchFamily="18" charset="0"/>
                <a:ea typeface="Cambria" panose="02040503050406030204" pitchFamily="18" charset="0"/>
                <a:cs typeface="Calibri" panose="020F0502020204030204" pitchFamily="34" charset="0"/>
              </a:rPr>
              <a:t>Presidency University</a:t>
            </a: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PIP2001 Capestone Project</a:t>
            </a:r>
          </a:p>
          <a:p>
            <a:r>
              <a:rPr lang="en-GB" dirty="0"/>
              <a:t>Review-1</a:t>
            </a:r>
          </a:p>
        </p:txBody>
      </p:sp>
      <p:graphicFrame>
        <p:nvGraphicFramePr>
          <p:cNvPr id="8" name="Table 7">
            <a:extLst>
              <a:ext uri="{FF2B5EF4-FFF2-40B4-BE49-F238E27FC236}">
                <a16:creationId xmlns:a16="http://schemas.microsoft.com/office/drawing/2014/main" id="{C5DA6A5D-CE36-C044-BCA4-62FD42ECBA1E}"/>
              </a:ext>
            </a:extLst>
          </p:cNvPr>
          <p:cNvGraphicFramePr>
            <a:graphicFrameLocks noGrp="1"/>
          </p:cNvGraphicFramePr>
          <p:nvPr>
            <p:extLst>
              <p:ext uri="{D42A27DB-BD31-4B8C-83A1-F6EECF244321}">
                <p14:modId xmlns:p14="http://schemas.microsoft.com/office/powerpoint/2010/main" val="1455858534"/>
              </p:ext>
            </p:extLst>
          </p:nvPr>
        </p:nvGraphicFramePr>
        <p:xfrm>
          <a:off x="465555" y="2434253"/>
          <a:ext cx="5749364" cy="2042160"/>
        </p:xfrm>
        <a:graphic>
          <a:graphicData uri="http://schemas.openxmlformats.org/drawingml/2006/table">
            <a:tbl>
              <a:tblPr firstRow="1" bandRow="1">
                <a:tableStyleId>{5940675A-B579-460E-94D1-54222C63F5DA}</a:tableStyleId>
              </a:tblPr>
              <a:tblGrid>
                <a:gridCol w="2874682">
                  <a:extLst>
                    <a:ext uri="{9D8B030D-6E8A-4147-A177-3AD203B41FA5}">
                      <a16:colId xmlns:a16="http://schemas.microsoft.com/office/drawing/2014/main" val="92014486"/>
                    </a:ext>
                  </a:extLst>
                </a:gridCol>
                <a:gridCol w="2874682">
                  <a:extLst>
                    <a:ext uri="{9D8B030D-6E8A-4147-A177-3AD203B41FA5}">
                      <a16:colId xmlns:a16="http://schemas.microsoft.com/office/drawing/2014/main" val="3633191431"/>
                    </a:ext>
                  </a:extLst>
                </a:gridCol>
              </a:tblGrid>
              <a:tr h="457200">
                <a:tc>
                  <a:txBody>
                    <a:bodyPr/>
                    <a:lstStyle/>
                    <a:p>
                      <a:pPr algn="ctr"/>
                      <a:r>
                        <a:rPr lang="en-IN" sz="2000" b="1" dirty="0">
                          <a:solidFill>
                            <a:schemeClr val="tx2"/>
                          </a:solidFill>
                          <a:latin typeface="Cambria" panose="02040503050406030204" pitchFamily="18" charset="0"/>
                          <a:ea typeface="Cambria" panose="02040503050406030204" pitchFamily="18" charset="0"/>
                          <a:cs typeface="Calibri" panose="020F0502020204030204" pitchFamily="34" charset="0"/>
                        </a:rPr>
                        <a:t>Roll Number</a:t>
                      </a:r>
                    </a:p>
                  </a:txBody>
                  <a:tcPr/>
                </a:tc>
                <a:tc>
                  <a:txBody>
                    <a:bodyPr/>
                    <a:lstStyle/>
                    <a:p>
                      <a:pPr algn="ctr"/>
                      <a:r>
                        <a:rPr lang="en-IN" sz="2000" b="1" dirty="0">
                          <a:solidFill>
                            <a:schemeClr val="tx2"/>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val="1586311321"/>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20211CCS0065</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Chandrashekhar S</a:t>
                      </a:r>
                    </a:p>
                  </a:txBody>
                  <a:tcPr/>
                </a:tc>
                <a:extLst>
                  <a:ext uri="{0D108BD9-81ED-4DB2-BD59-A6C34878D82A}">
                    <a16:rowId xmlns:a16="http://schemas.microsoft.com/office/drawing/2014/main" val="3077307446"/>
                  </a:ext>
                </a:extLst>
              </a:tr>
              <a:tr h="370840">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20211CCS0067</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Shubha K A</a:t>
                      </a:r>
                    </a:p>
                  </a:txBody>
                  <a:tcPr/>
                </a:tc>
                <a:extLst>
                  <a:ext uri="{0D108BD9-81ED-4DB2-BD59-A6C34878D82A}">
                    <a16:rowId xmlns:a16="http://schemas.microsoft.com/office/drawing/2014/main" val="1277762246"/>
                  </a:ext>
                </a:extLst>
              </a:tr>
              <a:tr h="370840">
                <a:tc>
                  <a:txBody>
                    <a:bodyPr/>
                    <a:lstStyle/>
                    <a:p>
                      <a:pPr algn="ctr"/>
                      <a:r>
                        <a:rPr lang="en-IN" sz="2000">
                          <a:latin typeface="Cambria" panose="02040503050406030204" pitchFamily="18" charset="0"/>
                          <a:ea typeface="Cambria" panose="02040503050406030204" pitchFamily="18" charset="0"/>
                          <a:cs typeface="Calibri" panose="020F0502020204030204" pitchFamily="34" charset="0"/>
                        </a:rPr>
                        <a:t>20211CCS0104</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Augustian P B</a:t>
                      </a:r>
                    </a:p>
                  </a:txBody>
                  <a:tcPr/>
                </a:tc>
                <a:extLst>
                  <a:ext uri="{0D108BD9-81ED-4DB2-BD59-A6C34878D82A}">
                    <a16:rowId xmlns:a16="http://schemas.microsoft.com/office/drawing/2014/main" val="4005604157"/>
                  </a:ext>
                </a:extLst>
              </a:tr>
              <a:tr h="370840">
                <a:tc>
                  <a:txBody>
                    <a:bodyPr/>
                    <a:lstStyle/>
                    <a:p>
                      <a:pPr algn="ctr"/>
                      <a:r>
                        <a:rPr lang="en-IN" sz="2000">
                          <a:latin typeface="Cambria" panose="02040503050406030204" pitchFamily="18" charset="0"/>
                          <a:ea typeface="Cambria" panose="02040503050406030204" pitchFamily="18" charset="0"/>
                          <a:cs typeface="Calibri" panose="020F0502020204030204" pitchFamily="34" charset="0"/>
                        </a:rPr>
                        <a:t>20211CCS0131</a:t>
                      </a:r>
                    </a:p>
                  </a:txBody>
                  <a:tcPr/>
                </a:tc>
                <a:tc>
                  <a:txBody>
                    <a:bodyPr/>
                    <a:lstStyle/>
                    <a:p>
                      <a:pPr algn="ctr"/>
                      <a:r>
                        <a:rPr lang="en-IN" sz="2000" dirty="0">
                          <a:latin typeface="Cambria" panose="02040503050406030204" pitchFamily="18" charset="0"/>
                          <a:ea typeface="Cambria" panose="02040503050406030204" pitchFamily="18" charset="0"/>
                          <a:cs typeface="Calibri" panose="020F0502020204030204" pitchFamily="34" charset="0"/>
                        </a:rPr>
                        <a:t>Kavya Jaishree </a:t>
                      </a:r>
                    </a:p>
                  </a:txBody>
                  <a:tcPr/>
                </a:tc>
                <a:extLst>
                  <a:ext uri="{0D108BD9-81ED-4DB2-BD59-A6C34878D82A}">
                    <a16:rowId xmlns:a16="http://schemas.microsoft.com/office/drawing/2014/main" val="81920680"/>
                  </a:ext>
                </a:extLst>
              </a:tr>
            </a:tbl>
          </a:graphicData>
        </a:graphic>
      </p:graphicFrame>
      <p:sp>
        <p:nvSpPr>
          <p:cNvPr id="9" name="TextBox 8">
            <a:extLst>
              <a:ext uri="{FF2B5EF4-FFF2-40B4-BE49-F238E27FC236}">
                <a16:creationId xmlns:a16="http://schemas.microsoft.com/office/drawing/2014/main" id="{6E89AB46-5E23-C0E7-5F19-BD8A2923E834}"/>
              </a:ext>
            </a:extLst>
          </p:cNvPr>
          <p:cNvSpPr txBox="1"/>
          <p:nvPr/>
        </p:nvSpPr>
        <p:spPr>
          <a:xfrm>
            <a:off x="5844" y="4642228"/>
            <a:ext cx="12186156" cy="1323439"/>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Program: </a:t>
            </a:r>
            <a:r>
              <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a:rPr>
              <a:t>B. 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HoD:  </a:t>
            </a:r>
            <a:r>
              <a:rPr lang="en-US" sz="2000" b="1" dirty="0">
                <a:latin typeface="Cambria" panose="02040503050406030204" pitchFamily="18" charset="0"/>
                <a:ea typeface="Cambria" panose="02040503050406030204" pitchFamily="18" charset="0"/>
                <a:cs typeface="Calibri" panose="020F0502020204030204" pitchFamily="34" charset="0"/>
                <a:sym typeface="Verdana"/>
              </a:rPr>
              <a:t>Dr. Anandaraj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Calibri" panose="020F0502020204030204" pitchFamily="34" charset="0"/>
                <a:sym typeface="Verdana"/>
              </a:rPr>
              <a:t>Dr. Sharmasth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Calibri" panose="020F0502020204030204" pitchFamily="34" charset="0"/>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Calibri" panose="020F0502020204030204" pitchFamily="34" charset="0"/>
                <a:sym typeface="Verdana"/>
              </a:rPr>
              <a:t>Dr. Sampath A K / Dr. Abdul Khadar A / Mr. Md Ziaur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Methodology(cont..)</a:t>
            </a:r>
            <a:endParaRPr lang="en-GB" dirty="0"/>
          </a:p>
        </p:txBody>
      </p:sp>
      <p:sp>
        <p:nvSpPr>
          <p:cNvPr id="3" name="Content Placeholder 2"/>
          <p:cNvSpPr>
            <a:spLocks noGrp="1"/>
          </p:cNvSpPr>
          <p:nvPr>
            <p:ph idx="1"/>
          </p:nvPr>
        </p:nvSpPr>
        <p:spPr>
          <a:xfrm>
            <a:off x="817604" y="1035139"/>
            <a:ext cx="11241929" cy="5414683"/>
          </a:xfrm>
        </p:spPr>
        <p:txBody>
          <a:bodyPr vert="horz" lIns="91440" tIns="45720" rIns="91440" bIns="45720" rtlCol="0" anchor="t">
            <a:noAutofit/>
          </a:bodyPr>
          <a:lstStyle/>
          <a:p>
            <a:pPr marL="0" indent="0" algn="just">
              <a:spcBef>
                <a:spcPts val="20"/>
              </a:spcBef>
              <a:buNone/>
            </a:pPr>
            <a:r>
              <a:rPr lang="en-US" sz="1800" b="1" dirty="0">
                <a:latin typeface="Times New Roman"/>
                <a:ea typeface="Verdana"/>
                <a:cs typeface="Times New Roman"/>
              </a:rPr>
              <a:t>User Interface Design</a:t>
            </a:r>
            <a:endParaRPr lang="en-US" sz="1800" dirty="0">
              <a:latin typeface="Times New Roman"/>
              <a:ea typeface="Verdana"/>
              <a:cs typeface="Times New Roman"/>
            </a:endParaRPr>
          </a:p>
          <a:p>
            <a:pPr marL="285750" indent="-285750" algn="just">
              <a:buFont typeface="Arial"/>
              <a:buChar char="•"/>
            </a:pPr>
            <a:r>
              <a:rPr lang="en-US" sz="1800" dirty="0">
                <a:latin typeface="Times New Roman"/>
                <a:ea typeface="Verdana"/>
                <a:cs typeface="Times New Roman"/>
              </a:rPr>
              <a:t>Method: Bootstrap Framework</a:t>
            </a:r>
          </a:p>
          <a:p>
            <a:pPr marL="285750" indent="-285750" algn="just">
              <a:buFont typeface="Arial"/>
              <a:buChar char="•"/>
            </a:pPr>
            <a:r>
              <a:rPr lang="en-US" sz="1800" dirty="0">
                <a:latin typeface="Times New Roman"/>
                <a:ea typeface="Verdana"/>
                <a:cs typeface="Times New Roman"/>
              </a:rPr>
              <a:t>Description: Creates a responsive, user-friendly interface for the application.</a:t>
            </a: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Testing and Validation</a:t>
            </a:r>
            <a:endParaRPr lang="en-US" sz="1800" dirty="0">
              <a:latin typeface="Times New Roman"/>
              <a:ea typeface="Verdana"/>
              <a:cs typeface="Times New Roman"/>
            </a:endParaRPr>
          </a:p>
          <a:p>
            <a:pPr marL="285750" indent="-285750" algn="just">
              <a:buFont typeface="Arial"/>
              <a:buChar char="•"/>
            </a:pPr>
            <a:r>
              <a:rPr lang="en-US" sz="1800" dirty="0">
                <a:latin typeface="Times New Roman"/>
                <a:ea typeface="Verdana"/>
                <a:cs typeface="Times New Roman"/>
              </a:rPr>
              <a:t>Method: Unit Testing, Integration Testing, UAT</a:t>
            </a:r>
          </a:p>
          <a:p>
            <a:pPr marL="285750" indent="-285750" algn="just">
              <a:buFont typeface="Arial"/>
              <a:buChar char="•"/>
            </a:pPr>
            <a:r>
              <a:rPr lang="en-US" sz="1800" dirty="0">
                <a:latin typeface="Times New Roman"/>
                <a:ea typeface="Verdana"/>
                <a:cs typeface="Times New Roman"/>
              </a:rPr>
              <a:t>Description: Ensures functionality and user satisfaction through various testing phases.</a:t>
            </a:r>
          </a:p>
          <a:p>
            <a:pPr marL="0" indent="0" algn="just">
              <a:spcBef>
                <a:spcPts val="20"/>
              </a:spcBef>
              <a:buNone/>
            </a:pPr>
            <a:endParaRPr lang="en-US" sz="1800" dirty="0">
              <a:latin typeface="Times New Roman"/>
              <a:ea typeface="Verdana"/>
              <a:cs typeface="Times New Roman"/>
            </a:endParaRPr>
          </a:p>
          <a:p>
            <a:pPr marL="0" indent="0" algn="just">
              <a:spcBef>
                <a:spcPts val="20"/>
              </a:spcBef>
              <a:buNone/>
            </a:pPr>
            <a:endParaRPr lang="en-US" sz="1800" b="1" dirty="0">
              <a:latin typeface="Times New Roman"/>
              <a:ea typeface="Verdana"/>
              <a:cs typeface="Times New Roman"/>
            </a:endParaRPr>
          </a:p>
        </p:txBody>
      </p:sp>
    </p:spTree>
    <p:extLst>
      <p:ext uri="{BB962C8B-B14F-4D97-AF65-F5344CB8AC3E}">
        <p14:creationId xmlns:p14="http://schemas.microsoft.com/office/powerpoint/2010/main" val="296859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3A14-2B9B-788C-4FC5-F0CEC121F747}"/>
              </a:ext>
            </a:extLst>
          </p:cNvPr>
          <p:cNvSpPr>
            <a:spLocks noGrp="1"/>
          </p:cNvSpPr>
          <p:nvPr>
            <p:ph type="title"/>
          </p:nvPr>
        </p:nvSpPr>
        <p:spPr>
          <a:xfrm>
            <a:off x="812800" y="274638"/>
            <a:ext cx="10668000" cy="487362"/>
          </a:xfrm>
        </p:spPr>
        <p:txBody>
          <a:bodyPr/>
          <a:lstStyle/>
          <a:p>
            <a:r>
              <a:rPr lang="en-IN" dirty="0"/>
              <a:t>Architecture</a:t>
            </a:r>
          </a:p>
        </p:txBody>
      </p:sp>
      <p:pic>
        <p:nvPicPr>
          <p:cNvPr id="5" name="Picture 4">
            <a:extLst>
              <a:ext uri="{FF2B5EF4-FFF2-40B4-BE49-F238E27FC236}">
                <a16:creationId xmlns:a16="http://schemas.microsoft.com/office/drawing/2014/main" id="{C68BF978-C40A-2857-4C4F-D1EA126597DF}"/>
              </a:ext>
            </a:extLst>
          </p:cNvPr>
          <p:cNvPicPr>
            <a:picLocks noChangeAspect="1"/>
          </p:cNvPicPr>
          <p:nvPr/>
        </p:nvPicPr>
        <p:blipFill>
          <a:blip r:embed="rId2">
            <a:extLst>
              <a:ext uri="{28A0092B-C50C-407E-A947-70E740481C1C}">
                <a14:useLocalDpi xmlns:a14="http://schemas.microsoft.com/office/drawing/2010/main" val="0"/>
              </a:ext>
            </a:extLst>
          </a:blip>
          <a:srcRect t="1365"/>
          <a:stretch/>
        </p:blipFill>
        <p:spPr>
          <a:xfrm>
            <a:off x="3139675" y="993529"/>
            <a:ext cx="5362487" cy="5169878"/>
          </a:xfrm>
          <a:prstGeom prst="rect">
            <a:avLst/>
          </a:prstGeom>
        </p:spPr>
      </p:pic>
    </p:spTree>
    <p:extLst>
      <p:ext uri="{BB962C8B-B14F-4D97-AF65-F5344CB8AC3E}">
        <p14:creationId xmlns:p14="http://schemas.microsoft.com/office/powerpoint/2010/main" val="3456133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Timeline of Project</a:t>
            </a:r>
          </a:p>
        </p:txBody>
      </p:sp>
      <p:pic>
        <p:nvPicPr>
          <p:cNvPr id="5" name="Picture 4">
            <a:extLst>
              <a:ext uri="{FF2B5EF4-FFF2-40B4-BE49-F238E27FC236}">
                <a16:creationId xmlns:a16="http://schemas.microsoft.com/office/drawing/2014/main" id="{5480F8B7-462A-12D1-F7A9-40277016F07A}"/>
              </a:ext>
            </a:extLst>
          </p:cNvPr>
          <p:cNvPicPr>
            <a:picLocks noChangeAspect="1"/>
          </p:cNvPicPr>
          <p:nvPr/>
        </p:nvPicPr>
        <p:blipFill>
          <a:blip r:embed="rId2"/>
          <a:stretch>
            <a:fillRect/>
          </a:stretch>
        </p:blipFill>
        <p:spPr>
          <a:xfrm>
            <a:off x="1975862" y="975970"/>
            <a:ext cx="8240275" cy="490606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Expected Outcomes</a:t>
            </a:r>
          </a:p>
        </p:txBody>
      </p:sp>
      <p:sp>
        <p:nvSpPr>
          <p:cNvPr id="3" name="Content Placeholder 2"/>
          <p:cNvSpPr>
            <a:spLocks noGrp="1"/>
          </p:cNvSpPr>
          <p:nvPr>
            <p:ph idx="1"/>
          </p:nvPr>
        </p:nvSpPr>
        <p:spPr>
          <a:xfrm>
            <a:off x="812800" y="1104706"/>
            <a:ext cx="10668000" cy="4653697"/>
          </a:xfrm>
        </p:spPr>
        <p:txBody>
          <a:bodyPr vert="horz" lIns="91440" tIns="45720" rIns="91440" bIns="45720" rtlCol="0" anchor="t">
            <a:normAutofit/>
          </a:bodyPr>
          <a:lstStyle/>
          <a:p>
            <a:pPr algn="just"/>
            <a:r>
              <a:rPr lang="en-IN" sz="1800" b="1" dirty="0">
                <a:latin typeface="Times New Roman" panose="02020603050405020304" pitchFamily="18" charset="0"/>
                <a:cs typeface="Times New Roman" panose="02020603050405020304" pitchFamily="18" charset="0"/>
              </a:rPr>
              <a:t>Simplified URL Policy Management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administrator webpage makes it easy for non-technical users, like teachers, to add or remove URLs in the URL filtering policy without needing advanced technical knowledge. </a:t>
            </a: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a:ea typeface="Verdana"/>
              <a:cs typeface="Times New Roman"/>
            </a:endParaRPr>
          </a:p>
          <a:p>
            <a:pPr algn="just"/>
            <a:r>
              <a:rPr lang="en-IN" sz="1800" b="1" dirty="0">
                <a:latin typeface="Times New Roman" panose="02020603050405020304" pitchFamily="18" charset="0"/>
                <a:cs typeface="Times New Roman" panose="02020603050405020304" pitchFamily="18" charset="0"/>
              </a:rPr>
              <a:t>Increased Accessibility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user-friendly interface allows teachers to manage URL filtering independently, reducing reliance on network administrators.</a:t>
            </a: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a:ea typeface="Verdana"/>
              <a:cs typeface="Times New Roman"/>
            </a:endParaRPr>
          </a:p>
          <a:p>
            <a:pPr algn="just"/>
            <a:r>
              <a:rPr lang="en-IN" sz="1800" b="1" dirty="0">
                <a:latin typeface="Times New Roman" panose="02020603050405020304" pitchFamily="18" charset="0"/>
                <a:cs typeface="Times New Roman" panose="02020603050405020304" pitchFamily="18" charset="0"/>
              </a:rPr>
              <a:t>Faster Policy Updates </a:t>
            </a:r>
            <a:r>
              <a:rPr lang="en-IN" sz="1800" dirty="0">
                <a:latin typeface="Times New Roman" panose="02020603050405020304" pitchFamily="18" charset="0"/>
                <a:cs typeface="Times New Roman" panose="02020603050405020304" pitchFamily="18" charset="0"/>
              </a:rPr>
              <a:t>: R</a:t>
            </a:r>
            <a:r>
              <a:rPr lang="en-US" sz="1800" dirty="0" err="1">
                <a:latin typeface="Times New Roman" panose="02020603050405020304" pitchFamily="18" charset="0"/>
                <a:cs typeface="Times New Roman" panose="02020603050405020304" pitchFamily="18" charset="0"/>
              </a:rPr>
              <a:t>eal</a:t>
            </a:r>
            <a:r>
              <a:rPr lang="en-US" sz="1800" dirty="0">
                <a:latin typeface="Times New Roman" panose="02020603050405020304" pitchFamily="18" charset="0"/>
                <a:cs typeface="Times New Roman" panose="02020603050405020304" pitchFamily="18" charset="0"/>
              </a:rPr>
              <a:t>-time interaction with FMC's REST API ensures that URL filtering changes are applied immediately, improving the efficiency of policy management.</a:t>
            </a:r>
            <a:endParaRPr lang="en-IN"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a:ea typeface="Verdana"/>
              <a:cs typeface="Times New Roman"/>
            </a:endParaRPr>
          </a:p>
          <a:p>
            <a:pPr algn="just"/>
            <a:r>
              <a:rPr lang="en-IN" sz="1800" b="1" dirty="0">
                <a:latin typeface="Times New Roman"/>
                <a:ea typeface="Verdana"/>
                <a:cs typeface="Times New Roman"/>
              </a:rPr>
              <a:t>Secure Access Control </a:t>
            </a:r>
            <a:r>
              <a:rPr lang="en-IN" sz="1800" dirty="0">
                <a:latin typeface="Times New Roman"/>
                <a:ea typeface="Verdana"/>
                <a:cs typeface="Times New Roman"/>
              </a:rPr>
              <a:t>: </a:t>
            </a:r>
            <a:r>
              <a:rPr lang="en-US" sz="1800" dirty="0">
                <a:latin typeface="Times New Roman"/>
                <a:ea typeface="Verdana"/>
                <a:cs typeface="Times New Roman"/>
              </a:rPr>
              <a:t>The webpage ensures that only authorized users can modify URL filtering rules, maintaining the integrity and security of the system.</a:t>
            </a:r>
            <a:endParaRPr lang="en-IN" sz="1800"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algn="just"/>
            <a:r>
              <a:rPr lang="en-IN" sz="1800" b="1" dirty="0">
                <a:latin typeface="Times New Roman" panose="02020603050405020304" pitchFamily="18" charset="0"/>
                <a:cs typeface="Times New Roman" panose="02020603050405020304" pitchFamily="18" charset="0"/>
              </a:rPr>
              <a:t>Lower Administrative Workload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Automating URL filtering tasks through the webpage reduces the manual effort and time required for network administrators to manage access control policies.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3" name="Content Placeholder 2"/>
          <p:cNvSpPr>
            <a:spLocks noGrp="1"/>
          </p:cNvSpPr>
          <p:nvPr>
            <p:ph idx="1"/>
          </p:nvPr>
        </p:nvSpPr>
        <p:spPr>
          <a:xfrm>
            <a:off x="812800" y="1099237"/>
            <a:ext cx="10668000" cy="4418027"/>
          </a:xfrm>
        </p:spPr>
        <p:txBody>
          <a:bodyPr vert="horz" lIns="91440" tIns="45720" rIns="91440" bIns="45720" rtlCol="0" anchor="t">
            <a:normAutofit/>
          </a:bodyPr>
          <a:lstStyle/>
          <a:p>
            <a:pPr marL="0" indent="0" algn="just">
              <a:lnSpc>
                <a:spcPct val="90000"/>
              </a:lnSpc>
              <a:spcBef>
                <a:spcPts val="20"/>
              </a:spcBef>
              <a:buNone/>
            </a:pPr>
            <a:r>
              <a:rPr lang="en-US" sz="2000" dirty="0">
                <a:latin typeface="Times New Roman"/>
                <a:ea typeface="Verdana"/>
                <a:cs typeface="Times New Roman"/>
              </a:rPr>
              <a:t>In conclusion, this project aims to simplify URL filtering management for teachers by creating a user-friendly web interface. By leveraging Flask and Bootstrap, we provide an intuitive platform that allows teachers to easily add or remove URLs in Access Control Policies without needing to navigate the complex Firepower Management Center GUI.</a:t>
            </a:r>
            <a:endParaRPr lang="en-US" dirty="0">
              <a:ea typeface="Verdana"/>
            </a:endParaRPr>
          </a:p>
          <a:p>
            <a:pPr marL="0" indent="0" algn="just">
              <a:lnSpc>
                <a:spcPct val="90000"/>
              </a:lnSpc>
              <a:spcBef>
                <a:spcPts val="20"/>
              </a:spcBef>
              <a:buNone/>
            </a:pPr>
            <a:endParaRPr lang="en-US" sz="2000" dirty="0">
              <a:latin typeface="Times New Roman"/>
              <a:ea typeface="Verdana"/>
              <a:cs typeface="Times New Roman"/>
            </a:endParaRPr>
          </a:p>
          <a:p>
            <a:pPr marL="0" indent="0" algn="just">
              <a:lnSpc>
                <a:spcPct val="90000"/>
              </a:lnSpc>
              <a:spcBef>
                <a:spcPts val="20"/>
              </a:spcBef>
              <a:buNone/>
            </a:pPr>
            <a:r>
              <a:rPr lang="en-US" sz="2000" dirty="0">
                <a:latin typeface="Times New Roman"/>
                <a:ea typeface="Verdana"/>
                <a:cs typeface="Times New Roman"/>
              </a:rPr>
              <a:t>The integration with Firepower's REST API ensures seamless communication for policy updates, while the use of Microsoft Active Directory for authentication maintains a secure environment. With robust role-based access control and comprehensive data validation, this solution enhances user experience while ensuring security and efficiency.</a:t>
            </a:r>
            <a:endParaRPr lang="en-US" dirty="0">
              <a:ea typeface="Verdana"/>
            </a:endParaRPr>
          </a:p>
          <a:p>
            <a:pPr marL="0" indent="0" algn="just">
              <a:lnSpc>
                <a:spcPct val="90000"/>
              </a:lnSpc>
              <a:spcBef>
                <a:spcPts val="20"/>
              </a:spcBef>
              <a:buNone/>
            </a:pPr>
            <a:endParaRPr lang="en-US" sz="2000" dirty="0">
              <a:latin typeface="Times New Roman"/>
              <a:ea typeface="Verdana"/>
              <a:cs typeface="Times New Roman"/>
            </a:endParaRPr>
          </a:p>
          <a:p>
            <a:pPr marL="0" indent="0" algn="just">
              <a:lnSpc>
                <a:spcPct val="90000"/>
              </a:lnSpc>
              <a:spcBef>
                <a:spcPts val="20"/>
              </a:spcBef>
              <a:buNone/>
            </a:pPr>
            <a:r>
              <a:rPr lang="en-US" sz="2000" dirty="0">
                <a:latin typeface="Times New Roman"/>
                <a:ea typeface="Verdana"/>
                <a:cs typeface="Times New Roman"/>
              </a:rPr>
              <a:t>This project not only empowers teachers to manage URL filtering more effectively but also streamlines administrative tasks, contributing to a safer and more controlled online environment for educational purposes.</a:t>
            </a:r>
            <a:endParaRPr lang="en-US" dirty="0">
              <a:ea typeface="Verdana"/>
            </a:endParaRPr>
          </a:p>
          <a:p>
            <a:pPr marL="0" indent="0" algn="just">
              <a:lnSpc>
                <a:spcPct val="90000"/>
              </a:lnSpc>
              <a:buNone/>
            </a:pPr>
            <a:endParaRPr lang="en-US" sz="2000" dirty="0">
              <a:latin typeface="Times New Roman"/>
              <a:cs typeface="Times New Roman"/>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hlinkClick r:id="rId2"/>
              </a:rPr>
              <a:t>https://www.cisco.com/c/en/us/td/docs/security/firepower/610/configuration/guide/fpmc-config-guide-v61/fpmc-configguide-v61_chapter_01110011.html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3"/>
              </a:rPr>
              <a:t>https://www.cisco.com/c/en/us/td/docs/routers/sdwan/configuration/security/ios-xe-16/security-book-xe/url-filtering.pdf</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4"/>
              </a:rPr>
              <a:t>https://ieeexplore.ieee.org/document/9501961</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5"/>
              </a:rPr>
              <a:t>https://doi.org/10.13052/jwe1540-9589.2345</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6"/>
              </a:rPr>
              <a:t>https://www.cisco.com/c/en/us/td/docs/security/firepower/630/configuration/guide/fpmc-config-guidev63/create_and_manage_identity_policies.html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7"/>
              </a:rPr>
              <a:t>https://www.cisco.com/c/en/us/td/docs/security/firepower/710/fdm/fptd-fdm-config-guide-710/fptd-fdm-identity.html</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8"/>
              </a:rPr>
              <a:t>https://www.cisco.com/c/en/us/td/docs/security/firepower/650/api/REST/Firepower_Management_Center_REST_API_Quic k_Start_Guide_650.pdf</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9DD1-3C5A-B080-D41F-D8D0A1F8A394}"/>
              </a:ext>
            </a:extLst>
          </p:cNvPr>
          <p:cNvSpPr>
            <a:spLocks noGrp="1"/>
          </p:cNvSpPr>
          <p:nvPr>
            <p:ph type="title"/>
          </p:nvPr>
        </p:nvSpPr>
        <p:spPr/>
        <p:txBody>
          <a:bodyPr/>
          <a:lstStyle/>
          <a:p>
            <a:r>
              <a:rPr lang="en-IN" dirty="0"/>
              <a:t>Project work mapping with SDG</a:t>
            </a:r>
          </a:p>
        </p:txBody>
      </p:sp>
      <p:pic>
        <p:nvPicPr>
          <p:cNvPr id="1026" name="Picture 2" descr="What are the 17 Sustainable Development Goals (SDGs)?">
            <a:extLst>
              <a:ext uri="{FF2B5EF4-FFF2-40B4-BE49-F238E27FC236}">
                <a16:creationId xmlns:a16="http://schemas.microsoft.com/office/drawing/2014/main" id="{5FD99034-0CE9-20FA-E032-E5661020B1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030" b="11740"/>
          <a:stretch/>
        </p:blipFill>
        <p:spPr bwMode="auto">
          <a:xfrm>
            <a:off x="3139593" y="1002323"/>
            <a:ext cx="5486876" cy="33147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5B7B98-7655-DA7A-24B9-095FB44BE636}"/>
              </a:ext>
            </a:extLst>
          </p:cNvPr>
          <p:cNvSpPr txBox="1"/>
          <p:nvPr/>
        </p:nvSpPr>
        <p:spPr>
          <a:xfrm>
            <a:off x="350227" y="4202722"/>
            <a:ext cx="11491546"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project directly supports </a:t>
            </a:r>
            <a:r>
              <a:rPr lang="en-US" sz="2000" b="1" dirty="0">
                <a:latin typeface="Times New Roman" panose="02020603050405020304" pitchFamily="18" charset="0"/>
                <a:cs typeface="Times New Roman" panose="02020603050405020304" pitchFamily="18" charset="0"/>
              </a:rPr>
              <a:t>Goal 4 (Quality Education)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Goal 9 (Industry, Innovation, and Infrastructure)</a:t>
            </a:r>
            <a:r>
              <a:rPr lang="en-US" sz="2000" dirty="0">
                <a:latin typeface="Times New Roman" panose="02020603050405020304" pitchFamily="18" charset="0"/>
                <a:cs typeface="Times New Roman" panose="02020603050405020304" pitchFamily="18" charset="0"/>
              </a:rPr>
              <a:t> by improving access to educational resources and making technology more user-friendly. It also aligns with </a:t>
            </a:r>
            <a:r>
              <a:rPr lang="en-US" sz="2000" b="1" dirty="0">
                <a:latin typeface="Times New Roman" panose="02020603050405020304" pitchFamily="18" charset="0"/>
                <a:cs typeface="Times New Roman" panose="02020603050405020304" pitchFamily="18" charset="0"/>
              </a:rPr>
              <a:t>Goal 16 (Peace, Justice, and Strong Institutions)</a:t>
            </a:r>
            <a:r>
              <a:rPr lang="en-US" sz="2000" dirty="0">
                <a:latin typeface="Times New Roman" panose="02020603050405020304" pitchFamily="18" charset="0"/>
                <a:cs typeface="Times New Roman" panose="02020603050405020304" pitchFamily="18" charset="0"/>
              </a:rPr>
              <a:t> by enhancing security, transparency, and accountability in digital environments. Indirectly, it touches on </a:t>
            </a:r>
            <a:r>
              <a:rPr lang="en-US" sz="2000" b="1" dirty="0">
                <a:latin typeface="Times New Roman" panose="02020603050405020304" pitchFamily="18" charset="0"/>
                <a:cs typeface="Times New Roman" panose="02020603050405020304" pitchFamily="18" charset="0"/>
              </a:rPr>
              <a:t>Goal 8 (Decent Work and Economic Growth)</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Goal 10 (Reduced Inequalities)</a:t>
            </a:r>
            <a:r>
              <a:rPr lang="en-US" sz="2000" dirty="0">
                <a:latin typeface="Times New Roman" panose="02020603050405020304" pitchFamily="18" charset="0"/>
                <a:cs typeface="Times New Roman" panose="02020603050405020304" pitchFamily="18" charset="0"/>
              </a:rPr>
              <a:t> by improving workplace efficiency and access to technology for all staff members.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9957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6157" y="1091564"/>
            <a:ext cx="11043781" cy="5281560"/>
          </a:xfrm>
        </p:spPr>
        <p:txBody>
          <a:bodyPr vert="horz" lIns="91440" tIns="45720" rIns="91440" bIns="45720" rtlCol="0" anchor="t">
            <a:normAutofit/>
          </a:bodyPr>
          <a:lstStyle/>
          <a:p>
            <a:pPr algn="just">
              <a:lnSpc>
                <a:spcPct val="80000"/>
              </a:lnSpc>
              <a:spcBef>
                <a:spcPts val="20"/>
              </a:spcBef>
            </a:pPr>
            <a:r>
              <a:rPr lang="en-US" sz="2000" dirty="0">
                <a:latin typeface="Times New Roman"/>
                <a:ea typeface="Verdana"/>
                <a:cs typeface="Times New Roman"/>
              </a:rPr>
              <a:t>Managing URL filtering policies in Cisco Firepower Management Center (FMC) is essential for network security but can be challenging for non-technical users, such as teachers, who need to make frequent changes. The standard FMC GUI offers powerful capabilities but lacks simplicity for users unfamiliar with network security configurations.</a:t>
            </a:r>
            <a:endParaRPr lang="en-US" dirty="0">
              <a:latin typeface="Verdana"/>
            </a:endParaRPr>
          </a:p>
          <a:p>
            <a:pPr marL="0" indent="0" algn="just">
              <a:lnSpc>
                <a:spcPct val="80000"/>
              </a:lnSpc>
              <a:spcBef>
                <a:spcPts val="20"/>
              </a:spcBef>
              <a:buNone/>
            </a:pPr>
            <a:endParaRPr lang="en-US" sz="2000" dirty="0">
              <a:latin typeface="Times New Roman"/>
              <a:ea typeface="Verdana"/>
              <a:cs typeface="Times New Roman"/>
            </a:endParaRPr>
          </a:p>
          <a:p>
            <a:pPr algn="just">
              <a:lnSpc>
                <a:spcPct val="80000"/>
              </a:lnSpc>
              <a:spcBef>
                <a:spcPts val="20"/>
              </a:spcBef>
            </a:pPr>
            <a:endParaRPr lang="en-US" sz="2000" dirty="0">
              <a:latin typeface="Times New Roman"/>
              <a:ea typeface="Verdana"/>
              <a:cs typeface="Times New Roman"/>
            </a:endParaRPr>
          </a:p>
          <a:p>
            <a:pPr algn="just">
              <a:lnSpc>
                <a:spcPct val="80000"/>
              </a:lnSpc>
              <a:spcBef>
                <a:spcPts val="20"/>
              </a:spcBef>
            </a:pPr>
            <a:r>
              <a:rPr lang="en-US" sz="2000" dirty="0">
                <a:latin typeface="Times New Roman"/>
                <a:ea typeface="Verdana"/>
                <a:cs typeface="Times New Roman"/>
              </a:rPr>
              <a:t>This project proposes the development of a custom administrator webpage to provide a more user-friendly approach for managing URL filtering policies. It is built using Flask (a Python-based web framework) and Bootstrap (a responsive front-end framework), the webpage allows teachers to easily add or remove URLs from the filtering policies without the need to navigate through the complex FMC interface.</a:t>
            </a:r>
            <a:endParaRPr lang="en-US" dirty="0"/>
          </a:p>
          <a:p>
            <a:pPr marL="0" indent="0" algn="just">
              <a:lnSpc>
                <a:spcPct val="80000"/>
              </a:lnSpc>
              <a:spcBef>
                <a:spcPts val="20"/>
              </a:spcBef>
              <a:buNone/>
            </a:pPr>
            <a:endParaRPr lang="en-US" sz="2000" dirty="0">
              <a:latin typeface="Times New Roman"/>
              <a:ea typeface="Verdana"/>
              <a:cs typeface="Times New Roman"/>
            </a:endParaRPr>
          </a:p>
          <a:p>
            <a:pPr algn="just">
              <a:lnSpc>
                <a:spcPct val="80000"/>
              </a:lnSpc>
              <a:spcBef>
                <a:spcPts val="20"/>
              </a:spcBef>
            </a:pPr>
            <a:endParaRPr lang="en-US" sz="2000" dirty="0">
              <a:latin typeface="Times New Roman"/>
              <a:ea typeface="Verdana"/>
              <a:cs typeface="Times New Roman"/>
            </a:endParaRPr>
          </a:p>
          <a:p>
            <a:pPr algn="just">
              <a:lnSpc>
                <a:spcPct val="80000"/>
              </a:lnSpc>
              <a:spcBef>
                <a:spcPts val="20"/>
              </a:spcBef>
            </a:pPr>
            <a:r>
              <a:rPr lang="en-US" sz="2000" dirty="0">
                <a:latin typeface="Times New Roman"/>
                <a:ea typeface="Verdana"/>
                <a:cs typeface="Times New Roman"/>
              </a:rPr>
              <a:t>By leveraging FMC’s REST API, the webpage communicates with FMC to automate tasks such as policy updates and URL management, all through simple GET/POST requests. Python scripts will manage the API requests, ensuring seamless and accurate updates to the security policies.</a:t>
            </a:r>
            <a:endParaRPr lang="en-US" dirty="0"/>
          </a:p>
          <a:p>
            <a:pPr algn="just">
              <a:lnSpc>
                <a:spcPct val="80000"/>
              </a:lnSpc>
              <a:spcBef>
                <a:spcPts val="2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B896-4163-E299-535A-D1DE90A44F4D}"/>
              </a:ext>
            </a:extLst>
          </p:cNvPr>
          <p:cNvSpPr>
            <a:spLocks noGrp="1"/>
          </p:cNvSpPr>
          <p:nvPr>
            <p:ph type="title"/>
          </p:nvPr>
        </p:nvSpPr>
        <p:spPr>
          <a:xfrm>
            <a:off x="766618" y="540183"/>
            <a:ext cx="10668000" cy="487362"/>
          </a:xfrm>
        </p:spPr>
        <p:txBody>
          <a:bodyPr/>
          <a:lstStyle/>
          <a:p>
            <a:r>
              <a:rPr lang="en-US" dirty="0">
                <a:latin typeface="Verdana"/>
                <a:ea typeface="Verdana"/>
              </a:rPr>
              <a:t>Literature Review</a:t>
            </a:r>
            <a:endParaRPr lang="en-US" dirty="0"/>
          </a:p>
          <a:p>
            <a:endParaRPr lang="en-US" dirty="0"/>
          </a:p>
        </p:txBody>
      </p:sp>
      <p:graphicFrame>
        <p:nvGraphicFramePr>
          <p:cNvPr id="13" name="Content Placeholder 12">
            <a:extLst>
              <a:ext uri="{FF2B5EF4-FFF2-40B4-BE49-F238E27FC236}">
                <a16:creationId xmlns:a16="http://schemas.microsoft.com/office/drawing/2014/main" id="{60F30B77-4A77-9146-1DC6-4A0A871166D2}"/>
              </a:ext>
            </a:extLst>
          </p:cNvPr>
          <p:cNvGraphicFramePr>
            <a:graphicFrameLocks noGrp="1"/>
          </p:cNvGraphicFramePr>
          <p:nvPr>
            <p:ph idx="1"/>
            <p:extLst>
              <p:ext uri="{D42A27DB-BD31-4B8C-83A1-F6EECF244321}">
                <p14:modId xmlns:p14="http://schemas.microsoft.com/office/powerpoint/2010/main" val="903607856"/>
              </p:ext>
            </p:extLst>
          </p:nvPr>
        </p:nvGraphicFramePr>
        <p:xfrm>
          <a:off x="764572" y="1027546"/>
          <a:ext cx="10667991" cy="4942840"/>
        </p:xfrm>
        <a:graphic>
          <a:graphicData uri="http://schemas.openxmlformats.org/drawingml/2006/table">
            <a:tbl>
              <a:tblPr firstRow="1" bandRow="1">
                <a:tableStyleId>{5C22544A-7EE6-4342-B048-85BDC9FD1C3A}</a:tableStyleId>
              </a:tblPr>
              <a:tblGrid>
                <a:gridCol w="909204">
                  <a:extLst>
                    <a:ext uri="{9D8B030D-6E8A-4147-A177-3AD203B41FA5}">
                      <a16:colId xmlns:a16="http://schemas.microsoft.com/office/drawing/2014/main" val="2559438954"/>
                    </a:ext>
                  </a:extLst>
                </a:gridCol>
                <a:gridCol w="3651250">
                  <a:extLst>
                    <a:ext uri="{9D8B030D-6E8A-4147-A177-3AD203B41FA5}">
                      <a16:colId xmlns:a16="http://schemas.microsoft.com/office/drawing/2014/main" val="461291883"/>
                    </a:ext>
                  </a:extLst>
                </a:gridCol>
                <a:gridCol w="3073977">
                  <a:extLst>
                    <a:ext uri="{9D8B030D-6E8A-4147-A177-3AD203B41FA5}">
                      <a16:colId xmlns:a16="http://schemas.microsoft.com/office/drawing/2014/main" val="3648044"/>
                    </a:ext>
                  </a:extLst>
                </a:gridCol>
                <a:gridCol w="3033560">
                  <a:extLst>
                    <a:ext uri="{9D8B030D-6E8A-4147-A177-3AD203B41FA5}">
                      <a16:colId xmlns:a16="http://schemas.microsoft.com/office/drawing/2014/main" val="1231062399"/>
                    </a:ext>
                  </a:extLst>
                </a:gridCol>
              </a:tblGrid>
              <a:tr h="370840">
                <a:tc>
                  <a:txBody>
                    <a:bodyPr/>
                    <a:lstStyle/>
                    <a:p>
                      <a:pPr algn="ctr"/>
                      <a:r>
                        <a:rPr lang="en-US" dirty="0">
                          <a:latin typeface="Times New Roman"/>
                        </a:rPr>
                        <a:t>S.NO</a:t>
                      </a:r>
                    </a:p>
                  </a:txBody>
                  <a:tcPr/>
                </a:tc>
                <a:tc>
                  <a:txBody>
                    <a:bodyPr/>
                    <a:lstStyle/>
                    <a:p>
                      <a:pPr algn="ctr"/>
                      <a:r>
                        <a:rPr lang="en-US" dirty="0">
                          <a:latin typeface="Times New Roman"/>
                        </a:rPr>
                        <a:t>METHOD</a:t>
                      </a:r>
                    </a:p>
                  </a:txBody>
                  <a:tcPr/>
                </a:tc>
                <a:tc>
                  <a:txBody>
                    <a:bodyPr/>
                    <a:lstStyle/>
                    <a:p>
                      <a:pPr algn="ctr"/>
                      <a:r>
                        <a:rPr lang="en-US" dirty="0">
                          <a:latin typeface="Times New Roman"/>
                        </a:rPr>
                        <a:t>ADVANTAGES</a:t>
                      </a:r>
                    </a:p>
                  </a:txBody>
                  <a:tcPr/>
                </a:tc>
                <a:tc>
                  <a:txBody>
                    <a:bodyPr/>
                    <a:lstStyle/>
                    <a:p>
                      <a:pPr algn="ctr"/>
                      <a:r>
                        <a:rPr lang="en-US" dirty="0">
                          <a:latin typeface="Times New Roman"/>
                        </a:rPr>
                        <a:t>LIMITATIONS</a:t>
                      </a:r>
                    </a:p>
                  </a:txBody>
                  <a:tcPr/>
                </a:tc>
                <a:extLst>
                  <a:ext uri="{0D108BD9-81ED-4DB2-BD59-A6C34878D82A}">
                    <a16:rowId xmlns:a16="http://schemas.microsoft.com/office/drawing/2014/main" val="3317519722"/>
                  </a:ext>
                </a:extLst>
              </a:tr>
              <a:tr h="370840">
                <a:tc>
                  <a:txBody>
                    <a:bodyPr/>
                    <a:lstStyle/>
                    <a:p>
                      <a:pPr marL="0" indent="0" algn="ctr">
                        <a:buNone/>
                      </a:pPr>
                      <a:endParaRPr lang="en-US" dirty="0">
                        <a:latin typeface="Times New Roman"/>
                      </a:endParaRPr>
                    </a:p>
                    <a:p>
                      <a:pPr marL="0" lvl="0" indent="0" algn="ctr">
                        <a:buNone/>
                      </a:pPr>
                      <a:r>
                        <a:rPr lang="en-US" dirty="0">
                          <a:latin typeface="Times New Roman"/>
                        </a:rPr>
                        <a:t>01</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Firewall GUI-Based URL Filtering</a:t>
                      </a:r>
                      <a:endParaRPr lang="en-US" b="0" dirty="0">
                        <a:latin typeface="Times New Roman"/>
                      </a:endParaRPr>
                    </a:p>
                  </a:txBody>
                  <a:tcPr/>
                </a:tc>
                <a:tc>
                  <a:txBody>
                    <a:bodyPr/>
                    <a:lstStyle/>
                    <a:p>
                      <a:pPr lvl="0" algn="l">
                        <a:buNone/>
                      </a:pPr>
                      <a:r>
                        <a:rPr lang="en-US" sz="1800" b="0" i="0" u="none" strike="noStrike" baseline="0" noProof="0" dirty="0">
                          <a:solidFill>
                            <a:srgbClr val="000000"/>
                          </a:solidFill>
                          <a:latin typeface="Times New Roman"/>
                        </a:rPr>
                        <a:t>- Direct control</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Advanced features</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Centralized management</a:t>
                      </a:r>
                      <a:endParaRPr lang="en-US" dirty="0"/>
                    </a:p>
                  </a:txBody>
                  <a:tcPr/>
                </a:tc>
                <a:tc>
                  <a:txBody>
                    <a:bodyPr/>
                    <a:lstStyle/>
                    <a:p>
                      <a:pPr lvl="0" algn="l">
                        <a:buNone/>
                      </a:pPr>
                      <a:r>
                        <a:rPr lang="en-US" sz="1800" b="0" i="0" u="none" strike="noStrike" baseline="0" noProof="0" dirty="0">
                          <a:solidFill>
                            <a:srgbClr val="000000"/>
                          </a:solidFill>
                          <a:latin typeface="Times New Roman"/>
                        </a:rPr>
                        <a:t>- Complex for non-technical users</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Requires training</a:t>
                      </a:r>
                      <a:endParaRPr lang="en-US" dirty="0"/>
                    </a:p>
                  </a:txBody>
                  <a:tcPr/>
                </a:tc>
                <a:extLst>
                  <a:ext uri="{0D108BD9-81ED-4DB2-BD59-A6C34878D82A}">
                    <a16:rowId xmlns:a16="http://schemas.microsoft.com/office/drawing/2014/main" val="1852009945"/>
                  </a:ext>
                </a:extLst>
              </a:tr>
              <a:tr h="370840">
                <a:tc>
                  <a:txBody>
                    <a:bodyPr/>
                    <a:lstStyle/>
                    <a:p>
                      <a:pPr algn="ctr"/>
                      <a:endParaRPr lang="en-US" dirty="0">
                        <a:latin typeface="Times New Roman"/>
                      </a:endParaRPr>
                    </a:p>
                    <a:p>
                      <a:pPr lvl="0" algn="ctr">
                        <a:buNone/>
                      </a:pPr>
                      <a:r>
                        <a:rPr lang="en-US" dirty="0">
                          <a:latin typeface="Times New Roman"/>
                        </a:rPr>
                        <a:t>02</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Command-Line Interface (CLI)</a:t>
                      </a:r>
                      <a:endParaRPr lang="en-US" dirty="0"/>
                    </a:p>
                  </a:txBody>
                  <a:tcPr/>
                </a:tc>
                <a:tc>
                  <a:txBody>
                    <a:bodyPr/>
                    <a:lstStyle/>
                    <a:p>
                      <a:pPr lvl="0" algn="l">
                        <a:buNone/>
                      </a:pPr>
                      <a:r>
                        <a:rPr lang="en-US" sz="1800" b="0" i="0" u="none" strike="noStrike" baseline="0" noProof="0" dirty="0">
                          <a:solidFill>
                            <a:srgbClr val="000000"/>
                          </a:solidFill>
                          <a:latin typeface="Times New Roman"/>
                        </a:rPr>
                        <a:t>- Full control</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Flexible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Ideal for advanced users</a:t>
                      </a:r>
                      <a:endParaRPr lang="en-US" dirty="0"/>
                    </a:p>
                  </a:txBody>
                  <a:tcPr/>
                </a:tc>
                <a:tc>
                  <a:txBody>
                    <a:bodyPr/>
                    <a:lstStyle/>
                    <a:p>
                      <a:pPr lvl="0" algn="l">
                        <a:buNone/>
                      </a:pPr>
                      <a:r>
                        <a:rPr lang="en-US" sz="1800" b="0" i="0" u="none" strike="noStrike" baseline="0" noProof="0" dirty="0">
                          <a:solidFill>
                            <a:srgbClr val="000000"/>
                          </a:solidFill>
                          <a:latin typeface="Times New Roman"/>
                        </a:rPr>
                        <a:t>- Non-intuitive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Prone to errors</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Time-consuming</a:t>
                      </a:r>
                      <a:endParaRPr lang="en-US" dirty="0"/>
                    </a:p>
                  </a:txBody>
                  <a:tcPr/>
                </a:tc>
                <a:extLst>
                  <a:ext uri="{0D108BD9-81ED-4DB2-BD59-A6C34878D82A}">
                    <a16:rowId xmlns:a16="http://schemas.microsoft.com/office/drawing/2014/main" val="2908459215"/>
                  </a:ext>
                </a:extLst>
              </a:tr>
              <a:tr h="370840">
                <a:tc>
                  <a:txBody>
                    <a:bodyPr/>
                    <a:lstStyle/>
                    <a:p>
                      <a:pPr algn="ctr"/>
                      <a:endParaRPr lang="en-US" dirty="0">
                        <a:latin typeface="Times New Roman"/>
                      </a:endParaRPr>
                    </a:p>
                    <a:p>
                      <a:pPr lvl="0" algn="ctr">
                        <a:buNone/>
                      </a:pPr>
                      <a:r>
                        <a:rPr lang="en-US" dirty="0">
                          <a:latin typeface="Times New Roman"/>
                        </a:rPr>
                        <a:t>03</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Cloud-Based Filtering</a:t>
                      </a:r>
                      <a:endParaRPr lang="en-US" dirty="0"/>
                    </a:p>
                  </a:txBody>
                  <a:tcPr/>
                </a:tc>
                <a:tc>
                  <a:txBody>
                    <a:bodyPr/>
                    <a:lstStyle/>
                    <a:p>
                      <a:pPr lvl="0" algn="l">
                        <a:buNone/>
                      </a:pPr>
                      <a:r>
                        <a:rPr lang="en-US" sz="1800" b="0" i="0" u="none" strike="noStrike" baseline="0" noProof="0" dirty="0">
                          <a:solidFill>
                            <a:srgbClr val="000000"/>
                          </a:solidFill>
                          <a:latin typeface="Times New Roman"/>
                        </a:rPr>
                        <a:t>- Scalable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Easy to deploy</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Real-time filtering</a:t>
                      </a:r>
                      <a:endParaRPr lang="en-US" dirty="0"/>
                    </a:p>
                  </a:txBody>
                  <a:tcPr/>
                </a:tc>
                <a:tc>
                  <a:txBody>
                    <a:bodyPr/>
                    <a:lstStyle/>
                    <a:p>
                      <a:pPr lvl="0" algn="l">
                        <a:buNone/>
                      </a:pPr>
                      <a:r>
                        <a:rPr lang="en-US" sz="1800" b="0" i="0" u="none" strike="noStrike" baseline="0" noProof="0" dirty="0">
                          <a:solidFill>
                            <a:srgbClr val="000000"/>
                          </a:solidFill>
                          <a:latin typeface="Times New Roman"/>
                        </a:rPr>
                        <a:t>- Reliant on internet</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Limited on-premise control</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Subscription costs</a:t>
                      </a:r>
                      <a:endParaRPr lang="en-US" dirty="0"/>
                    </a:p>
                  </a:txBody>
                  <a:tcPr/>
                </a:tc>
                <a:extLst>
                  <a:ext uri="{0D108BD9-81ED-4DB2-BD59-A6C34878D82A}">
                    <a16:rowId xmlns:a16="http://schemas.microsoft.com/office/drawing/2014/main" val="1718624568"/>
                  </a:ext>
                </a:extLst>
              </a:tr>
              <a:tr h="370840">
                <a:tc>
                  <a:txBody>
                    <a:bodyPr/>
                    <a:lstStyle/>
                    <a:p>
                      <a:pPr algn="ctr"/>
                      <a:endParaRPr lang="en-US" dirty="0">
                        <a:latin typeface="Times New Roman"/>
                      </a:endParaRPr>
                    </a:p>
                    <a:p>
                      <a:pPr lvl="0" algn="ctr">
                        <a:buNone/>
                      </a:pPr>
                      <a:r>
                        <a:rPr lang="en-US" dirty="0">
                          <a:latin typeface="Times New Roman"/>
                        </a:rPr>
                        <a:t>04</a:t>
                      </a:r>
                      <a:endParaRPr lang="en-US" dirty="0"/>
                    </a:p>
                  </a:txBody>
                  <a:tcPr/>
                </a:tc>
                <a:tc>
                  <a:txBody>
                    <a:bodyPr/>
                    <a:lstStyle/>
                    <a:p>
                      <a:pPr lvl="0" algn="l">
                        <a:buNone/>
                      </a:pPr>
                      <a:endParaRPr lang="en-US" sz="1800" b="0" i="0" u="none" strike="noStrike" noProof="0" dirty="0">
                        <a:latin typeface="Times New Roman"/>
                      </a:endParaRPr>
                    </a:p>
                    <a:p>
                      <a:pPr lvl="0" algn="l">
                        <a:buNone/>
                      </a:pPr>
                      <a:r>
                        <a:rPr lang="en-US" sz="1800" b="0" i="0" u="none" strike="noStrike" noProof="0" dirty="0">
                          <a:latin typeface="Times New Roman"/>
                        </a:rPr>
                        <a:t>Proxy-Based Filtering</a:t>
                      </a:r>
                      <a:endParaRPr lang="en-US" dirty="0">
                        <a:latin typeface="Times New Roman"/>
                      </a:endParaRPr>
                    </a:p>
                  </a:txBody>
                  <a:tcPr/>
                </a:tc>
                <a:tc>
                  <a:txBody>
                    <a:bodyPr/>
                    <a:lstStyle/>
                    <a:p>
                      <a:pPr lvl="0" algn="l">
                        <a:buNone/>
                      </a:pPr>
                      <a:r>
                        <a:rPr lang="en-US" sz="1800" b="0" i="0" u="none" strike="noStrike" baseline="0" noProof="0" dirty="0">
                          <a:solidFill>
                            <a:srgbClr val="000000"/>
                          </a:solidFill>
                          <a:latin typeface="Times New Roman"/>
                        </a:rPr>
                        <a:t>- Centralized control</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Customizable filtering</a:t>
                      </a:r>
                      <a:endParaRPr lang="en-US"/>
                    </a:p>
                  </a:txBody>
                  <a:tcPr/>
                </a:tc>
                <a:tc>
                  <a:txBody>
                    <a:bodyPr/>
                    <a:lstStyle/>
                    <a:p>
                      <a:pPr lvl="0" algn="l">
                        <a:buNone/>
                      </a:pPr>
                      <a:r>
                        <a:rPr lang="en-US" sz="1800" b="0" i="0" u="none" strike="noStrike" baseline="0" noProof="0" dirty="0">
                          <a:solidFill>
                            <a:srgbClr val="000000"/>
                          </a:solidFill>
                          <a:latin typeface="Times New Roman"/>
                        </a:rPr>
                        <a:t>- Technical setup</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Potential performance issues</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Limited HTTPS support</a:t>
                      </a:r>
                      <a:endParaRPr lang="en-US" dirty="0"/>
                    </a:p>
                  </a:txBody>
                  <a:tcPr/>
                </a:tc>
                <a:extLst>
                  <a:ext uri="{0D108BD9-81ED-4DB2-BD59-A6C34878D82A}">
                    <a16:rowId xmlns:a16="http://schemas.microsoft.com/office/drawing/2014/main" val="2473664998"/>
                  </a:ext>
                </a:extLst>
              </a:tr>
              <a:tr h="370840">
                <a:tc>
                  <a:txBody>
                    <a:bodyPr/>
                    <a:lstStyle/>
                    <a:p>
                      <a:pPr algn="ctr"/>
                      <a:endParaRPr lang="en-US" dirty="0">
                        <a:latin typeface="Times New Roman"/>
                      </a:endParaRPr>
                    </a:p>
                    <a:p>
                      <a:pPr lvl="0" algn="ctr">
                        <a:buNone/>
                      </a:pPr>
                      <a:r>
                        <a:rPr lang="en-US" dirty="0">
                          <a:latin typeface="Times New Roman"/>
                        </a:rPr>
                        <a:t>05</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DNS-Based Filtering</a:t>
                      </a:r>
                      <a:endParaRPr lang="en-US" dirty="0"/>
                    </a:p>
                  </a:txBody>
                  <a:tcPr/>
                </a:tc>
                <a:tc>
                  <a:txBody>
                    <a:bodyPr/>
                    <a:lstStyle/>
                    <a:p>
                      <a:pPr lvl="0" algn="l">
                        <a:buNone/>
                      </a:pPr>
                      <a:r>
                        <a:rPr lang="en-US" sz="1800" b="0" i="0" u="none" strike="noStrike" baseline="0" noProof="0" dirty="0">
                          <a:solidFill>
                            <a:srgbClr val="000000"/>
                          </a:solidFill>
                          <a:latin typeface="Times New Roman"/>
                        </a:rPr>
                        <a:t>- Simple setup</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Low impact on performance</a:t>
                      </a:r>
                      <a:endParaRPr lang="en-US" dirty="0"/>
                    </a:p>
                  </a:txBody>
                  <a:tcPr/>
                </a:tc>
                <a:tc>
                  <a:txBody>
                    <a:bodyPr/>
                    <a:lstStyle/>
                    <a:p>
                      <a:pPr lvl="0" algn="l">
                        <a:buNone/>
                      </a:pPr>
                      <a:r>
                        <a:rPr lang="en-US" sz="1800" b="0" i="0" u="none" strike="noStrike" baseline="0" noProof="0" dirty="0">
                          <a:solidFill>
                            <a:srgbClr val="000000"/>
                          </a:solidFill>
                          <a:latin typeface="Times New Roman"/>
                        </a:rPr>
                        <a:t>- Limited control</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Lacks advanced features</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Not ideal for enterprises</a:t>
                      </a:r>
                      <a:endParaRPr lang="en-US" dirty="0"/>
                    </a:p>
                  </a:txBody>
                  <a:tcPr/>
                </a:tc>
                <a:extLst>
                  <a:ext uri="{0D108BD9-81ED-4DB2-BD59-A6C34878D82A}">
                    <a16:rowId xmlns:a16="http://schemas.microsoft.com/office/drawing/2014/main" val="4070644464"/>
                  </a:ext>
                </a:extLst>
              </a:tr>
            </a:tbl>
          </a:graphicData>
        </a:graphic>
      </p:graphicFrame>
    </p:spTree>
    <p:extLst>
      <p:ext uri="{BB962C8B-B14F-4D97-AF65-F5344CB8AC3E}">
        <p14:creationId xmlns:p14="http://schemas.microsoft.com/office/powerpoint/2010/main" val="118219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B896-4163-E299-535A-D1DE90A44F4D}"/>
              </a:ext>
            </a:extLst>
          </p:cNvPr>
          <p:cNvSpPr>
            <a:spLocks noGrp="1"/>
          </p:cNvSpPr>
          <p:nvPr>
            <p:ph type="title"/>
          </p:nvPr>
        </p:nvSpPr>
        <p:spPr>
          <a:xfrm>
            <a:off x="766618" y="563274"/>
            <a:ext cx="10668000" cy="487362"/>
          </a:xfrm>
        </p:spPr>
        <p:txBody>
          <a:bodyPr/>
          <a:lstStyle/>
          <a:p>
            <a:r>
              <a:rPr lang="en-US" dirty="0">
                <a:latin typeface="Verdana"/>
                <a:ea typeface="Verdana"/>
              </a:rPr>
              <a:t>Literature Review(Cont.)</a:t>
            </a:r>
            <a:endParaRPr lang="en-US" dirty="0"/>
          </a:p>
          <a:p>
            <a:endParaRPr lang="en-US" dirty="0"/>
          </a:p>
        </p:txBody>
      </p:sp>
      <p:graphicFrame>
        <p:nvGraphicFramePr>
          <p:cNvPr id="13" name="Content Placeholder 12">
            <a:extLst>
              <a:ext uri="{FF2B5EF4-FFF2-40B4-BE49-F238E27FC236}">
                <a16:creationId xmlns:a16="http://schemas.microsoft.com/office/drawing/2014/main" id="{60F30B77-4A77-9146-1DC6-4A0A871166D2}"/>
              </a:ext>
            </a:extLst>
          </p:cNvPr>
          <p:cNvGraphicFramePr>
            <a:graphicFrameLocks noGrp="1"/>
          </p:cNvGraphicFramePr>
          <p:nvPr>
            <p:ph idx="1"/>
            <p:extLst>
              <p:ext uri="{D42A27DB-BD31-4B8C-83A1-F6EECF244321}">
                <p14:modId xmlns:p14="http://schemas.microsoft.com/office/powerpoint/2010/main" val="1173349417"/>
              </p:ext>
            </p:extLst>
          </p:nvPr>
        </p:nvGraphicFramePr>
        <p:xfrm>
          <a:off x="764572" y="1053706"/>
          <a:ext cx="10667989" cy="4302760"/>
        </p:xfrm>
        <a:graphic>
          <a:graphicData uri="http://schemas.openxmlformats.org/drawingml/2006/table">
            <a:tbl>
              <a:tblPr firstRow="1" bandRow="1">
                <a:tableStyleId>{5C22544A-7EE6-4342-B048-85BDC9FD1C3A}</a:tableStyleId>
              </a:tblPr>
              <a:tblGrid>
                <a:gridCol w="909204">
                  <a:extLst>
                    <a:ext uri="{9D8B030D-6E8A-4147-A177-3AD203B41FA5}">
                      <a16:colId xmlns:a16="http://schemas.microsoft.com/office/drawing/2014/main" val="2559438954"/>
                    </a:ext>
                  </a:extLst>
                </a:gridCol>
                <a:gridCol w="3651250">
                  <a:extLst>
                    <a:ext uri="{9D8B030D-6E8A-4147-A177-3AD203B41FA5}">
                      <a16:colId xmlns:a16="http://schemas.microsoft.com/office/drawing/2014/main" val="461291883"/>
                    </a:ext>
                  </a:extLst>
                </a:gridCol>
                <a:gridCol w="3073977">
                  <a:extLst>
                    <a:ext uri="{9D8B030D-6E8A-4147-A177-3AD203B41FA5}">
                      <a16:colId xmlns:a16="http://schemas.microsoft.com/office/drawing/2014/main" val="3648044"/>
                    </a:ext>
                  </a:extLst>
                </a:gridCol>
                <a:gridCol w="3033558">
                  <a:extLst>
                    <a:ext uri="{9D8B030D-6E8A-4147-A177-3AD203B41FA5}">
                      <a16:colId xmlns:a16="http://schemas.microsoft.com/office/drawing/2014/main" val="1231062399"/>
                    </a:ext>
                  </a:extLst>
                </a:gridCol>
              </a:tblGrid>
              <a:tr h="370840">
                <a:tc>
                  <a:txBody>
                    <a:bodyPr/>
                    <a:lstStyle/>
                    <a:p>
                      <a:pPr algn="ctr"/>
                      <a:r>
                        <a:rPr lang="en-US" dirty="0">
                          <a:latin typeface="Times New Roman"/>
                        </a:rPr>
                        <a:t>S.NO</a:t>
                      </a:r>
                    </a:p>
                  </a:txBody>
                  <a:tcPr/>
                </a:tc>
                <a:tc>
                  <a:txBody>
                    <a:bodyPr/>
                    <a:lstStyle/>
                    <a:p>
                      <a:pPr algn="ctr"/>
                      <a:r>
                        <a:rPr lang="en-US" dirty="0">
                          <a:latin typeface="Times New Roman"/>
                        </a:rPr>
                        <a:t>METHOD</a:t>
                      </a:r>
                    </a:p>
                  </a:txBody>
                  <a:tcPr/>
                </a:tc>
                <a:tc>
                  <a:txBody>
                    <a:bodyPr/>
                    <a:lstStyle/>
                    <a:p>
                      <a:pPr algn="ctr"/>
                      <a:r>
                        <a:rPr lang="en-US" dirty="0">
                          <a:latin typeface="Times New Roman"/>
                        </a:rPr>
                        <a:t>ADVANTAGES</a:t>
                      </a:r>
                    </a:p>
                  </a:txBody>
                  <a:tcPr/>
                </a:tc>
                <a:tc>
                  <a:txBody>
                    <a:bodyPr/>
                    <a:lstStyle/>
                    <a:p>
                      <a:pPr algn="ctr"/>
                      <a:r>
                        <a:rPr lang="en-US" dirty="0">
                          <a:latin typeface="Times New Roman"/>
                        </a:rPr>
                        <a:t>LIMITATIONS</a:t>
                      </a:r>
                    </a:p>
                  </a:txBody>
                  <a:tcPr/>
                </a:tc>
                <a:extLst>
                  <a:ext uri="{0D108BD9-81ED-4DB2-BD59-A6C34878D82A}">
                    <a16:rowId xmlns:a16="http://schemas.microsoft.com/office/drawing/2014/main" val="3317519722"/>
                  </a:ext>
                </a:extLst>
              </a:tr>
              <a:tr h="370840">
                <a:tc>
                  <a:txBody>
                    <a:bodyPr/>
                    <a:lstStyle/>
                    <a:p>
                      <a:pPr marL="0" indent="0" algn="ctr">
                        <a:buNone/>
                      </a:pPr>
                      <a:endParaRPr lang="en-US" dirty="0">
                        <a:latin typeface="Times New Roman"/>
                      </a:endParaRPr>
                    </a:p>
                    <a:p>
                      <a:pPr marL="0" lvl="0" indent="0" algn="ctr">
                        <a:buNone/>
                      </a:pPr>
                      <a:r>
                        <a:rPr lang="en-US" dirty="0">
                          <a:latin typeface="Times New Roman"/>
                        </a:rPr>
                        <a:t>06</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Endpoint Security Software</a:t>
                      </a:r>
                      <a:endParaRPr lang="en-US" dirty="0"/>
                    </a:p>
                  </a:txBody>
                  <a:tcPr/>
                </a:tc>
                <a:tc>
                  <a:txBody>
                    <a:bodyPr/>
                    <a:lstStyle/>
                    <a:p>
                      <a:pPr lvl="0" algn="l">
                        <a:buNone/>
                      </a:pPr>
                      <a:r>
                        <a:rPr lang="en-US" sz="1800" b="0" i="0" u="none" strike="noStrike" baseline="0" noProof="0" dirty="0">
                          <a:solidFill>
                            <a:srgbClr val="000000"/>
                          </a:solidFill>
                          <a:latin typeface="Times New Roman"/>
                        </a:rPr>
                        <a:t>- Integrated with device      security</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Consistent enforcement</a:t>
                      </a:r>
                      <a:endParaRPr lang="en-US" dirty="0"/>
                    </a:p>
                  </a:txBody>
                  <a:tcPr/>
                </a:tc>
                <a:tc>
                  <a:txBody>
                    <a:bodyPr/>
                    <a:lstStyle/>
                    <a:p>
                      <a:pPr lvl="0" algn="l">
                        <a:buNone/>
                      </a:pPr>
                      <a:r>
                        <a:rPr lang="en-US" sz="1800" b="0" i="0" u="none" strike="noStrike" baseline="0" noProof="0" dirty="0">
                          <a:solidFill>
                            <a:srgbClr val="000000"/>
                          </a:solidFill>
                          <a:latin typeface="Times New Roman"/>
                        </a:rPr>
                        <a:t>- Resource-intensive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Less scalable for large networks</a:t>
                      </a:r>
                      <a:endParaRPr lang="en-US" dirty="0"/>
                    </a:p>
                  </a:txBody>
                  <a:tcPr/>
                </a:tc>
                <a:extLst>
                  <a:ext uri="{0D108BD9-81ED-4DB2-BD59-A6C34878D82A}">
                    <a16:rowId xmlns:a16="http://schemas.microsoft.com/office/drawing/2014/main" val="1852009945"/>
                  </a:ext>
                </a:extLst>
              </a:tr>
              <a:tr h="370840">
                <a:tc>
                  <a:txBody>
                    <a:bodyPr/>
                    <a:lstStyle/>
                    <a:p>
                      <a:pPr algn="ctr"/>
                      <a:endParaRPr lang="en-US" dirty="0">
                        <a:latin typeface="Times New Roman"/>
                      </a:endParaRPr>
                    </a:p>
                    <a:p>
                      <a:pPr lvl="0" algn="ctr">
                        <a:buNone/>
                      </a:pPr>
                      <a:r>
                        <a:rPr lang="en-US" dirty="0">
                          <a:latin typeface="Times New Roman"/>
                        </a:rPr>
                        <a:t>07</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Manual Whitelisting/Blacklisting</a:t>
                      </a:r>
                      <a:endParaRPr lang="en-US" dirty="0"/>
                    </a:p>
                  </a:txBody>
                  <a:tcPr/>
                </a:tc>
                <a:tc>
                  <a:txBody>
                    <a:bodyPr/>
                    <a:lstStyle/>
                    <a:p>
                      <a:pPr lvl="0" algn="l">
                        <a:buNone/>
                      </a:pPr>
                      <a:r>
                        <a:rPr lang="en-US" sz="1800" b="0" i="0" u="none" strike="noStrike" baseline="0" noProof="0" dirty="0">
                          <a:solidFill>
                            <a:srgbClr val="000000"/>
                          </a:solidFill>
                          <a:latin typeface="Times New Roman"/>
                        </a:rPr>
                        <a:t>- Simple for small-scale networks</a:t>
                      </a:r>
                      <a:endParaRPr lang="en-US" dirty="0"/>
                    </a:p>
                  </a:txBody>
                  <a:tcPr/>
                </a:tc>
                <a:tc>
                  <a:txBody>
                    <a:bodyPr/>
                    <a:lstStyle/>
                    <a:p>
                      <a:pPr lvl="0" algn="l">
                        <a:buNone/>
                      </a:pPr>
                      <a:r>
                        <a:rPr lang="en-US" sz="1800" b="0" i="0" u="none" strike="noStrike" baseline="0" noProof="0" dirty="0">
                          <a:solidFill>
                            <a:srgbClr val="000000"/>
                          </a:solidFill>
                          <a:latin typeface="Times New Roman"/>
                        </a:rPr>
                        <a:t>- Not scalable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Requires constant updates</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Lacks flexibility</a:t>
                      </a:r>
                      <a:endParaRPr lang="en-US" dirty="0"/>
                    </a:p>
                  </a:txBody>
                  <a:tcPr/>
                </a:tc>
                <a:extLst>
                  <a:ext uri="{0D108BD9-81ED-4DB2-BD59-A6C34878D82A}">
                    <a16:rowId xmlns:a16="http://schemas.microsoft.com/office/drawing/2014/main" val="2908459215"/>
                  </a:ext>
                </a:extLst>
              </a:tr>
              <a:tr h="370840">
                <a:tc>
                  <a:txBody>
                    <a:bodyPr/>
                    <a:lstStyle/>
                    <a:p>
                      <a:pPr algn="ctr"/>
                      <a:endParaRPr lang="en-US" dirty="0">
                        <a:latin typeface="Times New Roman"/>
                      </a:endParaRPr>
                    </a:p>
                    <a:p>
                      <a:pPr lvl="0" algn="ctr">
                        <a:buNone/>
                      </a:pPr>
                      <a:r>
                        <a:rPr lang="en-US" dirty="0">
                          <a:latin typeface="Times New Roman"/>
                        </a:rPr>
                        <a:t>08</a:t>
                      </a:r>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Browser Plugins</a:t>
                      </a:r>
                      <a:endParaRPr lang="en-US" dirty="0"/>
                    </a:p>
                  </a:txBody>
                  <a:tcPr/>
                </a:tc>
                <a:tc>
                  <a:txBody>
                    <a:bodyPr/>
                    <a:lstStyle/>
                    <a:p>
                      <a:pPr lvl="0" algn="l">
                        <a:buNone/>
                      </a:pPr>
                      <a:endParaRPr lang="en-US" sz="1800" b="0" i="0" u="none" strike="noStrike" baseline="0" noProof="0" dirty="0">
                        <a:solidFill>
                          <a:srgbClr val="000000"/>
                        </a:solidFill>
                        <a:latin typeface="Times New Roman"/>
                      </a:endParaRPr>
                    </a:p>
                    <a:p>
                      <a:pPr lvl="0" algn="l">
                        <a:buNone/>
                      </a:pPr>
                      <a:r>
                        <a:rPr lang="en-US" sz="1800" b="0" i="0" u="none" strike="noStrike" baseline="0" noProof="0" dirty="0">
                          <a:solidFill>
                            <a:srgbClr val="000000"/>
                          </a:solidFill>
                          <a:latin typeface="Times New Roman"/>
                        </a:rPr>
                        <a:t>- Easy to deploy on individual devices</a:t>
                      </a:r>
                      <a:endParaRPr lang="en-US" dirty="0"/>
                    </a:p>
                  </a:txBody>
                  <a:tcPr/>
                </a:tc>
                <a:tc>
                  <a:txBody>
                    <a:bodyPr/>
                    <a:lstStyle/>
                    <a:p>
                      <a:pPr lvl="0" algn="l">
                        <a:buNone/>
                      </a:pPr>
                      <a:r>
                        <a:rPr lang="en-US" sz="1800" b="0" i="0" u="none" strike="noStrike" baseline="0" noProof="0" dirty="0">
                          <a:solidFill>
                            <a:srgbClr val="000000"/>
                          </a:solidFill>
                          <a:latin typeface="Times New Roman"/>
                        </a:rPr>
                        <a:t>- Lacks centralized control</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Easily bypassed</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Not suitable for large networks</a:t>
                      </a:r>
                      <a:endParaRPr lang="en-US" dirty="0"/>
                    </a:p>
                  </a:txBody>
                  <a:tcPr/>
                </a:tc>
                <a:extLst>
                  <a:ext uri="{0D108BD9-81ED-4DB2-BD59-A6C34878D82A}">
                    <a16:rowId xmlns:a16="http://schemas.microsoft.com/office/drawing/2014/main" val="1718624568"/>
                  </a:ext>
                </a:extLst>
              </a:tr>
              <a:tr h="370840">
                <a:tc>
                  <a:txBody>
                    <a:bodyPr/>
                    <a:lstStyle/>
                    <a:p>
                      <a:pPr algn="ctr"/>
                      <a:endParaRPr lang="en-US" dirty="0">
                        <a:latin typeface="Times New Roman"/>
                      </a:endParaRPr>
                    </a:p>
                    <a:p>
                      <a:pPr lvl="0" algn="ctr">
                        <a:buNone/>
                      </a:pPr>
                      <a:r>
                        <a:rPr lang="en-US" dirty="0">
                          <a:latin typeface="Times New Roman"/>
                        </a:rPr>
                        <a:t>09</a:t>
                      </a:r>
                      <a:endParaRPr lang="en-US" dirty="0"/>
                    </a:p>
                  </a:txBody>
                  <a:tcPr/>
                </a:tc>
                <a:tc>
                  <a:txBody>
                    <a:bodyPr/>
                    <a:lstStyle/>
                    <a:p>
                      <a:pPr lvl="0" algn="l">
                        <a:buNone/>
                      </a:pPr>
                      <a:endParaRPr lang="en-US" sz="1800" b="0" i="0" u="none" strike="noStrike" noProof="0" dirty="0">
                        <a:latin typeface="Times New Roman"/>
                      </a:endParaRPr>
                    </a:p>
                    <a:p>
                      <a:pPr lvl="0" algn="l">
                        <a:buNone/>
                      </a:pPr>
                      <a:r>
                        <a:rPr lang="en-US" sz="1800" b="0" i="0" u="none" strike="noStrike" baseline="0" noProof="0" dirty="0">
                          <a:solidFill>
                            <a:srgbClr val="000000"/>
                          </a:solidFill>
                          <a:latin typeface="Times New Roman"/>
                        </a:rPr>
                        <a:t>Machine Learning-Based Filtering</a:t>
                      </a:r>
                      <a:endParaRPr lang="en-US" dirty="0"/>
                    </a:p>
                  </a:txBody>
                  <a:tcPr/>
                </a:tc>
                <a:tc>
                  <a:txBody>
                    <a:bodyPr/>
                    <a:lstStyle/>
                    <a:p>
                      <a:pPr lvl="0" algn="l">
                        <a:buNone/>
                      </a:pPr>
                      <a:r>
                        <a:rPr lang="en-US" sz="1800" b="0" i="0" u="none" strike="noStrike" baseline="0" noProof="0" dirty="0">
                          <a:solidFill>
                            <a:srgbClr val="000000"/>
                          </a:solidFill>
                          <a:latin typeface="Times New Roman"/>
                        </a:rPr>
                        <a:t>- Dynamic filtering</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Real-time threat detection</a:t>
                      </a:r>
                      <a:endParaRPr lang="en-US" dirty="0"/>
                    </a:p>
                  </a:txBody>
                  <a:tcPr/>
                </a:tc>
                <a:tc>
                  <a:txBody>
                    <a:bodyPr/>
                    <a:lstStyle/>
                    <a:p>
                      <a:pPr lvl="0" algn="l">
                        <a:buNone/>
                      </a:pPr>
                      <a:r>
                        <a:rPr lang="en-US" sz="1800" b="0" i="0" u="none" strike="noStrike" baseline="0" noProof="0" dirty="0">
                          <a:solidFill>
                            <a:srgbClr val="000000"/>
                          </a:solidFill>
                          <a:latin typeface="Times New Roman"/>
                        </a:rPr>
                        <a:t>- Expensive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Resource-intensive</a:t>
                      </a:r>
                      <a:br>
                        <a:rPr lang="en-US" sz="1800" b="0" i="0" u="none" strike="noStrike" baseline="0" noProof="0" dirty="0">
                          <a:solidFill>
                            <a:srgbClr val="000000"/>
                          </a:solidFill>
                          <a:latin typeface="Times New Roman"/>
                        </a:rPr>
                      </a:br>
                      <a:r>
                        <a:rPr lang="en-US" sz="1800" b="0" i="0" u="none" strike="noStrike" baseline="0" noProof="0" dirty="0">
                          <a:solidFill>
                            <a:srgbClr val="000000"/>
                          </a:solidFill>
                          <a:latin typeface="Times New Roman"/>
                        </a:rPr>
                        <a:t>- Requires tuning</a:t>
                      </a:r>
                      <a:endParaRPr lang="en-US" dirty="0"/>
                    </a:p>
                  </a:txBody>
                  <a:tcPr/>
                </a:tc>
                <a:extLst>
                  <a:ext uri="{0D108BD9-81ED-4DB2-BD59-A6C34878D82A}">
                    <a16:rowId xmlns:a16="http://schemas.microsoft.com/office/drawing/2014/main" val="2473664998"/>
                  </a:ext>
                </a:extLst>
              </a:tr>
            </a:tbl>
          </a:graphicData>
        </a:graphic>
      </p:graphicFrame>
    </p:spTree>
    <p:extLst>
      <p:ext uri="{BB962C8B-B14F-4D97-AF65-F5344CB8AC3E}">
        <p14:creationId xmlns:p14="http://schemas.microsoft.com/office/powerpoint/2010/main" val="283432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1E6B-6616-12C9-DB66-E7923162B268}"/>
              </a:ext>
            </a:extLst>
          </p:cNvPr>
          <p:cNvSpPr>
            <a:spLocks noGrp="1"/>
          </p:cNvSpPr>
          <p:nvPr>
            <p:ph type="title"/>
          </p:nvPr>
        </p:nvSpPr>
        <p:spPr/>
        <p:txBody>
          <a:bodyPr/>
          <a:lstStyle/>
          <a:p>
            <a:r>
              <a:rPr lang="en-IN" dirty="0"/>
              <a:t>Existing Methods</a:t>
            </a:r>
          </a:p>
        </p:txBody>
      </p:sp>
      <p:sp>
        <p:nvSpPr>
          <p:cNvPr id="3" name="Content Placeholder 2">
            <a:extLst>
              <a:ext uri="{FF2B5EF4-FFF2-40B4-BE49-F238E27FC236}">
                <a16:creationId xmlns:a16="http://schemas.microsoft.com/office/drawing/2014/main" id="{E176AF43-FB38-4383-E561-D40403C2265A}"/>
              </a:ext>
            </a:extLst>
          </p:cNvPr>
          <p:cNvSpPr>
            <a:spLocks noGrp="1"/>
          </p:cNvSpPr>
          <p:nvPr>
            <p:ph idx="1"/>
          </p:nvPr>
        </p:nvSpPr>
        <p:spPr>
          <a:xfrm>
            <a:off x="812800" y="1143002"/>
            <a:ext cx="10668000" cy="4712676"/>
          </a:xfrm>
        </p:spPr>
        <p:txBody>
          <a:bodyPr>
            <a:normAutofit/>
          </a:bodyPr>
          <a:lstStyle/>
          <a:p>
            <a:pPr marL="457200" indent="-457200">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Direct FMC Management (GUI-based)</a:t>
            </a:r>
          </a:p>
          <a:p>
            <a:pPr marL="457200" indent="-457200">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Firepower Management Center CLI/Script-Based Configuration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IT Support/Help Desk Model</a:t>
            </a: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b="1" dirty="0">
                <a:solidFill>
                  <a:schemeClr val="tx2">
                    <a:lumMod val="75000"/>
                  </a:schemeClr>
                </a:solidFill>
                <a:cs typeface="Times New Roman" panose="02020603050405020304" pitchFamily="18" charset="0"/>
              </a:rPr>
              <a:t>DRAWBACKS:</a:t>
            </a: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Lack of User-Friendliness for Non-Technical Users</a:t>
            </a:r>
          </a:p>
          <a:p>
            <a:r>
              <a:rPr lang="en-IN" sz="2000" dirty="0">
                <a:latin typeface="Times New Roman" panose="02020603050405020304" pitchFamily="18" charset="0"/>
                <a:cs typeface="Times New Roman" panose="02020603050405020304" pitchFamily="18" charset="0"/>
              </a:rPr>
              <a:t>Dependency on IT Departments</a:t>
            </a:r>
          </a:p>
          <a:p>
            <a:r>
              <a:rPr lang="en-IN" sz="2000" dirty="0">
                <a:latin typeface="Times New Roman" panose="02020603050405020304" pitchFamily="18" charset="0"/>
                <a:cs typeface="Times New Roman" panose="02020603050405020304" pitchFamily="18" charset="0"/>
              </a:rPr>
              <a:t>Risk of Misconfiguration</a:t>
            </a:r>
          </a:p>
          <a:p>
            <a:r>
              <a:rPr lang="en-IN" sz="2000" dirty="0">
                <a:latin typeface="Times New Roman" panose="02020603050405020304" pitchFamily="18" charset="0"/>
                <a:cs typeface="Times New Roman" panose="02020603050405020304" pitchFamily="18" charset="0"/>
              </a:rPr>
              <a:t>Scalability Issues</a:t>
            </a:r>
          </a:p>
          <a:p>
            <a:r>
              <a:rPr lang="en-IN" sz="2000" dirty="0">
                <a:latin typeface="Times New Roman" panose="02020603050405020304" pitchFamily="18" charset="0"/>
                <a:cs typeface="Times New Roman" panose="02020603050405020304" pitchFamily="18" charset="0"/>
              </a:rPr>
              <a:t>Limited Granular Control</a:t>
            </a:r>
          </a:p>
          <a:p>
            <a:r>
              <a:rPr lang="en-IN" sz="2000" dirty="0">
                <a:latin typeface="Times New Roman" panose="02020603050405020304" pitchFamily="18" charset="0"/>
                <a:cs typeface="Times New Roman" panose="02020603050405020304" pitchFamily="18" charset="0"/>
              </a:rPr>
              <a:t>Complex Policy Management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78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3" name="Content Placeholder 2"/>
          <p:cNvSpPr>
            <a:spLocks noGrp="1"/>
          </p:cNvSpPr>
          <p:nvPr>
            <p:ph idx="1"/>
          </p:nvPr>
        </p:nvSpPr>
        <p:spPr>
          <a:xfrm>
            <a:off x="810446" y="1097950"/>
            <a:ext cx="10668000" cy="535641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proposed method aims to develop a user-friendly administrator webpage that allows non-technical users, such as teachers, to easily manage URL filtering policies in Cisco Firepower Management Center (FMC) using its REST API. This solution eliminates the complexity of FMC’s native GUI, making policy management more accessible.</a:t>
            </a:r>
          </a:p>
          <a:p>
            <a:pPr marL="0" indent="0" algn="just">
              <a:buNone/>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Webpage Development (Flask + Bootstrap)</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FMC API Integration</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System Workflow</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Security and Access Control</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Testing and Deployment</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3" name="Content Placeholder 2"/>
          <p:cNvSpPr>
            <a:spLocks noGrp="1"/>
          </p:cNvSpPr>
          <p:nvPr>
            <p:ph idx="1"/>
          </p:nvPr>
        </p:nvSpPr>
        <p:spPr>
          <a:xfrm>
            <a:off x="812800" y="1080190"/>
            <a:ext cx="10668000" cy="4697504"/>
          </a:xfrm>
        </p:spPr>
        <p:txBody>
          <a:bodyPr vert="horz" lIns="91440" tIns="45720" rIns="91440" bIns="45720" rtlCol="0" anchor="t">
            <a:normAutofit/>
          </a:bodyPr>
          <a:lstStyle/>
          <a:p>
            <a:pPr marL="0" indent="0">
              <a:spcBef>
                <a:spcPts val="20"/>
              </a:spcBef>
              <a:buNone/>
            </a:pPr>
            <a:r>
              <a:rPr lang="en-US" sz="1800" b="1" dirty="0">
                <a:latin typeface="Times New Roman"/>
                <a:ea typeface="Verdana"/>
                <a:cs typeface="Times New Roman"/>
              </a:rPr>
              <a:t>Simplify URL Filtering Management: </a:t>
            </a:r>
            <a:endParaRPr lang="en-US" dirty="0">
              <a:ea typeface="Verdana"/>
            </a:endParaRPr>
          </a:p>
          <a:p>
            <a:pPr marL="0" indent="0">
              <a:spcBef>
                <a:spcPts val="20"/>
              </a:spcBef>
              <a:buNone/>
            </a:pPr>
            <a:r>
              <a:rPr lang="en-US" sz="1800" dirty="0">
                <a:latin typeface="Times New Roman"/>
                <a:ea typeface="Verdana"/>
                <a:cs typeface="Times New Roman"/>
              </a:rPr>
              <a:t>Develop an easy-to-use administrator webpage to allow non-technical users, such as teachers, to add or remove URLs in the Firepower Management Center (FMC) without navigating its complex GUI. </a:t>
            </a:r>
            <a:endParaRPr lang="en-US" dirty="0">
              <a:ea typeface="Verdana"/>
            </a:endParaRPr>
          </a:p>
          <a:p>
            <a:pPr marL="0" indent="0">
              <a:spcBef>
                <a:spcPts val="20"/>
              </a:spcBef>
              <a:buNone/>
            </a:pPr>
            <a:endParaRPr lang="en-US" sz="1800" dirty="0">
              <a:latin typeface="Times New Roman"/>
              <a:ea typeface="Verdana"/>
              <a:cs typeface="Times New Roman"/>
            </a:endParaRPr>
          </a:p>
          <a:p>
            <a:pPr marL="0" indent="0">
              <a:spcBef>
                <a:spcPts val="20"/>
              </a:spcBef>
              <a:buNone/>
            </a:pPr>
            <a:r>
              <a:rPr lang="en-US" sz="1800" b="1" dirty="0">
                <a:latin typeface="Times New Roman"/>
                <a:ea typeface="Verdana"/>
                <a:cs typeface="Times New Roman"/>
              </a:rPr>
              <a:t>Improve Accessibility: </a:t>
            </a:r>
            <a:endParaRPr lang="en-US" dirty="0">
              <a:ea typeface="Verdana"/>
            </a:endParaRPr>
          </a:p>
          <a:p>
            <a:pPr marL="0" indent="0">
              <a:spcBef>
                <a:spcPts val="20"/>
              </a:spcBef>
              <a:buNone/>
            </a:pPr>
            <a:r>
              <a:rPr lang="en-US" sz="1800" dirty="0">
                <a:latin typeface="Times New Roman"/>
                <a:ea typeface="Verdana"/>
                <a:cs typeface="Times New Roman"/>
              </a:rPr>
              <a:t>Provide a more accessible solution for managing URL filtering policies by utilizing FMC’s REST API, reducing reliance on technical expertise and simplifying the process for users who lack network security knowledge. </a:t>
            </a:r>
            <a:endParaRPr lang="en-US" dirty="0">
              <a:ea typeface="Verdana"/>
            </a:endParaRPr>
          </a:p>
          <a:p>
            <a:pPr marL="0" indent="0">
              <a:spcBef>
                <a:spcPts val="20"/>
              </a:spcBef>
              <a:buNone/>
            </a:pPr>
            <a:endParaRPr lang="en-US" sz="1800" dirty="0">
              <a:latin typeface="Times New Roman"/>
              <a:ea typeface="Verdana"/>
              <a:cs typeface="Times New Roman"/>
            </a:endParaRPr>
          </a:p>
          <a:p>
            <a:pPr marL="0" indent="0">
              <a:spcBef>
                <a:spcPts val="20"/>
              </a:spcBef>
              <a:buNone/>
            </a:pPr>
            <a:r>
              <a:rPr lang="en-US" sz="1800" b="1" dirty="0">
                <a:latin typeface="Times New Roman"/>
                <a:ea typeface="Verdana"/>
                <a:cs typeface="Times New Roman"/>
              </a:rPr>
              <a:t>Enhance Policy Control: </a:t>
            </a:r>
            <a:endParaRPr lang="en-US" dirty="0">
              <a:ea typeface="Verdana"/>
            </a:endParaRPr>
          </a:p>
          <a:p>
            <a:pPr marL="0" indent="0">
              <a:buNone/>
            </a:pPr>
            <a:r>
              <a:rPr lang="en-US" sz="1800" dirty="0">
                <a:latin typeface="Times New Roman"/>
                <a:ea typeface="Verdana"/>
                <a:cs typeface="Times New Roman"/>
              </a:rPr>
              <a:t>Ensure secure and efficient policy management through a centralized platform that maintains the integrity of access control policies while allowing rapid updates to URL filtering rules. </a:t>
            </a:r>
            <a:endParaRPr lang="en-US" dirty="0">
              <a:ea typeface="Verdana"/>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Methodology</a:t>
            </a:r>
          </a:p>
        </p:txBody>
      </p:sp>
      <p:sp>
        <p:nvSpPr>
          <p:cNvPr id="3" name="Content Placeholder 2"/>
          <p:cNvSpPr>
            <a:spLocks noGrp="1"/>
          </p:cNvSpPr>
          <p:nvPr>
            <p:ph idx="1"/>
          </p:nvPr>
        </p:nvSpPr>
        <p:spPr>
          <a:xfrm>
            <a:off x="817604" y="1073722"/>
            <a:ext cx="11241929" cy="5414683"/>
          </a:xfrm>
        </p:spPr>
        <p:txBody>
          <a:bodyPr vert="horz" lIns="91440" tIns="45720" rIns="91440" bIns="45720" rtlCol="0" anchor="t">
            <a:noAutofit/>
          </a:bodyPr>
          <a:lstStyle/>
          <a:p>
            <a:pPr marL="0" indent="0" algn="just">
              <a:spcBef>
                <a:spcPts val="20"/>
              </a:spcBef>
              <a:buNone/>
            </a:pPr>
            <a:r>
              <a:rPr lang="en-US" sz="1800" b="1" dirty="0">
                <a:latin typeface="Times New Roman" panose="02020603050405020304" pitchFamily="18" charset="0"/>
                <a:cs typeface="Times New Roman" panose="02020603050405020304" pitchFamily="18" charset="0"/>
              </a:rPr>
              <a:t>User Authentication (Microsoft Active Directory)</a:t>
            </a:r>
            <a:endParaRPr lang="en-US" dirty="0"/>
          </a:p>
          <a:p>
            <a:pPr marL="285750" indent="-285750" algn="just"/>
            <a:r>
              <a:rPr lang="en-US" sz="1800" dirty="0">
                <a:latin typeface="Times New Roman"/>
                <a:ea typeface="Verdana"/>
                <a:cs typeface="Times New Roman"/>
              </a:rPr>
              <a:t>Method:</a:t>
            </a:r>
            <a:r>
              <a:rPr lang="en-US" sz="1800" b="1" dirty="0">
                <a:latin typeface="Times New Roman"/>
                <a:ea typeface="Verdana"/>
                <a:cs typeface="Times New Roman"/>
              </a:rPr>
              <a:t> </a:t>
            </a:r>
            <a:r>
              <a:rPr lang="en-US" sz="1800" dirty="0">
                <a:latin typeface="Times New Roman"/>
                <a:ea typeface="Verdana"/>
                <a:cs typeface="Times New Roman"/>
              </a:rPr>
              <a:t>Identity Policy via AD Authentication</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 Verifies user credentials against Active Directory for role-based access control (RBAC).</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Role-Based Access Control (RBAC)</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Role Verification</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a:t>
            </a:r>
            <a:r>
              <a:rPr lang="en-US" sz="1800" b="1" dirty="0">
                <a:latin typeface="Times New Roman"/>
                <a:ea typeface="Verdana"/>
                <a:cs typeface="Times New Roman"/>
              </a:rPr>
              <a:t> </a:t>
            </a:r>
            <a:r>
              <a:rPr lang="en-US" sz="1800" dirty="0">
                <a:latin typeface="Times New Roman"/>
                <a:ea typeface="Verdana"/>
                <a:cs typeface="Times New Roman"/>
              </a:rPr>
              <a:t>Checks user roles (admin/teacher) to grant appropriate access to URL filtering management.</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URL Filtering Management</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REST API (POST/GET) to Firepower Management Center</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a:t>
            </a:r>
            <a:r>
              <a:rPr lang="en-US" sz="1800" b="1" dirty="0">
                <a:latin typeface="Times New Roman"/>
                <a:ea typeface="Verdana"/>
                <a:cs typeface="Times New Roman"/>
              </a:rPr>
              <a:t> </a:t>
            </a:r>
            <a:r>
              <a:rPr lang="en-US" sz="1800" dirty="0">
                <a:latin typeface="Times New Roman"/>
                <a:ea typeface="Verdana"/>
                <a:cs typeface="Times New Roman"/>
              </a:rPr>
              <a:t>Admins and teachers manage URL filtering by sending requests to the FMC API.</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Frontend-Backend Interaction</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Flask Framework</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 Facilitates user requests, session management, and interaction with backend processes.</a:t>
            </a:r>
            <a:endParaRPr lang="en-US" dirty="0">
              <a:latin typeface="Times New Roman"/>
              <a:ea typeface="Verdana"/>
              <a:cs typeface="Times New Roman"/>
            </a:endParaRPr>
          </a:p>
          <a:p>
            <a:pPr marL="0" indent="0" algn="just">
              <a:spcBef>
                <a:spcPts val="20"/>
              </a:spcBef>
              <a:buNone/>
            </a:pPr>
            <a:endParaRPr lang="en-US"/>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Methodology(cont..)</a:t>
            </a:r>
            <a:endParaRPr lang="en-GB" dirty="0"/>
          </a:p>
        </p:txBody>
      </p:sp>
      <p:sp>
        <p:nvSpPr>
          <p:cNvPr id="3" name="Content Placeholder 2"/>
          <p:cNvSpPr>
            <a:spLocks noGrp="1"/>
          </p:cNvSpPr>
          <p:nvPr>
            <p:ph idx="1"/>
          </p:nvPr>
        </p:nvSpPr>
        <p:spPr>
          <a:xfrm>
            <a:off x="817604" y="1035139"/>
            <a:ext cx="11241929" cy="5414683"/>
          </a:xfrm>
        </p:spPr>
        <p:txBody>
          <a:bodyPr vert="horz" lIns="91440" tIns="45720" rIns="91440" bIns="45720" rtlCol="0" anchor="t">
            <a:noAutofit/>
          </a:bodyPr>
          <a:lstStyle/>
          <a:p>
            <a:pPr marL="0" indent="0" algn="just">
              <a:spcBef>
                <a:spcPts val="20"/>
              </a:spcBef>
              <a:buNone/>
            </a:pPr>
            <a:r>
              <a:rPr lang="en-US" sz="1800" b="1" dirty="0">
                <a:latin typeface="Times New Roman"/>
                <a:ea typeface="Verdana"/>
                <a:cs typeface="Times New Roman"/>
              </a:rPr>
              <a:t>Database Management</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MongoDB</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 Stores user credentials and logs actions related to URL policy changes.</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Data Validation and Error Handling</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Input Validation</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 Validates user inputs at both frontend and backend to prevent security vulnerabilities.</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HTTP Session Management</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Flask Session Management</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 Tracks user login states and roles securely during web interactions.</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r>
              <a:rPr lang="en-US" sz="1800" b="1" dirty="0">
                <a:latin typeface="Times New Roman"/>
                <a:ea typeface="Verdana"/>
                <a:cs typeface="Times New Roman"/>
              </a:rPr>
              <a:t>API Integration</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Method: RESTful APIs</a:t>
            </a:r>
            <a:endParaRPr lang="en-US" dirty="0">
              <a:latin typeface="Times New Roman"/>
              <a:ea typeface="Verdana"/>
              <a:cs typeface="Times New Roman"/>
            </a:endParaRPr>
          </a:p>
          <a:p>
            <a:pPr marL="285750" indent="-285750" algn="just"/>
            <a:r>
              <a:rPr lang="en-US" sz="1800" dirty="0">
                <a:latin typeface="Times New Roman"/>
                <a:ea typeface="Verdana"/>
                <a:cs typeface="Times New Roman"/>
              </a:rPr>
              <a:t>Description: Communicates with external services (FMC, AD) for data exchange in JSON format.</a:t>
            </a:r>
            <a:endParaRPr lang="en-US" dirty="0">
              <a:latin typeface="Times New Roman"/>
              <a:ea typeface="Verdana"/>
              <a:cs typeface="Times New Roman"/>
            </a:endParaRPr>
          </a:p>
          <a:p>
            <a:pPr marL="0" indent="0" algn="just">
              <a:buNone/>
            </a:pPr>
            <a:endParaRPr lang="en-US" sz="1800" dirty="0">
              <a:latin typeface="Times New Roman"/>
              <a:ea typeface="Verdana"/>
              <a:cs typeface="Times New Roman"/>
            </a:endParaRPr>
          </a:p>
          <a:p>
            <a:pPr marL="0" indent="0" algn="just">
              <a:spcBef>
                <a:spcPts val="20"/>
              </a:spcBef>
              <a:buNone/>
            </a:pPr>
            <a:endParaRPr lang="en-US" dirty="0">
              <a:latin typeface="Times New Roman"/>
              <a:ea typeface="Verdana"/>
              <a:cs typeface="Times New Roman"/>
            </a:endParaRPr>
          </a:p>
        </p:txBody>
      </p:sp>
    </p:spTree>
    <p:extLst>
      <p:ext uri="{BB962C8B-B14F-4D97-AF65-F5344CB8AC3E}">
        <p14:creationId xmlns:p14="http://schemas.microsoft.com/office/powerpoint/2010/main" val="21486973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39b7ed7-5f06-4375-9535-32ccb6fd49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5942DE83AC50A40AF3F5A8F433C6DEC" ma:contentTypeVersion="5" ma:contentTypeDescription="Create a new document." ma:contentTypeScope="" ma:versionID="b488a15024113936ca32f63e298ef7e4">
  <xsd:schema xmlns:xsd="http://www.w3.org/2001/XMLSchema" xmlns:xs="http://www.w3.org/2001/XMLSchema" xmlns:p="http://schemas.microsoft.com/office/2006/metadata/properties" xmlns:ns3="c39b7ed7-5f06-4375-9535-32ccb6fd499a" targetNamespace="http://schemas.microsoft.com/office/2006/metadata/properties" ma:root="true" ma:fieldsID="7a1cfb6ead1d0da381c254b0aae2b0e4" ns3:_="">
    <xsd:import namespace="c39b7ed7-5f06-4375-9535-32ccb6fd499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b7ed7-5f06-4375-9535-32ccb6fd49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546BBB-561E-492A-A48F-AA976CF70ABB}">
  <ds:schemaRefs>
    <ds:schemaRef ds:uri="http://schemas.microsoft.com/sharepoint/v3/contenttype/forms"/>
  </ds:schemaRefs>
</ds:datastoreItem>
</file>

<file path=customXml/itemProps2.xml><?xml version="1.0" encoding="utf-8"?>
<ds:datastoreItem xmlns:ds="http://schemas.openxmlformats.org/officeDocument/2006/customXml" ds:itemID="{572F2AB8-E5CD-415E-A2DE-6F3B97552B90}">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c39b7ed7-5f06-4375-9535-32ccb6fd499a"/>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5C962410-87B1-470B-BD93-ECCE0F575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9b7ed7-5f06-4375-9535-32ccb6fd49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53</TotalTime>
  <Words>1576</Words>
  <Application>Microsoft Office PowerPoint</Application>
  <PresentationFormat>Widescreen</PresentationFormat>
  <Paragraphs>198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SECURITY &amp; SURVEILLANCE FOR TEACHERS AND STUDENTS</vt:lpstr>
      <vt:lpstr>Introduction</vt:lpstr>
      <vt:lpstr>Literature Review </vt:lpstr>
      <vt:lpstr>Literature Review(Cont.) </vt:lpstr>
      <vt:lpstr>Existing Methods</vt:lpstr>
      <vt:lpstr>Proposed Method</vt:lpstr>
      <vt:lpstr>Objectives</vt:lpstr>
      <vt:lpstr>Methodology</vt:lpstr>
      <vt:lpstr>Methodology(cont..)</vt:lpstr>
      <vt:lpstr>Methodology(cont..)</vt:lpstr>
      <vt:lpstr>Architecture</vt:lpstr>
      <vt:lpstr>Timeline of Project</vt:lpstr>
      <vt:lpstr>Expected Outcomes</vt:lpstr>
      <vt:lpstr>Conclusion</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SHUBHA K A</cp:lastModifiedBy>
  <cp:revision>319</cp:revision>
  <dcterms:created xsi:type="dcterms:W3CDTF">2023-03-16T03:26:27Z</dcterms:created>
  <dcterms:modified xsi:type="dcterms:W3CDTF">2024-10-24T09:44:15Z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0x01010095942DE83AC50A40AF3F5A8F433C6DEC</vt:lpwstr>
  </property>
</Properties>
</file>