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56" r:id="rId5"/>
    <p:sldId id="257" r:id="rId6"/>
    <p:sldId id="273" r:id="rId7"/>
    <p:sldId id="274" r:id="rId8"/>
    <p:sldId id="271" r:id="rId9"/>
    <p:sldId id="260" r:id="rId10"/>
    <p:sldId id="259" r:id="rId11"/>
    <p:sldId id="261" r:id="rId12"/>
    <p:sldId id="275" r:id="rId13"/>
    <p:sldId id="270" r:id="rId14"/>
    <p:sldId id="262" r:id="rId15"/>
    <p:sldId id="263" r:id="rId16"/>
    <p:sldId id="264" r:id="rId17"/>
    <p:sldId id="265" r:id="rId18"/>
    <p:sldId id="27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300D9-6CD2-BB0E-2A7E-AE223472B5A2}" v="358" dt="2024-11-27T05:57:32.94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9A5D-1E2C-405B-AA92-A0B934CCC03B}"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A22D5-CE55-4865-A41D-060AB83D11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8A22D5-CE55-4865-A41D-060AB83D11CC}"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555" y="1150374"/>
            <a:ext cx="11562322" cy="622404"/>
          </a:xfrm>
        </p:spPr>
        <p:txBody>
          <a:bodyPr/>
          <a:lstStyle/>
          <a:p>
            <a:pPr algn="ctr">
              <a:lnSpc>
                <a:spcPts val="5040"/>
              </a:lnSpc>
            </a:pPr>
            <a:r>
              <a:rPr lang="en-US" sz="3200" b="1" dirty="0">
                <a:solidFill>
                  <a:srgbClr val="000000"/>
                </a:solidFill>
                <a:latin typeface="Cambria" panose="02040503050406030204" pitchFamily="18" charset="0"/>
                <a:ea typeface="Cambria" panose="02040503050406030204" pitchFamily="18" charset="0"/>
                <a:cs typeface="Times New Roman" panose="02020603050405020304" pitchFamily="18" charset="0"/>
                <a:sym typeface="Cambria Bold"/>
              </a:rPr>
              <a:t>SECURITY &amp; SURVEILLANCE FOR TEACHERS AND STUDENTS</a:t>
            </a:r>
          </a:p>
        </p:txBody>
      </p:sp>
      <p:sp>
        <p:nvSpPr>
          <p:cNvPr id="3" name="Subtitle 2"/>
          <p:cNvSpPr>
            <a:spLocks noGrp="1"/>
          </p:cNvSpPr>
          <p:nvPr>
            <p:ph type="subTitle" idx="1"/>
          </p:nvPr>
        </p:nvSpPr>
        <p:spPr>
          <a:xfrm>
            <a:off x="465555" y="1850634"/>
            <a:ext cx="3519314" cy="583898"/>
          </a:xfrm>
        </p:spPr>
        <p:txBody>
          <a:bodyPr>
            <a:noAutofit/>
          </a:bodyPr>
          <a:lstStyle/>
          <a:p>
            <a:pPr algn="l">
              <a:lnSpc>
                <a:spcPts val="3600"/>
              </a:lnSpc>
            </a:pPr>
            <a:r>
              <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Batch Number: </a:t>
            </a:r>
            <a:r>
              <a:rPr lang="en-US"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CCS</a:t>
            </a:r>
            <a:r>
              <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-G29</a:t>
            </a:r>
          </a:p>
        </p:txBody>
      </p:sp>
      <p:graphicFrame>
        <p:nvGraphicFramePr>
          <p:cNvPr id="4" name="Table 3"/>
          <p:cNvGraphicFramePr>
            <a:graphicFrameLocks noGrp="1"/>
          </p:cNvGraphicFramePr>
          <p:nvPr/>
        </p:nvGraphicFramePr>
        <p:xfrm>
          <a:off x="630904" y="2347041"/>
          <a:ext cx="5418666" cy="1981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Subtitle 2"/>
          <p:cNvSpPr txBox="1"/>
          <p:nvPr/>
        </p:nvSpPr>
        <p:spPr>
          <a:xfrm>
            <a:off x="6796281" y="2347041"/>
            <a:ext cx="5120052" cy="181108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dirty="0">
                <a:latin typeface="Cambria" panose="02040503050406030204" pitchFamily="18" charset="0"/>
                <a:ea typeface="Cambria" panose="02040503050406030204" pitchFamily="18" charset="0"/>
                <a:cs typeface="Calibri" panose="020F0502020204030204" pitchFamily="34" charset="0"/>
              </a:rPr>
              <a:t>Under the Supervision of,</a:t>
            </a:r>
          </a:p>
          <a:p>
            <a:pPr algn="l"/>
            <a:r>
              <a:rPr lang="en-US" dirty="0">
                <a:latin typeface="Cambria" panose="02040503050406030204" pitchFamily="18" charset="0"/>
                <a:ea typeface="Cambria" panose="02040503050406030204" pitchFamily="18" charset="0"/>
                <a:cs typeface="Calibri" panose="020F0502020204030204" pitchFamily="34" charset="0"/>
              </a:rPr>
              <a:t>Ms. Soumya</a:t>
            </a:r>
          </a:p>
          <a:p>
            <a:pPr algn="l"/>
            <a:r>
              <a:rPr lang="en-US" dirty="0" err="1">
                <a:latin typeface="Cambria" panose="02040503050406030204" pitchFamily="18" charset="0"/>
                <a:ea typeface="Cambria" panose="02040503050406030204" pitchFamily="18" charset="0"/>
                <a:cs typeface="Calibri" panose="020F0502020204030204" pitchFamily="34" charset="0"/>
              </a:rPr>
              <a:t>Assisstant</a:t>
            </a:r>
            <a:r>
              <a:rPr lang="en-US" dirty="0">
                <a:latin typeface="Cambria" panose="02040503050406030204" pitchFamily="18" charset="0"/>
                <a:ea typeface="Cambria" panose="02040503050406030204" pitchFamily="18" charset="0"/>
                <a:cs typeface="Calibri" panose="020F0502020204030204" pitchFamily="34" charset="0"/>
              </a:rPr>
              <a:t> Professor</a:t>
            </a:r>
          </a:p>
          <a:p>
            <a:pPr algn="l"/>
            <a:r>
              <a:rPr lang="en-US" dirty="0">
                <a:latin typeface="Cambria" panose="02040503050406030204" pitchFamily="18" charset="0"/>
                <a:ea typeface="Cambria" panose="02040503050406030204" pitchFamily="18" charset="0"/>
                <a:cs typeface="Calibri" panose="020F0502020204030204" pitchFamily="34" charset="0"/>
              </a:rPr>
              <a:t>School of Computer Science and Engineering</a:t>
            </a:r>
          </a:p>
          <a:p>
            <a:pPr algn="l"/>
            <a:r>
              <a:rPr lang="en-US" dirty="0">
                <a:latin typeface="Cambria" panose="02040503050406030204" pitchFamily="18" charset="0"/>
                <a:ea typeface="Cambria" panose="02040503050406030204" pitchFamily="18" charset="0"/>
                <a:cs typeface="Calibri" panose="020F0502020204030204" pitchFamily="34"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986772" y="334089"/>
            <a:ext cx="3970594" cy="552184"/>
          </a:xfrm>
          <a:prstGeom prst="rect">
            <a:avLst/>
          </a:prstGeom>
        </p:spPr>
        <p:txBody>
          <a:bodyPr vert="horz" lIns="91440" tIns="45720" rIns="91440" bIns="45720" rtlCol="0" anchor="t">
            <a:normAutofit fontScale="750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PIP2001 Capestone Project</a:t>
            </a:r>
          </a:p>
          <a:p>
            <a:r>
              <a:rPr lang="en-GB" dirty="0">
                <a:latin typeface="Verdana"/>
                <a:ea typeface="Verdana"/>
              </a:rPr>
              <a:t>Final Viva</a:t>
            </a:r>
          </a:p>
        </p:txBody>
      </p:sp>
      <p:graphicFrame>
        <p:nvGraphicFramePr>
          <p:cNvPr id="8" name="Table 7"/>
          <p:cNvGraphicFramePr>
            <a:graphicFrameLocks noGrp="1"/>
          </p:cNvGraphicFramePr>
          <p:nvPr>
            <p:extLst>
              <p:ext uri="{D42A27DB-BD31-4B8C-83A1-F6EECF244321}">
                <p14:modId xmlns:p14="http://schemas.microsoft.com/office/powerpoint/2010/main" val="829743461"/>
              </p:ext>
            </p:extLst>
          </p:nvPr>
        </p:nvGraphicFramePr>
        <p:xfrm>
          <a:off x="465555" y="2434253"/>
          <a:ext cx="5749364" cy="2042160"/>
        </p:xfrm>
        <a:graphic>
          <a:graphicData uri="http://schemas.openxmlformats.org/drawingml/2006/table">
            <a:tbl>
              <a:tblPr firstRow="1" bandRow="1">
                <a:tableStyleId>{5940675A-B579-460E-94D1-54222C63F5DA}</a:tableStyleId>
              </a:tblPr>
              <a:tblGrid>
                <a:gridCol w="2874682">
                  <a:extLst>
                    <a:ext uri="{9D8B030D-6E8A-4147-A177-3AD203B41FA5}">
                      <a16:colId xmlns:a16="http://schemas.microsoft.com/office/drawing/2014/main" val="20000"/>
                    </a:ext>
                  </a:extLst>
                </a:gridCol>
                <a:gridCol w="2874682">
                  <a:extLst>
                    <a:ext uri="{9D8B030D-6E8A-4147-A177-3AD203B41FA5}">
                      <a16:colId xmlns:a16="http://schemas.microsoft.com/office/drawing/2014/main" val="20001"/>
                    </a:ext>
                  </a:extLst>
                </a:gridCol>
              </a:tblGrid>
              <a:tr h="457200">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10000"/>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20211CCS0065</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Chandrashekhar S</a:t>
                      </a:r>
                    </a:p>
                  </a:txBody>
                  <a:tcPr/>
                </a:tc>
                <a:extLst>
                  <a:ext uri="{0D108BD9-81ED-4DB2-BD59-A6C34878D82A}">
                    <a16:rowId xmlns:a16="http://schemas.microsoft.com/office/drawing/2014/main" val="10001"/>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20211CCS0067</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Shubha K A</a:t>
                      </a:r>
                    </a:p>
                  </a:txBody>
                  <a:tcPr/>
                </a:tc>
                <a:extLst>
                  <a:ext uri="{0D108BD9-81ED-4DB2-BD59-A6C34878D82A}">
                    <a16:rowId xmlns:a16="http://schemas.microsoft.com/office/drawing/2014/main" val="10002"/>
                  </a:ext>
                </a:extLst>
              </a:tr>
              <a:tr h="370840">
                <a:tc>
                  <a:txBody>
                    <a:bodyPr/>
                    <a:lstStyle/>
                    <a:p>
                      <a:pPr algn="ctr"/>
                      <a:r>
                        <a:rPr lang="en-IN" sz="2000">
                          <a:latin typeface="Cambria" panose="02040503050406030204" pitchFamily="18" charset="0"/>
                          <a:ea typeface="Cambria" panose="02040503050406030204" pitchFamily="18" charset="0"/>
                          <a:cs typeface="Calibri" panose="020F0502020204030204" pitchFamily="34" charset="0"/>
                        </a:rPr>
                        <a:t>20211CCS0104</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Augustian P B</a:t>
                      </a:r>
                    </a:p>
                  </a:txBody>
                  <a:tcPr/>
                </a:tc>
                <a:extLst>
                  <a:ext uri="{0D108BD9-81ED-4DB2-BD59-A6C34878D82A}">
                    <a16:rowId xmlns:a16="http://schemas.microsoft.com/office/drawing/2014/main" val="10003"/>
                  </a:ext>
                </a:extLst>
              </a:tr>
              <a:tr h="370840">
                <a:tc>
                  <a:txBody>
                    <a:bodyPr/>
                    <a:lstStyle/>
                    <a:p>
                      <a:pPr algn="ctr"/>
                      <a:r>
                        <a:rPr lang="en-IN" sz="2000">
                          <a:latin typeface="Cambria" panose="02040503050406030204" pitchFamily="18" charset="0"/>
                          <a:ea typeface="Cambria" panose="02040503050406030204" pitchFamily="18" charset="0"/>
                          <a:cs typeface="Calibri" panose="020F0502020204030204" pitchFamily="34" charset="0"/>
                        </a:rPr>
                        <a:t>20211CCS0131</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Kavya Jaishree J</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5844" y="4642228"/>
            <a:ext cx="12186156" cy="1323439"/>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panose="020B0604030504040204"/>
              </a:rPr>
              <a:t>Name of the Program: </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panose="020B0604030504040204"/>
              </a:rPr>
              <a:t>B. Tech</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panose="020B0604030504040204"/>
              </a:rPr>
              <a:t>Name of the HoD:  </a:t>
            </a:r>
            <a:r>
              <a:rPr lang="en-US" sz="2000" b="1" dirty="0">
                <a:latin typeface="Cambria" panose="02040503050406030204" pitchFamily="18" charset="0"/>
                <a:ea typeface="Cambria" panose="02040503050406030204" pitchFamily="18" charset="0"/>
                <a:cs typeface="Calibri" panose="020F0502020204030204" pitchFamily="34" charset="0"/>
                <a:sym typeface="Verdana" panose="020B0604030504040204"/>
              </a:rPr>
              <a:t>Dr. Anandaraj S P</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panose="020B0604030504040204"/>
              </a:rPr>
              <a:t>Name of the Program Project Coordinator: </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panose="020B0604030504040204"/>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Calibri" panose="020F0502020204030204" pitchFamily="34" charset="0"/>
                <a:sym typeface="Verdana" panose="020B0604030504040204"/>
              </a:rPr>
              <a:t>Dr. Sampath A K / Dr. Abdul Khadar A / Mr. Md Ziaur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IN" dirty="0"/>
              <a:t>Architecture</a:t>
            </a:r>
          </a:p>
        </p:txBody>
      </p:sp>
      <p:pic>
        <p:nvPicPr>
          <p:cNvPr id="6" name="Picture 5" descr="A diagram of a computer system&#10;&#10;Description automatically generated">
            <a:extLst>
              <a:ext uri="{FF2B5EF4-FFF2-40B4-BE49-F238E27FC236}">
                <a16:creationId xmlns:a16="http://schemas.microsoft.com/office/drawing/2014/main" id="{06F4021B-DB6B-EB6D-1BE5-E443ABD2A88F}"/>
              </a:ext>
            </a:extLst>
          </p:cNvPr>
          <p:cNvPicPr>
            <a:picLocks noChangeAspect="1"/>
          </p:cNvPicPr>
          <p:nvPr/>
        </p:nvPicPr>
        <p:blipFill>
          <a:blip r:embed="rId2"/>
          <a:stretch>
            <a:fillRect/>
          </a:stretch>
        </p:blipFill>
        <p:spPr>
          <a:xfrm>
            <a:off x="3443287" y="1119188"/>
            <a:ext cx="4090989" cy="50244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3" name="Picture 2" descr="A chart with blue rectangles&#10;&#10;Description automatically generated">
            <a:extLst>
              <a:ext uri="{FF2B5EF4-FFF2-40B4-BE49-F238E27FC236}">
                <a16:creationId xmlns:a16="http://schemas.microsoft.com/office/drawing/2014/main" id="{2F0B350D-C493-69D7-418A-A04A26BD152F}"/>
              </a:ext>
            </a:extLst>
          </p:cNvPr>
          <p:cNvPicPr>
            <a:picLocks noChangeAspect="1"/>
          </p:cNvPicPr>
          <p:nvPr/>
        </p:nvPicPr>
        <p:blipFill>
          <a:blip r:embed="rId2"/>
          <a:stretch>
            <a:fillRect/>
          </a:stretch>
        </p:blipFill>
        <p:spPr>
          <a:xfrm>
            <a:off x="2490658" y="1611814"/>
            <a:ext cx="7125907" cy="4222472"/>
          </a:xfrm>
          <a:prstGeom prst="rect">
            <a:avLst/>
          </a:prstGeom>
        </p:spPr>
      </p:pic>
      <p:pic>
        <p:nvPicPr>
          <p:cNvPr id="1026" name="Picture 2">
            <a:extLst>
              <a:ext uri="{FF2B5EF4-FFF2-40B4-BE49-F238E27FC236}">
                <a16:creationId xmlns:a16="http://schemas.microsoft.com/office/drawing/2014/main" id="{EC53DE08-EB61-4B9B-ADFE-4DAEEACB9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152525"/>
            <a:ext cx="8039649"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a:xfrm>
            <a:off x="812800" y="1104706"/>
            <a:ext cx="10668000" cy="4653697"/>
          </a:xfrm>
        </p:spPr>
        <p:txBody>
          <a:bodyPr vert="horz" lIns="91440" tIns="45720" rIns="91440" bIns="45720" rtlCol="0" anchor="t">
            <a:normAutofit/>
          </a:bodyPr>
          <a:lstStyle/>
          <a:p>
            <a:pPr marL="0" indent="0" algn="just">
              <a:lnSpc>
                <a:spcPct val="60000"/>
              </a:lnSpc>
              <a:spcBef>
                <a:spcPts val="20"/>
              </a:spcBef>
              <a:buNone/>
            </a:pPr>
            <a:r>
              <a:rPr lang="en-IN" sz="1800" b="1" dirty="0">
                <a:latin typeface="Times New Roman"/>
                <a:ea typeface="Verdana"/>
                <a:cs typeface="Times New Roman"/>
              </a:rPr>
              <a:t>The proposed system is expected to deliver the following outcomes:</a:t>
            </a:r>
            <a:endParaRPr lang="en-US" dirty="0"/>
          </a:p>
          <a:p>
            <a:pPr marL="0" indent="0" algn="just">
              <a:lnSpc>
                <a:spcPct val="60000"/>
              </a:lnSpc>
              <a:buNone/>
            </a:pPr>
            <a:endParaRPr lang="en-US">
              <a:latin typeface="Verdana"/>
              <a:ea typeface="Verdana"/>
              <a:cs typeface="Times New Roman"/>
            </a:endParaRPr>
          </a:p>
          <a:p>
            <a:pPr algn="just">
              <a:spcBef>
                <a:spcPts val="20"/>
              </a:spcBef>
            </a:pPr>
            <a:r>
              <a:rPr lang="en-US" sz="1800" b="1" dirty="0">
                <a:latin typeface="Times New Roman"/>
                <a:ea typeface="Verdana" panose="020B0604030504040204"/>
                <a:cs typeface="Times New Roman" panose="02020603050405020304"/>
              </a:rPr>
              <a:t>Enhanced Security: </a:t>
            </a:r>
            <a:r>
              <a:rPr lang="en-US" sz="1800" dirty="0">
                <a:latin typeface="Times New Roman"/>
                <a:ea typeface="Verdana" panose="020B0604030504040204"/>
                <a:cs typeface="Times New Roman" panose="02020603050405020304"/>
              </a:rPr>
              <a:t>Protects the network from unauthorized access, cyber threats, and misuse.</a:t>
            </a:r>
            <a:endParaRPr lang="en-US" dirty="0"/>
          </a:p>
          <a:p>
            <a:pPr marL="0" indent="0" algn="just">
              <a:spcBef>
                <a:spcPts val="20"/>
              </a:spcBef>
              <a:buNone/>
            </a:pPr>
            <a:endParaRPr lang="en-US" sz="1800" dirty="0">
              <a:latin typeface="Times New Roman"/>
              <a:ea typeface="Verdana"/>
              <a:cs typeface="Times New Roman"/>
            </a:endParaRPr>
          </a:p>
          <a:p>
            <a:pPr algn="just">
              <a:spcBef>
                <a:spcPts val="20"/>
              </a:spcBef>
            </a:pPr>
            <a:r>
              <a:rPr lang="en-US" sz="1800" b="1" dirty="0">
                <a:latin typeface="Times New Roman"/>
                <a:ea typeface="Verdana"/>
                <a:cs typeface="Times New Roman"/>
              </a:rPr>
              <a:t>User-Friendly Policy Management:</a:t>
            </a:r>
            <a:r>
              <a:rPr lang="en-US" sz="1800" dirty="0">
                <a:latin typeface="Times New Roman"/>
                <a:ea typeface="Verdana"/>
                <a:cs typeface="Times New Roman"/>
              </a:rPr>
              <a:t> Simplifies the process of managing URL filtering and access control policies through an intuitive web interface.</a:t>
            </a:r>
            <a:endParaRPr lang="en-IN" dirty="0"/>
          </a:p>
          <a:p>
            <a:pPr algn="just">
              <a:spcBef>
                <a:spcPts val="20"/>
              </a:spcBef>
            </a:pPr>
            <a:endParaRPr lang="en-US" sz="1800" dirty="0">
              <a:latin typeface="Times New Roman"/>
              <a:ea typeface="Verdana"/>
              <a:cs typeface="Times New Roman"/>
            </a:endParaRPr>
          </a:p>
          <a:p>
            <a:pPr algn="just">
              <a:spcBef>
                <a:spcPts val="20"/>
              </a:spcBef>
            </a:pPr>
            <a:r>
              <a:rPr lang="en-US" sz="1800" b="1" dirty="0">
                <a:latin typeface="Times New Roman"/>
                <a:ea typeface="Verdana"/>
                <a:cs typeface="Times New Roman"/>
              </a:rPr>
              <a:t>Improved Monitoring and Compliance:</a:t>
            </a:r>
            <a:r>
              <a:rPr lang="en-US" sz="1800" dirty="0">
                <a:latin typeface="Times New Roman"/>
                <a:ea typeface="Verdana"/>
                <a:cs typeface="Times New Roman"/>
              </a:rPr>
              <a:t> Tracks user activity and logs changes to policies, ensuring transparency and compliance with institutional rules.</a:t>
            </a:r>
            <a:endParaRPr lang="en-IN"/>
          </a:p>
          <a:p>
            <a:pPr marL="0" indent="0" algn="just">
              <a:spcBef>
                <a:spcPts val="20"/>
              </a:spcBef>
              <a:buNone/>
            </a:pPr>
            <a:endParaRPr lang="en-US" sz="1800" dirty="0">
              <a:latin typeface="Times New Roman"/>
              <a:ea typeface="Verdana"/>
              <a:cs typeface="Times New Roman"/>
            </a:endParaRPr>
          </a:p>
          <a:p>
            <a:pPr algn="just">
              <a:spcBef>
                <a:spcPts val="20"/>
              </a:spcBef>
            </a:pPr>
            <a:r>
              <a:rPr lang="en-US" sz="1800" b="1" dirty="0">
                <a:latin typeface="Times New Roman"/>
                <a:ea typeface="Verdana"/>
                <a:cs typeface="Times New Roman"/>
              </a:rPr>
              <a:t>Scalable and Adaptable Solution:</a:t>
            </a:r>
            <a:r>
              <a:rPr lang="en-US" sz="1800" dirty="0">
                <a:latin typeface="Times New Roman"/>
                <a:ea typeface="Verdana"/>
                <a:cs typeface="Times New Roman"/>
              </a:rPr>
              <a:t> Designed to accommodate the growing needs of educational institutions, with the flexibility to integrate additional features in the future.</a:t>
            </a:r>
            <a:endParaRPr lang="en-IN" dirty="0"/>
          </a:p>
          <a:p>
            <a:pPr marL="0" indent="0"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812800" y="1099237"/>
            <a:ext cx="10668000" cy="4418027"/>
          </a:xfrm>
        </p:spPr>
        <p:txBody>
          <a:bodyPr vert="horz" lIns="91440" tIns="45720" rIns="91440" bIns="45720" rtlCol="0" anchor="t">
            <a:normAutofit/>
          </a:bodyPr>
          <a:lstStyle/>
          <a:p>
            <a:pPr marL="0" indent="0" algn="just">
              <a:lnSpc>
                <a:spcPct val="90000"/>
              </a:lnSpc>
              <a:spcBef>
                <a:spcPts val="20"/>
              </a:spcBef>
              <a:buNone/>
            </a:pPr>
            <a:r>
              <a:rPr lang="en-US" sz="2000" dirty="0">
                <a:latin typeface="Times New Roman"/>
                <a:ea typeface="Verdana" panose="020B0604030504040204"/>
                <a:cs typeface="Times New Roman" panose="02020603050405020304"/>
              </a:rPr>
              <a:t>This project provides a comprehensive solution for addressing the challenges of network security and access control in educational institutions. By integrating </a:t>
            </a:r>
            <a:r>
              <a:rPr lang="en-US" sz="2000" dirty="0" err="1">
                <a:latin typeface="Times New Roman"/>
                <a:ea typeface="Verdana" panose="020B0604030504040204"/>
                <a:cs typeface="Times New Roman" panose="02020603050405020304"/>
              </a:rPr>
              <a:t>pfSense</a:t>
            </a:r>
            <a:r>
              <a:rPr lang="en-US" sz="2000" dirty="0">
                <a:latin typeface="Times New Roman"/>
                <a:ea typeface="Verdana" panose="020B0604030504040204"/>
                <a:cs typeface="Times New Roman" panose="02020603050405020304"/>
              </a:rPr>
              <a:t> , LDAP, MongoDB, and a custom-built administrator webpage, the system ensures robust security while simplifying management tasks for teachers and administrators.</a:t>
            </a:r>
            <a:endParaRPr lang="en-US" dirty="0"/>
          </a:p>
          <a:p>
            <a:pPr marL="0" indent="0" algn="just">
              <a:lnSpc>
                <a:spcPct val="90000"/>
              </a:lnSpc>
              <a:spcBef>
                <a:spcPts val="20"/>
              </a:spcBef>
              <a:buNone/>
            </a:pPr>
            <a:endParaRPr lang="en-US" sz="2000" dirty="0">
              <a:latin typeface="Times New Roman"/>
              <a:ea typeface="Verdana" panose="020B0604030504040204"/>
              <a:cs typeface="Times New Roman" panose="02020603050405020304"/>
            </a:endParaRPr>
          </a:p>
          <a:p>
            <a:pPr marL="0" indent="0" algn="just">
              <a:lnSpc>
                <a:spcPct val="90000"/>
              </a:lnSpc>
              <a:spcBef>
                <a:spcPts val="20"/>
              </a:spcBef>
              <a:buNone/>
            </a:pPr>
            <a:r>
              <a:rPr lang="en-US" sz="2000" dirty="0">
                <a:latin typeface="Times New Roman"/>
                <a:ea typeface="Verdana" panose="020B0604030504040204"/>
                <a:cs typeface="Times New Roman" panose="02020603050405020304"/>
              </a:rPr>
              <a:t>The proposed framework not only enhances network safety but also promotes responsible internet usage, creating a secure and productive environment for both students and educators. With its scalability and adaptability, the system can be customized to meet the unique needs of various educational institutions. Future work may include advanced features such as detailed analytics, machine learning-based filtering, and multi-institution scalability.</a:t>
            </a:r>
            <a:endParaRPr lang="en-US" dirty="0"/>
          </a:p>
          <a:p>
            <a:pPr marL="0" indent="0" algn="just">
              <a:lnSpc>
                <a:spcPct val="90000"/>
              </a:lnSpc>
              <a:spcBef>
                <a:spcPts val="20"/>
              </a:spcBef>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Autofit/>
          </a:bodyPr>
          <a:lstStyle/>
          <a:p>
            <a:pPr algn="just"/>
            <a:r>
              <a:rPr lang="en-IN" sz="1100" dirty="0">
                <a:latin typeface="Times New Roman"/>
                <a:ea typeface="Verdana"/>
                <a:cs typeface="Times New Roman"/>
              </a:rPr>
              <a:t>1] K. C. Patel and P. Sharma, "A review paper on </a:t>
            </a:r>
            <a:r>
              <a:rPr lang="en-IN" sz="1100" err="1">
                <a:latin typeface="Times New Roman"/>
                <a:ea typeface="Verdana"/>
                <a:cs typeface="Times New Roman"/>
              </a:rPr>
              <a:t>pfSense</a:t>
            </a:r>
            <a:r>
              <a:rPr lang="en-IN" sz="1100" dirty="0">
                <a:latin typeface="Times New Roman"/>
                <a:ea typeface="Verdana"/>
                <a:cs typeface="Times New Roman"/>
              </a:rPr>
              <a:t> – an open-source firewall introducing different capabilities &amp; customization," Int. J. Adv. Res. Ideas </a:t>
            </a:r>
            <a:r>
              <a:rPr lang="en-IN" sz="1100" err="1">
                <a:latin typeface="Times New Roman"/>
                <a:ea typeface="Verdana"/>
                <a:cs typeface="Times New Roman"/>
              </a:rPr>
              <a:t>Innov</a:t>
            </a:r>
            <a:r>
              <a:rPr lang="en-IN" sz="1100" dirty="0">
                <a:latin typeface="Times New Roman"/>
                <a:ea typeface="Verdana"/>
                <a:cs typeface="Times New Roman"/>
              </a:rPr>
              <a:t>. Eng., vol. 3, no. 2, pp. 635-641, 2017</a:t>
            </a:r>
            <a:endParaRPr lang="en-IN" sz="110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[2] V. R. Vyshnavi and A. Malik, "Efficient Way of Web Development Using Python and Flask," International Journal of Recent Research Aspects, vol. 6, no. 2, pp. 16-19, June 2019.</a:t>
            </a:r>
            <a:endParaRPr lang="en-IN" sz="1100">
              <a:latin typeface="Times New Roman"/>
              <a:cs typeface="Times New Roman"/>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[3] D. F. Ferraiolo, J. A. Cugini, and D. R. Kuhn, "Role-Based Access Control (RBAC): Features and Motivations," National Institute of Standards and Technology, U.S. Department of Commerce, Gaithersburg, MD 20899, 2019(RBAC)</a:t>
            </a:r>
            <a:endParaRPr lang="en-IN" sz="1100">
              <a:ea typeface="Verdana"/>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[4] Mohammed A Qadeer, Mohammad Salim, M Sana Akhtar, "Profile Management and Authentication using LDAP, " 2009 International Conference on Computer Engineering and Technology, pp.247-251, May 2014.</a:t>
            </a:r>
            <a:endParaRPr lang="en-IN" sz="1100">
              <a:latin typeface="Times New Roman"/>
              <a:cs typeface="Times New Roman"/>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[5] Mohamed E. </a:t>
            </a:r>
            <a:r>
              <a:rPr lang="en-IN" sz="1100" err="1">
                <a:latin typeface="Times New Roman"/>
                <a:ea typeface="Verdana"/>
                <a:cs typeface="Times New Roman"/>
              </a:rPr>
              <a:t>Elhamahmy</a:t>
            </a:r>
            <a:r>
              <a:rPr lang="en-IN" sz="1100" dirty="0">
                <a:latin typeface="Times New Roman"/>
                <a:ea typeface="Verdana"/>
                <a:cs typeface="Times New Roman"/>
              </a:rPr>
              <a:t> , Mohamed M.A. </a:t>
            </a:r>
            <a:r>
              <a:rPr lang="en-IN" sz="1100" err="1">
                <a:latin typeface="Times New Roman"/>
                <a:ea typeface="Verdana"/>
                <a:cs typeface="Times New Roman"/>
              </a:rPr>
              <a:t>Elgazzar</a:t>
            </a:r>
            <a:r>
              <a:rPr lang="en-IN" sz="1100" dirty="0">
                <a:latin typeface="Times New Roman"/>
                <a:ea typeface="Verdana"/>
                <a:cs typeface="Times New Roman"/>
              </a:rPr>
              <a:t>, Abdel-Hamid M. Emara, "A Proposed Approach for Management of Multiple Firewalls Using REST API Architecture, " International Journal of P2P Network Trends and Technology ( IJPTT ), Vol. 9, Issue 5, Sep - Oct 2019.</a:t>
            </a:r>
            <a:endParaRPr lang="en-IN" sz="1100">
              <a:latin typeface="Times New Roman"/>
              <a:cs typeface="Times New Roman"/>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[6] Riri Fitri Sari, </a:t>
            </a:r>
            <a:r>
              <a:rPr lang="en-IN" sz="1100" err="1">
                <a:latin typeface="Times New Roman"/>
                <a:ea typeface="Verdana"/>
                <a:cs typeface="Times New Roman"/>
              </a:rPr>
              <a:t>Syarif</a:t>
            </a:r>
            <a:r>
              <a:rPr lang="en-IN" sz="1100" dirty="0">
                <a:latin typeface="Times New Roman"/>
                <a:ea typeface="Verdana"/>
                <a:cs typeface="Times New Roman"/>
              </a:rPr>
              <a:t> Hidayat, "Integrating Web Server Applications With LDAP Authentication" Communications and Information Technologies, 2006. ISCIT '06. International Symposium on, 10.1109/ISCIT.2006.340053, October 2006 </a:t>
            </a: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[7] Jakub Dalek, Bennett Haselton, Helmi Noman, Adam Senft, Masashi Crete-Nishihata, Phillipa Gill, Ronald J. Deibert, "A Method for Identifying and Confirming the Use of URL Filtering Products for Censorship, " IMC’13:Proceedings of the 2013 conference on Internet measurement conference,  23–25 October  2013,  Barcelona, Spain.</a:t>
            </a:r>
            <a:endParaRPr lang="en-IN" sz="1100">
              <a:latin typeface="Times New Roman"/>
              <a:cs typeface="Times New Roman"/>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[8] Nikhil Deshpande , Tejas </a:t>
            </a:r>
            <a:r>
              <a:rPr lang="en-IN" sz="1100" err="1">
                <a:latin typeface="Times New Roman"/>
                <a:ea typeface="Verdana"/>
                <a:cs typeface="Times New Roman"/>
              </a:rPr>
              <a:t>Borade</a:t>
            </a:r>
            <a:r>
              <a:rPr lang="en-IN" sz="1100" dirty="0">
                <a:latin typeface="Times New Roman"/>
                <a:ea typeface="Verdana"/>
                <a:cs typeface="Times New Roman"/>
              </a:rPr>
              <a:t>, "The Importance of Bootstrap in Front End Development, " International Journal of Research Publication and Reviews, Vol 3, no 6, pp 4176-4178, June 2022</a:t>
            </a:r>
            <a:endParaRPr lang="en-IN" sz="1100">
              <a:ea typeface="Verdana"/>
            </a:endParaRPr>
          </a:p>
          <a:p>
            <a:pPr marL="0" indent="0" algn="just">
              <a:buNone/>
            </a:pPr>
            <a:endParaRPr lang="en-IN" sz="1100" dirty="0">
              <a:latin typeface="Times New Roman"/>
              <a:ea typeface="Verdana"/>
              <a:cs typeface="Times New Roman"/>
            </a:endParaRPr>
          </a:p>
          <a:p>
            <a:pPr algn="just"/>
            <a:r>
              <a:rPr lang="en-IN" sz="1100" dirty="0">
                <a:latin typeface="Times New Roman"/>
                <a:ea typeface="Verdana"/>
                <a:cs typeface="Times New Roman"/>
              </a:rPr>
              <a:t>[9] Ayush Jindal, </a:t>
            </a:r>
            <a:r>
              <a:rPr lang="en-IN" sz="1100" err="1">
                <a:latin typeface="Times New Roman"/>
                <a:ea typeface="Verdana"/>
                <a:cs typeface="Times New Roman"/>
              </a:rPr>
              <a:t>Dr.</a:t>
            </a:r>
            <a:r>
              <a:rPr lang="en-IN" sz="1100" dirty="0">
                <a:latin typeface="Times New Roman"/>
                <a:ea typeface="Verdana"/>
                <a:cs typeface="Times New Roman"/>
              </a:rPr>
              <a:t> VISHAL SHRIVASTAVA, </a:t>
            </a:r>
            <a:r>
              <a:rPr lang="en-IN" sz="1100" err="1">
                <a:latin typeface="Times New Roman"/>
                <a:ea typeface="Verdana"/>
                <a:cs typeface="Times New Roman"/>
              </a:rPr>
              <a:t>Dr.</a:t>
            </a:r>
            <a:r>
              <a:rPr lang="en-IN" sz="1100" dirty="0">
                <a:latin typeface="Times New Roman"/>
                <a:ea typeface="Verdana"/>
                <a:cs typeface="Times New Roman"/>
              </a:rPr>
              <a:t> AKHIL PANDEY, "International Journal of Research Publication and Reviews, " Vol 5, Issue 4, pp.2559-2562. April 2024</a:t>
            </a:r>
            <a:endParaRPr lang="en-IN" sz="1100">
              <a:ea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work mapping with SDG</a:t>
            </a:r>
          </a:p>
        </p:txBody>
      </p:sp>
      <p:pic>
        <p:nvPicPr>
          <p:cNvPr id="1026" name="Picture 2" descr="What are the 17 Sustainable Development Goals (SDG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30" b="11740"/>
          <a:stretch>
            <a:fillRect/>
          </a:stretch>
        </p:blipFill>
        <p:spPr bwMode="auto">
          <a:xfrm>
            <a:off x="3139593" y="1002323"/>
            <a:ext cx="5486876" cy="33147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0227" y="4202722"/>
            <a:ext cx="11491546"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directly supports </a:t>
            </a:r>
            <a:r>
              <a:rPr lang="en-US" sz="2000" b="1" dirty="0">
                <a:latin typeface="Times New Roman" panose="02020603050405020304" pitchFamily="18" charset="0"/>
                <a:cs typeface="Times New Roman" panose="02020603050405020304" pitchFamily="18" charset="0"/>
              </a:rPr>
              <a:t>Goal 4 (Quality Education)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Goal 9 (Industry, Innovation, and Infrastructure)</a:t>
            </a:r>
            <a:r>
              <a:rPr lang="en-US" sz="2000" dirty="0">
                <a:latin typeface="Times New Roman" panose="02020603050405020304" pitchFamily="18" charset="0"/>
                <a:cs typeface="Times New Roman" panose="02020603050405020304" pitchFamily="18" charset="0"/>
              </a:rPr>
              <a:t> by improving access to educational resources and making technology more user-friendly. It also aligns with </a:t>
            </a:r>
            <a:r>
              <a:rPr lang="en-US" sz="2000" b="1" dirty="0">
                <a:latin typeface="Times New Roman" panose="02020603050405020304" pitchFamily="18" charset="0"/>
                <a:cs typeface="Times New Roman" panose="02020603050405020304" pitchFamily="18" charset="0"/>
              </a:rPr>
              <a:t>Goal 16 (Peace, Justice, and Strong Institutions)</a:t>
            </a:r>
            <a:r>
              <a:rPr lang="en-US" sz="2000" dirty="0">
                <a:latin typeface="Times New Roman" panose="02020603050405020304" pitchFamily="18" charset="0"/>
                <a:cs typeface="Times New Roman" panose="02020603050405020304" pitchFamily="18" charset="0"/>
              </a:rPr>
              <a:t> by enhancing security, transparency, and accountability in digital environments. Indirectly, it touches on </a:t>
            </a:r>
            <a:r>
              <a:rPr lang="en-US" sz="2000" b="1" dirty="0">
                <a:latin typeface="Times New Roman" panose="02020603050405020304" pitchFamily="18" charset="0"/>
                <a:cs typeface="Times New Roman" panose="02020603050405020304" pitchFamily="18" charset="0"/>
              </a:rPr>
              <a:t>Goal 8 (Decent Work and Economic Growth)</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Goal 10 (Reduced Inequalities)</a:t>
            </a:r>
            <a:r>
              <a:rPr lang="en-US" sz="2000" dirty="0">
                <a:latin typeface="Times New Roman" panose="02020603050405020304" pitchFamily="18" charset="0"/>
                <a:cs typeface="Times New Roman" panose="02020603050405020304" pitchFamily="18" charset="0"/>
              </a:rPr>
              <a:t> by improving workplace efficiency and access to technology for all staff members.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6157" y="1091564"/>
            <a:ext cx="11043781" cy="5281560"/>
          </a:xfrm>
        </p:spPr>
        <p:txBody>
          <a:bodyPr vert="horz" lIns="91440" tIns="45720" rIns="91440" bIns="45720" rtlCol="0" anchor="t">
            <a:normAutofit/>
          </a:bodyPr>
          <a:lstStyle/>
          <a:p>
            <a:pPr algn="just"/>
            <a:r>
              <a:rPr lang="en-US" sz="2000" dirty="0">
                <a:latin typeface="Verdana"/>
                <a:ea typeface="Verdana" panose="020B0604030504040204"/>
                <a:cs typeface="Times New Roman" panose="02020603050405020304"/>
              </a:rPr>
              <a:t>Educational institutions are increasingly integrating digital technologies for teaching, learning, and administrative purposes. While this transformation enhances efficiency and accessibility, it also raises significant challenges regarding network security, content monitoring, and access control. Without effective security systems, institutions are vulnerable to unauthorized access, cyberattacks, and misuse of online resources.</a:t>
            </a:r>
            <a:endParaRPr lang="en-US" dirty="0">
              <a:latin typeface="Verdana"/>
              <a:ea typeface="Verdana" panose="020B0604030504040204"/>
              <a:cs typeface="Times New Roman" panose="02020603050405020304"/>
            </a:endParaRPr>
          </a:p>
          <a:p>
            <a:pPr marL="0" indent="0" algn="just">
              <a:buNone/>
            </a:pPr>
            <a:endParaRPr lang="en-US" sz="2000" dirty="0">
              <a:latin typeface="Verdana"/>
              <a:ea typeface="Verdana" panose="020B0604030504040204"/>
              <a:cs typeface="Times New Roman" panose="02020603050405020304"/>
            </a:endParaRPr>
          </a:p>
          <a:p>
            <a:pPr algn="just"/>
            <a:r>
              <a:rPr lang="en-US" sz="2000">
                <a:latin typeface="Verdana"/>
                <a:ea typeface="Verdana" panose="020B0604030504040204"/>
                <a:cs typeface="Times New Roman" panose="02020603050405020304"/>
              </a:rPr>
              <a:t>This project aims to address these challenges by developing a robust, user-friendly system that integrates modern technologies. By combining pfSense as a firewall, LDAP for authentication, MongoDB for data storage, and a dynamic URL filtering mechanism, the system ensures network security, simplifies policy management, and promotes safe internet usage. The project also provides teachers and administrators with an intuitive web interface to manage access control policies effortlessly, eliminating the need for technical expertise.</a:t>
            </a:r>
            <a:endParaRPr lang="en-US">
              <a:latin typeface="Verdana"/>
            </a:endParaRPr>
          </a:p>
          <a:p>
            <a:pPr algn="just">
              <a:lnSpc>
                <a:spcPct val="80000"/>
              </a:lnSpc>
              <a:spcBef>
                <a:spcPts val="20"/>
              </a:spcBef>
            </a:pPr>
            <a:endParaRPr lang="en-US" sz="2000" dirty="0">
              <a:latin typeface="Times New Roman"/>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540183"/>
            <a:ext cx="10668000" cy="487362"/>
          </a:xfrm>
        </p:spPr>
        <p:txBody>
          <a:bodyPr/>
          <a:lstStyle/>
          <a:p>
            <a:r>
              <a:rPr lang="en-US" dirty="0">
                <a:latin typeface="Verdana" panose="020B0604030504040204"/>
                <a:ea typeface="Verdana" panose="020B0604030504040204"/>
              </a:rPr>
              <a:t>Literature Review</a:t>
            </a:r>
            <a:endParaRPr lang="en-US" dirty="0"/>
          </a:p>
          <a:p>
            <a:endParaRPr lang="en-US" dirty="0"/>
          </a:p>
        </p:txBody>
      </p:sp>
      <p:graphicFrame>
        <p:nvGraphicFramePr>
          <p:cNvPr id="13" name="Content Placeholder 12"/>
          <p:cNvGraphicFramePr>
            <a:graphicFrameLocks noGrp="1"/>
          </p:cNvGraphicFramePr>
          <p:nvPr>
            <p:ph idx="1"/>
          </p:nvPr>
        </p:nvGraphicFramePr>
        <p:xfrm>
          <a:off x="764572" y="1027546"/>
          <a:ext cx="10667991" cy="4942840"/>
        </p:xfrm>
        <a:graphic>
          <a:graphicData uri="http://schemas.openxmlformats.org/drawingml/2006/table">
            <a:tbl>
              <a:tblPr firstRow="1" bandRow="1">
                <a:tableStyleId>{5C22544A-7EE6-4342-B048-85BDC9FD1C3A}</a:tableStyleId>
              </a:tblPr>
              <a:tblGrid>
                <a:gridCol w="909204">
                  <a:extLst>
                    <a:ext uri="{9D8B030D-6E8A-4147-A177-3AD203B41FA5}">
                      <a16:colId xmlns:a16="http://schemas.microsoft.com/office/drawing/2014/main" val="20000"/>
                    </a:ext>
                  </a:extLst>
                </a:gridCol>
                <a:gridCol w="3651250">
                  <a:extLst>
                    <a:ext uri="{9D8B030D-6E8A-4147-A177-3AD203B41FA5}">
                      <a16:colId xmlns:a16="http://schemas.microsoft.com/office/drawing/2014/main" val="20001"/>
                    </a:ext>
                  </a:extLst>
                </a:gridCol>
                <a:gridCol w="3073977">
                  <a:extLst>
                    <a:ext uri="{9D8B030D-6E8A-4147-A177-3AD203B41FA5}">
                      <a16:colId xmlns:a16="http://schemas.microsoft.com/office/drawing/2014/main" val="20002"/>
                    </a:ext>
                  </a:extLst>
                </a:gridCol>
                <a:gridCol w="3033560">
                  <a:extLst>
                    <a:ext uri="{9D8B030D-6E8A-4147-A177-3AD203B41FA5}">
                      <a16:colId xmlns:a16="http://schemas.microsoft.com/office/drawing/2014/main" val="20003"/>
                    </a:ext>
                  </a:extLst>
                </a:gridCol>
              </a:tblGrid>
              <a:tr h="370840">
                <a:tc>
                  <a:txBody>
                    <a:bodyPr/>
                    <a:lstStyle/>
                    <a:p>
                      <a:pPr algn="ctr"/>
                      <a:r>
                        <a:rPr lang="en-US" dirty="0">
                          <a:latin typeface="Times New Roman" panose="02020603050405020304"/>
                        </a:rPr>
                        <a:t>S.NO</a:t>
                      </a:r>
                    </a:p>
                  </a:txBody>
                  <a:tcPr/>
                </a:tc>
                <a:tc>
                  <a:txBody>
                    <a:bodyPr/>
                    <a:lstStyle/>
                    <a:p>
                      <a:pPr algn="ctr"/>
                      <a:r>
                        <a:rPr lang="en-US" dirty="0">
                          <a:latin typeface="Times New Roman" panose="02020603050405020304"/>
                        </a:rPr>
                        <a:t>METHOD</a:t>
                      </a:r>
                    </a:p>
                  </a:txBody>
                  <a:tcPr/>
                </a:tc>
                <a:tc>
                  <a:txBody>
                    <a:bodyPr/>
                    <a:lstStyle/>
                    <a:p>
                      <a:pPr algn="ctr"/>
                      <a:r>
                        <a:rPr lang="en-US" dirty="0">
                          <a:latin typeface="Times New Roman" panose="02020603050405020304"/>
                        </a:rPr>
                        <a:t>ADVANTAGES</a:t>
                      </a:r>
                    </a:p>
                  </a:txBody>
                  <a:tcPr/>
                </a:tc>
                <a:tc>
                  <a:txBody>
                    <a:bodyPr/>
                    <a:lstStyle/>
                    <a:p>
                      <a:pPr algn="ctr"/>
                      <a:r>
                        <a:rPr lang="en-US" dirty="0">
                          <a:latin typeface="Times New Roman" panose="02020603050405020304"/>
                        </a:rPr>
                        <a:t>LIMITATIONS</a:t>
                      </a:r>
                    </a:p>
                  </a:txBody>
                  <a:tcPr/>
                </a:tc>
                <a:extLst>
                  <a:ext uri="{0D108BD9-81ED-4DB2-BD59-A6C34878D82A}">
                    <a16:rowId xmlns:a16="http://schemas.microsoft.com/office/drawing/2014/main" val="10000"/>
                  </a:ext>
                </a:extLst>
              </a:tr>
              <a:tr h="370840">
                <a:tc>
                  <a:txBody>
                    <a:bodyPr/>
                    <a:lstStyle/>
                    <a:p>
                      <a:pPr marL="0" indent="0" algn="ctr">
                        <a:buNone/>
                      </a:pPr>
                      <a:endParaRPr lang="en-US" dirty="0">
                        <a:latin typeface="Times New Roman" panose="02020603050405020304"/>
                      </a:endParaRPr>
                    </a:p>
                    <a:p>
                      <a:pPr marL="0" lvl="0" indent="0" algn="ctr">
                        <a:buNone/>
                      </a:pPr>
                      <a:r>
                        <a:rPr lang="en-US" dirty="0">
                          <a:latin typeface="Times New Roman" panose="02020603050405020304"/>
                        </a:rPr>
                        <a:t>01</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Firewall GUI-Based URL Filtering</a:t>
                      </a:r>
                      <a:endParaRPr lang="en-US" b="0" dirty="0">
                        <a:latin typeface="Times New Roman" panose="02020603050405020304"/>
                      </a:endParaRPr>
                    </a:p>
                  </a:txBody>
                  <a:tcPr/>
                </a:tc>
                <a:tc>
                  <a:txBody>
                    <a:bodyPr/>
                    <a:lstStyle/>
                    <a:p>
                      <a:pPr lvl="0" algn="l">
                        <a:buNone/>
                      </a:pPr>
                      <a:r>
                        <a:rPr lang="en-US" sz="1800" b="0" i="0" u="none" strike="noStrike" baseline="0" noProof="0" dirty="0">
                          <a:solidFill>
                            <a:srgbClr val="000000"/>
                          </a:solidFill>
                          <a:latin typeface="Times New Roman" panose="02020603050405020304"/>
                        </a:rPr>
                        <a:t>- Direct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Advanced features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Centralized management</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Complex for non-technical users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Requires training</a:t>
                      </a:r>
                      <a:endParaRPr lang="en-US" dirty="0"/>
                    </a:p>
                  </a:txBody>
                  <a:tcPr/>
                </a:tc>
                <a:extLst>
                  <a:ext uri="{0D108BD9-81ED-4DB2-BD59-A6C34878D82A}">
                    <a16:rowId xmlns:a16="http://schemas.microsoft.com/office/drawing/2014/main" val="10001"/>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02</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Command-Line Interface (CLI)</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Full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Flexible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Ideal for advanced users</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Non-intuitive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Prone to errors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Time-consuming</a:t>
                      </a:r>
                      <a:endParaRPr lang="en-US" dirty="0"/>
                    </a:p>
                  </a:txBody>
                  <a:tcPr/>
                </a:tc>
                <a:extLst>
                  <a:ext uri="{0D108BD9-81ED-4DB2-BD59-A6C34878D82A}">
                    <a16:rowId xmlns:a16="http://schemas.microsoft.com/office/drawing/2014/main" val="10002"/>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03</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Cloud-Based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Scalable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Easy to deploy</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Real-time filtering</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Reliant on internet</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Limited on-premise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Subscription costs</a:t>
                      </a:r>
                      <a:endParaRPr lang="en-US" dirty="0"/>
                    </a:p>
                  </a:txBody>
                  <a:tcPr/>
                </a:tc>
                <a:extLst>
                  <a:ext uri="{0D108BD9-81ED-4DB2-BD59-A6C34878D82A}">
                    <a16:rowId xmlns:a16="http://schemas.microsoft.com/office/drawing/2014/main" val="10003"/>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04</a:t>
                      </a:r>
                      <a:endParaRPr lang="en-US" dirty="0"/>
                    </a:p>
                  </a:txBody>
                  <a:tcPr/>
                </a:tc>
                <a:tc>
                  <a:txBody>
                    <a:bodyPr/>
                    <a:lstStyle/>
                    <a:p>
                      <a:pPr lvl="0" algn="l">
                        <a:buNone/>
                      </a:pPr>
                      <a:endParaRPr lang="en-US" sz="1800" b="0" i="0" u="none" strike="noStrike" noProof="0" dirty="0">
                        <a:latin typeface="Times New Roman" panose="02020603050405020304"/>
                      </a:endParaRPr>
                    </a:p>
                    <a:p>
                      <a:pPr lvl="0" algn="l">
                        <a:buNone/>
                      </a:pPr>
                      <a:r>
                        <a:rPr lang="en-US" sz="1800" b="0" i="0" u="none" strike="noStrike" noProof="0" dirty="0">
                          <a:latin typeface="Times New Roman" panose="02020603050405020304"/>
                        </a:rPr>
                        <a:t>Proxy-Based Filtering</a:t>
                      </a:r>
                      <a:endParaRPr lang="en-US" dirty="0">
                        <a:latin typeface="Times New Roman" panose="02020603050405020304"/>
                      </a:endParaRPr>
                    </a:p>
                  </a:txBody>
                  <a:tcPr/>
                </a:tc>
                <a:tc>
                  <a:txBody>
                    <a:bodyPr/>
                    <a:lstStyle/>
                    <a:p>
                      <a:pPr lvl="0" algn="l">
                        <a:buNone/>
                      </a:pPr>
                      <a:r>
                        <a:rPr lang="en-US" sz="1800" b="0" i="0" u="none" strike="noStrike" baseline="0" noProof="0" dirty="0">
                          <a:solidFill>
                            <a:srgbClr val="000000"/>
                          </a:solidFill>
                          <a:latin typeface="Times New Roman" panose="02020603050405020304"/>
                        </a:rPr>
                        <a:t>- Centralized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Customizable filtering</a:t>
                      </a:r>
                      <a:endParaRPr lang="en-US"/>
                    </a:p>
                  </a:txBody>
                  <a:tcPr/>
                </a:tc>
                <a:tc>
                  <a:txBody>
                    <a:bodyPr/>
                    <a:lstStyle/>
                    <a:p>
                      <a:pPr lvl="0" algn="l">
                        <a:buNone/>
                      </a:pPr>
                      <a:r>
                        <a:rPr lang="en-US" sz="1800" b="0" i="0" u="none" strike="noStrike" baseline="0" noProof="0" dirty="0">
                          <a:solidFill>
                            <a:srgbClr val="000000"/>
                          </a:solidFill>
                          <a:latin typeface="Times New Roman" panose="02020603050405020304"/>
                        </a:rPr>
                        <a:t>- Technical setup</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Potential performance issues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Limited HTTPS support</a:t>
                      </a:r>
                      <a:endParaRPr lang="en-US" dirty="0"/>
                    </a:p>
                  </a:txBody>
                  <a:tcPr/>
                </a:tc>
                <a:extLst>
                  <a:ext uri="{0D108BD9-81ED-4DB2-BD59-A6C34878D82A}">
                    <a16:rowId xmlns:a16="http://schemas.microsoft.com/office/drawing/2014/main" val="10004"/>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05</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DNS-Based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Simple setup</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Low impact on performance</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Limited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Lacks advanced features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Not ideal for enterprises</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563274"/>
            <a:ext cx="10668000" cy="487362"/>
          </a:xfrm>
        </p:spPr>
        <p:txBody>
          <a:bodyPr/>
          <a:lstStyle/>
          <a:p>
            <a:r>
              <a:rPr lang="en-US" dirty="0">
                <a:latin typeface="Verdana" panose="020B0604030504040204"/>
                <a:ea typeface="Verdana" panose="020B0604030504040204"/>
              </a:rPr>
              <a:t>Literature Review(Cont.)</a:t>
            </a:r>
            <a:endParaRPr lang="en-US" dirty="0"/>
          </a:p>
          <a:p>
            <a:endParaRPr lang="en-US" dirty="0"/>
          </a:p>
        </p:txBody>
      </p:sp>
      <p:graphicFrame>
        <p:nvGraphicFramePr>
          <p:cNvPr id="13" name="Content Placeholder 12"/>
          <p:cNvGraphicFramePr>
            <a:graphicFrameLocks noGrp="1"/>
          </p:cNvGraphicFramePr>
          <p:nvPr>
            <p:ph idx="1"/>
          </p:nvPr>
        </p:nvGraphicFramePr>
        <p:xfrm>
          <a:off x="764572" y="1053706"/>
          <a:ext cx="10667989" cy="4302760"/>
        </p:xfrm>
        <a:graphic>
          <a:graphicData uri="http://schemas.openxmlformats.org/drawingml/2006/table">
            <a:tbl>
              <a:tblPr firstRow="1" bandRow="1">
                <a:tableStyleId>{5C22544A-7EE6-4342-B048-85BDC9FD1C3A}</a:tableStyleId>
              </a:tblPr>
              <a:tblGrid>
                <a:gridCol w="909204">
                  <a:extLst>
                    <a:ext uri="{9D8B030D-6E8A-4147-A177-3AD203B41FA5}">
                      <a16:colId xmlns:a16="http://schemas.microsoft.com/office/drawing/2014/main" val="20000"/>
                    </a:ext>
                  </a:extLst>
                </a:gridCol>
                <a:gridCol w="3651250">
                  <a:extLst>
                    <a:ext uri="{9D8B030D-6E8A-4147-A177-3AD203B41FA5}">
                      <a16:colId xmlns:a16="http://schemas.microsoft.com/office/drawing/2014/main" val="20001"/>
                    </a:ext>
                  </a:extLst>
                </a:gridCol>
                <a:gridCol w="3073977">
                  <a:extLst>
                    <a:ext uri="{9D8B030D-6E8A-4147-A177-3AD203B41FA5}">
                      <a16:colId xmlns:a16="http://schemas.microsoft.com/office/drawing/2014/main" val="20002"/>
                    </a:ext>
                  </a:extLst>
                </a:gridCol>
                <a:gridCol w="3033558">
                  <a:extLst>
                    <a:ext uri="{9D8B030D-6E8A-4147-A177-3AD203B41FA5}">
                      <a16:colId xmlns:a16="http://schemas.microsoft.com/office/drawing/2014/main" val="20003"/>
                    </a:ext>
                  </a:extLst>
                </a:gridCol>
              </a:tblGrid>
              <a:tr h="370840">
                <a:tc>
                  <a:txBody>
                    <a:bodyPr/>
                    <a:lstStyle/>
                    <a:p>
                      <a:pPr algn="ctr"/>
                      <a:r>
                        <a:rPr lang="en-US" dirty="0">
                          <a:latin typeface="Times New Roman" panose="02020603050405020304"/>
                        </a:rPr>
                        <a:t>S.NO</a:t>
                      </a:r>
                    </a:p>
                  </a:txBody>
                  <a:tcPr/>
                </a:tc>
                <a:tc>
                  <a:txBody>
                    <a:bodyPr/>
                    <a:lstStyle/>
                    <a:p>
                      <a:pPr algn="ctr"/>
                      <a:r>
                        <a:rPr lang="en-US" dirty="0">
                          <a:latin typeface="Times New Roman" panose="02020603050405020304"/>
                        </a:rPr>
                        <a:t>METHOD</a:t>
                      </a:r>
                    </a:p>
                  </a:txBody>
                  <a:tcPr/>
                </a:tc>
                <a:tc>
                  <a:txBody>
                    <a:bodyPr/>
                    <a:lstStyle/>
                    <a:p>
                      <a:pPr algn="ctr"/>
                      <a:r>
                        <a:rPr lang="en-US" dirty="0">
                          <a:latin typeface="Times New Roman" panose="02020603050405020304"/>
                        </a:rPr>
                        <a:t>ADVANTAGES</a:t>
                      </a:r>
                    </a:p>
                  </a:txBody>
                  <a:tcPr/>
                </a:tc>
                <a:tc>
                  <a:txBody>
                    <a:bodyPr/>
                    <a:lstStyle/>
                    <a:p>
                      <a:pPr algn="ctr"/>
                      <a:r>
                        <a:rPr lang="en-US" dirty="0">
                          <a:latin typeface="Times New Roman" panose="02020603050405020304"/>
                        </a:rPr>
                        <a:t>LIMITATIONS</a:t>
                      </a:r>
                    </a:p>
                  </a:txBody>
                  <a:tcPr/>
                </a:tc>
                <a:extLst>
                  <a:ext uri="{0D108BD9-81ED-4DB2-BD59-A6C34878D82A}">
                    <a16:rowId xmlns:a16="http://schemas.microsoft.com/office/drawing/2014/main" val="10000"/>
                  </a:ext>
                </a:extLst>
              </a:tr>
              <a:tr h="370840">
                <a:tc>
                  <a:txBody>
                    <a:bodyPr/>
                    <a:lstStyle/>
                    <a:p>
                      <a:pPr marL="0" indent="0" algn="ctr">
                        <a:buNone/>
                      </a:pPr>
                      <a:endParaRPr lang="en-US" dirty="0">
                        <a:latin typeface="Times New Roman" panose="02020603050405020304"/>
                      </a:endParaRPr>
                    </a:p>
                    <a:p>
                      <a:pPr marL="0" lvl="0" indent="0" algn="ctr">
                        <a:buNone/>
                      </a:pPr>
                      <a:r>
                        <a:rPr lang="en-US" dirty="0">
                          <a:latin typeface="Times New Roman" panose="02020603050405020304"/>
                        </a:rPr>
                        <a:t>06</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Endpoint Security Software</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Integrated with device      security</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Consistent enforcement</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Resource-intensive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Less scalable for large networks</a:t>
                      </a:r>
                      <a:endParaRPr lang="en-US" dirty="0"/>
                    </a:p>
                  </a:txBody>
                  <a:tcPr/>
                </a:tc>
                <a:extLst>
                  <a:ext uri="{0D108BD9-81ED-4DB2-BD59-A6C34878D82A}">
                    <a16:rowId xmlns:a16="http://schemas.microsoft.com/office/drawing/2014/main" val="10001"/>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07</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Manual Whitelisting/Blacklisting</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Simple for small-scale networks</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Not scalable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Requires constant updates</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Lacks flexibility</a:t>
                      </a:r>
                      <a:endParaRPr lang="en-US" dirty="0"/>
                    </a:p>
                  </a:txBody>
                  <a:tcPr/>
                </a:tc>
                <a:extLst>
                  <a:ext uri="{0D108BD9-81ED-4DB2-BD59-A6C34878D82A}">
                    <a16:rowId xmlns:a16="http://schemas.microsoft.com/office/drawing/2014/main" val="10002"/>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08</a:t>
                      </a:r>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Browser Plugins</a:t>
                      </a:r>
                      <a:endParaRPr lang="en-US" dirty="0"/>
                    </a:p>
                  </a:txBody>
                  <a:tcPr/>
                </a:tc>
                <a:tc>
                  <a:txBody>
                    <a:bodyPr/>
                    <a:lstStyle/>
                    <a:p>
                      <a:pPr lvl="0" algn="l">
                        <a:buNone/>
                      </a:pPr>
                      <a:endParaRPr lang="en-US" sz="1800" b="0" i="0" u="none" strike="noStrike" baseline="0" noProof="0" dirty="0">
                        <a:solidFill>
                          <a:srgbClr val="000000"/>
                        </a:solidFill>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 Easy to deploy on individual devices</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Lacks centralized control</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Easily bypassed</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Not suitable for large networks</a:t>
                      </a:r>
                      <a:endParaRPr lang="en-US" dirty="0"/>
                    </a:p>
                  </a:txBody>
                  <a:tcPr/>
                </a:tc>
                <a:extLst>
                  <a:ext uri="{0D108BD9-81ED-4DB2-BD59-A6C34878D82A}">
                    <a16:rowId xmlns:a16="http://schemas.microsoft.com/office/drawing/2014/main" val="10003"/>
                  </a:ext>
                </a:extLst>
              </a:tr>
              <a:tr h="370840">
                <a:tc>
                  <a:txBody>
                    <a:bodyPr/>
                    <a:lstStyle/>
                    <a:p>
                      <a:pPr algn="ctr"/>
                      <a:endParaRPr lang="en-US" dirty="0">
                        <a:latin typeface="Times New Roman" panose="02020603050405020304"/>
                      </a:endParaRPr>
                    </a:p>
                    <a:p>
                      <a:pPr lvl="0" algn="ctr">
                        <a:buNone/>
                      </a:pPr>
                      <a:r>
                        <a:rPr lang="en-US" dirty="0">
                          <a:latin typeface="Times New Roman" panose="02020603050405020304"/>
                        </a:rPr>
                        <a:t>09</a:t>
                      </a:r>
                      <a:endParaRPr lang="en-US" dirty="0"/>
                    </a:p>
                  </a:txBody>
                  <a:tcPr/>
                </a:tc>
                <a:tc>
                  <a:txBody>
                    <a:bodyPr/>
                    <a:lstStyle/>
                    <a:p>
                      <a:pPr lvl="0" algn="l">
                        <a:buNone/>
                      </a:pPr>
                      <a:endParaRPr lang="en-US" sz="1800" b="0" i="0" u="none" strike="noStrike" noProof="0" dirty="0">
                        <a:latin typeface="Times New Roman" panose="02020603050405020304"/>
                      </a:endParaRPr>
                    </a:p>
                    <a:p>
                      <a:pPr lvl="0" algn="l">
                        <a:buNone/>
                      </a:pPr>
                      <a:r>
                        <a:rPr lang="en-US" sz="1800" b="0" i="0" u="none" strike="noStrike" baseline="0" noProof="0" dirty="0">
                          <a:solidFill>
                            <a:srgbClr val="000000"/>
                          </a:solidFill>
                          <a:latin typeface="Times New Roman" panose="02020603050405020304"/>
                        </a:rPr>
                        <a:t>Machine Learning-Based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Dynamic filtering</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Real-time threat detection</a:t>
                      </a:r>
                      <a:endParaRPr lang="en-US" dirty="0"/>
                    </a:p>
                  </a:txBody>
                  <a:tcPr/>
                </a:tc>
                <a:tc>
                  <a:txBody>
                    <a:bodyPr/>
                    <a:lstStyle/>
                    <a:p>
                      <a:pPr lvl="0" algn="l">
                        <a:buNone/>
                      </a:pPr>
                      <a:r>
                        <a:rPr lang="en-US" sz="1800" b="0" i="0" u="none" strike="noStrike" baseline="0" noProof="0" dirty="0">
                          <a:solidFill>
                            <a:srgbClr val="000000"/>
                          </a:solidFill>
                          <a:latin typeface="Times New Roman" panose="02020603050405020304"/>
                        </a:rPr>
                        <a:t>- Expensive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Resource-intensive</a:t>
                      </a:r>
                      <a:br>
                        <a:rPr lang="en-US" sz="1800" b="0" i="0" u="none" strike="noStrike" baseline="0" noProof="0" dirty="0">
                          <a:solidFill>
                            <a:srgbClr val="000000"/>
                          </a:solidFill>
                          <a:latin typeface="Times New Roman" panose="02020603050405020304"/>
                        </a:rPr>
                      </a:br>
                      <a:r>
                        <a:rPr lang="en-US" sz="1800" b="0" i="0" u="none" strike="noStrike" baseline="0" noProof="0" dirty="0">
                          <a:solidFill>
                            <a:srgbClr val="000000"/>
                          </a:solidFill>
                          <a:latin typeface="Times New Roman" panose="02020603050405020304"/>
                        </a:rPr>
                        <a:t>- Requires tuning</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Methods</a:t>
            </a:r>
          </a:p>
        </p:txBody>
      </p:sp>
      <p:sp>
        <p:nvSpPr>
          <p:cNvPr id="3" name="Content Placeholder 2"/>
          <p:cNvSpPr>
            <a:spLocks noGrp="1"/>
          </p:cNvSpPr>
          <p:nvPr>
            <p:ph idx="1"/>
          </p:nvPr>
        </p:nvSpPr>
        <p:spPr>
          <a:xfrm>
            <a:off x="812800" y="1143002"/>
            <a:ext cx="10668000" cy="4712676"/>
          </a:xfrm>
        </p:spPr>
        <p:txBody>
          <a:bodyPr>
            <a:normAutofit/>
          </a:bodyPr>
          <a:lstStyle/>
          <a:p>
            <a:pPr marL="457200" indent="-457200">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Direct FMC Management (GUI-based)</a:t>
            </a:r>
          </a:p>
          <a:p>
            <a:pPr marL="457200" indent="-457200">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Firepower Management Center CLI/Script-Based Configuration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IT Support/Help Desk Model</a:t>
            </a: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b="1" dirty="0">
                <a:solidFill>
                  <a:schemeClr val="tx2">
                    <a:lumMod val="75000"/>
                  </a:schemeClr>
                </a:solidFill>
                <a:cs typeface="Times New Roman" panose="02020603050405020304" pitchFamily="18" charset="0"/>
              </a:rPr>
              <a:t>DRAWBACKS:</a:t>
            </a: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Lack of User-Friendliness for Non-Technical Users</a:t>
            </a:r>
          </a:p>
          <a:p>
            <a:r>
              <a:rPr lang="en-IN" sz="2000" dirty="0">
                <a:latin typeface="Times New Roman" panose="02020603050405020304" pitchFamily="18" charset="0"/>
                <a:cs typeface="Times New Roman" panose="02020603050405020304" pitchFamily="18" charset="0"/>
              </a:rPr>
              <a:t>Dependency on IT Departments</a:t>
            </a:r>
          </a:p>
          <a:p>
            <a:r>
              <a:rPr lang="en-IN" sz="2000" dirty="0">
                <a:latin typeface="Times New Roman" panose="02020603050405020304" pitchFamily="18" charset="0"/>
                <a:cs typeface="Times New Roman" panose="02020603050405020304" pitchFamily="18" charset="0"/>
              </a:rPr>
              <a:t>Risk of Misconfiguration</a:t>
            </a:r>
          </a:p>
          <a:p>
            <a:r>
              <a:rPr lang="en-IN" sz="2000" dirty="0">
                <a:latin typeface="Times New Roman" panose="02020603050405020304" pitchFamily="18" charset="0"/>
                <a:cs typeface="Times New Roman" panose="02020603050405020304" pitchFamily="18" charset="0"/>
              </a:rPr>
              <a:t>Scalability Issues</a:t>
            </a:r>
          </a:p>
          <a:p>
            <a:r>
              <a:rPr lang="en-IN" sz="2000" dirty="0">
                <a:latin typeface="Times New Roman" panose="02020603050405020304" pitchFamily="18" charset="0"/>
                <a:cs typeface="Times New Roman" panose="02020603050405020304" pitchFamily="18" charset="0"/>
              </a:rPr>
              <a:t>Limited Granular Control</a:t>
            </a:r>
          </a:p>
          <a:p>
            <a:r>
              <a:rPr lang="en-IN" sz="2000" dirty="0">
                <a:latin typeface="Times New Roman" panose="02020603050405020304" pitchFamily="18" charset="0"/>
                <a:cs typeface="Times New Roman" panose="02020603050405020304" pitchFamily="18" charset="0"/>
              </a:rPr>
              <a:t>Complex Policy Management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a:xfrm>
            <a:off x="812800" y="1080190"/>
            <a:ext cx="10668000" cy="4697504"/>
          </a:xfrm>
        </p:spPr>
        <p:txBody>
          <a:bodyPr vert="horz" lIns="91440" tIns="45720" rIns="91440" bIns="45720" rtlCol="0" anchor="t">
            <a:normAutofit/>
          </a:bodyPr>
          <a:lstStyle/>
          <a:p>
            <a:pPr marL="0" indent="0">
              <a:spcBef>
                <a:spcPts val="20"/>
              </a:spcBef>
              <a:buNone/>
            </a:pPr>
            <a:r>
              <a:rPr lang="en-US" sz="1800" b="1" dirty="0">
                <a:latin typeface="Times New Roman"/>
                <a:ea typeface="Verdana" panose="020B0604030504040204"/>
                <a:cs typeface="Times New Roman" panose="02020603050405020304"/>
              </a:rPr>
              <a:t>Simplify Policy Management:</a:t>
            </a:r>
            <a:endParaRPr lang="en-US" dirty="0"/>
          </a:p>
          <a:p>
            <a:pPr marL="0" indent="0">
              <a:spcBef>
                <a:spcPts val="20"/>
              </a:spcBef>
              <a:buNone/>
            </a:pPr>
            <a:r>
              <a:rPr lang="en-US" sz="1800" dirty="0">
                <a:latin typeface="Times New Roman"/>
                <a:ea typeface="Verdana" panose="020B0604030504040204"/>
                <a:cs typeface="Times New Roman" panose="02020603050405020304"/>
              </a:rPr>
              <a:t>Offer a user-friendly platform that allows teachers and administrators to manage URL filtering and access control policies without technical expertise.</a:t>
            </a:r>
            <a:endParaRPr lang="en-US" dirty="0"/>
          </a:p>
          <a:p>
            <a:pPr marL="0" indent="0">
              <a:spcBef>
                <a:spcPts val="20"/>
              </a:spcBef>
              <a:buNone/>
            </a:pPr>
            <a:endParaRPr lang="en-US" sz="1800" dirty="0">
              <a:latin typeface="Times New Roman" panose="02020603050405020304"/>
              <a:ea typeface="Verdana" panose="020B0604030504040204"/>
              <a:cs typeface="Times New Roman" panose="02020603050405020304"/>
            </a:endParaRPr>
          </a:p>
          <a:p>
            <a:pPr marL="0" indent="0">
              <a:spcBef>
                <a:spcPts val="20"/>
              </a:spcBef>
              <a:buNone/>
            </a:pPr>
            <a:r>
              <a:rPr lang="en-US" sz="1800" b="1" dirty="0">
                <a:latin typeface="Times New Roman"/>
                <a:ea typeface="Verdana" panose="020B0604030504040204"/>
                <a:cs typeface="Times New Roman" panose="02020603050405020304"/>
              </a:rPr>
              <a:t>Improve Monitoring and Logging:</a:t>
            </a:r>
            <a:endParaRPr lang="en-US" dirty="0"/>
          </a:p>
          <a:p>
            <a:pPr marL="0" indent="0">
              <a:spcBef>
                <a:spcPts val="20"/>
              </a:spcBef>
              <a:buNone/>
            </a:pPr>
            <a:r>
              <a:rPr lang="en-US" sz="1800">
                <a:latin typeface="Times New Roman"/>
                <a:ea typeface="Verdana" panose="020B0604030504040204"/>
                <a:cs typeface="Times New Roman" panose="02020603050405020304"/>
              </a:rPr>
              <a:t>Ensure compliance by tracking user activity and logging changes to network policies.</a:t>
            </a:r>
            <a:endParaRPr lang="en-US"/>
          </a:p>
          <a:p>
            <a:pPr marL="0" indent="0">
              <a:spcBef>
                <a:spcPts val="20"/>
              </a:spcBef>
              <a:buNone/>
            </a:pPr>
            <a:endParaRPr lang="en-US" sz="1800" dirty="0">
              <a:latin typeface="Times New Roman" panose="02020603050405020304"/>
              <a:ea typeface="Verdana" panose="020B0604030504040204"/>
              <a:cs typeface="Times New Roman" panose="02020603050405020304"/>
            </a:endParaRPr>
          </a:p>
          <a:p>
            <a:pPr marL="0" indent="0">
              <a:spcBef>
                <a:spcPts val="20"/>
              </a:spcBef>
              <a:buNone/>
            </a:pPr>
            <a:r>
              <a:rPr lang="en-US" sz="1800" b="1" dirty="0">
                <a:latin typeface="Times New Roman"/>
                <a:ea typeface="Verdana" panose="020B0604030504040204"/>
                <a:cs typeface="Times New Roman" panose="02020603050405020304"/>
              </a:rPr>
              <a:t>Enhance Network Security:</a:t>
            </a:r>
            <a:endParaRPr lang="en-US" dirty="0"/>
          </a:p>
          <a:p>
            <a:pPr marL="0" indent="0">
              <a:buNone/>
            </a:pPr>
            <a:r>
              <a:rPr lang="en-US" sz="1800" dirty="0">
                <a:latin typeface="Times New Roman"/>
                <a:ea typeface="Verdana" panose="020B0604030504040204"/>
                <a:cs typeface="Times New Roman" panose="02020603050405020304"/>
              </a:rPr>
              <a:t>Provide a secure and reliable solution for monitoring and controlling network traffic in educational institutions.</a:t>
            </a:r>
          </a:p>
          <a:p>
            <a:pPr marL="0" indent="0">
              <a:buNone/>
            </a:pPr>
            <a:endParaRPr lang="en-US" sz="1800" dirty="0">
              <a:latin typeface="Times New Roman"/>
              <a:cs typeface="Times New Roman"/>
            </a:endParaRPr>
          </a:p>
          <a:p>
            <a:pPr marL="0" indent="0">
              <a:buNone/>
            </a:pPr>
            <a:r>
              <a:rPr lang="en-US" sz="1800" b="1" dirty="0">
                <a:latin typeface="Times New Roman"/>
                <a:ea typeface="Verdana"/>
                <a:cs typeface="Times New Roman"/>
              </a:rPr>
              <a:t>Promote Responsible Internet Usage:</a:t>
            </a:r>
          </a:p>
          <a:p>
            <a:pPr marL="0" indent="0">
              <a:buNone/>
            </a:pPr>
            <a:r>
              <a:rPr lang="en-US" sz="1800" dirty="0">
                <a:latin typeface="Times New Roman"/>
                <a:ea typeface="Verdana"/>
                <a:cs typeface="Times New Roman"/>
              </a:rPr>
              <a:t>Create a safe online environment by blocking harmful, inappropriate, or distracting content for students and teachers.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a:xfrm>
            <a:off x="810446" y="978887"/>
            <a:ext cx="10668000" cy="5356411"/>
          </a:xfrm>
        </p:spPr>
        <p:txBody>
          <a:bodyPr vert="horz" lIns="91440" tIns="45720" rIns="91440" bIns="45720" rtlCol="0" anchor="t">
            <a:normAutofit/>
          </a:bodyPr>
          <a:lstStyle/>
          <a:p>
            <a:pPr>
              <a:spcBef>
                <a:spcPts val="20"/>
              </a:spcBef>
            </a:pPr>
            <a:r>
              <a:rPr lang="en-US" sz="1800" dirty="0">
                <a:latin typeface="Verdana"/>
                <a:ea typeface="Verdana"/>
                <a:cs typeface="Times New Roman"/>
              </a:rPr>
              <a:t>The proposed method integrates key technologies to enhance network security and management in educational institutions. </a:t>
            </a:r>
            <a:r>
              <a:rPr lang="en-US" sz="1800" dirty="0" err="1">
                <a:latin typeface="Verdana"/>
                <a:ea typeface="Verdana"/>
                <a:cs typeface="Times New Roman"/>
              </a:rPr>
              <a:t>pfSense</a:t>
            </a:r>
            <a:r>
              <a:rPr lang="en-US" sz="1800" dirty="0">
                <a:latin typeface="Verdana"/>
                <a:ea typeface="Verdana"/>
                <a:cs typeface="Times New Roman"/>
              </a:rPr>
              <a:t> serves as the firewall, enforcing URL filtering to block harmful content. A user-friendly administrator webpage, built with Flask and Bootstrap, enables teachers and administrators to easily manage policies.</a:t>
            </a:r>
            <a:endParaRPr lang="en-US" dirty="0"/>
          </a:p>
          <a:p>
            <a:pPr>
              <a:spcBef>
                <a:spcPts val="20"/>
              </a:spcBef>
            </a:pPr>
            <a:endParaRPr lang="en-US" sz="1800" dirty="0">
              <a:latin typeface="Verdana"/>
              <a:ea typeface="Verdana"/>
              <a:cs typeface="Times New Roman"/>
            </a:endParaRPr>
          </a:p>
          <a:p>
            <a:pPr>
              <a:spcBef>
                <a:spcPts val="20"/>
              </a:spcBef>
            </a:pPr>
            <a:r>
              <a:rPr lang="en-US" sz="1800" dirty="0">
                <a:latin typeface="Verdana"/>
                <a:ea typeface="Verdana"/>
                <a:cs typeface="Times New Roman"/>
              </a:rPr>
              <a:t>The MongoDB database stores policy configurations and activity logs, ensuring scalability and quick data access. LDAP provides secure user authentication and role-based access control, while REST APIs enable real-time communication and synchronization between system components.</a:t>
            </a:r>
            <a:endParaRPr lang="en-US" dirty="0"/>
          </a:p>
          <a:p>
            <a:pPr>
              <a:spcBef>
                <a:spcPts val="20"/>
              </a:spcBef>
            </a:pPr>
            <a:endParaRPr lang="en-US" sz="1800" dirty="0">
              <a:latin typeface="Verdana"/>
              <a:ea typeface="Verdana"/>
              <a:cs typeface="Times New Roman"/>
            </a:endParaRPr>
          </a:p>
          <a:p>
            <a:pPr>
              <a:buNone/>
            </a:pPr>
            <a:r>
              <a:rPr lang="en-US" sz="1800" b="1" dirty="0">
                <a:latin typeface="Verdana"/>
                <a:ea typeface="Verdana"/>
              </a:rPr>
              <a:t>Key Methods Used:</a:t>
            </a:r>
            <a:endParaRPr lang="en-US" b="1" dirty="0"/>
          </a:p>
          <a:p>
            <a:pPr>
              <a:buNone/>
            </a:pPr>
            <a:endParaRPr lang="en-US" sz="1800" b="1" dirty="0">
              <a:latin typeface="Verdana"/>
              <a:ea typeface="Verdana"/>
              <a:cs typeface="Times New Roman"/>
            </a:endParaRPr>
          </a:p>
          <a:p>
            <a:r>
              <a:rPr lang="en-US" sz="1800" b="1" dirty="0" err="1">
                <a:latin typeface="Verdana"/>
                <a:ea typeface="Verdana"/>
                <a:cs typeface="Times New Roman"/>
              </a:rPr>
              <a:t>pfSense</a:t>
            </a:r>
            <a:r>
              <a:rPr lang="en-US" sz="1800" b="1" dirty="0">
                <a:latin typeface="Verdana"/>
                <a:ea typeface="Verdana"/>
                <a:cs typeface="Times New Roman"/>
              </a:rPr>
              <a:t> Firewall:</a:t>
            </a:r>
            <a:r>
              <a:rPr lang="en-US" sz="1800" dirty="0">
                <a:latin typeface="Verdana"/>
                <a:ea typeface="Verdana"/>
                <a:cs typeface="Times New Roman"/>
              </a:rPr>
              <a:t> Manages network traffic and enforces URL filtering.</a:t>
            </a:r>
            <a:endParaRPr lang="en-US" dirty="0"/>
          </a:p>
          <a:p>
            <a:r>
              <a:rPr lang="en-US" sz="1800" b="1" dirty="0">
                <a:latin typeface="Verdana"/>
                <a:ea typeface="Verdana"/>
                <a:cs typeface="Times New Roman"/>
              </a:rPr>
              <a:t>Administrator Webpage:</a:t>
            </a:r>
            <a:r>
              <a:rPr lang="en-US" sz="1800" dirty="0">
                <a:latin typeface="Verdana"/>
                <a:ea typeface="Verdana"/>
                <a:cs typeface="Times New Roman"/>
              </a:rPr>
              <a:t> Simplifies policy management for non-technical users.</a:t>
            </a:r>
            <a:endParaRPr lang="en-US" dirty="0"/>
          </a:p>
          <a:p>
            <a:r>
              <a:rPr lang="en-US" sz="1800" b="1" dirty="0">
                <a:latin typeface="Verdana"/>
                <a:ea typeface="Verdana"/>
                <a:cs typeface="Times New Roman"/>
              </a:rPr>
              <a:t>MongoDB Database:</a:t>
            </a:r>
            <a:r>
              <a:rPr lang="en-US" sz="1800" dirty="0">
                <a:latin typeface="Verdana"/>
                <a:ea typeface="Verdana"/>
                <a:cs typeface="Times New Roman"/>
              </a:rPr>
              <a:t> Stores configurations, logs, and activity data.</a:t>
            </a:r>
            <a:endParaRPr lang="en-US" dirty="0"/>
          </a:p>
          <a:p>
            <a:r>
              <a:rPr lang="en-US" sz="1800" b="1" dirty="0">
                <a:latin typeface="Verdana"/>
                <a:ea typeface="Verdana"/>
                <a:cs typeface="Times New Roman"/>
              </a:rPr>
              <a:t>LDAP:</a:t>
            </a:r>
            <a:r>
              <a:rPr lang="en-US" sz="1800" dirty="0">
                <a:latin typeface="Verdana"/>
                <a:ea typeface="Verdana"/>
                <a:cs typeface="Times New Roman"/>
              </a:rPr>
              <a:t> Provides secure user authentication and role-based access control.</a:t>
            </a:r>
            <a:endParaRPr lang="en-US" dirty="0"/>
          </a:p>
          <a:p>
            <a:r>
              <a:rPr lang="en-US" sz="1800" b="1" dirty="0">
                <a:latin typeface="Verdana"/>
                <a:ea typeface="Verdana"/>
                <a:cs typeface="Times New Roman"/>
              </a:rPr>
              <a:t>REST APIs:</a:t>
            </a:r>
            <a:r>
              <a:rPr lang="en-US" sz="1800" dirty="0">
                <a:latin typeface="Verdana"/>
                <a:ea typeface="Verdana"/>
                <a:cs typeface="Times New Roman"/>
              </a:rPr>
              <a:t> Facilitates real-time communication between components.</a:t>
            </a:r>
            <a:endParaRPr lang="en-US" dirty="0"/>
          </a:p>
          <a:p>
            <a:endParaRPr lang="en-US" sz="1800" dirty="0">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a:t>
            </a:r>
          </a:p>
        </p:txBody>
      </p:sp>
      <p:sp>
        <p:nvSpPr>
          <p:cNvPr id="3" name="Content Placeholder 2"/>
          <p:cNvSpPr>
            <a:spLocks noGrp="1"/>
          </p:cNvSpPr>
          <p:nvPr>
            <p:ph idx="1"/>
          </p:nvPr>
        </p:nvSpPr>
        <p:spPr>
          <a:xfrm>
            <a:off x="817604" y="1073722"/>
            <a:ext cx="11241929" cy="5414683"/>
          </a:xfrm>
        </p:spPr>
        <p:txBody>
          <a:bodyPr vert="horz" lIns="91440" tIns="45720" rIns="91440" bIns="45720" rtlCol="0" anchor="t">
            <a:noAutofit/>
          </a:bodyPr>
          <a:lstStyle/>
          <a:p>
            <a:pPr marL="0" indent="0" algn="just">
              <a:spcBef>
                <a:spcPts val="20"/>
              </a:spcBef>
              <a:buNone/>
            </a:pPr>
            <a:r>
              <a:rPr lang="en-US" sz="1800" b="1" dirty="0">
                <a:latin typeface="Times New Roman"/>
                <a:ea typeface="Verdana"/>
                <a:cs typeface="Times New Roman"/>
              </a:rPr>
              <a:t>The project follows a systematic methodology to achieve the proposed objectives:</a:t>
            </a:r>
            <a:endParaRPr lang="en-US" dirty="0">
              <a:latin typeface="Verdana"/>
              <a:ea typeface="Verdana"/>
              <a:cs typeface="Times New Roman"/>
            </a:endParaRPr>
          </a:p>
          <a:p>
            <a:pPr marL="0" indent="0" algn="just">
              <a:spcBef>
                <a:spcPts val="20"/>
              </a:spcBef>
              <a:buNone/>
            </a:pPr>
            <a:endParaRPr lang="en-US" sz="1800" b="1"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Development of the Administrator Webpage:</a:t>
            </a:r>
            <a:endParaRPr lang="en-US" dirty="0"/>
          </a:p>
          <a:p>
            <a:pPr marL="285750" indent="-285750" algn="just"/>
            <a:r>
              <a:rPr lang="en-US" sz="1800" dirty="0">
                <a:latin typeface="Times New Roman"/>
                <a:ea typeface="Verdana" panose="020B0604030504040204"/>
                <a:cs typeface="Times New Roman" panose="02020603050405020304"/>
              </a:rPr>
              <a:t>Method: Web Interface for Policy Management</a:t>
            </a:r>
            <a:endParaRPr lang="en-US" dirty="0">
              <a:latin typeface="Times New Roman"/>
              <a:ea typeface="Verdana" panose="020B0604030504040204"/>
              <a:cs typeface="Times New Roman" panose="02020603050405020304"/>
            </a:endParaRPr>
          </a:p>
          <a:p>
            <a:pPr marL="285750" indent="-285750" algn="just"/>
            <a:r>
              <a:rPr lang="en-US" sz="1800" dirty="0">
                <a:latin typeface="Times New Roman"/>
                <a:ea typeface="Verdana" panose="020B0604030504040204"/>
                <a:cs typeface="Times New Roman" panose="02020603050405020304"/>
              </a:rPr>
              <a:t>Description: A user-friendly webpage, built using Flask and Bootstrap, allows administrators and teachers to manage URL filtering policies easily.</a:t>
            </a:r>
            <a:endParaRPr lang="en-US" dirty="0">
              <a:latin typeface="Times New Roman"/>
              <a:ea typeface="Verdana" panose="020B0604030504040204"/>
              <a:cs typeface="Times New Roman" panose="02020603050405020304"/>
            </a:endParaRPr>
          </a:p>
          <a:p>
            <a:pPr marL="0" indent="0" algn="just">
              <a:buNone/>
            </a:pPr>
            <a:endParaRPr lang="en-US" sz="1800" dirty="0">
              <a:latin typeface="Times New Roman"/>
              <a:ea typeface="Verdana" panose="020B0604030504040204"/>
              <a:cs typeface="Times New Roman" panose="02020603050405020304"/>
            </a:endParaRPr>
          </a:p>
          <a:p>
            <a:pPr marL="0" indent="0" algn="just">
              <a:spcBef>
                <a:spcPts val="20"/>
              </a:spcBef>
              <a:buNone/>
            </a:pPr>
            <a:r>
              <a:rPr lang="en-US" sz="1800" b="1" dirty="0">
                <a:latin typeface="Times New Roman"/>
                <a:ea typeface="Verdana" panose="020B0604030504040204"/>
                <a:cs typeface="Times New Roman" panose="02020603050405020304"/>
              </a:rPr>
              <a:t>Integration of </a:t>
            </a:r>
            <a:r>
              <a:rPr lang="en-US" sz="1800" b="1" dirty="0" err="1">
                <a:latin typeface="Times New Roman"/>
                <a:ea typeface="Verdana" panose="020B0604030504040204"/>
                <a:cs typeface="Times New Roman" panose="02020603050405020304"/>
              </a:rPr>
              <a:t>pfSense</a:t>
            </a:r>
            <a:r>
              <a:rPr lang="en-US" sz="1800" b="1" dirty="0">
                <a:latin typeface="Times New Roman"/>
                <a:ea typeface="Verdana" panose="020B0604030504040204"/>
                <a:cs typeface="Times New Roman" panose="02020603050405020304"/>
              </a:rPr>
              <a:t> Firewall</a:t>
            </a:r>
            <a:endParaRPr lang="en-US" dirty="0"/>
          </a:p>
          <a:p>
            <a:pPr marL="285750" indent="-285750" algn="just"/>
            <a:r>
              <a:rPr lang="en-US" sz="1800" dirty="0">
                <a:latin typeface="Times New Roman"/>
                <a:ea typeface="Verdana" panose="020B0604030504040204"/>
                <a:cs typeface="Times New Roman" panose="02020603050405020304"/>
              </a:rPr>
              <a:t>Method: Firewall Configuration and URL Filtering</a:t>
            </a:r>
            <a:endParaRPr lang="en-US" dirty="0">
              <a:latin typeface="Times New Roman"/>
              <a:ea typeface="Verdana" panose="020B0604030504040204"/>
              <a:cs typeface="Times New Roman" panose="02020603050405020304"/>
            </a:endParaRPr>
          </a:p>
          <a:p>
            <a:pPr marL="285750" indent="-285750" algn="just"/>
            <a:r>
              <a:rPr lang="en-US" sz="1800" dirty="0">
                <a:latin typeface="Times New Roman"/>
                <a:ea typeface="Verdana" panose="020B0604030504040204"/>
                <a:cs typeface="Times New Roman" panose="02020603050405020304"/>
              </a:rPr>
              <a:t>Description: </a:t>
            </a:r>
            <a:r>
              <a:rPr lang="en-US" sz="1800" dirty="0" err="1">
                <a:latin typeface="Times New Roman"/>
                <a:ea typeface="Verdana" panose="020B0604030504040204"/>
                <a:cs typeface="Times New Roman" panose="02020603050405020304"/>
              </a:rPr>
              <a:t>pfSense</a:t>
            </a:r>
            <a:r>
              <a:rPr lang="en-US" sz="1800" dirty="0">
                <a:latin typeface="Times New Roman"/>
                <a:ea typeface="Verdana" panose="020B0604030504040204"/>
                <a:cs typeface="Times New Roman" panose="02020603050405020304"/>
              </a:rPr>
              <a:t> manages network traffic and enforces URL filtering, blocking harmful or unauthorized websites based on user-defined policies.</a:t>
            </a:r>
            <a:endParaRPr lang="en-US" dirty="0"/>
          </a:p>
          <a:p>
            <a:pPr marL="0" indent="0" algn="just">
              <a:buNone/>
            </a:pPr>
            <a:endParaRPr lang="en-US" sz="1800" dirty="0">
              <a:latin typeface="Times New Roman" panose="02020603050405020304"/>
              <a:ea typeface="Verdana" panose="020B0604030504040204"/>
              <a:cs typeface="Times New Roman" panose="02020603050405020304"/>
            </a:endParaRPr>
          </a:p>
          <a:p>
            <a:pPr marL="0" indent="0" algn="just">
              <a:spcBef>
                <a:spcPts val="20"/>
              </a:spcBef>
              <a:buNone/>
            </a:pPr>
            <a:r>
              <a:rPr lang="en-US" sz="1800" b="1" dirty="0">
                <a:latin typeface="Times New Roman"/>
                <a:ea typeface="Verdana" panose="020B0604030504040204"/>
                <a:cs typeface="Times New Roman" panose="02020603050405020304"/>
              </a:rPr>
              <a:t>Database Integration with MongoDB</a:t>
            </a:r>
            <a:endParaRPr lang="en-US" dirty="0"/>
          </a:p>
          <a:p>
            <a:pPr marL="285750" indent="-285750" algn="just"/>
            <a:r>
              <a:rPr lang="en-US" sz="1800" dirty="0">
                <a:latin typeface="Times New Roman"/>
                <a:ea typeface="Verdana" panose="020B0604030504040204"/>
                <a:cs typeface="Times New Roman" panose="02020603050405020304"/>
              </a:rPr>
              <a:t>Method: NoSQL Database for Configuration and Logs</a:t>
            </a:r>
            <a:endParaRPr lang="en-US" dirty="0">
              <a:latin typeface="Times New Roman"/>
              <a:ea typeface="Verdana" panose="020B0604030504040204"/>
              <a:cs typeface="Times New Roman" panose="02020603050405020304"/>
            </a:endParaRPr>
          </a:p>
          <a:p>
            <a:pPr marL="285750" indent="-285750" algn="just"/>
            <a:r>
              <a:rPr lang="en-US" sz="1800" dirty="0">
                <a:latin typeface="Times New Roman"/>
                <a:ea typeface="Verdana" panose="020B0604030504040204"/>
                <a:cs typeface="Times New Roman" panose="02020603050405020304"/>
              </a:rPr>
              <a:t>Description: MongoDB stores policy configurations, user activity logs, and system data, ensuring scalability and fast retrieval.</a:t>
            </a:r>
            <a:endParaRPr lang="en-US" dirty="0"/>
          </a:p>
          <a:p>
            <a:pPr marL="0" indent="0" algn="just">
              <a:spcBef>
                <a:spcPts val="20"/>
              </a:spcBef>
              <a:buNone/>
            </a:pPr>
            <a:endParaRPr lang="en-US">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panose="020B0604030504040204"/>
                <a:ea typeface="Verdana" panose="020B0604030504040204"/>
              </a:rPr>
              <a:t>Methodology(cont..)</a:t>
            </a:r>
            <a:endParaRPr lang="en-GB" dirty="0"/>
          </a:p>
        </p:txBody>
      </p:sp>
      <p:sp>
        <p:nvSpPr>
          <p:cNvPr id="3" name="Content Placeholder 2"/>
          <p:cNvSpPr>
            <a:spLocks noGrp="1"/>
          </p:cNvSpPr>
          <p:nvPr>
            <p:ph idx="1"/>
          </p:nvPr>
        </p:nvSpPr>
        <p:spPr>
          <a:xfrm>
            <a:off x="817604" y="1035139"/>
            <a:ext cx="11241929" cy="5414683"/>
          </a:xfrm>
        </p:spPr>
        <p:txBody>
          <a:bodyPr vert="horz" lIns="91440" tIns="45720" rIns="91440" bIns="45720" rtlCol="0" anchor="t">
            <a:noAutofit/>
          </a:bodyPr>
          <a:lstStyle/>
          <a:p>
            <a:pPr marL="0" indent="0" algn="just">
              <a:spcBef>
                <a:spcPts val="20"/>
              </a:spcBef>
              <a:buNone/>
            </a:pPr>
            <a:r>
              <a:rPr lang="en-US" sz="1800" b="1" dirty="0">
                <a:latin typeface="Times New Roman"/>
                <a:ea typeface="Verdana" panose="020B0604030504040204"/>
                <a:cs typeface="Times New Roman" panose="02020603050405020304"/>
              </a:rPr>
              <a:t>User Authentication through LDAP</a:t>
            </a:r>
            <a:endParaRPr lang="en-US" dirty="0"/>
          </a:p>
          <a:p>
            <a:pPr marL="285750" indent="-285750" algn="just"/>
            <a:r>
              <a:rPr lang="en-US" sz="1800" dirty="0">
                <a:latin typeface="Times New Roman"/>
                <a:ea typeface="Verdana" panose="020B0604030504040204"/>
                <a:cs typeface="Times New Roman" panose="02020603050405020304"/>
              </a:rPr>
              <a:t>Method: LDAP Authentication for Secure Access</a:t>
            </a:r>
            <a:endParaRPr lang="en-US" dirty="0">
              <a:latin typeface="Times New Roman"/>
              <a:ea typeface="Verdana" panose="020B0604030504040204"/>
              <a:cs typeface="Times New Roman" panose="02020603050405020304"/>
            </a:endParaRPr>
          </a:p>
          <a:p>
            <a:pPr marL="285750" indent="-285750" algn="just"/>
            <a:r>
              <a:rPr lang="en-US" sz="1800" dirty="0">
                <a:latin typeface="Times New Roman"/>
                <a:ea typeface="Verdana" panose="020B0604030504040204"/>
                <a:cs typeface="Times New Roman" panose="02020603050405020304"/>
              </a:rPr>
              <a:t>Description: LDAP authenticates users and manages role-based access control, ensuring secure access to the system.</a:t>
            </a:r>
            <a:endParaRPr lang="en-US" dirty="0"/>
          </a:p>
          <a:p>
            <a:pPr marL="0" indent="0" algn="just">
              <a:buNone/>
            </a:pPr>
            <a:endParaRPr lang="en-US" sz="1800" dirty="0">
              <a:latin typeface="Times New Roman" panose="02020603050405020304"/>
              <a:ea typeface="Verdana" panose="020B0604030504040204"/>
              <a:cs typeface="Times New Roman" panose="02020603050405020304"/>
            </a:endParaRPr>
          </a:p>
          <a:p>
            <a:pPr marL="0" indent="0" algn="just">
              <a:spcBef>
                <a:spcPts val="20"/>
              </a:spcBef>
              <a:buNone/>
            </a:pPr>
            <a:r>
              <a:rPr lang="en-US" sz="1800" b="1" dirty="0">
                <a:latin typeface="Times New Roman"/>
                <a:ea typeface="Verdana" panose="020B0604030504040204"/>
                <a:cs typeface="Times New Roman" panose="02020603050405020304"/>
              </a:rPr>
              <a:t>REST API Integration</a:t>
            </a:r>
            <a:endParaRPr lang="en-US" dirty="0"/>
          </a:p>
          <a:p>
            <a:pPr marL="285750" indent="-285750" algn="just"/>
            <a:r>
              <a:rPr lang="en-US" sz="1800" dirty="0">
                <a:latin typeface="Times New Roman"/>
                <a:ea typeface="Verdana" panose="020B0604030504040204"/>
                <a:cs typeface="Times New Roman" panose="02020603050405020304"/>
              </a:rPr>
              <a:t>Method: RESTful Communication for Real-Time Updates</a:t>
            </a:r>
            <a:endParaRPr lang="en-US" dirty="0">
              <a:latin typeface="Times New Roman"/>
              <a:ea typeface="Verdana" panose="020B0604030504040204"/>
              <a:cs typeface="Times New Roman" panose="02020603050405020304"/>
            </a:endParaRPr>
          </a:p>
          <a:p>
            <a:pPr marL="285750" indent="-285750" algn="just"/>
            <a:r>
              <a:rPr lang="en-US" sz="1800" dirty="0">
                <a:latin typeface="Times New Roman"/>
                <a:ea typeface="Verdana" panose="020B0604030504040204"/>
                <a:cs typeface="Times New Roman" panose="02020603050405020304"/>
              </a:rPr>
              <a:t>Description: REST APIs enable real-time communication and synchronization between the administrator webpage, </a:t>
            </a:r>
            <a:r>
              <a:rPr lang="en-US" sz="1800" dirty="0" err="1">
                <a:latin typeface="Times New Roman"/>
                <a:ea typeface="Verdana" panose="020B0604030504040204"/>
                <a:cs typeface="Times New Roman" panose="02020603050405020304"/>
              </a:rPr>
              <a:t>pfSense</a:t>
            </a:r>
            <a:r>
              <a:rPr lang="en-US" sz="1800" dirty="0">
                <a:latin typeface="Times New Roman"/>
                <a:ea typeface="Verdana" panose="020B0604030504040204"/>
                <a:cs typeface="Times New Roman" panose="02020603050405020304"/>
              </a:rPr>
              <a:t>, MongoDB, and LDAP.</a:t>
            </a:r>
            <a:endParaRPr lang="en-US" dirty="0"/>
          </a:p>
          <a:p>
            <a:pPr marL="285750" indent="-285750" algn="just"/>
            <a:endParaRPr lang="en-US" sz="1800" dirty="0">
              <a:latin typeface="Times New Roman" panose="02020603050405020304"/>
              <a:ea typeface="Verdana" panose="020B0604030504040204"/>
              <a:cs typeface="Times New Roman" panose="02020603050405020304"/>
            </a:endParaRPr>
          </a:p>
          <a:p>
            <a:pPr marL="0" indent="0" algn="just">
              <a:buNone/>
            </a:pPr>
            <a:endParaRPr lang="en-US" sz="1800" dirty="0">
              <a:latin typeface="Times New Roman" panose="02020603050405020304"/>
              <a:ea typeface="Verdana" panose="020B0604030504040204"/>
              <a:cs typeface="Times New Roman" panose="02020603050405020304"/>
            </a:endParaRPr>
          </a:p>
          <a:p>
            <a:pPr marL="0" indent="0" algn="just">
              <a:spcBef>
                <a:spcPts val="20"/>
              </a:spcBef>
              <a:buNone/>
            </a:pPr>
            <a:endParaRPr lang="en-US" dirty="0">
              <a:latin typeface="Times New Roman" panose="02020603050405020304"/>
              <a:ea typeface="Verdana" panose="020B0604030504040204"/>
              <a:cs typeface="Times New Roman" panose="02020603050405020304"/>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42DE83AC50A40AF3F5A8F433C6DEC" ma:contentTypeVersion="5" ma:contentTypeDescription="Create a new document." ma:contentTypeScope="" ma:versionID="b488a15024113936ca32f63e298ef7e4">
  <xsd:schema xmlns:xsd="http://www.w3.org/2001/XMLSchema" xmlns:xs="http://www.w3.org/2001/XMLSchema" xmlns:p="http://schemas.microsoft.com/office/2006/metadata/properties" xmlns:ns3="c39b7ed7-5f06-4375-9535-32ccb6fd499a" targetNamespace="http://schemas.microsoft.com/office/2006/metadata/properties" ma:root="true" ma:fieldsID="7a1cfb6ead1d0da381c254b0aae2b0e4" ns3:_="">
    <xsd:import namespace="c39b7ed7-5f06-4375-9535-32ccb6fd499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b7ed7-5f06-4375-9535-32ccb6fd4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39b7ed7-5f06-4375-9535-32ccb6fd49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962410-87B1-470B-BD93-ECCE0F57557F}">
  <ds:schemaRefs/>
</ds:datastoreItem>
</file>

<file path=customXml/itemProps2.xml><?xml version="1.0" encoding="utf-8"?>
<ds:datastoreItem xmlns:ds="http://schemas.openxmlformats.org/officeDocument/2006/customXml" ds:itemID="{572F2AB8-E5CD-415E-A2DE-6F3B97552B90}">
  <ds:schemaRefs/>
</ds:datastoreItem>
</file>

<file path=customXml/itemProps3.xml><?xml version="1.0" encoding="utf-8"?>
<ds:datastoreItem xmlns:ds="http://schemas.openxmlformats.org/officeDocument/2006/customXml" ds:itemID="{61546BBB-561E-492A-A48F-AA976CF70ABB}">
  <ds:schemaRefs/>
</ds:datastoreItem>
</file>

<file path=docProps/app.xml><?xml version="1.0" encoding="utf-8"?>
<Properties xmlns="http://schemas.openxmlformats.org/officeDocument/2006/extended-properties" xmlns:vt="http://schemas.openxmlformats.org/officeDocument/2006/docPropsVTypes">
  <Template>Bioinformatics</Template>
  <TotalTime>14</TotalTime>
  <Words>1703</Words>
  <Application>Microsoft Office PowerPoint</Application>
  <PresentationFormat>Widescreen</PresentationFormat>
  <Paragraphs>192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SECURITY &amp; SURVEILLANCE FOR TEACHERS AND STUDENTS</vt:lpstr>
      <vt:lpstr>Introduction</vt:lpstr>
      <vt:lpstr>Literature Review </vt:lpstr>
      <vt:lpstr>Literature Review(Cont.) </vt:lpstr>
      <vt:lpstr>Existing Methods</vt:lpstr>
      <vt:lpstr>Objectives</vt:lpstr>
      <vt:lpstr>Proposed Method</vt:lpstr>
      <vt:lpstr>Methodology</vt:lpstr>
      <vt:lpstr>Methodology(cont..)</vt:lpstr>
      <vt:lpstr>Architecture</vt:lpstr>
      <vt:lpstr>Timeline of Project</vt:lpstr>
      <vt:lpstr>Outcomes</vt:lpstr>
      <vt:lpstr>Conclusion</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SHUBHA</cp:lastModifiedBy>
  <cp:revision>519</cp:revision>
  <dcterms:created xsi:type="dcterms:W3CDTF">2023-03-16T03:26:00Z</dcterms:created>
  <dcterms:modified xsi:type="dcterms:W3CDTF">2025-01-20T16:45:47Z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0x01010095942DE83AC50A40AF3F5A8F433C6DEC</vt:lpwstr>
  </property>
  <property fmtid="{D5CDD505-2E9C-101B-9397-08002B2CF9AE}" pid="3" name="ICV">
    <vt:lpwstr>2693592B23394BE6B73F3ED75D3B0A9E_12</vt:lpwstr>
  </property>
  <property fmtid="{D5CDD505-2E9C-101B-9397-08002B2CF9AE}" pid="4" name="KSOProductBuildVer">
    <vt:lpwstr>1033-12.2.0.18911</vt:lpwstr>
  </property>
</Properties>
</file>