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2"/>
  </p:notesMasterIdLst>
  <p:handoutMasterIdLst>
    <p:handoutMasterId r:id="rId33"/>
  </p:handout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1" r:id="rId25"/>
    <p:sldId id="282" r:id="rId26"/>
    <p:sldId id="286" r:id="rId27"/>
    <p:sldId id="283" r:id="rId28"/>
    <p:sldId id="279" r:id="rId29"/>
    <p:sldId id="284" r:id="rId30"/>
    <p:sldId id="285" r:id="rId31"/>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5179" autoAdjust="0"/>
  </p:normalViewPr>
  <p:slideViewPr>
    <p:cSldViewPr>
      <p:cViewPr varScale="1">
        <p:scale>
          <a:sx n="115" d="100"/>
          <a:sy n="115" d="100"/>
        </p:scale>
        <p:origin x="1668"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6035" cy="464488"/>
          </a:xfrm>
          <a:prstGeom prst="rect">
            <a:avLst/>
          </a:prstGeom>
          <a:noFill/>
          <a:ln>
            <a:noFill/>
          </a:ln>
        </p:spPr>
        <p:txBody>
          <a:bodyPr vert="horz" lIns="81936" tIns="40968" rIns="81936" bIns="40968" compatLnSpc="0"/>
          <a:lstStyle/>
          <a:p>
            <a:pPr hangingPunct="0">
              <a:defRPr sz="1400"/>
            </a:pPr>
            <a:endParaRPr lang="en-US" sz="1300">
              <a:latin typeface="Arial" pitchFamily="18"/>
              <a:ea typeface="SimSun" pitchFamily="2"/>
              <a:cs typeface="Mangal" pitchFamily="2"/>
            </a:endParaRPr>
          </a:p>
        </p:txBody>
      </p:sp>
      <p:sp>
        <p:nvSpPr>
          <p:cNvPr id="3" name="Date Placeholder 2"/>
          <p:cNvSpPr txBox="1">
            <a:spLocks noGrp="1"/>
          </p:cNvSpPr>
          <p:nvPr>
            <p:ph type="dt" sz="quarter" idx="1"/>
          </p:nvPr>
        </p:nvSpPr>
        <p:spPr>
          <a:xfrm>
            <a:off x="3881648" y="0"/>
            <a:ext cx="2976035" cy="464488"/>
          </a:xfrm>
          <a:prstGeom prst="rect">
            <a:avLst/>
          </a:prstGeom>
          <a:noFill/>
          <a:ln>
            <a:noFill/>
          </a:ln>
        </p:spPr>
        <p:txBody>
          <a:bodyPr vert="horz" lIns="81936" tIns="40968" rIns="81936" bIns="40968" compatLnSpc="0"/>
          <a:lstStyle/>
          <a:p>
            <a:pPr algn="r" hangingPunct="0">
              <a:defRPr sz="1400"/>
            </a:pPr>
            <a:endParaRPr lang="en-US" sz="1300">
              <a:latin typeface="Arial" pitchFamily="18"/>
              <a:ea typeface="SimSun" pitchFamily="2"/>
              <a:cs typeface="Mangal" pitchFamily="2"/>
            </a:endParaRPr>
          </a:p>
        </p:txBody>
      </p:sp>
      <p:sp>
        <p:nvSpPr>
          <p:cNvPr id="4" name="Footer Placeholder 3"/>
          <p:cNvSpPr txBox="1">
            <a:spLocks noGrp="1"/>
          </p:cNvSpPr>
          <p:nvPr>
            <p:ph type="ftr" sz="quarter" idx="2"/>
          </p:nvPr>
        </p:nvSpPr>
        <p:spPr>
          <a:xfrm>
            <a:off x="0" y="8831581"/>
            <a:ext cx="2976035" cy="464488"/>
          </a:xfrm>
          <a:prstGeom prst="rect">
            <a:avLst/>
          </a:prstGeom>
          <a:noFill/>
          <a:ln>
            <a:noFill/>
          </a:ln>
        </p:spPr>
        <p:txBody>
          <a:bodyPr vert="horz" lIns="81936" tIns="40968" rIns="81936" bIns="40968" anchor="b" compatLnSpc="0"/>
          <a:lstStyle/>
          <a:p>
            <a:pPr hangingPunct="0">
              <a:defRPr sz="1400"/>
            </a:pPr>
            <a:endParaRPr lang="en-US" sz="1300">
              <a:latin typeface="Arial" pitchFamily="18"/>
              <a:ea typeface="SimSun" pitchFamily="2"/>
              <a:cs typeface="Mangal" pitchFamily="2"/>
            </a:endParaRPr>
          </a:p>
        </p:txBody>
      </p:sp>
      <p:sp>
        <p:nvSpPr>
          <p:cNvPr id="5" name="Slide Number Placeholder 4"/>
          <p:cNvSpPr txBox="1">
            <a:spLocks noGrp="1"/>
          </p:cNvSpPr>
          <p:nvPr>
            <p:ph type="sldNum" sz="quarter" idx="3"/>
          </p:nvPr>
        </p:nvSpPr>
        <p:spPr>
          <a:xfrm>
            <a:off x="3881648" y="8831581"/>
            <a:ext cx="2976035" cy="464488"/>
          </a:xfrm>
          <a:prstGeom prst="rect">
            <a:avLst/>
          </a:prstGeom>
          <a:noFill/>
          <a:ln>
            <a:noFill/>
          </a:ln>
        </p:spPr>
        <p:txBody>
          <a:bodyPr vert="horz" lIns="81936" tIns="40968" rIns="81936" bIns="40968" anchor="b" compatLnSpc="0"/>
          <a:lstStyle/>
          <a:p>
            <a:pPr algn="r" hangingPunct="0">
              <a:defRPr sz="1400"/>
            </a:pPr>
            <a:fld id="{3123126D-18B4-4CF6-8B75-D7858ECA8D50}" type="slidenum">
              <a:pPr algn="r" hangingPunct="0">
                <a:defRPr sz="1400"/>
              </a:pPr>
              <a:t>‹#›</a:t>
            </a:fld>
            <a:endParaRPr lang="en-US" sz="1300">
              <a:latin typeface="Arial" pitchFamily="18"/>
              <a:ea typeface="SimSun" pitchFamily="2"/>
              <a:cs typeface="Mangal" pitchFamily="2"/>
            </a:endParaRPr>
          </a:p>
        </p:txBody>
      </p:sp>
    </p:spTree>
    <p:extLst>
      <p:ext uri="{BB962C8B-B14F-4D97-AF65-F5344CB8AC3E}">
        <p14:creationId xmlns:p14="http://schemas.microsoft.com/office/powerpoint/2010/main" val="3630252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3313" y="706438"/>
            <a:ext cx="4649787" cy="3487737"/>
          </a:xfrm>
          <a:prstGeom prst="rect">
            <a:avLst/>
          </a:prstGeom>
          <a:noFill/>
          <a:ln>
            <a:noFill/>
            <a:prstDash val="solid"/>
          </a:ln>
        </p:spPr>
      </p:sp>
      <p:sp>
        <p:nvSpPr>
          <p:cNvPr id="3" name="Notes Placeholder 2"/>
          <p:cNvSpPr txBox="1">
            <a:spLocks noGrp="1"/>
          </p:cNvSpPr>
          <p:nvPr>
            <p:ph type="body" sz="quarter" idx="3"/>
          </p:nvPr>
        </p:nvSpPr>
        <p:spPr>
          <a:xfrm>
            <a:off x="685800" y="4415625"/>
            <a:ext cx="5486082" cy="4183048"/>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2976035" cy="464488"/>
          </a:xfrm>
          <a:prstGeom prst="rect">
            <a:avLst/>
          </a:prstGeom>
          <a:noFill/>
          <a:ln>
            <a:noFill/>
          </a:ln>
        </p:spPr>
        <p:txBody>
          <a:bodyPr lIns="0" tIns="0" rIns="0" bIns="0"/>
          <a:lstStyle>
            <a:lvl1pPr lvl="0" rtl="0" hangingPunct="0">
              <a:buNone/>
              <a:tabLst/>
              <a:defRPr lang="en-US" sz="1300" kern="1200">
                <a:latin typeface="Times New Roman" pitchFamily="18"/>
                <a:ea typeface="Arial Unicode MS" pitchFamily="2"/>
                <a:cs typeface="Tahoma" pitchFamily="2"/>
              </a:defRPr>
            </a:lvl1pPr>
          </a:lstStyle>
          <a:p>
            <a:pPr lvl="0"/>
            <a:endParaRPr lang="en-US"/>
          </a:p>
        </p:txBody>
      </p:sp>
      <p:sp>
        <p:nvSpPr>
          <p:cNvPr id="5" name="Date Placeholder 4"/>
          <p:cNvSpPr txBox="1">
            <a:spLocks noGrp="1"/>
          </p:cNvSpPr>
          <p:nvPr>
            <p:ph type="dt" idx="1"/>
          </p:nvPr>
        </p:nvSpPr>
        <p:spPr>
          <a:xfrm>
            <a:off x="3881648" y="0"/>
            <a:ext cx="2976035" cy="464488"/>
          </a:xfrm>
          <a:prstGeom prst="rect">
            <a:avLst/>
          </a:prstGeom>
          <a:noFill/>
          <a:ln>
            <a:noFill/>
          </a:ln>
        </p:spPr>
        <p:txBody>
          <a:bodyPr lIns="0" tIns="0" rIns="0" bIns="0"/>
          <a:lstStyle>
            <a:lvl1pPr lvl="0" algn="r" rtl="0" hangingPunct="0">
              <a:buNone/>
              <a:tabLst/>
              <a:defRPr lang="en-US" sz="1300" kern="1200">
                <a:latin typeface="Times New Roman" pitchFamily="18"/>
                <a:ea typeface="Arial Unicode MS" pitchFamily="2"/>
                <a:cs typeface="Tahoma" pitchFamily="2"/>
              </a:defRPr>
            </a:lvl1pPr>
          </a:lstStyle>
          <a:p>
            <a:pPr lvl="0"/>
            <a:endParaRPr lang="en-US"/>
          </a:p>
        </p:txBody>
      </p:sp>
      <p:sp>
        <p:nvSpPr>
          <p:cNvPr id="6" name="Footer Placeholder 5"/>
          <p:cNvSpPr txBox="1">
            <a:spLocks noGrp="1"/>
          </p:cNvSpPr>
          <p:nvPr>
            <p:ph type="ftr" sz="quarter" idx="4"/>
          </p:nvPr>
        </p:nvSpPr>
        <p:spPr>
          <a:xfrm>
            <a:off x="0" y="8831581"/>
            <a:ext cx="2976035" cy="464488"/>
          </a:xfrm>
          <a:prstGeom prst="rect">
            <a:avLst/>
          </a:prstGeom>
          <a:noFill/>
          <a:ln>
            <a:noFill/>
          </a:ln>
        </p:spPr>
        <p:txBody>
          <a:bodyPr lIns="0" tIns="0" rIns="0" bIns="0" anchor="b"/>
          <a:lstStyle>
            <a:lvl1pPr lvl="0" rtl="0" hangingPunct="0">
              <a:buNone/>
              <a:tabLst/>
              <a:defRPr lang="en-US" sz="1300" kern="1200">
                <a:latin typeface="Times New Roman" pitchFamily="18"/>
                <a:ea typeface="Arial Unicode MS" pitchFamily="2"/>
                <a:cs typeface="Tahoma" pitchFamily="2"/>
              </a:defRPr>
            </a:lvl1pPr>
          </a:lstStyle>
          <a:p>
            <a:pPr lvl="0"/>
            <a:endParaRPr lang="en-US"/>
          </a:p>
        </p:txBody>
      </p:sp>
      <p:sp>
        <p:nvSpPr>
          <p:cNvPr id="7" name="Slide Number Placeholder 6"/>
          <p:cNvSpPr txBox="1">
            <a:spLocks noGrp="1"/>
          </p:cNvSpPr>
          <p:nvPr>
            <p:ph type="sldNum" sz="quarter" idx="5"/>
          </p:nvPr>
        </p:nvSpPr>
        <p:spPr>
          <a:xfrm>
            <a:off x="3881648" y="8831581"/>
            <a:ext cx="2976035" cy="464488"/>
          </a:xfrm>
          <a:prstGeom prst="rect">
            <a:avLst/>
          </a:prstGeom>
          <a:noFill/>
          <a:ln>
            <a:noFill/>
          </a:ln>
        </p:spPr>
        <p:txBody>
          <a:bodyPr lIns="0" tIns="0" rIns="0" bIns="0" anchor="b"/>
          <a:lstStyle>
            <a:lvl1pPr lvl="0" algn="r" rtl="0" hangingPunct="0">
              <a:buNone/>
              <a:tabLst/>
              <a:defRPr lang="en-US" sz="1300" kern="1200">
                <a:latin typeface="Times New Roman" pitchFamily="18"/>
                <a:ea typeface="Arial Unicode MS" pitchFamily="2"/>
                <a:cs typeface="Tahoma" pitchFamily="2"/>
              </a:defRPr>
            </a:lvl1pPr>
          </a:lstStyle>
          <a:p>
            <a:pPr lvl="0"/>
            <a:fld id="{466F976D-A704-449E-9632-7580816995F3}" type="slidenum">
              <a:t>‹#›</a:t>
            </a:fld>
            <a:endParaRPr lang="en-US"/>
          </a:p>
        </p:txBody>
      </p:sp>
    </p:spTree>
    <p:extLst>
      <p:ext uri="{BB962C8B-B14F-4D97-AF65-F5344CB8AC3E}">
        <p14:creationId xmlns:p14="http://schemas.microsoft.com/office/powerpoint/2010/main" val="1768071605"/>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a:ln>
          <a:noFill/>
        </a:ln>
        <a:latin typeface="Arial" pitchFamily="18"/>
        <a:ea typeface="SimSun"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866775" y="752475"/>
            <a:ext cx="4935538" cy="37036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67058" y="4693785"/>
            <a:ext cx="5336153" cy="310214"/>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latin typeface="Albany" pitchFamily="18"/>
              <a:cs typeface="Tahoma" pitchFamily="2"/>
            </a:endParaRPr>
          </a:p>
        </p:txBody>
      </p:sp>
    </p:spTree>
    <p:extLst>
      <p:ext uri="{BB962C8B-B14F-4D97-AF65-F5344CB8AC3E}">
        <p14:creationId xmlns:p14="http://schemas.microsoft.com/office/powerpoint/2010/main" val="3186090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3313" y="706438"/>
            <a:ext cx="4649787" cy="348773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484" y="4415625"/>
            <a:ext cx="5486082" cy="4099864"/>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latin typeface="Albany" pitchFamily="18"/>
              <a:cs typeface="Tahoma" pitchFamily="2"/>
            </a:endParaRPr>
          </a:p>
        </p:txBody>
      </p:sp>
    </p:spTree>
    <p:extLst>
      <p:ext uri="{BB962C8B-B14F-4D97-AF65-F5344CB8AC3E}">
        <p14:creationId xmlns:p14="http://schemas.microsoft.com/office/powerpoint/2010/main" val="3850814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3313" y="706438"/>
            <a:ext cx="4649787" cy="348773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484" y="4415625"/>
            <a:ext cx="5486082" cy="4099864"/>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latin typeface="Albany" pitchFamily="18"/>
              <a:cs typeface="Tahoma" pitchFamily="2"/>
            </a:endParaRPr>
          </a:p>
        </p:txBody>
      </p:sp>
    </p:spTree>
    <p:extLst>
      <p:ext uri="{BB962C8B-B14F-4D97-AF65-F5344CB8AC3E}">
        <p14:creationId xmlns:p14="http://schemas.microsoft.com/office/powerpoint/2010/main" val="1336272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3313" y="706438"/>
            <a:ext cx="4649787" cy="348773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484" y="4415625"/>
            <a:ext cx="5486082" cy="4099864"/>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latin typeface="Albany" pitchFamily="18"/>
              <a:cs typeface="Tahoma" pitchFamily="2"/>
            </a:endParaRPr>
          </a:p>
        </p:txBody>
      </p:sp>
    </p:spTree>
    <p:extLst>
      <p:ext uri="{BB962C8B-B14F-4D97-AF65-F5344CB8AC3E}">
        <p14:creationId xmlns:p14="http://schemas.microsoft.com/office/powerpoint/2010/main" val="4026988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3313" y="706438"/>
            <a:ext cx="4649787" cy="348773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484" y="4415625"/>
            <a:ext cx="5486082" cy="4099864"/>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latin typeface="Albany" pitchFamily="18"/>
              <a:cs typeface="Tahoma" pitchFamily="2"/>
            </a:endParaRPr>
          </a:p>
        </p:txBody>
      </p:sp>
    </p:spTree>
    <p:extLst>
      <p:ext uri="{BB962C8B-B14F-4D97-AF65-F5344CB8AC3E}">
        <p14:creationId xmlns:p14="http://schemas.microsoft.com/office/powerpoint/2010/main" val="2875507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3313" y="706438"/>
            <a:ext cx="4649787" cy="348773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484" y="4415625"/>
            <a:ext cx="5486082" cy="4099864"/>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latin typeface="Albany" pitchFamily="18"/>
              <a:cs typeface="Tahoma" pitchFamily="2"/>
            </a:endParaRPr>
          </a:p>
        </p:txBody>
      </p:sp>
    </p:spTree>
    <p:extLst>
      <p:ext uri="{BB962C8B-B14F-4D97-AF65-F5344CB8AC3E}">
        <p14:creationId xmlns:p14="http://schemas.microsoft.com/office/powerpoint/2010/main" val="11473866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3313" y="706438"/>
            <a:ext cx="4649787" cy="348773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484" y="4415625"/>
            <a:ext cx="5486082" cy="4099864"/>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latin typeface="Albany" pitchFamily="18"/>
              <a:cs typeface="Tahoma" pitchFamily="2"/>
            </a:endParaRPr>
          </a:p>
        </p:txBody>
      </p:sp>
    </p:spTree>
    <p:extLst>
      <p:ext uri="{BB962C8B-B14F-4D97-AF65-F5344CB8AC3E}">
        <p14:creationId xmlns:p14="http://schemas.microsoft.com/office/powerpoint/2010/main" val="4002302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3313" y="706438"/>
            <a:ext cx="4649787" cy="348773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484" y="4415625"/>
            <a:ext cx="5486082" cy="4099864"/>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latin typeface="Albany" pitchFamily="18"/>
              <a:cs typeface="Tahoma" pitchFamily="2"/>
            </a:endParaRPr>
          </a:p>
        </p:txBody>
      </p:sp>
    </p:spTree>
    <p:extLst>
      <p:ext uri="{BB962C8B-B14F-4D97-AF65-F5344CB8AC3E}">
        <p14:creationId xmlns:p14="http://schemas.microsoft.com/office/powerpoint/2010/main" val="342796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3313" y="706438"/>
            <a:ext cx="4649787" cy="348773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484" y="4415625"/>
            <a:ext cx="5486082" cy="4099864"/>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latin typeface="Albany" pitchFamily="18"/>
              <a:cs typeface="Tahoma" pitchFamily="2"/>
            </a:endParaRPr>
          </a:p>
        </p:txBody>
      </p:sp>
    </p:spTree>
    <p:extLst>
      <p:ext uri="{BB962C8B-B14F-4D97-AF65-F5344CB8AC3E}">
        <p14:creationId xmlns:p14="http://schemas.microsoft.com/office/powerpoint/2010/main" val="24828765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3313" y="706438"/>
            <a:ext cx="4649787" cy="348773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484" y="4415625"/>
            <a:ext cx="5486082" cy="4099864"/>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latin typeface="Albany" pitchFamily="18"/>
              <a:cs typeface="Tahoma" pitchFamily="2"/>
            </a:endParaRPr>
          </a:p>
        </p:txBody>
      </p:sp>
    </p:spTree>
    <p:extLst>
      <p:ext uri="{BB962C8B-B14F-4D97-AF65-F5344CB8AC3E}">
        <p14:creationId xmlns:p14="http://schemas.microsoft.com/office/powerpoint/2010/main" val="187423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3313" y="706438"/>
            <a:ext cx="4649787" cy="348773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484" y="4415625"/>
            <a:ext cx="5486082" cy="4099864"/>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latin typeface="Albany" pitchFamily="18"/>
              <a:cs typeface="Tahoma" pitchFamily="2"/>
            </a:endParaRPr>
          </a:p>
        </p:txBody>
      </p:sp>
    </p:spTree>
    <p:extLst>
      <p:ext uri="{BB962C8B-B14F-4D97-AF65-F5344CB8AC3E}">
        <p14:creationId xmlns:p14="http://schemas.microsoft.com/office/powerpoint/2010/main" val="2494552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3313" y="706438"/>
            <a:ext cx="4649787" cy="348773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484" y="4415625"/>
            <a:ext cx="5486082" cy="4099864"/>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latin typeface="Albany" pitchFamily="18"/>
              <a:cs typeface="Tahoma" pitchFamily="2"/>
            </a:endParaRPr>
          </a:p>
        </p:txBody>
      </p:sp>
    </p:spTree>
    <p:extLst>
      <p:ext uri="{BB962C8B-B14F-4D97-AF65-F5344CB8AC3E}">
        <p14:creationId xmlns:p14="http://schemas.microsoft.com/office/powerpoint/2010/main" val="3044761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3313" y="706438"/>
            <a:ext cx="4649787" cy="348773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484" y="4415625"/>
            <a:ext cx="5486082" cy="4099864"/>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latin typeface="Albany" pitchFamily="18"/>
              <a:cs typeface="Tahoma" pitchFamily="2"/>
            </a:endParaRPr>
          </a:p>
        </p:txBody>
      </p:sp>
    </p:spTree>
    <p:extLst>
      <p:ext uri="{BB962C8B-B14F-4D97-AF65-F5344CB8AC3E}">
        <p14:creationId xmlns:p14="http://schemas.microsoft.com/office/powerpoint/2010/main" val="1147100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3313" y="706438"/>
            <a:ext cx="4649787" cy="348773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484" y="4415625"/>
            <a:ext cx="5486082" cy="4099864"/>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latin typeface="Albany" pitchFamily="18"/>
              <a:cs typeface="Tahoma" pitchFamily="2"/>
            </a:endParaRPr>
          </a:p>
        </p:txBody>
      </p:sp>
    </p:spTree>
    <p:extLst>
      <p:ext uri="{BB962C8B-B14F-4D97-AF65-F5344CB8AC3E}">
        <p14:creationId xmlns:p14="http://schemas.microsoft.com/office/powerpoint/2010/main" val="10579190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3313" y="706438"/>
            <a:ext cx="4649787" cy="348773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484" y="4415625"/>
            <a:ext cx="5486082" cy="4099864"/>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latin typeface="Albany" pitchFamily="18"/>
              <a:cs typeface="Tahoma" pitchFamily="2"/>
            </a:endParaRPr>
          </a:p>
        </p:txBody>
      </p:sp>
    </p:spTree>
    <p:extLst>
      <p:ext uri="{BB962C8B-B14F-4D97-AF65-F5344CB8AC3E}">
        <p14:creationId xmlns:p14="http://schemas.microsoft.com/office/powerpoint/2010/main" val="34941620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3313" y="706438"/>
            <a:ext cx="4649787" cy="348773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484" y="4415625"/>
            <a:ext cx="5486082" cy="4099864"/>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latin typeface="Albany" pitchFamily="18"/>
              <a:cs typeface="Tahoma" pitchFamily="2"/>
            </a:endParaRPr>
          </a:p>
        </p:txBody>
      </p:sp>
    </p:spTree>
    <p:extLst>
      <p:ext uri="{BB962C8B-B14F-4D97-AF65-F5344CB8AC3E}">
        <p14:creationId xmlns:p14="http://schemas.microsoft.com/office/powerpoint/2010/main" val="16118889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3313" y="706438"/>
            <a:ext cx="4649787" cy="348773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484" y="4415625"/>
            <a:ext cx="5486082" cy="4099864"/>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latin typeface="Albany" pitchFamily="18"/>
              <a:cs typeface="Tahoma" pitchFamily="2"/>
            </a:endParaRPr>
          </a:p>
        </p:txBody>
      </p:sp>
    </p:spTree>
    <p:extLst>
      <p:ext uri="{BB962C8B-B14F-4D97-AF65-F5344CB8AC3E}">
        <p14:creationId xmlns:p14="http://schemas.microsoft.com/office/powerpoint/2010/main" val="40730540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3313" y="706438"/>
            <a:ext cx="4649787" cy="348773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484" y="4415625"/>
            <a:ext cx="5486082" cy="4099864"/>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latin typeface="Albany" pitchFamily="18"/>
              <a:cs typeface="Tahoma" pitchFamily="2"/>
            </a:endParaRPr>
          </a:p>
        </p:txBody>
      </p:sp>
    </p:spTree>
    <p:extLst>
      <p:ext uri="{BB962C8B-B14F-4D97-AF65-F5344CB8AC3E}">
        <p14:creationId xmlns:p14="http://schemas.microsoft.com/office/powerpoint/2010/main" val="34868529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3313" y="706438"/>
            <a:ext cx="4649787" cy="348773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484" y="4415625"/>
            <a:ext cx="5486082" cy="4099864"/>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latin typeface="Albany" pitchFamily="18"/>
              <a:cs typeface="Tahoma" pitchFamily="2"/>
            </a:endParaRPr>
          </a:p>
        </p:txBody>
      </p:sp>
    </p:spTree>
    <p:extLst>
      <p:ext uri="{BB962C8B-B14F-4D97-AF65-F5344CB8AC3E}">
        <p14:creationId xmlns:p14="http://schemas.microsoft.com/office/powerpoint/2010/main" val="7546010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3313" y="706438"/>
            <a:ext cx="4649787" cy="348773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484" y="4415625"/>
            <a:ext cx="5486082" cy="4099864"/>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latin typeface="Albany" pitchFamily="18"/>
              <a:cs typeface="Tahoma" pitchFamily="2"/>
            </a:endParaRPr>
          </a:p>
        </p:txBody>
      </p:sp>
    </p:spTree>
    <p:extLst>
      <p:ext uri="{BB962C8B-B14F-4D97-AF65-F5344CB8AC3E}">
        <p14:creationId xmlns:p14="http://schemas.microsoft.com/office/powerpoint/2010/main" val="23833059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3313" y="706438"/>
            <a:ext cx="4649787" cy="348773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484" y="4415625"/>
            <a:ext cx="5486082" cy="4099864"/>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latin typeface="Albany" pitchFamily="18"/>
              <a:cs typeface="Tahoma" pitchFamily="2"/>
            </a:endParaRPr>
          </a:p>
        </p:txBody>
      </p:sp>
    </p:spTree>
    <p:extLst>
      <p:ext uri="{BB962C8B-B14F-4D97-AF65-F5344CB8AC3E}">
        <p14:creationId xmlns:p14="http://schemas.microsoft.com/office/powerpoint/2010/main" val="142256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3313" y="706438"/>
            <a:ext cx="4649787" cy="348773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484" y="4415625"/>
            <a:ext cx="5486082" cy="4099864"/>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latin typeface="Albany" pitchFamily="18"/>
              <a:cs typeface="Tahoma" pitchFamily="2"/>
            </a:endParaRPr>
          </a:p>
        </p:txBody>
      </p:sp>
    </p:spTree>
    <p:extLst>
      <p:ext uri="{BB962C8B-B14F-4D97-AF65-F5344CB8AC3E}">
        <p14:creationId xmlns:p14="http://schemas.microsoft.com/office/powerpoint/2010/main" val="3686634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3313" y="706438"/>
            <a:ext cx="4649787" cy="348773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484" y="4415625"/>
            <a:ext cx="5486082" cy="4099864"/>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latin typeface="Albany" pitchFamily="18"/>
              <a:cs typeface="Tahoma" pitchFamily="2"/>
            </a:endParaRPr>
          </a:p>
        </p:txBody>
      </p:sp>
    </p:spTree>
    <p:extLst>
      <p:ext uri="{BB962C8B-B14F-4D97-AF65-F5344CB8AC3E}">
        <p14:creationId xmlns:p14="http://schemas.microsoft.com/office/powerpoint/2010/main" val="1362295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3313" y="706438"/>
            <a:ext cx="4649787" cy="348773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484" y="4415625"/>
            <a:ext cx="5486082" cy="4099864"/>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latin typeface="Albany" pitchFamily="18"/>
              <a:cs typeface="Tahoma" pitchFamily="2"/>
            </a:endParaRPr>
          </a:p>
        </p:txBody>
      </p:sp>
    </p:spTree>
    <p:extLst>
      <p:ext uri="{BB962C8B-B14F-4D97-AF65-F5344CB8AC3E}">
        <p14:creationId xmlns:p14="http://schemas.microsoft.com/office/powerpoint/2010/main" val="2721414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3313" y="706438"/>
            <a:ext cx="4649787" cy="348773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484" y="4415625"/>
            <a:ext cx="5486082" cy="4099864"/>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latin typeface="Albany" pitchFamily="18"/>
              <a:cs typeface="Tahoma" pitchFamily="2"/>
            </a:endParaRPr>
          </a:p>
        </p:txBody>
      </p:sp>
    </p:spTree>
    <p:extLst>
      <p:ext uri="{BB962C8B-B14F-4D97-AF65-F5344CB8AC3E}">
        <p14:creationId xmlns:p14="http://schemas.microsoft.com/office/powerpoint/2010/main" val="3467385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3313" y="706438"/>
            <a:ext cx="4649787" cy="348773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484" y="4415625"/>
            <a:ext cx="5486082" cy="4099864"/>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latin typeface="Albany" pitchFamily="18"/>
              <a:cs typeface="Tahoma" pitchFamily="2"/>
            </a:endParaRPr>
          </a:p>
        </p:txBody>
      </p:sp>
    </p:spTree>
    <p:extLst>
      <p:ext uri="{BB962C8B-B14F-4D97-AF65-F5344CB8AC3E}">
        <p14:creationId xmlns:p14="http://schemas.microsoft.com/office/powerpoint/2010/main" val="3397483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3313" y="706438"/>
            <a:ext cx="4649787" cy="348773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484" y="4415625"/>
            <a:ext cx="5486082" cy="4099864"/>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latin typeface="Albany" pitchFamily="18"/>
              <a:cs typeface="Tahoma" pitchFamily="2"/>
            </a:endParaRPr>
          </a:p>
        </p:txBody>
      </p:sp>
    </p:spTree>
    <p:extLst>
      <p:ext uri="{BB962C8B-B14F-4D97-AF65-F5344CB8AC3E}">
        <p14:creationId xmlns:p14="http://schemas.microsoft.com/office/powerpoint/2010/main" val="3699823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3313" y="706438"/>
            <a:ext cx="4649787" cy="3487737"/>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484" y="4415625"/>
            <a:ext cx="5486082" cy="4099864"/>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latin typeface="Albany" pitchFamily="18"/>
              <a:cs typeface="Tahoma" pitchFamily="2"/>
            </a:endParaRPr>
          </a:p>
        </p:txBody>
      </p:sp>
    </p:spTree>
    <p:extLst>
      <p:ext uri="{BB962C8B-B14F-4D97-AF65-F5344CB8AC3E}">
        <p14:creationId xmlns:p14="http://schemas.microsoft.com/office/powerpoint/2010/main" val="911989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pPr lvl="0"/>
            <a:endParaRPr lang="en-US"/>
          </a:p>
        </p:txBody>
      </p:sp>
      <p:sp>
        <p:nvSpPr>
          <p:cNvPr id="17" name="Footer Placeholder 16"/>
          <p:cNvSpPr>
            <a:spLocks noGrp="1"/>
          </p:cNvSpPr>
          <p:nvPr>
            <p:ph type="ftr" sz="quarter" idx="11"/>
          </p:nvPr>
        </p:nvSpPr>
        <p:spPr>
          <a:xfrm>
            <a:off x="5410200" y="4205288"/>
            <a:ext cx="1295400" cy="457200"/>
          </a:xfrm>
        </p:spPr>
        <p:txBody>
          <a:bodyPr/>
          <a:lstStyle/>
          <a:p>
            <a:pPr lvl="0"/>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pPr lvl="0"/>
            <a:fld id="{98759038-38F4-4800-AED2-400E7E6AAF4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8582938-A82F-4A06-911B-DD443E3F3FF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E69CB7FA-E9F7-4789-B6AF-6729B087052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7BF60CA-EB44-4AAB-8B24-983AD944845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FF61909-9143-4004-9798-53CE116EBE3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C38F74C3-208A-49BF-94F9-B9C4CB0B0C6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pPr lvl="0"/>
            <a:endParaRPr lang="en-US"/>
          </a:p>
        </p:txBody>
      </p:sp>
      <p:sp>
        <p:nvSpPr>
          <p:cNvPr id="27" name="Slide Number Placeholder 26"/>
          <p:cNvSpPr>
            <a:spLocks noGrp="1"/>
          </p:cNvSpPr>
          <p:nvPr>
            <p:ph type="sldNum" sz="quarter" idx="11"/>
          </p:nvPr>
        </p:nvSpPr>
        <p:spPr/>
        <p:txBody>
          <a:bodyPr rtlCol="0"/>
          <a:lstStyle/>
          <a:p>
            <a:pPr lvl="0"/>
            <a:fld id="{32B4AFBA-EF91-4B34-931D-4D523CD4901A}" type="slidenum">
              <a:rPr lang="en-US" smtClean="0"/>
              <a:t>‹#›</a:t>
            </a:fld>
            <a:endParaRPr lang="en-US"/>
          </a:p>
        </p:txBody>
      </p:sp>
      <p:sp>
        <p:nvSpPr>
          <p:cNvPr id="28" name="Footer Placeholder 27"/>
          <p:cNvSpPr>
            <a:spLocks noGrp="1"/>
          </p:cNvSpPr>
          <p:nvPr>
            <p:ph type="ftr" sz="quarter" idx="12"/>
          </p:nvPr>
        </p:nvSpPr>
        <p:spPr/>
        <p:txBody>
          <a:bodyPr rtlCol="0"/>
          <a:lstStyle/>
          <a:p>
            <a:pPr lvl="0"/>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pPr lvl="0"/>
            <a:endParaRPr lang="en-US"/>
          </a:p>
        </p:txBody>
      </p:sp>
      <p:sp>
        <p:nvSpPr>
          <p:cNvPr id="4" name="Footer Placeholder 3"/>
          <p:cNvSpPr>
            <a:spLocks noGrp="1"/>
          </p:cNvSpPr>
          <p:nvPr>
            <p:ph type="ftr" sz="quarter" idx="11"/>
          </p:nvPr>
        </p:nvSpPr>
        <p:spPr>
          <a:xfrm>
            <a:off x="5257800" y="612648"/>
            <a:ext cx="1325880" cy="457200"/>
          </a:xfrm>
        </p:spPr>
        <p:txBody>
          <a:bodyPr/>
          <a:lstStyle/>
          <a:p>
            <a:pPr lvl="0"/>
            <a:endParaRPr lang="en-US"/>
          </a:p>
        </p:txBody>
      </p:sp>
      <p:sp>
        <p:nvSpPr>
          <p:cNvPr id="5" name="Slide Number Placeholder 4"/>
          <p:cNvSpPr>
            <a:spLocks noGrp="1"/>
          </p:cNvSpPr>
          <p:nvPr>
            <p:ph type="sldNum" sz="quarter" idx="12"/>
          </p:nvPr>
        </p:nvSpPr>
        <p:spPr>
          <a:xfrm>
            <a:off x="8174736" y="2272"/>
            <a:ext cx="762000" cy="365760"/>
          </a:xfrm>
        </p:spPr>
        <p:txBody>
          <a:bodyPr/>
          <a:lstStyle/>
          <a:p>
            <a:pPr lvl="0"/>
            <a:fld id="{E7193800-C873-4B94-9DA5-1FCCB07C8E3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D251DEB4-FBEA-459B-86D8-C126FB1FB82F}"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4A780C8D-3525-494B-ADD9-2F8B354FAD8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E82024E1-1A39-4E44-9C6C-A69DDA26293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lvl="0"/>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lvl="0"/>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lvl="0"/>
            <a:fld id="{6197B7C5-9B5B-4F02-B3B6-3012441C735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Rectangle 5"/>
          <p:cNvSpPr txBox="1">
            <a:spLocks noGrp="1"/>
          </p:cNvSpPr>
          <p:nvPr>
            <p:ph type="ctrTitle"/>
          </p:nvPr>
        </p:nvSpPr>
        <p:spPr>
          <a:xfrm>
            <a:off x="2362200" y="1219200"/>
            <a:ext cx="6477000" cy="1470025"/>
          </a:xfrm>
        </p:spPr>
        <p:txBody>
          <a:bodyPr wrap="square" lIns="91440" tIns="91440" rIns="91440" bIns="45720" anchor="t">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hangingPunct="1">
              <a:buNone/>
            </a:pPr>
            <a:r>
              <a:rPr lang="en-US" sz="4800" b="1" dirty="0">
                <a:latin typeface="Verdana" pitchFamily="18"/>
              </a:rPr>
              <a:t>CS </a:t>
            </a:r>
            <a:r>
              <a:rPr lang="en-US" sz="4800" b="1" dirty="0" smtClean="0">
                <a:latin typeface="Verdana" pitchFamily="18"/>
              </a:rPr>
              <a:t>417/CS 505</a:t>
            </a:r>
            <a:r>
              <a:rPr lang="en-US" sz="3200" b="1" dirty="0">
                <a:latin typeface="Verdana" pitchFamily="18"/>
              </a:rPr>
              <a:t/>
            </a:r>
            <a:br>
              <a:rPr lang="en-US" sz="3200" b="1" dirty="0">
                <a:latin typeface="Verdana" pitchFamily="18"/>
              </a:rPr>
            </a:br>
            <a:r>
              <a:rPr lang="en-US" sz="3600" b="1" dirty="0" smtClean="0">
                <a:latin typeface="Verdana" pitchFamily="18"/>
              </a:rPr>
              <a:t>Design Patterns</a:t>
            </a:r>
            <a:r>
              <a:rPr lang="en-US" sz="3200" b="1" dirty="0" smtClean="0">
                <a:latin typeface="Verdana" pitchFamily="18"/>
              </a:rPr>
              <a:t/>
            </a:r>
            <a:br>
              <a:rPr lang="en-US" sz="3200" b="1" dirty="0" smtClean="0">
                <a:latin typeface="Verdana" pitchFamily="18"/>
              </a:rPr>
            </a:br>
            <a:r>
              <a:rPr lang="en-US" sz="3200" b="1" dirty="0" smtClean="0">
                <a:latin typeface="Verdana" pitchFamily="18"/>
              </a:rPr>
              <a:t/>
            </a:r>
            <a:br>
              <a:rPr lang="en-US" sz="3200" b="1" dirty="0" smtClean="0">
                <a:latin typeface="Verdana" pitchFamily="18"/>
              </a:rPr>
            </a:br>
            <a:r>
              <a:rPr lang="en-US" sz="3100" b="1" dirty="0" smtClean="0">
                <a:latin typeface="Verdana" pitchFamily="18"/>
              </a:rPr>
              <a:t>Motivation and UML Modeling</a:t>
            </a:r>
            <a:endParaRPr lang="en-US" sz="3600" b="1" dirty="0">
              <a:latin typeface="Verdana" pitchFamily="18"/>
            </a:endParaRPr>
          </a:p>
        </p:txBody>
      </p:sp>
      <p:sp>
        <p:nvSpPr>
          <p:cNvPr id="4" name="Subtitle 3"/>
          <p:cNvSpPr>
            <a:spLocks noGrp="1"/>
          </p:cNvSpPr>
          <p:nvPr>
            <p:ph type="subTitle" idx="1"/>
          </p:nvPr>
        </p:nvSpPr>
        <p:spPr>
          <a:xfrm>
            <a:off x="304800" y="4419600"/>
            <a:ext cx="6858000" cy="1447800"/>
          </a:xfrm>
        </p:spPr>
        <p:txBody>
          <a:bodyPr>
            <a:normAutofit/>
          </a:bodyPr>
          <a:lstStyle/>
          <a:p>
            <a:pPr marL="0" lvl="0">
              <a:spcBef>
                <a:spcPts val="0"/>
              </a:spcBef>
            </a:pPr>
            <a:r>
              <a:rPr lang="en-US" sz="2000" dirty="0">
                <a:solidFill>
                  <a:srgbClr val="333300"/>
                </a:solidFill>
                <a:latin typeface="Verdana" pitchFamily="18"/>
                <a:ea typeface="SimSun" pitchFamily="2"/>
                <a:cs typeface="Mangal" pitchFamily="2"/>
              </a:rPr>
              <a:t>Dr. Chad Williams</a:t>
            </a:r>
          </a:p>
          <a:p>
            <a:pPr marL="0" lvl="0">
              <a:spcBef>
                <a:spcPts val="0"/>
              </a:spcBef>
            </a:pPr>
            <a:r>
              <a:rPr lang="en-US" sz="2000" dirty="0">
                <a:solidFill>
                  <a:srgbClr val="333300"/>
                </a:solidFill>
                <a:latin typeface="Verdana" pitchFamily="18"/>
                <a:ea typeface="SimSun" pitchFamily="2"/>
                <a:cs typeface="Mangal" pitchFamily="2"/>
              </a:rPr>
              <a:t>Central Connecticut State University</a:t>
            </a:r>
          </a:p>
        </p:txBody>
      </p:sp>
      <p:sp>
        <p:nvSpPr>
          <p:cNvPr id="3" name="Rectangle 6"/>
          <p:cNvSpPr/>
          <p:nvPr/>
        </p:nvSpPr>
        <p:spPr>
          <a:xfrm>
            <a:off x="2666880" y="3886200"/>
            <a:ext cx="5638920" cy="1285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91440" rIns="91440" bIns="45720" anchor="t" compatLnSpc="0"/>
          <a:lstStyle/>
          <a:p>
            <a:pPr marL="0" marR="0" lvl="0" indent="0" algn="l" rtl="0" hangingPunct="1">
              <a:lnSpc>
                <a:spcPct val="100000"/>
              </a:lnSpc>
              <a:spcBef>
                <a:spcPts val="0"/>
              </a:spcBef>
              <a:spcAft>
                <a:spcPts val="0"/>
              </a:spcAft>
              <a:buNone/>
              <a:tabLst/>
            </a:pPr>
            <a:endParaRPr lang="en-US" sz="2000" b="1" i="0" u="none" strike="noStrike" kern="1200" dirty="0">
              <a:ln>
                <a:noFill/>
              </a:ln>
              <a:solidFill>
                <a:srgbClr val="333300"/>
              </a:solidFill>
              <a:latin typeface="Verdana" pitchFamily="18"/>
              <a:ea typeface="SimSun" pitchFamily="2"/>
              <a:cs typeface="Mangal"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665163"/>
            <a:ext cx="7675563" cy="8382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Object-oriented design</a:t>
            </a:r>
          </a:p>
        </p:txBody>
      </p:sp>
      <p:sp>
        <p:nvSpPr>
          <p:cNvPr id="3" name="Text Placeholder 2"/>
          <p:cNvSpPr txBox="1">
            <a:spLocks noGrp="1"/>
          </p:cNvSpPr>
          <p:nvPr>
            <p:ph type="body" idx="4294967295"/>
          </p:nvPr>
        </p:nvSpPr>
        <p:spPr>
          <a:xfrm>
            <a:off x="1109663" y="1768475"/>
            <a:ext cx="8034337" cy="4003675"/>
          </a:xfrm>
        </p:spPr>
        <p:txBody>
          <a:bodyPr/>
          <a:lstStyle>
            <a:defPPr marL="432000" marR="0" lvl="0" indent="-324000">
              <a:spcBef>
                <a:spcPts val="0"/>
              </a:spcBef>
              <a:spcAft>
                <a:spcPts val="1417"/>
              </a:spcAft>
              <a:buSzPct val="45000"/>
              <a:buFont typeface="StarSymbol"/>
              <a:buNone/>
              <a:defRPr lang="en-US" sz="3200" b="0" i="0" u="none" strike="noStrike">
                <a:ln>
                  <a:noFill/>
                </a:ln>
                <a:latin typeface="Albany" pitchFamily="18"/>
                <a:ea typeface="Andale Sans UI" pitchFamily="2"/>
                <a:cs typeface="Tahoma" pitchFamily="2"/>
              </a:defRPr>
            </a:defPPr>
            <a:lvl1pPr marL="432000" marR="0" lvl="0" indent="-324000">
              <a:spcBef>
                <a:spcPts val="0"/>
              </a:spcBef>
              <a:spcAft>
                <a:spcPts val="1417"/>
              </a:spcAft>
              <a:buSzPct val="45000"/>
              <a:buFont typeface="StarSymbol"/>
              <a:buChar char="●"/>
              <a:defRPr lang="en-US" sz="3200" b="0" i="0" u="none" strike="noStrike">
                <a:ln>
                  <a:noFill/>
                </a:ln>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Albany" pitchFamily="18"/>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Albany" pitchFamily="18"/>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Albany" pitchFamily="18"/>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9pPr>
          </a:lstStyle>
          <a:p>
            <a:pPr lvl="0"/>
            <a:r>
              <a:rPr lang="en-US" sz="2600"/>
              <a:t>Goal – create architecture for implementation</a:t>
            </a:r>
          </a:p>
          <a:p>
            <a:pPr lvl="0"/>
            <a:r>
              <a:rPr lang="en-US" sz="2600"/>
              <a:t>Represent objects, classes and relationships among them</a:t>
            </a:r>
          </a:p>
          <a:p>
            <a:pPr lvl="0"/>
            <a:r>
              <a:rPr lang="en-US" sz="2600"/>
              <a:t>Purpose of design ensure:</a:t>
            </a:r>
          </a:p>
          <a:p>
            <a:pPr lvl="1" rtl="0" hangingPunct="0"/>
            <a:r>
              <a:rPr lang="en-US" sz="2400"/>
              <a:t>Satisfy requirements and provide desired services</a:t>
            </a:r>
          </a:p>
          <a:p>
            <a:pPr lvl="1" rtl="0" hangingPunct="0"/>
            <a:r>
              <a:rPr lang="en-US" sz="2400"/>
              <a:t>Design flexible enough to accommodate future changes and enhancements</a:t>
            </a:r>
          </a:p>
          <a:p>
            <a:pPr lvl="1" rtl="0" hangingPunct="0"/>
            <a:r>
              <a:rPr lang="en-US" sz="2400"/>
              <a:t>Feasible and efficient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665163"/>
            <a:ext cx="7675563" cy="8382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Implementation</a:t>
            </a:r>
          </a:p>
        </p:txBody>
      </p:sp>
      <p:sp>
        <p:nvSpPr>
          <p:cNvPr id="3" name="Text Placeholder 2"/>
          <p:cNvSpPr txBox="1">
            <a:spLocks noGrp="1"/>
          </p:cNvSpPr>
          <p:nvPr>
            <p:ph type="body" idx="4294967295"/>
          </p:nvPr>
        </p:nvSpPr>
        <p:spPr>
          <a:xfrm>
            <a:off x="685800" y="1768475"/>
            <a:ext cx="8458200" cy="4170363"/>
          </a:xfrm>
        </p:spPr>
        <p:txBody>
          <a:bodyPr/>
          <a:lstStyle>
            <a:defPPr marL="432000" marR="0" lvl="0" indent="-324000">
              <a:spcBef>
                <a:spcPts val="0"/>
              </a:spcBef>
              <a:spcAft>
                <a:spcPts val="1417"/>
              </a:spcAft>
              <a:buSzPct val="45000"/>
              <a:buFont typeface="StarSymbol"/>
              <a:buNone/>
              <a:defRPr lang="en-US" sz="3200" b="0" i="0" u="none" strike="noStrike">
                <a:ln>
                  <a:noFill/>
                </a:ln>
                <a:latin typeface="Albany" pitchFamily="18"/>
                <a:ea typeface="Andale Sans UI" pitchFamily="2"/>
                <a:cs typeface="Tahoma" pitchFamily="2"/>
              </a:defRPr>
            </a:defPPr>
            <a:lvl1pPr marL="432000" marR="0" lvl="0" indent="-324000">
              <a:spcBef>
                <a:spcPts val="0"/>
              </a:spcBef>
              <a:spcAft>
                <a:spcPts val="1417"/>
              </a:spcAft>
              <a:buSzPct val="45000"/>
              <a:buFont typeface="StarSymbol"/>
              <a:buChar char="●"/>
              <a:defRPr lang="en-US" sz="3200" b="0" i="0" u="none" strike="noStrike">
                <a:ln>
                  <a:noFill/>
                </a:ln>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Albany" pitchFamily="18"/>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Albany" pitchFamily="18"/>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Albany" pitchFamily="18"/>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9pPr>
          </a:lstStyle>
          <a:p>
            <a:pPr lvl="0"/>
            <a:r>
              <a:rPr lang="en-US"/>
              <a:t>Converting design into working program</a:t>
            </a:r>
          </a:p>
          <a:p>
            <a:pPr lvl="0"/>
            <a:r>
              <a:rPr lang="en-US"/>
              <a:t>Involves coding, unit testing, debugging</a:t>
            </a:r>
          </a:p>
          <a:p>
            <a:pPr lvl="0"/>
            <a:r>
              <a:rPr lang="en-US"/>
              <a:t>Concerns include</a:t>
            </a:r>
          </a:p>
          <a:p>
            <a:pPr lvl="1" rtl="0" hangingPunct="0"/>
            <a:r>
              <a:rPr lang="en-US"/>
              <a:t>Is implementation correct?</a:t>
            </a:r>
          </a:p>
          <a:p>
            <a:pPr lvl="1" rtl="0" hangingPunct="0"/>
            <a:r>
              <a:rPr lang="en-US"/>
              <a:t>Is implementation efficient and maintainable?</a:t>
            </a:r>
          </a:p>
          <a:p>
            <a:pPr lvl="1" rtl="0" hangingPunct="0"/>
            <a:r>
              <a:rPr lang="en-US"/>
              <a:t>Is implementation robust, tolerate faults and recover from failures?</a:t>
            </a:r>
          </a:p>
        </p:txBody>
      </p:sp>
      <p:sp>
        <p:nvSpPr>
          <p:cNvPr id="4" name="Rectangle 3"/>
          <p:cNvSpPr/>
          <p:nvPr/>
        </p:nvSpPr>
        <p:spPr>
          <a:xfrm>
            <a:off x="7675563" y="665163"/>
            <a:ext cx="706437" cy="401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F16</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665163"/>
            <a:ext cx="7675563" cy="8382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Maintenance</a:t>
            </a:r>
          </a:p>
        </p:txBody>
      </p:sp>
      <p:sp>
        <p:nvSpPr>
          <p:cNvPr id="3" name="Text Placeholder 2"/>
          <p:cNvSpPr txBox="1">
            <a:spLocks noGrp="1"/>
          </p:cNvSpPr>
          <p:nvPr>
            <p:ph type="body" idx="4294967295"/>
          </p:nvPr>
        </p:nvSpPr>
        <p:spPr>
          <a:xfrm>
            <a:off x="1109663" y="1768475"/>
            <a:ext cx="8034337" cy="3367088"/>
          </a:xfrm>
        </p:spPr>
        <p:txBody>
          <a:bodyPr>
            <a:normAutofit lnSpcReduction="10000"/>
          </a:bodyPr>
          <a:lstStyle>
            <a:defPPr marL="432000" marR="0" lvl="0" indent="-324000">
              <a:spcBef>
                <a:spcPts val="0"/>
              </a:spcBef>
              <a:spcAft>
                <a:spcPts val="1417"/>
              </a:spcAft>
              <a:buSzPct val="45000"/>
              <a:buFont typeface="StarSymbol"/>
              <a:buNone/>
              <a:defRPr lang="en-US" sz="3200" b="0" i="0" u="none" strike="noStrike">
                <a:ln>
                  <a:noFill/>
                </a:ln>
                <a:latin typeface="Albany" pitchFamily="18"/>
                <a:ea typeface="Andale Sans UI" pitchFamily="2"/>
                <a:cs typeface="Tahoma" pitchFamily="2"/>
              </a:defRPr>
            </a:defPPr>
            <a:lvl1pPr marL="432000" marR="0" lvl="0" indent="-324000">
              <a:spcBef>
                <a:spcPts val="0"/>
              </a:spcBef>
              <a:spcAft>
                <a:spcPts val="1417"/>
              </a:spcAft>
              <a:buSzPct val="45000"/>
              <a:buFont typeface="StarSymbol"/>
              <a:buChar char="●"/>
              <a:defRPr lang="en-US" sz="3200" b="0" i="0" u="none" strike="noStrike">
                <a:ln>
                  <a:noFill/>
                </a:ln>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Albany" pitchFamily="18"/>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Albany" pitchFamily="18"/>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Albany" pitchFamily="18"/>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9pPr>
          </a:lstStyle>
          <a:p>
            <a:pPr lvl="0"/>
            <a:r>
              <a:rPr lang="en-US"/>
              <a:t>Goal - manage post-delivery evolution</a:t>
            </a:r>
          </a:p>
          <a:p>
            <a:pPr lvl="0"/>
            <a:r>
              <a:rPr lang="en-US"/>
              <a:t>Maintenance tasks</a:t>
            </a:r>
          </a:p>
          <a:p>
            <a:pPr lvl="1" rtl="0" hangingPunct="0"/>
            <a:r>
              <a:rPr lang="en-US"/>
              <a:t>Removing bugs</a:t>
            </a:r>
          </a:p>
          <a:p>
            <a:pPr lvl="1" rtl="0" hangingPunct="0"/>
            <a:r>
              <a:rPr lang="en-US"/>
              <a:t>Enhancing functionality</a:t>
            </a:r>
          </a:p>
          <a:p>
            <a:pPr lvl="1" rtl="0" hangingPunct="0"/>
            <a:r>
              <a:rPr lang="en-US"/>
              <a:t>Adapting system to evolving needs and environments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458788"/>
            <a:ext cx="7675563" cy="1250950"/>
          </a:xfrm>
        </p:spPr>
        <p:txBody>
          <a:bodyP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Key features of iterative development</a:t>
            </a:r>
          </a:p>
        </p:txBody>
      </p:sp>
      <p:sp>
        <p:nvSpPr>
          <p:cNvPr id="3" name="Text Placeholder 2"/>
          <p:cNvSpPr txBox="1">
            <a:spLocks noGrp="1"/>
          </p:cNvSpPr>
          <p:nvPr>
            <p:ph type="body" idx="4294967295"/>
          </p:nvPr>
        </p:nvSpPr>
        <p:spPr>
          <a:xfrm>
            <a:off x="381001" y="1768474"/>
            <a:ext cx="8763000" cy="4860925"/>
          </a:xfrm>
        </p:spPr>
        <p:txBody>
          <a:bodyPr>
            <a:normAutofit fontScale="92500" lnSpcReduction="20000"/>
          </a:bodyPr>
          <a:lstStyle>
            <a:defPPr marL="432000" marR="0" lvl="0" indent="-324000">
              <a:spcBef>
                <a:spcPts val="0"/>
              </a:spcBef>
              <a:spcAft>
                <a:spcPts val="1417"/>
              </a:spcAft>
              <a:buSzPct val="45000"/>
              <a:buFont typeface="StarSymbol"/>
              <a:buNone/>
              <a:defRPr lang="en-US" sz="3200" b="0" i="0" u="none" strike="noStrike">
                <a:ln>
                  <a:noFill/>
                </a:ln>
                <a:latin typeface="Albany" pitchFamily="18"/>
                <a:ea typeface="Andale Sans UI" pitchFamily="2"/>
                <a:cs typeface="Tahoma" pitchFamily="2"/>
              </a:defRPr>
            </a:defPPr>
            <a:lvl1pPr marL="432000" marR="0" lvl="0" indent="-324000">
              <a:spcBef>
                <a:spcPts val="0"/>
              </a:spcBef>
              <a:spcAft>
                <a:spcPts val="1417"/>
              </a:spcAft>
              <a:buSzPct val="45000"/>
              <a:buFont typeface="StarSymbol"/>
              <a:buChar char="●"/>
              <a:defRPr lang="en-US" sz="3200" b="0" i="0" u="none" strike="noStrike">
                <a:ln>
                  <a:noFill/>
                </a:ln>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Albany" pitchFamily="18"/>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Albany" pitchFamily="18"/>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Albany" pitchFamily="18"/>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9pPr>
          </a:lstStyle>
          <a:p>
            <a:pPr lvl="0"/>
            <a:r>
              <a:rPr lang="en-US" dirty="0"/>
              <a:t>Each iteration relatively small can be completed in short period of time</a:t>
            </a:r>
          </a:p>
          <a:p>
            <a:pPr lvl="0"/>
            <a:r>
              <a:rPr lang="en-US" dirty="0"/>
              <a:t>Each iteration results in a release of an </a:t>
            </a:r>
            <a:r>
              <a:rPr lang="en-US" b="1" dirty="0"/>
              <a:t>executable</a:t>
            </a:r>
            <a:r>
              <a:rPr lang="en-US" dirty="0"/>
              <a:t> product or component, which is part of the final </a:t>
            </a:r>
            <a:r>
              <a:rPr lang="en-US" dirty="0" smtClean="0"/>
              <a:t>product</a:t>
            </a:r>
          </a:p>
          <a:p>
            <a:pPr lvl="0">
              <a:buFont typeface="Wingdings" panose="05000000000000000000" pitchFamily="2" charset="2"/>
              <a:buChar char="Ø"/>
            </a:pPr>
            <a:r>
              <a:rPr lang="en-US" dirty="0" smtClean="0">
                <a:solidFill>
                  <a:srgbClr val="FF0000"/>
                </a:solidFill>
              </a:rPr>
              <a:t>Must try to avoid the temptation to only add on.  Refactoring to take advantage of design patterns is critical to avoiding code becoming increasingly fragile and greatly improves the maintainability and ease at which enhancements can be made in the future.</a:t>
            </a:r>
          </a:p>
          <a:p>
            <a:pPr marL="108000" lvl="0" indent="0">
              <a:buNone/>
            </a:pPr>
            <a:endParaRPr lang="en-US"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665163"/>
            <a:ext cx="7675563" cy="8382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Rational Unified Process </a:t>
            </a:r>
            <a:r>
              <a:rPr lang="en-US" sz="3600"/>
              <a:t>(RUP)</a:t>
            </a:r>
          </a:p>
        </p:txBody>
      </p:sp>
      <p:sp>
        <p:nvSpPr>
          <p:cNvPr id="3" name="Text Placeholder 2"/>
          <p:cNvSpPr txBox="1">
            <a:spLocks noGrp="1"/>
          </p:cNvSpPr>
          <p:nvPr>
            <p:ph type="body" idx="4294967295"/>
          </p:nvPr>
        </p:nvSpPr>
        <p:spPr>
          <a:xfrm>
            <a:off x="1109663" y="1768475"/>
            <a:ext cx="8034337" cy="4400550"/>
          </a:xfrm>
        </p:spPr>
        <p:txBody>
          <a:bodyPr>
            <a:normAutofit lnSpcReduction="10000"/>
          </a:bodyPr>
          <a:lstStyle>
            <a:defPPr marL="432000" marR="0" lvl="0" indent="-324000">
              <a:spcBef>
                <a:spcPts val="0"/>
              </a:spcBef>
              <a:spcAft>
                <a:spcPts val="1417"/>
              </a:spcAft>
              <a:buSzPct val="45000"/>
              <a:buFont typeface="StarSymbol"/>
              <a:buNone/>
              <a:defRPr lang="en-US" sz="3200" b="0" i="0" u="none" strike="noStrike">
                <a:ln>
                  <a:noFill/>
                </a:ln>
                <a:latin typeface="Albany" pitchFamily="18"/>
                <a:ea typeface="Andale Sans UI" pitchFamily="2"/>
                <a:cs typeface="Tahoma" pitchFamily="2"/>
              </a:defRPr>
            </a:defPPr>
            <a:lvl1pPr marL="432000" marR="0" lvl="0" indent="-324000">
              <a:spcBef>
                <a:spcPts val="0"/>
              </a:spcBef>
              <a:spcAft>
                <a:spcPts val="1417"/>
              </a:spcAft>
              <a:buSzPct val="45000"/>
              <a:buFont typeface="StarSymbol"/>
              <a:buChar char="●"/>
              <a:defRPr lang="en-US" sz="3200" b="0" i="0" u="none" strike="noStrike">
                <a:ln>
                  <a:noFill/>
                </a:ln>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Albany" pitchFamily="18"/>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Albany" pitchFamily="18"/>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Albany" pitchFamily="18"/>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9pPr>
          </a:lstStyle>
          <a:p>
            <a:pPr lvl="0"/>
            <a:r>
              <a:rPr lang="en-US" sz="2600" dirty="0"/>
              <a:t>Guidelines for carrying out development activities</a:t>
            </a:r>
          </a:p>
          <a:p>
            <a:pPr lvl="0"/>
            <a:r>
              <a:rPr lang="en-US" sz="2600" dirty="0"/>
              <a:t>Key practices</a:t>
            </a:r>
          </a:p>
          <a:p>
            <a:pPr lvl="1" rtl="0" hangingPunct="0"/>
            <a:r>
              <a:rPr lang="en-US" sz="2600" dirty="0"/>
              <a:t>Iterative development</a:t>
            </a:r>
          </a:p>
          <a:p>
            <a:pPr lvl="1" rtl="0" hangingPunct="0"/>
            <a:r>
              <a:rPr lang="en-US" sz="2600" dirty="0"/>
              <a:t>Systematically elicit, organize, and manage changing requirements</a:t>
            </a:r>
          </a:p>
          <a:p>
            <a:pPr lvl="1" rtl="0" hangingPunct="0"/>
            <a:r>
              <a:rPr lang="en-US" sz="2600" dirty="0">
                <a:solidFill>
                  <a:srgbClr val="FF0000"/>
                </a:solidFill>
              </a:rPr>
              <a:t>Component based architecture</a:t>
            </a:r>
          </a:p>
          <a:p>
            <a:pPr lvl="1" rtl="0" hangingPunct="0"/>
            <a:r>
              <a:rPr lang="en-US" sz="2600" dirty="0">
                <a:solidFill>
                  <a:srgbClr val="FF0000"/>
                </a:solidFill>
              </a:rPr>
              <a:t>Visually model using UML</a:t>
            </a:r>
          </a:p>
          <a:p>
            <a:pPr lvl="1" rtl="0" hangingPunct="0"/>
            <a:r>
              <a:rPr lang="en-US" sz="2600" dirty="0">
                <a:solidFill>
                  <a:srgbClr val="FF0000"/>
                </a:solidFill>
              </a:rPr>
              <a:t>Continuously verify software quality</a:t>
            </a:r>
          </a:p>
          <a:p>
            <a:pPr lvl="1" rtl="0" hangingPunct="0"/>
            <a:r>
              <a:rPr lang="en-US" sz="2600" dirty="0"/>
              <a:t>Control changes to software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665163"/>
            <a:ext cx="7675563" cy="8382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RUP</a:t>
            </a:r>
          </a:p>
        </p:txBody>
      </p:sp>
      <p:sp>
        <p:nvSpPr>
          <p:cNvPr id="3" name="Text Placeholder 2"/>
          <p:cNvSpPr txBox="1">
            <a:spLocks noGrp="1"/>
          </p:cNvSpPr>
          <p:nvPr>
            <p:ph type="body" idx="4294967295"/>
          </p:nvPr>
        </p:nvSpPr>
        <p:spPr>
          <a:xfrm>
            <a:off x="685800" y="1371600"/>
            <a:ext cx="8458200" cy="5094288"/>
          </a:xfrm>
        </p:spPr>
        <p:txBody>
          <a:bodyPr>
            <a:normAutofit lnSpcReduction="10000"/>
          </a:bodyPr>
          <a:lstStyle>
            <a:defPPr marL="432000" marR="0" lvl="0" indent="-324000">
              <a:spcBef>
                <a:spcPts val="0"/>
              </a:spcBef>
              <a:spcAft>
                <a:spcPts val="1417"/>
              </a:spcAft>
              <a:buSzPct val="45000"/>
              <a:buFont typeface="StarSymbol"/>
              <a:buNone/>
              <a:defRPr lang="en-US" sz="3200" b="0" i="0" u="none" strike="noStrike">
                <a:ln>
                  <a:noFill/>
                </a:ln>
                <a:latin typeface="Albany" pitchFamily="18"/>
                <a:ea typeface="Andale Sans UI" pitchFamily="2"/>
                <a:cs typeface="Tahoma" pitchFamily="2"/>
              </a:defRPr>
            </a:defPPr>
            <a:lvl1pPr marL="432000" marR="0" lvl="0" indent="-324000">
              <a:spcBef>
                <a:spcPts val="0"/>
              </a:spcBef>
              <a:spcAft>
                <a:spcPts val="1417"/>
              </a:spcAft>
              <a:buSzPct val="45000"/>
              <a:buFont typeface="StarSymbol"/>
              <a:buChar char="●"/>
              <a:defRPr lang="en-US" sz="3200" b="0" i="0" u="none" strike="noStrike">
                <a:ln>
                  <a:noFill/>
                </a:ln>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Albany" pitchFamily="18"/>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Albany" pitchFamily="18"/>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Albany" pitchFamily="18"/>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9pPr>
          </a:lstStyle>
          <a:p>
            <a:pPr lvl="0"/>
            <a:r>
              <a:rPr lang="en-US" sz="2400" dirty="0"/>
              <a:t>Build models rather than paper documents</a:t>
            </a:r>
          </a:p>
          <a:p>
            <a:pPr marL="457200" lvl="1" indent="-283320" rtl="0" hangingPunct="0"/>
            <a:r>
              <a:rPr lang="en-US" sz="2200" dirty="0"/>
              <a:t>Business model: abstraction of organization</a:t>
            </a:r>
          </a:p>
          <a:p>
            <a:pPr marL="457200" lvl="1" indent="-283320" rtl="0" hangingPunct="0"/>
            <a:r>
              <a:rPr lang="en-US" sz="2200" dirty="0"/>
              <a:t>Domain model: establishes context</a:t>
            </a:r>
          </a:p>
          <a:p>
            <a:pPr marL="457200" lvl="1" indent="-283320" rtl="0" hangingPunct="0"/>
            <a:r>
              <a:rPr lang="en-US" sz="2200" dirty="0"/>
              <a:t>Use case model: functional requirements</a:t>
            </a:r>
          </a:p>
          <a:p>
            <a:pPr marL="457200" lvl="1" indent="-283320" rtl="0" hangingPunct="0"/>
            <a:r>
              <a:rPr lang="en-US" sz="2200" dirty="0"/>
              <a:t>Analysis model (optional): idea design</a:t>
            </a:r>
          </a:p>
          <a:p>
            <a:pPr marL="457200" lvl="1" indent="-283320" rtl="0" hangingPunct="0"/>
            <a:r>
              <a:rPr lang="en-US" sz="2200" dirty="0">
                <a:solidFill>
                  <a:srgbClr val="FF0000"/>
                </a:solidFill>
              </a:rPr>
              <a:t>Design model: core model for driving implementation mapping models to solutions</a:t>
            </a:r>
          </a:p>
          <a:p>
            <a:pPr marL="457200" lvl="1" indent="-283320" rtl="0" hangingPunct="0"/>
            <a:r>
              <a:rPr lang="en-US" sz="2200" dirty="0">
                <a:solidFill>
                  <a:srgbClr val="FF0000"/>
                </a:solidFill>
              </a:rPr>
              <a:t>Process model (optional): concurrency and synchronization</a:t>
            </a:r>
          </a:p>
          <a:p>
            <a:pPr marL="457200" lvl="1" indent="-283320" rtl="0" hangingPunct="0"/>
            <a:r>
              <a:rPr lang="en-US" sz="2200" dirty="0"/>
              <a:t>Deployment model: hardware topology</a:t>
            </a:r>
          </a:p>
          <a:p>
            <a:pPr marL="457200" lvl="1" indent="-283320" rtl="0" hangingPunct="0"/>
            <a:r>
              <a:rPr lang="en-US" sz="2200" dirty="0">
                <a:solidFill>
                  <a:srgbClr val="FF0000"/>
                </a:solidFill>
              </a:rPr>
              <a:t>Implementation model: parts used to assemble release of physical system</a:t>
            </a:r>
          </a:p>
          <a:p>
            <a:pPr marL="457200" lvl="1" indent="-283320" rtl="0" hangingPunct="0"/>
            <a:r>
              <a:rPr lang="en-US" sz="2200" dirty="0">
                <a:solidFill>
                  <a:srgbClr val="FF0000"/>
                </a:solidFill>
              </a:rPr>
              <a:t>Test model: paths to validate and verify </a:t>
            </a:r>
            <a:r>
              <a:rPr lang="en-US" sz="2200" dirty="0" smtClean="0">
                <a:solidFill>
                  <a:srgbClr val="FF0000"/>
                </a:solidFill>
              </a:rPr>
              <a:t>system</a:t>
            </a:r>
            <a:endParaRPr lang="en-US" sz="2200" dirty="0">
              <a:solidFill>
                <a:srgbClr val="FF0000"/>
              </a:solidFill>
            </a:endParaRPr>
          </a:p>
        </p:txBody>
      </p:sp>
      <p:sp>
        <p:nvSpPr>
          <p:cNvPr id="4" name="Rounded Rectangular Callout 3"/>
          <p:cNvSpPr/>
          <p:nvPr/>
        </p:nvSpPr>
        <p:spPr>
          <a:xfrm>
            <a:off x="7010400" y="5791200"/>
            <a:ext cx="1600200" cy="762000"/>
          </a:xfrm>
          <a:prstGeom prst="wedgeRoundRectCallout">
            <a:avLst>
              <a:gd name="adj1" fmla="val -84020"/>
              <a:gd name="adj2" fmla="val -326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We will cover some aspects of this</a:t>
            </a:r>
            <a:endParaRPr lang="en-US" sz="16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Modeling using UML</a:t>
            </a:r>
            <a:endParaRPr lang="en-US" dirty="0">
              <a:solidFill>
                <a:schemeClr val="tx1"/>
              </a:solidFill>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21035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53040" y="620280"/>
            <a:ext cx="7674480" cy="9288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a:buNone/>
            </a:pPr>
            <a:r>
              <a:rPr lang="en-US"/>
              <a:t>Topics</a:t>
            </a:r>
          </a:p>
        </p:txBody>
      </p:sp>
      <p:sp>
        <p:nvSpPr>
          <p:cNvPr id="3" name="Text Placeholder 2"/>
          <p:cNvSpPr txBox="1">
            <a:spLocks noGrp="1"/>
          </p:cNvSpPr>
          <p:nvPr>
            <p:ph type="body" idx="4294967295"/>
          </p:nvPr>
        </p:nvSpPr>
        <p:spPr>
          <a:xfrm>
            <a:off x="653040" y="1767960"/>
            <a:ext cx="8033400" cy="3367080"/>
          </a:xfrm>
        </p:spPr>
        <p:txBody>
          <a:bodyPr/>
          <a:lstStyle>
            <a:defPPr marL="432000" marR="0" lvl="0" indent="-324000">
              <a:spcBef>
                <a:spcPts val="0"/>
              </a:spcBef>
              <a:spcAft>
                <a:spcPts val="1417"/>
              </a:spcAft>
              <a:buSzPct val="45000"/>
              <a:buFont typeface="StarSymbol"/>
              <a:buNone/>
              <a:defRPr lang="en-US" sz="3200" b="0" i="0" u="none" strike="noStrike">
                <a:ln>
                  <a:noFill/>
                </a:ln>
                <a:latin typeface="Albany" pitchFamily="18"/>
                <a:ea typeface="Andale Sans UI" pitchFamily="2"/>
                <a:cs typeface="Tahoma" pitchFamily="2"/>
              </a:defRPr>
            </a:defPPr>
            <a:lvl1pPr marL="432000" marR="0" lvl="0" indent="-324000">
              <a:spcBef>
                <a:spcPts val="0"/>
              </a:spcBef>
              <a:spcAft>
                <a:spcPts val="1417"/>
              </a:spcAft>
              <a:buSzPct val="45000"/>
              <a:buFont typeface="StarSymbol"/>
              <a:buChar char="●"/>
              <a:defRPr lang="en-US" sz="3200" b="0" i="0" u="none" strike="noStrike">
                <a:ln>
                  <a:noFill/>
                </a:ln>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Albany" pitchFamily="18"/>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Albany" pitchFamily="18"/>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Albany" pitchFamily="18"/>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9pPr>
          </a:lstStyle>
          <a:p>
            <a:pPr lvl="0"/>
            <a:r>
              <a:rPr lang="en-US"/>
              <a:t>Principles and concepts</a:t>
            </a:r>
          </a:p>
          <a:p>
            <a:pPr lvl="0"/>
            <a:r>
              <a:rPr lang="en-US"/>
              <a:t>Modeling relationships and structures</a:t>
            </a:r>
          </a:p>
          <a:p>
            <a:pPr lvl="0"/>
            <a:r>
              <a:rPr lang="en-US"/>
              <a:t>Modeling requirements with use cases</a:t>
            </a:r>
          </a:p>
        </p:txBody>
      </p:sp>
    </p:spTree>
    <p:extLst>
      <p:ext uri="{BB962C8B-B14F-4D97-AF65-F5344CB8AC3E}">
        <p14:creationId xmlns:p14="http://schemas.microsoft.com/office/powerpoint/2010/main" val="719779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53040" y="587160"/>
            <a:ext cx="7674480" cy="99432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Unified Modeling Language </a:t>
            </a:r>
            <a:r>
              <a:rPr lang="en-US" sz="2600"/>
              <a:t>(UML)</a:t>
            </a:r>
          </a:p>
        </p:txBody>
      </p:sp>
      <p:sp>
        <p:nvSpPr>
          <p:cNvPr id="3" name="Text Placeholder 2"/>
          <p:cNvSpPr txBox="1">
            <a:spLocks noGrp="1"/>
          </p:cNvSpPr>
          <p:nvPr>
            <p:ph type="body" idx="4294967295"/>
          </p:nvPr>
        </p:nvSpPr>
        <p:spPr>
          <a:xfrm>
            <a:off x="653040" y="1767960"/>
            <a:ext cx="8033400" cy="3367080"/>
          </a:xfrm>
        </p:spPr>
        <p:txBody>
          <a:bodyPr/>
          <a:lstStyle>
            <a:defPPr marL="432000" marR="0" lvl="0" indent="-324000">
              <a:spcBef>
                <a:spcPts val="0"/>
              </a:spcBef>
              <a:spcAft>
                <a:spcPts val="1417"/>
              </a:spcAft>
              <a:buSzPct val="45000"/>
              <a:buFont typeface="StarSymbol"/>
              <a:buNone/>
              <a:defRPr lang="en-US" sz="3200" b="0" i="0" u="none" strike="noStrike">
                <a:ln>
                  <a:noFill/>
                </a:ln>
                <a:latin typeface="Albany" pitchFamily="18"/>
                <a:ea typeface="Andale Sans UI" pitchFamily="2"/>
                <a:cs typeface="Tahoma" pitchFamily="2"/>
              </a:defRPr>
            </a:defPPr>
            <a:lvl1pPr marL="432000" marR="0" lvl="0" indent="-324000">
              <a:spcBef>
                <a:spcPts val="0"/>
              </a:spcBef>
              <a:spcAft>
                <a:spcPts val="1417"/>
              </a:spcAft>
              <a:buSzPct val="45000"/>
              <a:buFont typeface="StarSymbol"/>
              <a:buChar char="●"/>
              <a:defRPr lang="en-US" sz="3200" b="0" i="0" u="none" strike="noStrike">
                <a:ln>
                  <a:noFill/>
                </a:ln>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Albany" pitchFamily="18"/>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Albany" pitchFamily="18"/>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Albany" pitchFamily="18"/>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9pPr>
          </a:lstStyle>
          <a:p>
            <a:pPr lvl="0"/>
            <a:r>
              <a:rPr lang="en-US"/>
              <a:t>Graphical notation for describing OO models</a:t>
            </a:r>
          </a:p>
          <a:p>
            <a:pPr lvl="0"/>
            <a:r>
              <a:rPr lang="en-US"/>
              <a:t>Provides standards used across projects</a:t>
            </a:r>
          </a:p>
          <a:p>
            <a:pPr lvl="0"/>
            <a:r>
              <a:rPr lang="en-US"/>
              <a:t>Notation is precise and descriptive</a:t>
            </a:r>
          </a:p>
          <a:p>
            <a:pPr lvl="0"/>
            <a:r>
              <a:rPr lang="en-US"/>
              <a:t>Allows visual models to largely replace text based documentation</a:t>
            </a:r>
          </a:p>
        </p:txBody>
      </p:sp>
    </p:spTree>
    <p:extLst>
      <p:ext uri="{BB962C8B-B14F-4D97-AF65-F5344CB8AC3E}">
        <p14:creationId xmlns:p14="http://schemas.microsoft.com/office/powerpoint/2010/main" val="309916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53040" y="620280"/>
            <a:ext cx="7674480" cy="9288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Class vs Object</a:t>
            </a:r>
          </a:p>
        </p:txBody>
      </p:sp>
      <p:sp>
        <p:nvSpPr>
          <p:cNvPr id="3" name="Text Placeholder 2"/>
          <p:cNvSpPr txBox="1">
            <a:spLocks noGrp="1"/>
          </p:cNvSpPr>
          <p:nvPr>
            <p:ph type="body" idx="4294967295"/>
          </p:nvPr>
        </p:nvSpPr>
        <p:spPr>
          <a:xfrm>
            <a:off x="653040" y="1767960"/>
            <a:ext cx="8033400" cy="3457439"/>
          </a:xfrm>
        </p:spPr>
        <p:txBody>
          <a:bodyPr/>
          <a:lstStyle>
            <a:defPPr marL="432000" marR="0" lvl="0" indent="-324000">
              <a:spcBef>
                <a:spcPts val="0"/>
              </a:spcBef>
              <a:spcAft>
                <a:spcPts val="1417"/>
              </a:spcAft>
              <a:buSzPct val="45000"/>
              <a:buFont typeface="StarSymbol"/>
              <a:buNone/>
              <a:defRPr lang="en-US" sz="3200" b="0" i="0" u="none" strike="noStrike">
                <a:ln>
                  <a:noFill/>
                </a:ln>
                <a:latin typeface="Albany" pitchFamily="18"/>
                <a:ea typeface="Andale Sans UI" pitchFamily="2"/>
                <a:cs typeface="Tahoma" pitchFamily="2"/>
              </a:defRPr>
            </a:defPPr>
            <a:lvl1pPr marL="432000" marR="0" lvl="0" indent="-324000">
              <a:spcBef>
                <a:spcPts val="0"/>
              </a:spcBef>
              <a:spcAft>
                <a:spcPts val="1417"/>
              </a:spcAft>
              <a:buSzPct val="45000"/>
              <a:buFont typeface="StarSymbol"/>
              <a:buChar char="●"/>
              <a:defRPr lang="en-US" sz="3200" b="0" i="0" u="none" strike="noStrike">
                <a:ln>
                  <a:noFill/>
                </a:ln>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Albany" pitchFamily="18"/>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Albany" pitchFamily="18"/>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Albany" pitchFamily="18"/>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9pPr>
          </a:lstStyle>
          <a:p>
            <a:pPr lvl="0"/>
            <a:r>
              <a:rPr lang="en-US"/>
              <a:t>Both can be viewed in terms of:</a:t>
            </a:r>
          </a:p>
          <a:p>
            <a:pPr lvl="1" rtl="0" hangingPunct="0"/>
            <a:r>
              <a:rPr lang="en-US"/>
              <a:t>Interpretation of real world, and</a:t>
            </a:r>
          </a:p>
          <a:p>
            <a:pPr lvl="1" rtl="0" hangingPunct="0"/>
            <a:r>
              <a:rPr lang="en-US"/>
              <a:t>Representation in model</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733800"/>
            <a:ext cx="8753475"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6838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620713"/>
            <a:ext cx="7675563" cy="928687"/>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a:buNone/>
            </a:pPr>
            <a:r>
              <a:rPr lang="en-US"/>
              <a:t>Topics</a:t>
            </a:r>
          </a:p>
        </p:txBody>
      </p:sp>
      <p:sp>
        <p:nvSpPr>
          <p:cNvPr id="3" name="Text Placeholder 2"/>
          <p:cNvSpPr txBox="1">
            <a:spLocks noGrp="1"/>
          </p:cNvSpPr>
          <p:nvPr>
            <p:ph type="body" idx="4294967295"/>
          </p:nvPr>
        </p:nvSpPr>
        <p:spPr>
          <a:xfrm>
            <a:off x="1109663" y="1768475"/>
            <a:ext cx="8034337" cy="3367088"/>
          </a:xfrm>
        </p:spPr>
        <p:txBody>
          <a:bodyPr>
            <a:normAutofit lnSpcReduction="10000"/>
          </a:bodyPr>
          <a:lstStyle>
            <a:defPPr marL="432000" marR="0" lvl="0" indent="-324000">
              <a:spcBef>
                <a:spcPts val="0"/>
              </a:spcBef>
              <a:spcAft>
                <a:spcPts val="1417"/>
              </a:spcAft>
              <a:buSzPct val="45000"/>
              <a:buFont typeface="StarSymbol"/>
              <a:buNone/>
              <a:defRPr lang="en-US" sz="3200" b="0" i="0" u="none" strike="noStrike">
                <a:ln>
                  <a:noFill/>
                </a:ln>
                <a:latin typeface="Albany" pitchFamily="18"/>
                <a:ea typeface="Andale Sans UI" pitchFamily="2"/>
                <a:cs typeface="Tahoma" pitchFamily="2"/>
              </a:defRPr>
            </a:defPPr>
            <a:lvl1pPr marL="432000" marR="0" lvl="0" indent="-324000">
              <a:spcBef>
                <a:spcPts val="0"/>
              </a:spcBef>
              <a:spcAft>
                <a:spcPts val="1417"/>
              </a:spcAft>
              <a:buSzPct val="45000"/>
              <a:buFont typeface="StarSymbol"/>
              <a:buChar char="●"/>
              <a:defRPr lang="en-US" sz="3200" b="0" i="0" u="none" strike="noStrike">
                <a:ln>
                  <a:noFill/>
                </a:ln>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Albany" pitchFamily="18"/>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Albany" pitchFamily="18"/>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Albany" pitchFamily="18"/>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9pPr>
          </a:lstStyle>
          <a:p>
            <a:pPr lvl="0"/>
            <a:r>
              <a:rPr lang="en-US" dirty="0" smtClean="0"/>
              <a:t>Motivation</a:t>
            </a:r>
          </a:p>
          <a:p>
            <a:pPr lvl="1"/>
            <a:r>
              <a:rPr lang="en-US" dirty="0" smtClean="0"/>
              <a:t>Challenges</a:t>
            </a:r>
            <a:endParaRPr lang="en-US" dirty="0"/>
          </a:p>
          <a:p>
            <a:pPr lvl="1"/>
            <a:r>
              <a:rPr lang="en-US" dirty="0"/>
              <a:t>Development activities</a:t>
            </a:r>
          </a:p>
          <a:p>
            <a:pPr lvl="1"/>
            <a:r>
              <a:rPr lang="en-US" dirty="0"/>
              <a:t>Object orientation</a:t>
            </a:r>
          </a:p>
          <a:p>
            <a:pPr lvl="1"/>
            <a:r>
              <a:rPr lang="en-US" dirty="0" smtClean="0"/>
              <a:t>Quality system</a:t>
            </a:r>
          </a:p>
          <a:p>
            <a:r>
              <a:rPr lang="en-US" dirty="0" smtClean="0"/>
              <a:t>UML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53040" y="665280"/>
            <a:ext cx="7674480" cy="838439"/>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Class</a:t>
            </a:r>
          </a:p>
        </p:txBody>
      </p:sp>
      <p:sp>
        <p:nvSpPr>
          <p:cNvPr id="3" name="Text Placeholder 2"/>
          <p:cNvSpPr txBox="1">
            <a:spLocks noGrp="1"/>
          </p:cNvSpPr>
          <p:nvPr>
            <p:ph type="body" idx="4294967295"/>
          </p:nvPr>
        </p:nvSpPr>
        <p:spPr>
          <a:xfrm>
            <a:off x="653040" y="1767960"/>
            <a:ext cx="8033400" cy="4111920"/>
          </a:xfrm>
        </p:spPr>
        <p:txBody>
          <a:bodyPr>
            <a:normAutofit lnSpcReduction="10000"/>
          </a:bodyPr>
          <a:lstStyle>
            <a:defPPr marL="432000" marR="0" lvl="0" indent="-324000">
              <a:spcBef>
                <a:spcPts val="0"/>
              </a:spcBef>
              <a:spcAft>
                <a:spcPts val="1417"/>
              </a:spcAft>
              <a:buSzPct val="45000"/>
              <a:buFont typeface="StarSymbol"/>
              <a:buNone/>
              <a:defRPr lang="en-US" sz="3200" b="0" i="0" u="none" strike="noStrike">
                <a:ln>
                  <a:noFill/>
                </a:ln>
                <a:latin typeface="Albany" pitchFamily="18"/>
                <a:ea typeface="Andale Sans UI" pitchFamily="2"/>
                <a:cs typeface="Tahoma" pitchFamily="2"/>
              </a:defRPr>
            </a:defPPr>
            <a:lvl1pPr marL="432000" marR="0" lvl="0" indent="-324000">
              <a:spcBef>
                <a:spcPts val="0"/>
              </a:spcBef>
              <a:spcAft>
                <a:spcPts val="1417"/>
              </a:spcAft>
              <a:buSzPct val="45000"/>
              <a:buFont typeface="StarSymbol"/>
              <a:buChar char="●"/>
              <a:defRPr lang="en-US" sz="3200" b="0" i="0" u="none" strike="noStrike">
                <a:ln>
                  <a:noFill/>
                </a:ln>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Albany" pitchFamily="18"/>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Albany" pitchFamily="18"/>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Albany" pitchFamily="18"/>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9pPr>
          </a:lstStyle>
          <a:p>
            <a:pPr lvl="0"/>
            <a:r>
              <a:rPr lang="en-US"/>
              <a:t>Defines template for creating instances/objects</a:t>
            </a:r>
          </a:p>
          <a:p>
            <a:pPr lvl="0"/>
            <a:r>
              <a:rPr lang="en-US"/>
              <a:t>Defines attributes, methods, behaviors</a:t>
            </a:r>
          </a:p>
          <a:p>
            <a:pPr lvl="1" rtl="0" hangingPunct="0"/>
            <a:r>
              <a:rPr lang="en-US"/>
              <a:t>Names and types of all attributes</a:t>
            </a:r>
          </a:p>
          <a:p>
            <a:pPr lvl="1" rtl="0" hangingPunct="0"/>
            <a:r>
              <a:rPr lang="en-US"/>
              <a:t>Method names, arguments (name, type), implementation</a:t>
            </a:r>
          </a:p>
          <a:p>
            <a:pPr lvl="0"/>
            <a:r>
              <a:rPr lang="en-US"/>
              <a:t>Allows all instances to be treated in a uniform fashion</a:t>
            </a:r>
          </a:p>
        </p:txBody>
      </p:sp>
    </p:spTree>
    <p:extLst>
      <p:ext uri="{BB962C8B-B14F-4D97-AF65-F5344CB8AC3E}">
        <p14:creationId xmlns:p14="http://schemas.microsoft.com/office/powerpoint/2010/main" val="3443951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53040" y="665280"/>
            <a:ext cx="7674480" cy="838439"/>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Object</a:t>
            </a:r>
          </a:p>
        </p:txBody>
      </p:sp>
      <p:sp>
        <p:nvSpPr>
          <p:cNvPr id="3" name="Text Placeholder 2"/>
          <p:cNvSpPr txBox="1">
            <a:spLocks noGrp="1"/>
          </p:cNvSpPr>
          <p:nvPr>
            <p:ph type="body" idx="4294967295"/>
          </p:nvPr>
        </p:nvSpPr>
        <p:spPr>
          <a:xfrm>
            <a:off x="653040" y="1767960"/>
            <a:ext cx="8033400" cy="3367080"/>
          </a:xfrm>
        </p:spPr>
        <p:txBody>
          <a:bodyPr/>
          <a:lstStyle>
            <a:defPPr marL="432000" marR="0" lvl="0" indent="-324000">
              <a:spcBef>
                <a:spcPts val="0"/>
              </a:spcBef>
              <a:spcAft>
                <a:spcPts val="1417"/>
              </a:spcAft>
              <a:buSzPct val="45000"/>
              <a:buFont typeface="StarSymbol"/>
              <a:buNone/>
              <a:defRPr lang="en-US" sz="3200" b="0" i="0" u="none" strike="noStrike">
                <a:ln>
                  <a:noFill/>
                </a:ln>
                <a:latin typeface="Albany" pitchFamily="18"/>
                <a:ea typeface="Andale Sans UI" pitchFamily="2"/>
                <a:cs typeface="Tahoma" pitchFamily="2"/>
              </a:defRPr>
            </a:defPPr>
            <a:lvl1pPr marL="432000" marR="0" lvl="0" indent="-324000">
              <a:spcBef>
                <a:spcPts val="0"/>
              </a:spcBef>
              <a:spcAft>
                <a:spcPts val="1417"/>
              </a:spcAft>
              <a:buSzPct val="45000"/>
              <a:buFont typeface="StarSymbol"/>
              <a:buChar char="●"/>
              <a:defRPr lang="en-US" sz="3200" b="0" i="0" u="none" strike="noStrike">
                <a:ln>
                  <a:noFill/>
                </a:ln>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Albany" pitchFamily="18"/>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Albany" pitchFamily="18"/>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Albany" pitchFamily="18"/>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9pPr>
          </a:lstStyle>
          <a:p>
            <a:pPr lvl="0"/>
            <a:r>
              <a:rPr lang="en-US"/>
              <a:t>Object and instance used interchangeably</a:t>
            </a:r>
          </a:p>
          <a:p>
            <a:pPr lvl="0"/>
            <a:r>
              <a:rPr lang="en-US"/>
              <a:t>Represent a specific instance of its class</a:t>
            </a:r>
          </a:p>
          <a:p>
            <a:pPr lvl="1" rtl="0" hangingPunct="0"/>
            <a:r>
              <a:rPr lang="en-US"/>
              <a:t>Ex. Chad is an instance of Person</a:t>
            </a:r>
          </a:p>
          <a:p>
            <a:pPr lvl="0"/>
            <a:r>
              <a:rPr lang="en-US"/>
              <a:t>Each object has its own set of attribute values or state</a:t>
            </a:r>
          </a:p>
        </p:txBody>
      </p:sp>
    </p:spTree>
    <p:extLst>
      <p:ext uri="{BB962C8B-B14F-4D97-AF65-F5344CB8AC3E}">
        <p14:creationId xmlns:p14="http://schemas.microsoft.com/office/powerpoint/2010/main" val="1601568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53040" y="665280"/>
            <a:ext cx="7674480" cy="838439"/>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Terminology</a:t>
            </a:r>
          </a:p>
        </p:txBody>
      </p:sp>
      <p:sp>
        <p:nvSpPr>
          <p:cNvPr id="3" name="Text Placeholder 2"/>
          <p:cNvSpPr txBox="1">
            <a:spLocks noGrp="1"/>
          </p:cNvSpPr>
          <p:nvPr>
            <p:ph type="body" idx="4294967295"/>
          </p:nvPr>
        </p:nvSpPr>
        <p:spPr>
          <a:xfrm>
            <a:off x="653040" y="1767960"/>
            <a:ext cx="8033400" cy="4093560"/>
          </a:xfrm>
        </p:spPr>
        <p:txBody>
          <a:bodyPr/>
          <a:lstStyle>
            <a:defPPr marL="432000" marR="0" lvl="0" indent="-324000">
              <a:spcBef>
                <a:spcPts val="0"/>
              </a:spcBef>
              <a:spcAft>
                <a:spcPts val="1417"/>
              </a:spcAft>
              <a:buSzPct val="45000"/>
              <a:buFont typeface="StarSymbol"/>
              <a:buNone/>
              <a:defRPr lang="en-US" sz="3200" b="0" i="0" u="none" strike="noStrike">
                <a:ln>
                  <a:noFill/>
                </a:ln>
                <a:latin typeface="Albany" pitchFamily="18"/>
                <a:ea typeface="Andale Sans UI" pitchFamily="2"/>
                <a:cs typeface="Tahoma" pitchFamily="2"/>
              </a:defRPr>
            </a:defPPr>
            <a:lvl1pPr marL="432000" marR="0" lvl="0" indent="-324000">
              <a:spcBef>
                <a:spcPts val="0"/>
              </a:spcBef>
              <a:spcAft>
                <a:spcPts val="1417"/>
              </a:spcAft>
              <a:buSzPct val="45000"/>
              <a:buFont typeface="StarSymbol"/>
              <a:buChar char="●"/>
              <a:defRPr lang="en-US" sz="3200" b="0" i="0" u="none" strike="noStrike">
                <a:ln>
                  <a:noFill/>
                </a:ln>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Albany" pitchFamily="18"/>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Albany" pitchFamily="18"/>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Albany" pitchFamily="18"/>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9pPr>
          </a:lstStyle>
          <a:p>
            <a:pPr lvl="0"/>
            <a:r>
              <a:rPr lang="en-US" sz="2600"/>
              <a:t>Objects are </a:t>
            </a:r>
            <a:r>
              <a:rPr lang="en-US" sz="2600" b="1"/>
              <a:t>equal</a:t>
            </a:r>
            <a:r>
              <a:rPr lang="en-US" sz="2600"/>
              <a:t> if states are the same</a:t>
            </a:r>
          </a:p>
          <a:p>
            <a:pPr lvl="0"/>
            <a:r>
              <a:rPr lang="en-US" sz="2600"/>
              <a:t>Objects are </a:t>
            </a:r>
            <a:r>
              <a:rPr lang="en-US" sz="2600" b="1"/>
              <a:t>identical</a:t>
            </a:r>
            <a:r>
              <a:rPr lang="en-US" sz="2600"/>
              <a:t> if refer to same object</a:t>
            </a:r>
          </a:p>
          <a:p>
            <a:pPr lvl="0"/>
            <a:r>
              <a:rPr lang="en-US" sz="2600" b="1"/>
              <a:t>Accessor</a:t>
            </a:r>
            <a:r>
              <a:rPr lang="en-US" sz="2600"/>
              <a:t> is a method that allows you to read the state of an object (does not change the state)</a:t>
            </a:r>
          </a:p>
          <a:p>
            <a:pPr lvl="0"/>
            <a:r>
              <a:rPr lang="en-US" sz="2600" b="1"/>
              <a:t>Mutator</a:t>
            </a:r>
            <a:r>
              <a:rPr lang="en-US" sz="2600"/>
              <a:t> is a method that changes the state of an object</a:t>
            </a:r>
          </a:p>
          <a:p>
            <a:pPr lvl="0"/>
            <a:r>
              <a:rPr lang="en-US" sz="2600" b="1"/>
              <a:t>Immutable object</a:t>
            </a:r>
            <a:r>
              <a:rPr lang="en-US" sz="2600"/>
              <a:t> is an object whose state may never be modified by any of its methods – i.e. state is constant</a:t>
            </a:r>
          </a:p>
        </p:txBody>
      </p:sp>
    </p:spTree>
    <p:extLst>
      <p:ext uri="{BB962C8B-B14F-4D97-AF65-F5344CB8AC3E}">
        <p14:creationId xmlns:p14="http://schemas.microsoft.com/office/powerpoint/2010/main" val="2480084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53040" y="665280"/>
            <a:ext cx="7674480" cy="838439"/>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UML notation for classes</a:t>
            </a:r>
          </a:p>
        </p:txBody>
      </p:sp>
      <p:sp>
        <p:nvSpPr>
          <p:cNvPr id="3" name="Text Placeholder 2"/>
          <p:cNvSpPr txBox="1">
            <a:spLocks noGrp="1"/>
          </p:cNvSpPr>
          <p:nvPr>
            <p:ph type="body" idx="4294967295"/>
          </p:nvPr>
        </p:nvSpPr>
        <p:spPr>
          <a:xfrm>
            <a:off x="653040" y="1767960"/>
            <a:ext cx="8033400" cy="3367080"/>
          </a:xfrm>
        </p:spPr>
        <p:txBody>
          <a:bodyPr/>
          <a:lstStyle>
            <a:defPPr marL="432000" marR="0" lvl="0" indent="-324000">
              <a:spcBef>
                <a:spcPts val="0"/>
              </a:spcBef>
              <a:spcAft>
                <a:spcPts val="1417"/>
              </a:spcAft>
              <a:buSzPct val="45000"/>
              <a:buFont typeface="StarSymbol"/>
              <a:buNone/>
              <a:defRPr lang="en-US" sz="3200" b="0" i="0" u="none" strike="noStrike">
                <a:ln>
                  <a:noFill/>
                </a:ln>
                <a:latin typeface="Albany" pitchFamily="18"/>
                <a:ea typeface="Andale Sans UI" pitchFamily="2"/>
                <a:cs typeface="Tahoma" pitchFamily="2"/>
              </a:defRPr>
            </a:defPPr>
            <a:lvl1pPr marL="432000" marR="0" lvl="0" indent="-324000">
              <a:spcBef>
                <a:spcPts val="0"/>
              </a:spcBef>
              <a:spcAft>
                <a:spcPts val="1417"/>
              </a:spcAft>
              <a:buSzPct val="45000"/>
              <a:buFont typeface="StarSymbol"/>
              <a:buChar char="●"/>
              <a:defRPr lang="en-US" sz="3200" b="0" i="0" u="none" strike="noStrike">
                <a:ln>
                  <a:noFill/>
                </a:ln>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Albany" pitchFamily="18"/>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Albany" pitchFamily="18"/>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Albany" pitchFamily="18"/>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9pPr>
          </a:lstStyle>
          <a:p>
            <a:pPr marL="0" indent="0"/>
            <a:endParaRPr lang="en-US"/>
          </a:p>
        </p:txBody>
      </p:sp>
      <p:sp>
        <p:nvSpPr>
          <p:cNvPr id="4" name="Rectangle 3"/>
          <p:cNvSpPr/>
          <p:nvPr/>
        </p:nvSpPr>
        <p:spPr>
          <a:xfrm>
            <a:off x="3657600" y="2514600"/>
            <a:ext cx="2514600" cy="3200400"/>
          </a:xfrm>
          <a:prstGeom prst="rect">
            <a:avLst/>
          </a:prstGeom>
          <a:solidFill>
            <a:srgbClr val="CCCCCC"/>
          </a:solidFill>
          <a:ln w="0">
            <a:solidFill>
              <a:srgbClr val="000000"/>
            </a:solidFill>
            <a:prstDash val="solid"/>
          </a:ln>
        </p:spPr>
        <p:txBody>
          <a:bodyPr vert="horz"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SimSun" pitchFamily="2"/>
              <a:cs typeface="Mangal" pitchFamily="2"/>
            </a:endParaRPr>
          </a:p>
        </p:txBody>
      </p:sp>
      <p:sp>
        <p:nvSpPr>
          <p:cNvPr id="5" name="TextBox 4"/>
          <p:cNvSpPr txBox="1"/>
          <p:nvPr/>
        </p:nvSpPr>
        <p:spPr>
          <a:xfrm>
            <a:off x="3886200" y="2625120"/>
            <a:ext cx="2057400" cy="346680"/>
          </a:xfrm>
          <a:prstGeom prst="rect">
            <a:avLst/>
          </a:prstGeom>
          <a:noFill/>
          <a:ln>
            <a:noFill/>
          </a:ln>
        </p:spPr>
        <p:txBody>
          <a:bodyPr vert="horz" lIns="90000" tIns="45000" rIns="90000" bIns="45000" compatLnSpc="0">
            <a:spAutoFit/>
          </a:bodyPr>
          <a:lstStyle/>
          <a:p>
            <a:pPr marL="0" marR="0" lvl="0" indent="0" algn="ctr" rtl="0" hangingPunct="0">
              <a:lnSpc>
                <a:spcPct val="100000"/>
              </a:lnSpc>
              <a:spcBef>
                <a:spcPts val="0"/>
              </a:spcBef>
              <a:spcAft>
                <a:spcPts val="0"/>
              </a:spcAft>
              <a:buNone/>
              <a:tabLst/>
            </a:pPr>
            <a:r>
              <a:rPr lang="en-US" sz="1800" b="0" i="0" u="none" strike="noStrike" kern="1200">
                <a:ln>
                  <a:noFill/>
                </a:ln>
                <a:latin typeface="Arial" pitchFamily="18"/>
                <a:ea typeface="SimSun" pitchFamily="2"/>
                <a:cs typeface="Mangal" pitchFamily="2"/>
              </a:rPr>
              <a:t>ClassName</a:t>
            </a:r>
          </a:p>
        </p:txBody>
      </p:sp>
      <p:sp>
        <p:nvSpPr>
          <p:cNvPr id="6" name="TextBox 5"/>
          <p:cNvSpPr txBox="1"/>
          <p:nvPr/>
        </p:nvSpPr>
        <p:spPr>
          <a:xfrm>
            <a:off x="3886200" y="3227760"/>
            <a:ext cx="2057400" cy="1115640"/>
          </a:xfrm>
          <a:prstGeom prst="rect">
            <a:avLst/>
          </a:prstGeom>
          <a:noFill/>
          <a:ln>
            <a:noFill/>
          </a:ln>
        </p:spPr>
        <p:txBody>
          <a:bodyPr vert="horz" lIns="90000" tIns="45000" rIns="90000" bIns="45000" compatLnSpc="0">
            <a:spAutoFit/>
          </a:bodyPr>
          <a:lstStyle/>
          <a:p>
            <a:pPr marL="0" marR="0" lvl="0" indent="0" algn="ctr" rtl="0" hangingPunct="0">
              <a:lnSpc>
                <a:spcPct val="100000"/>
              </a:lnSpc>
              <a:spcBef>
                <a:spcPts val="0"/>
              </a:spcBef>
              <a:spcAft>
                <a:spcPts val="0"/>
              </a:spcAft>
              <a:buNone/>
              <a:tabLst/>
            </a:pPr>
            <a:r>
              <a:rPr lang="en-US" sz="1800" b="0" i="0" u="none" strike="noStrike" kern="1200">
                <a:ln>
                  <a:noFill/>
                </a:ln>
                <a:latin typeface="Arial" pitchFamily="18"/>
                <a:ea typeface="SimSun" pitchFamily="2"/>
                <a:cs typeface="Mangal" pitchFamily="2"/>
              </a:rPr>
              <a:t>field1</a:t>
            </a:r>
          </a:p>
          <a:p>
            <a:pPr marL="0" marR="0" lvl="0" indent="0" algn="ctr" rtl="0" hangingPunct="0">
              <a:lnSpc>
                <a:spcPct val="100000"/>
              </a:lnSpc>
              <a:spcBef>
                <a:spcPts val="0"/>
              </a:spcBef>
              <a:spcAft>
                <a:spcPts val="0"/>
              </a:spcAft>
              <a:buNone/>
              <a:tabLst/>
            </a:pPr>
            <a:r>
              <a:rPr lang="en-US" sz="1800" b="0" i="0" u="none" strike="noStrike" kern="1200">
                <a:ln>
                  <a:noFill/>
                </a:ln>
                <a:latin typeface="Arial" pitchFamily="18"/>
                <a:ea typeface="SimSun" pitchFamily="2"/>
                <a:cs typeface="Mangal" pitchFamily="2"/>
              </a:rPr>
              <a:t>field2</a:t>
            </a:r>
          </a:p>
          <a:p>
            <a:pPr marL="0" marR="0" lvl="0" indent="0" algn="ctr" rtl="0" hangingPunct="0">
              <a:lnSpc>
                <a:spcPct val="100000"/>
              </a:lnSpc>
              <a:spcBef>
                <a:spcPts val="0"/>
              </a:spcBef>
              <a:spcAft>
                <a:spcPts val="0"/>
              </a:spcAft>
              <a:buNone/>
              <a:tabLst/>
            </a:pPr>
            <a:r>
              <a:rPr lang="en-US" sz="1800" b="0" i="0" u="none" strike="noStrike" kern="1200">
                <a:ln>
                  <a:noFill/>
                </a:ln>
                <a:latin typeface="Arial" pitchFamily="18"/>
                <a:ea typeface="SimSun" pitchFamily="2"/>
                <a:cs typeface="Mangal" pitchFamily="2"/>
              </a:rPr>
              <a:t>.</a:t>
            </a:r>
          </a:p>
          <a:p>
            <a:pPr marL="0" marR="0" lvl="0" indent="0" algn="ctr" rtl="0" hangingPunct="0">
              <a:lnSpc>
                <a:spcPct val="100000"/>
              </a:lnSpc>
              <a:spcBef>
                <a:spcPts val="0"/>
              </a:spcBef>
              <a:spcAft>
                <a:spcPts val="0"/>
              </a:spcAft>
              <a:buNone/>
              <a:tabLst/>
            </a:pPr>
            <a:r>
              <a:rPr lang="en-US" sz="1800" b="0" i="0" u="none" strike="noStrike" kern="1200">
                <a:ln>
                  <a:noFill/>
                </a:ln>
                <a:latin typeface="Arial" pitchFamily="18"/>
                <a:ea typeface="SimSun" pitchFamily="2"/>
                <a:cs typeface="Mangal" pitchFamily="2"/>
              </a:rPr>
              <a:t>.</a:t>
            </a:r>
          </a:p>
        </p:txBody>
      </p:sp>
      <p:sp>
        <p:nvSpPr>
          <p:cNvPr id="7" name="TextBox 6"/>
          <p:cNvSpPr txBox="1"/>
          <p:nvPr/>
        </p:nvSpPr>
        <p:spPr>
          <a:xfrm>
            <a:off x="3886200" y="4627080"/>
            <a:ext cx="2057400" cy="1115640"/>
          </a:xfrm>
          <a:prstGeom prst="rect">
            <a:avLst/>
          </a:prstGeom>
          <a:noFill/>
          <a:ln>
            <a:noFill/>
          </a:ln>
        </p:spPr>
        <p:txBody>
          <a:bodyPr vert="horz" lIns="90000" tIns="45000" rIns="90000" bIns="45000" compatLnSpc="0">
            <a:spAutoFit/>
          </a:bodyPr>
          <a:lstStyle/>
          <a:p>
            <a:pPr marL="0" marR="0" lvl="0" indent="0" algn="ctr" rtl="0" hangingPunct="0">
              <a:lnSpc>
                <a:spcPct val="100000"/>
              </a:lnSpc>
              <a:spcBef>
                <a:spcPts val="0"/>
              </a:spcBef>
              <a:spcAft>
                <a:spcPts val="0"/>
              </a:spcAft>
              <a:buNone/>
              <a:tabLst/>
            </a:pPr>
            <a:r>
              <a:rPr lang="en-US" sz="1800" b="0" i="0" u="none" strike="noStrike" kern="1200">
                <a:ln>
                  <a:noFill/>
                </a:ln>
                <a:latin typeface="Arial" pitchFamily="18"/>
                <a:ea typeface="SimSun" pitchFamily="2"/>
                <a:cs typeface="Mangal" pitchFamily="2"/>
              </a:rPr>
              <a:t>method1</a:t>
            </a:r>
          </a:p>
          <a:p>
            <a:pPr marL="0" marR="0" lvl="0" indent="0" algn="ctr" rtl="0" hangingPunct="0">
              <a:lnSpc>
                <a:spcPct val="100000"/>
              </a:lnSpc>
              <a:spcBef>
                <a:spcPts val="0"/>
              </a:spcBef>
              <a:spcAft>
                <a:spcPts val="0"/>
              </a:spcAft>
              <a:buNone/>
              <a:tabLst/>
            </a:pPr>
            <a:r>
              <a:rPr lang="en-US" sz="1800" b="0" i="0" u="none" strike="noStrike" kern="1200">
                <a:ln>
                  <a:noFill/>
                </a:ln>
                <a:latin typeface="Arial" pitchFamily="18"/>
                <a:ea typeface="SimSun" pitchFamily="2"/>
                <a:cs typeface="Mangal" pitchFamily="2"/>
              </a:rPr>
              <a:t>method2</a:t>
            </a:r>
          </a:p>
          <a:p>
            <a:pPr marL="0" marR="0" lvl="0" indent="0" algn="ctr" rtl="0" hangingPunct="0">
              <a:lnSpc>
                <a:spcPct val="100000"/>
              </a:lnSpc>
              <a:spcBef>
                <a:spcPts val="0"/>
              </a:spcBef>
              <a:spcAft>
                <a:spcPts val="0"/>
              </a:spcAft>
              <a:buNone/>
              <a:tabLst/>
            </a:pPr>
            <a:r>
              <a:rPr lang="en-US" sz="1800" b="0" i="0" u="none" strike="noStrike" kern="1200">
                <a:ln>
                  <a:noFill/>
                </a:ln>
                <a:latin typeface="Arial" pitchFamily="18"/>
                <a:ea typeface="SimSun" pitchFamily="2"/>
                <a:cs typeface="Mangal" pitchFamily="2"/>
              </a:rPr>
              <a:t>.</a:t>
            </a:r>
          </a:p>
          <a:p>
            <a:pPr marL="0" marR="0" lvl="0" indent="0" algn="ctr" rtl="0" hangingPunct="0">
              <a:lnSpc>
                <a:spcPct val="100000"/>
              </a:lnSpc>
              <a:spcBef>
                <a:spcPts val="0"/>
              </a:spcBef>
              <a:spcAft>
                <a:spcPts val="0"/>
              </a:spcAft>
              <a:buNone/>
              <a:tabLst/>
            </a:pPr>
            <a:r>
              <a:rPr lang="en-US" sz="1800" b="0" i="0" u="none" strike="noStrike" kern="1200">
                <a:ln>
                  <a:noFill/>
                </a:ln>
                <a:latin typeface="Arial" pitchFamily="18"/>
                <a:ea typeface="SimSun" pitchFamily="2"/>
                <a:cs typeface="Mangal" pitchFamily="2"/>
              </a:rPr>
              <a:t>.</a:t>
            </a:r>
          </a:p>
        </p:txBody>
      </p:sp>
      <p:sp>
        <p:nvSpPr>
          <p:cNvPr id="8" name="Straight Connector 7"/>
          <p:cNvSpPr/>
          <p:nvPr/>
        </p:nvSpPr>
        <p:spPr>
          <a:xfrm>
            <a:off x="3657600" y="2971800"/>
            <a:ext cx="2514600" cy="0"/>
          </a:xfrm>
          <a:prstGeom prst="line">
            <a:avLst/>
          </a:prstGeom>
          <a:noFill/>
          <a:ln w="0">
            <a:solidFill>
              <a:srgbClr val="000000"/>
            </a:solidFill>
            <a:prstDash val="solid"/>
          </a:ln>
        </p:spPr>
        <p:txBody>
          <a:bodyPr vert="horz"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SimSun" pitchFamily="2"/>
              <a:cs typeface="Mangal" pitchFamily="2"/>
            </a:endParaRPr>
          </a:p>
        </p:txBody>
      </p:sp>
      <p:sp>
        <p:nvSpPr>
          <p:cNvPr id="9" name="Straight Connector 8"/>
          <p:cNvSpPr/>
          <p:nvPr/>
        </p:nvSpPr>
        <p:spPr>
          <a:xfrm>
            <a:off x="3657600" y="4343400"/>
            <a:ext cx="2514600" cy="0"/>
          </a:xfrm>
          <a:prstGeom prst="line">
            <a:avLst/>
          </a:prstGeom>
          <a:noFill/>
          <a:ln w="0">
            <a:solidFill>
              <a:srgbClr val="000000"/>
            </a:solidFill>
            <a:prstDash val="solid"/>
          </a:ln>
        </p:spPr>
        <p:txBody>
          <a:bodyPr vert="horz"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SimSun" pitchFamily="2"/>
              <a:cs typeface="Mangal" pitchFamily="2"/>
            </a:endParaRPr>
          </a:p>
        </p:txBody>
      </p:sp>
    </p:spTree>
    <p:extLst>
      <p:ext uri="{BB962C8B-B14F-4D97-AF65-F5344CB8AC3E}">
        <p14:creationId xmlns:p14="http://schemas.microsoft.com/office/powerpoint/2010/main" val="914675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53040" y="665280"/>
            <a:ext cx="7674480" cy="838439"/>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UML notation cont.</a:t>
            </a:r>
          </a:p>
        </p:txBody>
      </p:sp>
      <p:sp>
        <p:nvSpPr>
          <p:cNvPr id="3" name="Text Placeholder 2"/>
          <p:cNvSpPr txBox="1">
            <a:spLocks noGrp="1"/>
          </p:cNvSpPr>
          <p:nvPr>
            <p:ph type="body" idx="4294967295"/>
          </p:nvPr>
        </p:nvSpPr>
        <p:spPr>
          <a:xfrm>
            <a:off x="457200" y="1767960"/>
            <a:ext cx="8458200" cy="3367080"/>
          </a:xfrm>
        </p:spPr>
        <p:txBody>
          <a:bodyPr/>
          <a:lstStyle>
            <a:defPPr marL="432000" marR="0" lvl="0" indent="-324000">
              <a:spcBef>
                <a:spcPts val="0"/>
              </a:spcBef>
              <a:spcAft>
                <a:spcPts val="1417"/>
              </a:spcAft>
              <a:buSzPct val="45000"/>
              <a:buFont typeface="StarSymbol"/>
              <a:buNone/>
              <a:defRPr lang="en-US" sz="3200" b="0" i="0" u="none" strike="noStrike">
                <a:ln>
                  <a:noFill/>
                </a:ln>
                <a:latin typeface="Albany" pitchFamily="18"/>
                <a:ea typeface="Andale Sans UI" pitchFamily="2"/>
                <a:cs typeface="Tahoma" pitchFamily="2"/>
              </a:defRPr>
            </a:defPPr>
            <a:lvl1pPr marL="432000" marR="0" lvl="0" indent="-324000">
              <a:spcBef>
                <a:spcPts val="0"/>
              </a:spcBef>
              <a:spcAft>
                <a:spcPts val="1417"/>
              </a:spcAft>
              <a:buSzPct val="45000"/>
              <a:buFont typeface="StarSymbol"/>
              <a:buChar char="●"/>
              <a:defRPr lang="en-US" sz="3200" b="0" i="0" u="none" strike="noStrike">
                <a:ln>
                  <a:noFill/>
                </a:ln>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Albany" pitchFamily="18"/>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Albany" pitchFamily="18"/>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Albany" pitchFamily="18"/>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9pPr>
          </a:lstStyle>
          <a:p>
            <a:pPr lvl="0"/>
            <a:r>
              <a:rPr lang="en-US" dirty="0"/>
              <a:t>Syntax of variable names is:</a:t>
            </a:r>
          </a:p>
          <a:p>
            <a:pPr marL="457200" lvl="1" indent="-283320" rtl="0" hangingPunct="0"/>
            <a:r>
              <a:rPr lang="en-US" dirty="0"/>
              <a:t>[visibility]name[[multiplicity]][type][=initial value]</a:t>
            </a:r>
          </a:p>
          <a:p>
            <a:pPr lvl="0"/>
            <a:r>
              <a:rPr lang="en-US" dirty="0"/>
              <a:t>Syntax of methods is:</a:t>
            </a:r>
          </a:p>
          <a:p>
            <a:pPr marL="457200" lvl="1" indent="-283320" hangingPunct="0"/>
            <a:r>
              <a:rPr lang="en-US" dirty="0"/>
              <a:t>[visibility</a:t>
            </a:r>
            <a:r>
              <a:rPr lang="en-US" dirty="0" smtClean="0"/>
              <a:t>] name</a:t>
            </a:r>
            <a:r>
              <a:rPr lang="en-US" dirty="0"/>
              <a:t>([parameters]) [type]</a:t>
            </a:r>
          </a:p>
        </p:txBody>
      </p:sp>
    </p:spTree>
    <p:extLst>
      <p:ext uri="{BB962C8B-B14F-4D97-AF65-F5344CB8AC3E}">
        <p14:creationId xmlns:p14="http://schemas.microsoft.com/office/powerpoint/2010/main" val="3053807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53040" y="620280"/>
            <a:ext cx="7674480" cy="9288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Visibility</a:t>
            </a:r>
          </a:p>
        </p:txBody>
      </p:sp>
      <p:sp>
        <p:nvSpPr>
          <p:cNvPr id="3" name="Text Placeholder 2"/>
          <p:cNvSpPr txBox="1">
            <a:spLocks noGrp="1"/>
          </p:cNvSpPr>
          <p:nvPr>
            <p:ph type="body" idx="4294967295"/>
          </p:nvPr>
        </p:nvSpPr>
        <p:spPr>
          <a:xfrm>
            <a:off x="653040" y="1767960"/>
            <a:ext cx="8033400" cy="4642200"/>
          </a:xfrm>
        </p:spPr>
        <p:txBody>
          <a:bodyPr>
            <a:normAutofit lnSpcReduction="10000"/>
          </a:bodyPr>
          <a:lstStyle>
            <a:defPPr marL="432000" marR="0" lvl="0" indent="-324000">
              <a:spcBef>
                <a:spcPts val="0"/>
              </a:spcBef>
              <a:spcAft>
                <a:spcPts val="1417"/>
              </a:spcAft>
              <a:buSzPct val="45000"/>
              <a:buFont typeface="StarSymbol"/>
              <a:buNone/>
              <a:defRPr lang="en-US" sz="3200" b="0" i="0" u="none" strike="noStrike">
                <a:ln>
                  <a:noFill/>
                </a:ln>
                <a:latin typeface="Albany" pitchFamily="18"/>
                <a:ea typeface="Andale Sans UI" pitchFamily="2"/>
                <a:cs typeface="Tahoma" pitchFamily="2"/>
              </a:defRPr>
            </a:defPPr>
            <a:lvl1pPr marL="432000" marR="0" lvl="0" indent="-324000">
              <a:spcBef>
                <a:spcPts val="0"/>
              </a:spcBef>
              <a:spcAft>
                <a:spcPts val="1417"/>
              </a:spcAft>
              <a:buSzPct val="45000"/>
              <a:buFont typeface="StarSymbol"/>
              <a:buChar char="●"/>
              <a:defRPr lang="en-US" sz="3200" b="0" i="0" u="none" strike="noStrike">
                <a:ln>
                  <a:noFill/>
                </a:ln>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Albany" pitchFamily="18"/>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Albany" pitchFamily="18"/>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Albany" pitchFamily="18"/>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9pPr>
          </a:lstStyle>
          <a:p>
            <a:pPr lvl="0"/>
            <a:r>
              <a:rPr lang="en-US" b="1" dirty="0"/>
              <a:t>Public </a:t>
            </a:r>
            <a:r>
              <a:rPr lang="en-US" dirty="0"/>
              <a:t>– Feature is accessible to any class</a:t>
            </a:r>
          </a:p>
          <a:p>
            <a:pPr lvl="0"/>
            <a:r>
              <a:rPr lang="en-US" b="1" dirty="0"/>
              <a:t>Protected</a:t>
            </a:r>
            <a:r>
              <a:rPr lang="en-US" dirty="0"/>
              <a:t> – Feature available in the class itself, all classes in its same package, and all its subclasses</a:t>
            </a:r>
          </a:p>
          <a:p>
            <a:pPr lvl="0"/>
            <a:r>
              <a:rPr lang="en-US" b="1" dirty="0"/>
              <a:t>Package </a:t>
            </a:r>
            <a:r>
              <a:rPr lang="en-US" dirty="0"/>
              <a:t>– Feature is accessible to the class and all classes in the same package</a:t>
            </a:r>
          </a:p>
          <a:p>
            <a:pPr lvl="0"/>
            <a:r>
              <a:rPr lang="en-US" b="1" dirty="0"/>
              <a:t>Private</a:t>
            </a:r>
            <a:r>
              <a:rPr lang="en-US" dirty="0"/>
              <a:t> – Feature is only accessible within the class </a:t>
            </a:r>
            <a:r>
              <a:rPr lang="en-US" dirty="0" smtClean="0"/>
              <a:t>itself</a:t>
            </a:r>
          </a:p>
          <a:p>
            <a:pPr lvl="0"/>
            <a:endParaRPr lang="en-US" dirty="0"/>
          </a:p>
        </p:txBody>
      </p:sp>
    </p:spTree>
    <p:extLst>
      <p:ext uri="{BB962C8B-B14F-4D97-AF65-F5344CB8AC3E}">
        <p14:creationId xmlns:p14="http://schemas.microsoft.com/office/powerpoint/2010/main" val="2859485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066800"/>
          </a:xfrm>
        </p:spPr>
        <p:txBody>
          <a:bodyPr/>
          <a:lstStyle/>
          <a:p>
            <a:r>
              <a:rPr lang="en-US" dirty="0" smtClean="0"/>
              <a:t>Language syntax</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48686345"/>
              </p:ext>
            </p:extLst>
          </p:nvPr>
        </p:nvGraphicFramePr>
        <p:xfrm>
          <a:off x="381000" y="1524000"/>
          <a:ext cx="8229600" cy="3931920"/>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0">
                <a:tc>
                  <a:txBody>
                    <a:bodyPr/>
                    <a:lstStyle/>
                    <a:p>
                      <a:pPr algn="ctr"/>
                      <a:r>
                        <a:rPr lang="en-US">
                          <a:effectLst/>
                        </a:rPr>
                        <a:t>Keyword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C#</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C++</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Java</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0">
                <a:tc>
                  <a:txBody>
                    <a:bodyPr/>
                    <a:lstStyle/>
                    <a:p>
                      <a:r>
                        <a:rPr lang="en-US" b="1">
                          <a:effectLst/>
                        </a:rPr>
                        <a:t>private</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class</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class</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class</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0">
                <a:tc>
                  <a:txBody>
                    <a:bodyPr/>
                    <a:lstStyle/>
                    <a:p>
                      <a:r>
                        <a:rPr lang="en-US" b="1">
                          <a:effectLst/>
                        </a:rPr>
                        <a:t>protected internal</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same assembly and</a:t>
                      </a:r>
                      <a:br>
                        <a:rPr lang="en-US">
                          <a:effectLst/>
                        </a:rPr>
                      </a:br>
                      <a:r>
                        <a:rPr lang="en-US">
                          <a:effectLst/>
                        </a:rPr>
                        <a:t>derived classes</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0">
                <a:tc>
                  <a:txBody>
                    <a:bodyPr/>
                    <a:lstStyle/>
                    <a:p>
                      <a:r>
                        <a:rPr lang="en-US" b="1">
                          <a:effectLst/>
                        </a:rPr>
                        <a:t>protected</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derived classes</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derived classes</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derived classes</a:t>
                      </a:r>
                      <a:br>
                        <a:rPr lang="en-US">
                          <a:effectLst/>
                        </a:rPr>
                      </a:br>
                      <a:r>
                        <a:rPr lang="en-US" i="1">
                          <a:effectLst/>
                        </a:rPr>
                        <a:t>and/or</a:t>
                      </a:r>
                      <a:r>
                        <a:rPr lang="en-US">
                          <a:effectLst/>
                        </a:rPr>
                        <a:t/>
                      </a:r>
                      <a:br>
                        <a:rPr lang="en-US">
                          <a:effectLst/>
                        </a:rPr>
                      </a:br>
                      <a:r>
                        <a:rPr lang="en-US">
                          <a:effectLst/>
                        </a:rPr>
                        <a:t>within same package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0">
                <a:tc>
                  <a:txBody>
                    <a:bodyPr/>
                    <a:lstStyle/>
                    <a:p>
                      <a:r>
                        <a:rPr lang="en-US" b="1">
                          <a:effectLst/>
                        </a:rPr>
                        <a:t>package</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within its package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0">
                <a:tc>
                  <a:txBody>
                    <a:bodyPr/>
                    <a:lstStyle/>
                    <a:p>
                      <a:r>
                        <a:rPr lang="en-US" b="1">
                          <a:effectLst/>
                        </a:rPr>
                        <a:t>public internal</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same assembly</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5"/>
                  </a:ext>
                </a:extLst>
              </a:tr>
              <a:tr h="0">
                <a:tc>
                  <a:txBody>
                    <a:bodyPr/>
                    <a:lstStyle/>
                    <a:p>
                      <a:r>
                        <a:rPr lang="en-US" b="1">
                          <a:effectLst/>
                        </a:rPr>
                        <a:t>public</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everybody</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everybody</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everybody</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58489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53040" y="665280"/>
            <a:ext cx="7674480" cy="838439"/>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UML notation visibility</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204212"/>
            <a:ext cx="7142163" cy="3021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6557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76200"/>
            <a:ext cx="7674480" cy="838439"/>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Simple Java class</a:t>
            </a:r>
          </a:p>
        </p:txBody>
      </p:sp>
      <p:sp>
        <p:nvSpPr>
          <p:cNvPr id="3" name="Text Placeholder 2"/>
          <p:cNvSpPr txBox="1">
            <a:spLocks noGrp="1"/>
          </p:cNvSpPr>
          <p:nvPr>
            <p:ph type="body" idx="4294967295"/>
          </p:nvPr>
        </p:nvSpPr>
        <p:spPr>
          <a:xfrm>
            <a:off x="304800" y="1066800"/>
            <a:ext cx="8490960" cy="4971840"/>
          </a:xfrm>
        </p:spPr>
        <p:txBody>
          <a:bodyPr>
            <a:normAutofit fontScale="85000" lnSpcReduction="10000"/>
          </a:bodyPr>
          <a:lstStyle>
            <a:defPPr marL="432000" marR="0" lvl="0" indent="-324000">
              <a:spcBef>
                <a:spcPts val="0"/>
              </a:spcBef>
              <a:spcAft>
                <a:spcPts val="1417"/>
              </a:spcAft>
              <a:buSzPct val="45000"/>
              <a:buFont typeface="StarSymbol"/>
              <a:buNone/>
              <a:defRPr lang="en-US" sz="3200" b="0" i="0" u="none" strike="noStrike">
                <a:ln>
                  <a:noFill/>
                </a:ln>
                <a:latin typeface="Albany" pitchFamily="18"/>
                <a:ea typeface="Andale Sans UI" pitchFamily="2"/>
                <a:cs typeface="Tahoma" pitchFamily="2"/>
              </a:defRPr>
            </a:defPPr>
            <a:lvl1pPr marL="432000" marR="0" lvl="0" indent="-324000">
              <a:spcBef>
                <a:spcPts val="0"/>
              </a:spcBef>
              <a:spcAft>
                <a:spcPts val="1417"/>
              </a:spcAft>
              <a:buSzPct val="45000"/>
              <a:buFont typeface="StarSymbol"/>
              <a:buChar char="●"/>
              <a:defRPr lang="en-US" sz="3200" b="0" i="0" u="none" strike="noStrike">
                <a:ln>
                  <a:noFill/>
                </a:ln>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Albany" pitchFamily="18"/>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Albany" pitchFamily="18"/>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Albany" pitchFamily="18"/>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9pPr>
          </a:lstStyle>
          <a:p>
            <a:pPr lvl="0">
              <a:buNone/>
            </a:pPr>
            <a:r>
              <a:rPr lang="en-US" dirty="0" smtClean="0">
                <a:latin typeface="Courier New" panose="02070309020205020404" pitchFamily="49" charset="0"/>
                <a:cs typeface="Courier New" panose="02070309020205020404" pitchFamily="49" charset="0"/>
              </a:rPr>
              <a:t>public class </a:t>
            </a:r>
            <a:r>
              <a:rPr lang="en-US" dirty="0">
                <a:latin typeface="Courier New" panose="02070309020205020404" pitchFamily="49" charset="0"/>
                <a:cs typeface="Courier New" panose="02070309020205020404" pitchFamily="49" charset="0"/>
              </a:rPr>
              <a:t>Point {</a:t>
            </a:r>
          </a:p>
          <a:p>
            <a:pPr lvl="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private </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x;</a:t>
            </a:r>
          </a:p>
          <a:p>
            <a:pPr lvl="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private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y;</a:t>
            </a:r>
          </a:p>
          <a:p>
            <a:pPr lvl="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Point(</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x, </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y){}</a:t>
            </a:r>
          </a:p>
          <a:p>
            <a:pPr lvl="0">
              <a:buNone/>
            </a:pPr>
            <a:r>
              <a:rPr lang="en-US" dirty="0" smtClean="0">
                <a:latin typeface="Courier New" panose="02070309020205020404" pitchFamily="49" charset="0"/>
                <a:cs typeface="Courier New" panose="02070309020205020404" pitchFamily="49" charset="0"/>
              </a:rPr>
              <a:t>  protected </a:t>
            </a:r>
            <a:r>
              <a:rPr lang="en-US" dirty="0">
                <a:latin typeface="Courier New" panose="02070309020205020404" pitchFamily="49" charset="0"/>
                <a:cs typeface="Courier New" panose="02070309020205020404" pitchFamily="49" charset="0"/>
              </a:rPr>
              <a:t>void move(</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dx,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dy</a:t>
            </a:r>
            <a:r>
              <a:rPr lang="en-US" dirty="0" smtClean="0">
                <a:latin typeface="Courier New" panose="02070309020205020404" pitchFamily="49" charset="0"/>
                <a:cs typeface="Courier New" panose="02070309020205020404" pitchFamily="49" charset="0"/>
              </a:rPr>
              <a:t>){}</a:t>
            </a:r>
          </a:p>
          <a:p>
            <a:pPr lvl="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public </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getX</a:t>
            </a:r>
            <a:r>
              <a:rPr lang="en-US" dirty="0" smtClean="0">
                <a:latin typeface="Courier New" panose="02070309020205020404" pitchFamily="49" charset="0"/>
                <a:cs typeface="Courier New" panose="02070309020205020404" pitchFamily="49" charset="0"/>
              </a:rPr>
              <a:t>(){return x;}</a:t>
            </a:r>
          </a:p>
          <a:p>
            <a:pPr lvl="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public </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getY</a:t>
            </a:r>
            <a:r>
              <a:rPr lang="en-US" dirty="0" smtClean="0">
                <a:latin typeface="Courier New" panose="02070309020205020404" pitchFamily="49" charset="0"/>
                <a:cs typeface="Courier New" panose="02070309020205020404" pitchFamily="49" charset="0"/>
              </a:rPr>
              <a:t>(){return y;}</a:t>
            </a:r>
            <a:endParaRPr lang="en-US" dirty="0">
              <a:latin typeface="Courier New" panose="02070309020205020404" pitchFamily="49" charset="0"/>
              <a:cs typeface="Courier New" panose="02070309020205020404" pitchFamily="49" charset="0"/>
            </a:endParaRPr>
          </a:p>
          <a:p>
            <a:pPr lvl="0">
              <a:buNone/>
            </a:pPr>
            <a:r>
              <a:rPr lang="en-US" dirty="0" smtClean="0">
                <a:latin typeface="Courier New" panose="02070309020205020404" pitchFamily="49" charset="0"/>
                <a:cs typeface="Courier New" panose="02070309020205020404" pitchFamily="49" charset="0"/>
              </a:rPr>
              <a:t>}</a:t>
            </a:r>
          </a:p>
          <a:p>
            <a:pPr lvl="0">
              <a:buNone/>
            </a:pPr>
            <a:r>
              <a:rPr lang="en-US" sz="3600" b="1" dirty="0" smtClean="0">
                <a:latin typeface="+mj-lt"/>
                <a:cs typeface="Courier New" panose="02070309020205020404" pitchFamily="49" charset="0"/>
              </a:rPr>
              <a:t>Visibility will be key!</a:t>
            </a:r>
          </a:p>
        </p:txBody>
      </p:sp>
    </p:spTree>
    <p:extLst>
      <p:ext uri="{BB962C8B-B14F-4D97-AF65-F5344CB8AC3E}">
        <p14:creationId xmlns:p14="http://schemas.microsoft.com/office/powerpoint/2010/main" val="2087801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53040" y="665280"/>
            <a:ext cx="7674480" cy="838439"/>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UML of Point class</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905000"/>
            <a:ext cx="4500699" cy="3308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2743200"/>
            <a:ext cx="365760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6160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178" y="381000"/>
            <a:ext cx="7675563" cy="8382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a:buNone/>
            </a:pPr>
            <a:r>
              <a:rPr lang="en-US" dirty="0" smtClean="0"/>
              <a:t>Motivation</a:t>
            </a:r>
            <a:endParaRPr lang="en-US" dirty="0"/>
          </a:p>
        </p:txBody>
      </p:sp>
      <p:sp>
        <p:nvSpPr>
          <p:cNvPr id="3" name="Text Placeholder 2"/>
          <p:cNvSpPr txBox="1">
            <a:spLocks noGrp="1"/>
          </p:cNvSpPr>
          <p:nvPr>
            <p:ph type="body" idx="4294967295"/>
          </p:nvPr>
        </p:nvSpPr>
        <p:spPr>
          <a:xfrm>
            <a:off x="152400" y="1371600"/>
            <a:ext cx="8991601" cy="5181600"/>
          </a:xfrm>
        </p:spPr>
        <p:txBody>
          <a:bodyPr>
            <a:normAutofit fontScale="70000" lnSpcReduction="20000"/>
          </a:bodyPr>
          <a:lstStyle>
            <a:defPPr marL="432000" marR="0" lvl="0" indent="-324000">
              <a:spcBef>
                <a:spcPts val="0"/>
              </a:spcBef>
              <a:spcAft>
                <a:spcPts val="1417"/>
              </a:spcAft>
              <a:buSzPct val="45000"/>
              <a:buFont typeface="StarSymbol"/>
              <a:buNone/>
              <a:defRPr lang="en-US" sz="3200" b="0" i="0" u="none" strike="noStrike">
                <a:ln>
                  <a:noFill/>
                </a:ln>
                <a:latin typeface="Albany" pitchFamily="18"/>
                <a:ea typeface="Andale Sans UI" pitchFamily="2"/>
                <a:cs typeface="Tahoma" pitchFamily="2"/>
              </a:defRPr>
            </a:defPPr>
            <a:lvl1pPr marL="432000" marR="0" lvl="0" indent="-324000">
              <a:spcBef>
                <a:spcPts val="0"/>
              </a:spcBef>
              <a:spcAft>
                <a:spcPts val="1417"/>
              </a:spcAft>
              <a:buSzPct val="45000"/>
              <a:buFont typeface="StarSymbol"/>
              <a:buChar char="●"/>
              <a:defRPr lang="en-US" sz="3200" b="0" i="0" u="none" strike="noStrike">
                <a:ln>
                  <a:noFill/>
                </a:ln>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Albany" pitchFamily="18"/>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Albany" pitchFamily="18"/>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Albany" pitchFamily="18"/>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9pPr>
          </a:lstStyle>
          <a:p>
            <a:pPr lvl="0"/>
            <a:r>
              <a:rPr lang="en-US" dirty="0"/>
              <a:t>Software is backbone of all major </a:t>
            </a:r>
            <a:r>
              <a:rPr lang="en-US" dirty="0" smtClean="0"/>
              <a:t>services</a:t>
            </a:r>
          </a:p>
          <a:p>
            <a:pPr lvl="0"/>
            <a:r>
              <a:rPr lang="en-US" dirty="0" smtClean="0"/>
              <a:t>Initial design/development occur</a:t>
            </a:r>
          </a:p>
          <a:p>
            <a:pPr lvl="0"/>
            <a:r>
              <a:rPr lang="en-US" dirty="0" smtClean="0"/>
              <a:t>Maintenance and enhancement cycle dominates cost &amp; time</a:t>
            </a:r>
          </a:p>
          <a:p>
            <a:pPr lvl="1"/>
            <a:r>
              <a:rPr lang="en-US" dirty="0" smtClean="0"/>
              <a:t>Requirements change</a:t>
            </a:r>
          </a:p>
          <a:p>
            <a:pPr lvl="1"/>
            <a:r>
              <a:rPr lang="en-US" dirty="0" smtClean="0"/>
              <a:t>Functionality added</a:t>
            </a:r>
          </a:p>
          <a:p>
            <a:pPr lvl="1"/>
            <a:r>
              <a:rPr lang="en-US" dirty="0" smtClean="0"/>
              <a:t>Error correction</a:t>
            </a:r>
          </a:p>
          <a:p>
            <a:pPr lvl="1"/>
            <a:r>
              <a:rPr lang="en-US" dirty="0" smtClean="0"/>
              <a:t>Each change has the potential to make the system more fragile </a:t>
            </a:r>
            <a:endParaRPr lang="en-US" dirty="0"/>
          </a:p>
          <a:p>
            <a:pPr lvl="0"/>
            <a:r>
              <a:rPr lang="en-US" dirty="0"/>
              <a:t>Errors can cause serious issues</a:t>
            </a:r>
          </a:p>
          <a:p>
            <a:pPr lvl="1" rtl="0" hangingPunct="0"/>
            <a:r>
              <a:rPr lang="en-US" dirty="0"/>
              <a:t>1990, AT&amp;T had 8+ hour outage due to misplaced </a:t>
            </a:r>
            <a:r>
              <a:rPr lang="en-US" dirty="0">
                <a:latin typeface="Courier New" pitchFamily="49"/>
              </a:rPr>
              <a:t>break</a:t>
            </a:r>
            <a:r>
              <a:rPr lang="en-US" dirty="0"/>
              <a:t> statement in C program</a:t>
            </a:r>
          </a:p>
          <a:p>
            <a:pPr lvl="1" rtl="0" hangingPunct="0"/>
            <a:r>
              <a:rPr lang="en-US" dirty="0"/>
              <a:t>1996, communication satellite exploded on liftoff due to number conversion error</a:t>
            </a:r>
          </a:p>
          <a:p>
            <a:pPr lvl="1" rtl="0" hangingPunct="0"/>
            <a:r>
              <a:rPr lang="en-US" dirty="0"/>
              <a:t>2001, software error caused NYSE to shutdown trading floor for over an hour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76816" y="304800"/>
            <a:ext cx="7674480" cy="838439"/>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Group work</a:t>
            </a:r>
          </a:p>
        </p:txBody>
      </p:sp>
      <p:sp>
        <p:nvSpPr>
          <p:cNvPr id="3" name="Text Placeholder 2"/>
          <p:cNvSpPr txBox="1">
            <a:spLocks noGrp="1"/>
          </p:cNvSpPr>
          <p:nvPr>
            <p:ph type="body" idx="4294967295"/>
          </p:nvPr>
        </p:nvSpPr>
        <p:spPr>
          <a:xfrm>
            <a:off x="685800" y="1066800"/>
            <a:ext cx="8033400" cy="3367080"/>
          </a:xfrm>
        </p:spPr>
        <p:txBody>
          <a:bodyPr/>
          <a:lstStyle>
            <a:defPPr marL="432000" marR="0" lvl="0" indent="-324000">
              <a:spcBef>
                <a:spcPts val="0"/>
              </a:spcBef>
              <a:spcAft>
                <a:spcPts val="1417"/>
              </a:spcAft>
              <a:buSzPct val="45000"/>
              <a:buFont typeface="StarSymbol"/>
              <a:buNone/>
              <a:defRPr lang="en-US" sz="3200" b="0" i="0" u="none" strike="noStrike">
                <a:ln>
                  <a:noFill/>
                </a:ln>
                <a:latin typeface="Albany" pitchFamily="18"/>
                <a:ea typeface="Andale Sans UI" pitchFamily="2"/>
                <a:cs typeface="Tahoma" pitchFamily="2"/>
              </a:defRPr>
            </a:defPPr>
            <a:lvl1pPr marL="432000" marR="0" lvl="0" indent="-324000">
              <a:spcBef>
                <a:spcPts val="0"/>
              </a:spcBef>
              <a:spcAft>
                <a:spcPts val="1417"/>
              </a:spcAft>
              <a:buSzPct val="45000"/>
              <a:buFont typeface="StarSymbol"/>
              <a:buChar char="●"/>
              <a:defRPr lang="en-US" sz="3200" b="0" i="0" u="none" strike="noStrike">
                <a:ln>
                  <a:noFill/>
                </a:ln>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Albany" pitchFamily="18"/>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Albany" pitchFamily="18"/>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Albany" pitchFamily="18"/>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9pPr>
          </a:lstStyle>
          <a:p>
            <a:pPr lvl="0"/>
            <a:r>
              <a:rPr lang="en-US" dirty="0" smtClean="0"/>
              <a:t>Split into groups 3 </a:t>
            </a:r>
            <a:r>
              <a:rPr lang="en-US" smtClean="0"/>
              <a:t>to </a:t>
            </a:r>
            <a:r>
              <a:rPr lang="en-US" smtClean="0"/>
              <a:t>5 </a:t>
            </a:r>
            <a:r>
              <a:rPr lang="en-US" dirty="0" smtClean="0"/>
              <a:t>people</a:t>
            </a:r>
          </a:p>
          <a:p>
            <a:pPr lvl="0"/>
            <a:r>
              <a:rPr lang="en-US" dirty="0" smtClean="0"/>
              <a:t>Make </a:t>
            </a:r>
            <a:r>
              <a:rPr lang="en-US" dirty="0"/>
              <a:t>up 3 classes </a:t>
            </a:r>
            <a:r>
              <a:rPr lang="en-US" dirty="0" smtClean="0"/>
              <a:t>for 2D geometric shapes.  Draw </a:t>
            </a:r>
            <a:r>
              <a:rPr lang="en-US" dirty="0"/>
              <a:t>UML for them, </a:t>
            </a:r>
            <a:r>
              <a:rPr lang="en-US" dirty="0" smtClean="0"/>
              <a:t>particularly think of attributes </a:t>
            </a:r>
            <a:r>
              <a:rPr lang="en-US" dirty="0"/>
              <a:t>and methods </a:t>
            </a:r>
            <a:r>
              <a:rPr lang="en-US" dirty="0" smtClean="0"/>
              <a:t>that would require different visibilities – think moving, reshaping/manipulation, calculations, checks</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363753"/>
            <a:ext cx="5827713" cy="2478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9299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665163"/>
            <a:ext cx="7675563" cy="8382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a:buNone/>
            </a:pPr>
            <a:r>
              <a:rPr lang="en-US"/>
              <a:t>Challenges</a:t>
            </a:r>
          </a:p>
        </p:txBody>
      </p:sp>
      <p:sp>
        <p:nvSpPr>
          <p:cNvPr id="3" name="Text Placeholder 2"/>
          <p:cNvSpPr txBox="1">
            <a:spLocks noGrp="1"/>
          </p:cNvSpPr>
          <p:nvPr>
            <p:ph type="body" idx="4294967295"/>
          </p:nvPr>
        </p:nvSpPr>
        <p:spPr>
          <a:xfrm>
            <a:off x="1109663" y="1768475"/>
            <a:ext cx="8034337" cy="3367088"/>
          </a:xfrm>
        </p:spPr>
        <p:txBody>
          <a:bodyPr/>
          <a:lstStyle>
            <a:defPPr marL="432000" marR="0" lvl="0" indent="-324000">
              <a:spcBef>
                <a:spcPts val="0"/>
              </a:spcBef>
              <a:spcAft>
                <a:spcPts val="1417"/>
              </a:spcAft>
              <a:buSzPct val="45000"/>
              <a:buFont typeface="StarSymbol"/>
              <a:buNone/>
              <a:defRPr lang="en-US" sz="3200" b="0" i="0" u="none" strike="noStrike">
                <a:ln>
                  <a:noFill/>
                </a:ln>
                <a:latin typeface="Albany" pitchFamily="18"/>
                <a:ea typeface="Andale Sans UI" pitchFamily="2"/>
                <a:cs typeface="Tahoma" pitchFamily="2"/>
              </a:defRPr>
            </a:defPPr>
            <a:lvl1pPr marL="432000" marR="0" lvl="0" indent="-324000">
              <a:spcBef>
                <a:spcPts val="0"/>
              </a:spcBef>
              <a:spcAft>
                <a:spcPts val="1417"/>
              </a:spcAft>
              <a:buSzPct val="45000"/>
              <a:buFont typeface="StarSymbol"/>
              <a:buChar char="●"/>
              <a:defRPr lang="en-US" sz="3200" b="0" i="0" u="none" strike="noStrike">
                <a:ln>
                  <a:noFill/>
                </a:ln>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Albany" pitchFamily="18"/>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Albany" pitchFamily="18"/>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Albany" pitchFamily="18"/>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9pPr>
          </a:lstStyle>
          <a:p>
            <a:pPr lvl="0"/>
            <a:r>
              <a:rPr lang="en-US" dirty="0"/>
              <a:t>Complexity</a:t>
            </a:r>
          </a:p>
          <a:p>
            <a:pPr lvl="0"/>
            <a:r>
              <a:rPr lang="en-US" dirty="0"/>
              <a:t>Longevity and evolution</a:t>
            </a:r>
          </a:p>
          <a:p>
            <a:pPr lvl="0"/>
            <a:r>
              <a:rPr lang="en-US" dirty="0"/>
              <a:t>High user </a:t>
            </a:r>
            <a:r>
              <a:rPr lang="en-US" dirty="0" smtClean="0"/>
              <a:t>expectations</a:t>
            </a:r>
          </a:p>
          <a:p>
            <a:pPr lvl="0"/>
            <a:endParaRPr lang="en-US" dirty="0"/>
          </a:p>
          <a:p>
            <a:pPr lvl="0"/>
            <a:r>
              <a:rPr lang="en-US" dirty="0" smtClean="0"/>
              <a:t>Iterative development compresses these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665163"/>
            <a:ext cx="7675563" cy="8382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Development activities</a:t>
            </a:r>
          </a:p>
        </p:txBody>
      </p:sp>
      <p:sp>
        <p:nvSpPr>
          <p:cNvPr id="3" name="Text Placeholder 2"/>
          <p:cNvSpPr txBox="1">
            <a:spLocks noGrp="1"/>
          </p:cNvSpPr>
          <p:nvPr>
            <p:ph type="body" idx="4294967295"/>
          </p:nvPr>
        </p:nvSpPr>
        <p:spPr>
          <a:xfrm>
            <a:off x="1109663" y="1768475"/>
            <a:ext cx="8034337" cy="3367088"/>
          </a:xfrm>
        </p:spPr>
        <p:txBody>
          <a:bodyPr/>
          <a:lstStyle>
            <a:defPPr marL="432000" marR="0" lvl="0" indent="-324000">
              <a:spcBef>
                <a:spcPts val="0"/>
              </a:spcBef>
              <a:spcAft>
                <a:spcPts val="1417"/>
              </a:spcAft>
              <a:buSzPct val="45000"/>
              <a:buFont typeface="StarSymbol"/>
              <a:buNone/>
              <a:defRPr lang="en-US" sz="3200" b="0" i="0" u="none" strike="noStrike">
                <a:ln>
                  <a:noFill/>
                </a:ln>
                <a:latin typeface="Albany" pitchFamily="18"/>
                <a:ea typeface="Andale Sans UI" pitchFamily="2"/>
                <a:cs typeface="Tahoma" pitchFamily="2"/>
              </a:defRPr>
            </a:defPPr>
            <a:lvl1pPr marL="432000" marR="0" lvl="0" indent="-324000">
              <a:spcBef>
                <a:spcPts val="0"/>
              </a:spcBef>
              <a:spcAft>
                <a:spcPts val="1417"/>
              </a:spcAft>
              <a:buSzPct val="45000"/>
              <a:buFont typeface="StarSymbol"/>
              <a:buChar char="●"/>
              <a:defRPr lang="en-US" sz="3200" b="0" i="0" u="none" strike="noStrike">
                <a:ln>
                  <a:noFill/>
                </a:ln>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Albany" pitchFamily="18"/>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Albany" pitchFamily="18"/>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Albany" pitchFamily="18"/>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9pPr>
          </a:lstStyle>
          <a:p>
            <a:pPr lvl="0"/>
            <a:r>
              <a:rPr lang="en-US" dirty="0"/>
              <a:t>Requirements analysis</a:t>
            </a:r>
          </a:p>
          <a:p>
            <a:pPr lvl="0"/>
            <a:r>
              <a:rPr lang="en-US" dirty="0">
                <a:solidFill>
                  <a:srgbClr val="C5000B"/>
                </a:solidFill>
                <a:latin typeface="ssAlbany"/>
              </a:rPr>
              <a:t>Design</a:t>
            </a:r>
          </a:p>
          <a:p>
            <a:pPr lvl="0"/>
            <a:r>
              <a:rPr lang="en-US" dirty="0">
                <a:solidFill>
                  <a:srgbClr val="C5000B"/>
                </a:solidFill>
                <a:latin typeface="ssAlbany"/>
              </a:rPr>
              <a:t>Implementation &amp; unit testing</a:t>
            </a:r>
          </a:p>
          <a:p>
            <a:pPr lvl="0"/>
            <a:r>
              <a:rPr lang="en-US" dirty="0">
                <a:solidFill>
                  <a:srgbClr val="C5000B"/>
                </a:solidFill>
                <a:latin typeface="ssAlbany"/>
              </a:rPr>
              <a:t>Integration &amp; system testing</a:t>
            </a:r>
          </a:p>
          <a:p>
            <a:pPr lvl="0"/>
            <a:r>
              <a:rPr lang="en-US" b="1" i="1" dirty="0"/>
              <a:t>Maintenance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620713"/>
            <a:ext cx="7675563" cy="928687"/>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Goals of software systems</a:t>
            </a:r>
          </a:p>
        </p:txBody>
      </p:sp>
      <p:sp>
        <p:nvSpPr>
          <p:cNvPr id="3" name="Text Placeholder 2"/>
          <p:cNvSpPr txBox="1">
            <a:spLocks noGrp="1"/>
          </p:cNvSpPr>
          <p:nvPr>
            <p:ph type="body" idx="4294967295"/>
          </p:nvPr>
        </p:nvSpPr>
        <p:spPr>
          <a:xfrm>
            <a:off x="1109663" y="1768475"/>
            <a:ext cx="8034337" cy="4270375"/>
          </a:xfrm>
        </p:spPr>
        <p:txBody>
          <a:bodyPr>
            <a:normAutofit fontScale="92500" lnSpcReduction="10000"/>
          </a:bodyPr>
          <a:lstStyle>
            <a:defPPr marL="432000" marR="0" lvl="0" indent="-324000">
              <a:spcBef>
                <a:spcPts val="0"/>
              </a:spcBef>
              <a:spcAft>
                <a:spcPts val="1417"/>
              </a:spcAft>
              <a:buSzPct val="45000"/>
              <a:buFont typeface="StarSymbol"/>
              <a:buNone/>
              <a:defRPr lang="en-US" sz="3200" b="0" i="0" u="none" strike="noStrike">
                <a:ln>
                  <a:noFill/>
                </a:ln>
                <a:latin typeface="Albany" pitchFamily="18"/>
                <a:ea typeface="Andale Sans UI" pitchFamily="2"/>
                <a:cs typeface="Tahoma" pitchFamily="2"/>
              </a:defRPr>
            </a:defPPr>
            <a:lvl1pPr marL="432000" marR="0" lvl="0" indent="-324000">
              <a:spcBef>
                <a:spcPts val="0"/>
              </a:spcBef>
              <a:spcAft>
                <a:spcPts val="1417"/>
              </a:spcAft>
              <a:buSzPct val="45000"/>
              <a:buFont typeface="StarSymbol"/>
              <a:buChar char="●"/>
              <a:defRPr lang="en-US" sz="3200" b="0" i="0" u="none" strike="noStrike">
                <a:ln>
                  <a:noFill/>
                </a:ln>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Albany" pitchFamily="18"/>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Albany" pitchFamily="18"/>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Albany" pitchFamily="18"/>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9pPr>
          </a:lstStyle>
          <a:p>
            <a:pPr lvl="0"/>
            <a:r>
              <a:rPr lang="en-US" dirty="0"/>
              <a:t>Usefulness</a:t>
            </a:r>
          </a:p>
          <a:p>
            <a:pPr lvl="0"/>
            <a:r>
              <a:rPr lang="en-US" dirty="0"/>
              <a:t>Timeliness</a:t>
            </a:r>
          </a:p>
          <a:p>
            <a:pPr lvl="0"/>
            <a:r>
              <a:rPr lang="en-US" dirty="0">
                <a:solidFill>
                  <a:srgbClr val="C5000B"/>
                </a:solidFill>
              </a:rPr>
              <a:t>Reliability</a:t>
            </a:r>
          </a:p>
          <a:p>
            <a:pPr lvl="0"/>
            <a:r>
              <a:rPr lang="en-US" dirty="0">
                <a:solidFill>
                  <a:srgbClr val="C5000B"/>
                </a:solidFill>
              </a:rPr>
              <a:t>Maintainability</a:t>
            </a:r>
          </a:p>
          <a:p>
            <a:pPr lvl="0"/>
            <a:r>
              <a:rPr lang="en-US" dirty="0">
                <a:solidFill>
                  <a:srgbClr val="C5000B"/>
                </a:solidFill>
              </a:rPr>
              <a:t>Reusability</a:t>
            </a:r>
          </a:p>
          <a:p>
            <a:r>
              <a:rPr lang="en-US" dirty="0" smtClean="0">
                <a:solidFill>
                  <a:srgbClr val="C5000B"/>
                </a:solidFill>
              </a:rPr>
              <a:t>Efficiency</a:t>
            </a:r>
          </a:p>
          <a:p>
            <a:r>
              <a:rPr lang="en-US" dirty="0" smtClean="0"/>
              <a:t>User </a:t>
            </a:r>
            <a:r>
              <a:rPr lang="en-US" dirty="0"/>
              <a:t>friendliness</a:t>
            </a:r>
          </a:p>
          <a:p>
            <a:pPr lvl="0"/>
            <a:endParaRPr lang="en-US" dirty="0">
              <a:solidFill>
                <a:srgbClr val="C5000B"/>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665163"/>
            <a:ext cx="7675563" cy="8382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Factors of maintainability</a:t>
            </a:r>
          </a:p>
        </p:txBody>
      </p:sp>
      <p:sp>
        <p:nvSpPr>
          <p:cNvPr id="3" name="Text Placeholder 2"/>
          <p:cNvSpPr txBox="1">
            <a:spLocks noGrp="1"/>
          </p:cNvSpPr>
          <p:nvPr>
            <p:ph type="body" idx="4294967295"/>
          </p:nvPr>
        </p:nvSpPr>
        <p:spPr>
          <a:xfrm>
            <a:off x="1109663" y="1768475"/>
            <a:ext cx="8034337" cy="4089400"/>
          </a:xfrm>
        </p:spPr>
        <p:txBody>
          <a:bodyPr>
            <a:normAutofit lnSpcReduction="10000"/>
          </a:bodyPr>
          <a:lstStyle>
            <a:defPPr marL="432000" marR="0" lvl="0" indent="-324000">
              <a:spcBef>
                <a:spcPts val="0"/>
              </a:spcBef>
              <a:spcAft>
                <a:spcPts val="1417"/>
              </a:spcAft>
              <a:buSzPct val="45000"/>
              <a:buFont typeface="StarSymbol"/>
              <a:buNone/>
              <a:defRPr lang="en-US" sz="3200" b="0" i="0" u="none" strike="noStrike">
                <a:ln>
                  <a:noFill/>
                </a:ln>
                <a:latin typeface="Albany" pitchFamily="18"/>
                <a:ea typeface="Andale Sans UI" pitchFamily="2"/>
                <a:cs typeface="Tahoma" pitchFamily="2"/>
              </a:defRPr>
            </a:defPPr>
            <a:lvl1pPr marL="432000" marR="0" lvl="0" indent="-324000">
              <a:spcBef>
                <a:spcPts val="0"/>
              </a:spcBef>
              <a:spcAft>
                <a:spcPts val="1417"/>
              </a:spcAft>
              <a:buSzPct val="45000"/>
              <a:buFont typeface="StarSymbol"/>
              <a:buChar char="●"/>
              <a:defRPr lang="en-US" sz="3200" b="0" i="0" u="none" strike="noStrike">
                <a:ln>
                  <a:noFill/>
                </a:ln>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Albany" pitchFamily="18"/>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Albany" pitchFamily="18"/>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Albany" pitchFamily="18"/>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9pPr>
          </a:lstStyle>
          <a:p>
            <a:pPr lvl="0"/>
            <a:r>
              <a:rPr lang="en-US">
                <a:solidFill>
                  <a:srgbClr val="C5000B"/>
                </a:solidFill>
              </a:rPr>
              <a:t>Flexibility</a:t>
            </a:r>
          </a:p>
          <a:p>
            <a:pPr lvl="0"/>
            <a:r>
              <a:rPr lang="en-US">
                <a:solidFill>
                  <a:srgbClr val="C5000B"/>
                </a:solidFill>
              </a:rPr>
              <a:t>Simplicity</a:t>
            </a:r>
          </a:p>
          <a:p>
            <a:pPr lvl="0"/>
            <a:r>
              <a:rPr lang="en-US">
                <a:solidFill>
                  <a:srgbClr val="C5000B"/>
                </a:solidFill>
              </a:rPr>
              <a:t>Readability</a:t>
            </a:r>
          </a:p>
          <a:p>
            <a:pPr lvl="0"/>
            <a:endParaRPr lang="en-US">
              <a:solidFill>
                <a:srgbClr val="C5000B"/>
              </a:solidFill>
            </a:endParaRPr>
          </a:p>
          <a:p>
            <a:pPr lvl="0"/>
            <a:endParaRPr lang="en-US">
              <a:solidFill>
                <a:srgbClr val="C5000B"/>
              </a:solidFill>
            </a:endParaRPr>
          </a:p>
          <a:p>
            <a:pPr lvl="0"/>
            <a:r>
              <a:rPr lang="en-US">
                <a:solidFill>
                  <a:srgbClr val="000000"/>
                </a:solidFill>
              </a:rPr>
              <a:t>How does object oriented paradigm attempt to address each of these?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665163"/>
            <a:ext cx="7675563" cy="8382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a:buNone/>
            </a:pPr>
            <a:r>
              <a:rPr lang="en-US"/>
              <a:t>Iterative development</a:t>
            </a:r>
          </a:p>
        </p:txBody>
      </p:sp>
      <p:sp>
        <p:nvSpPr>
          <p:cNvPr id="3" name="Text Placeholder 2"/>
          <p:cNvSpPr txBox="1">
            <a:spLocks noGrp="1"/>
          </p:cNvSpPr>
          <p:nvPr>
            <p:ph type="body" idx="4294967295"/>
          </p:nvPr>
        </p:nvSpPr>
        <p:spPr>
          <a:xfrm>
            <a:off x="0" y="1447800"/>
            <a:ext cx="8991600" cy="5105399"/>
          </a:xfrm>
        </p:spPr>
        <p:txBody>
          <a:bodyPr>
            <a:normAutofit/>
          </a:bodyPr>
          <a:lstStyle>
            <a:defPPr marL="432000" marR="0" lvl="0" indent="-324000">
              <a:spcBef>
                <a:spcPts val="0"/>
              </a:spcBef>
              <a:spcAft>
                <a:spcPts val="1417"/>
              </a:spcAft>
              <a:buSzPct val="45000"/>
              <a:buFont typeface="StarSymbol"/>
              <a:buNone/>
              <a:defRPr lang="en-US" sz="3200" b="0" i="0" u="none" strike="noStrike">
                <a:ln>
                  <a:noFill/>
                </a:ln>
                <a:latin typeface="Albany" pitchFamily="18"/>
                <a:ea typeface="Andale Sans UI" pitchFamily="2"/>
                <a:cs typeface="Tahoma" pitchFamily="2"/>
              </a:defRPr>
            </a:defPPr>
            <a:lvl1pPr marL="432000" marR="0" lvl="0" indent="-324000">
              <a:spcBef>
                <a:spcPts val="0"/>
              </a:spcBef>
              <a:spcAft>
                <a:spcPts val="1417"/>
              </a:spcAft>
              <a:buSzPct val="45000"/>
              <a:buFont typeface="StarSymbol"/>
              <a:buChar char="●"/>
              <a:defRPr lang="en-US" sz="3200" b="0" i="0" u="none" strike="noStrike">
                <a:ln>
                  <a:noFill/>
                </a:ln>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Albany" pitchFamily="18"/>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Albany" pitchFamily="18"/>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Albany" pitchFamily="18"/>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9pPr>
          </a:lstStyle>
          <a:p>
            <a:pPr lvl="0"/>
            <a:r>
              <a:rPr lang="en-US" dirty="0"/>
              <a:t>Conceptualization</a:t>
            </a:r>
          </a:p>
          <a:p>
            <a:pPr lvl="1" rtl="0" hangingPunct="0"/>
            <a:r>
              <a:rPr lang="en-US" dirty="0"/>
              <a:t>Establish core requirements for </a:t>
            </a:r>
            <a:r>
              <a:rPr lang="en-US" b="1" dirty="0"/>
              <a:t>this iteration</a:t>
            </a:r>
          </a:p>
          <a:p>
            <a:pPr lvl="0"/>
            <a:r>
              <a:rPr lang="en-US" dirty="0"/>
              <a:t>OO analysis and modeling</a:t>
            </a:r>
          </a:p>
          <a:p>
            <a:pPr lvl="0"/>
            <a:r>
              <a:rPr lang="en-US" dirty="0"/>
              <a:t>OO design</a:t>
            </a:r>
          </a:p>
          <a:p>
            <a:pPr lvl="0"/>
            <a:r>
              <a:rPr lang="en-US" dirty="0" smtClean="0"/>
              <a:t>Implementation and testing</a:t>
            </a:r>
          </a:p>
          <a:p>
            <a:pPr lvl="0"/>
            <a:endParaRPr lang="en-US" dirty="0"/>
          </a:p>
          <a:p>
            <a:pPr lvl="0">
              <a:buFont typeface="Wingdings" panose="05000000000000000000" pitchFamily="2" charset="2"/>
              <a:buChar char="Ø"/>
            </a:pPr>
            <a:r>
              <a:rPr lang="en-US" b="1" dirty="0" smtClean="0">
                <a:solidFill>
                  <a:srgbClr val="FF0000"/>
                </a:solidFill>
              </a:rPr>
              <a:t>Critical to refactor and look for emerging places where patterns make sense each iteration</a:t>
            </a:r>
            <a:endParaRPr lang="en-US" b="1"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665163"/>
            <a:ext cx="7675563" cy="8382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OO analysis and modeling</a:t>
            </a:r>
          </a:p>
        </p:txBody>
      </p:sp>
      <p:sp>
        <p:nvSpPr>
          <p:cNvPr id="3" name="Text Placeholder 2"/>
          <p:cNvSpPr txBox="1">
            <a:spLocks noGrp="1"/>
          </p:cNvSpPr>
          <p:nvPr>
            <p:ph type="body" idx="4294967295"/>
          </p:nvPr>
        </p:nvSpPr>
        <p:spPr>
          <a:xfrm>
            <a:off x="1109663" y="1768475"/>
            <a:ext cx="8034337" cy="4567238"/>
          </a:xfrm>
        </p:spPr>
        <p:txBody>
          <a:bodyPr/>
          <a:lstStyle>
            <a:defPPr marL="432000" marR="0" lvl="0" indent="-324000">
              <a:spcBef>
                <a:spcPts val="0"/>
              </a:spcBef>
              <a:spcAft>
                <a:spcPts val="1417"/>
              </a:spcAft>
              <a:buSzPct val="45000"/>
              <a:buFont typeface="StarSymbol"/>
              <a:buNone/>
              <a:defRPr lang="en-US" sz="3200" b="0" i="0" u="none" strike="noStrike">
                <a:ln>
                  <a:noFill/>
                </a:ln>
                <a:latin typeface="Albany" pitchFamily="18"/>
                <a:ea typeface="Andale Sans UI" pitchFamily="2"/>
                <a:cs typeface="Tahoma" pitchFamily="2"/>
              </a:defRPr>
            </a:defPPr>
            <a:lvl1pPr marL="432000" marR="0" lvl="0" indent="-324000">
              <a:spcBef>
                <a:spcPts val="0"/>
              </a:spcBef>
              <a:spcAft>
                <a:spcPts val="1417"/>
              </a:spcAft>
              <a:buSzPct val="45000"/>
              <a:buFont typeface="StarSymbol"/>
              <a:buChar char="●"/>
              <a:defRPr lang="en-US" sz="3200" b="0" i="0" u="none" strike="noStrike">
                <a:ln>
                  <a:noFill/>
                </a:ln>
                <a:latin typeface="Albany" pitchFamily="18"/>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Albany" pitchFamily="18"/>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Albany" pitchFamily="18"/>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Albany" pitchFamily="18"/>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Albany" pitchFamily="18"/>
                <a:ea typeface="Andale Sans UI" pitchFamily="2"/>
                <a:cs typeface="Tahoma" pitchFamily="2"/>
              </a:defRPr>
            </a:lvl9pPr>
          </a:lstStyle>
          <a:p>
            <a:pPr lvl="0"/>
            <a:r>
              <a:rPr lang="en-US"/>
              <a:t>Build models of system's desired behavior</a:t>
            </a:r>
          </a:p>
          <a:p>
            <a:pPr lvl="1" rtl="0" hangingPunct="0"/>
            <a:r>
              <a:rPr lang="en-US"/>
              <a:t>Identify relevant aspects with real world</a:t>
            </a:r>
          </a:p>
          <a:p>
            <a:pPr lvl="1" rtl="0" hangingPunct="0"/>
            <a:r>
              <a:rPr lang="en-US"/>
              <a:t>Define services provided/problems to be solved</a:t>
            </a:r>
          </a:p>
          <a:p>
            <a:pPr lvl="0"/>
            <a:r>
              <a:rPr lang="en-US"/>
              <a:t>Model is simplification of reality used to better understand the system</a:t>
            </a:r>
          </a:p>
          <a:p>
            <a:pPr lvl="0"/>
            <a:r>
              <a:rPr lang="en-US"/>
              <a:t>UML used to create use cases, class diagrams, etc. to describe these relationships precisely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684</TotalTime>
  <Words>997</Words>
  <Application>Microsoft Office PowerPoint</Application>
  <PresentationFormat>On-screen Show (4:3)</PresentationFormat>
  <Paragraphs>204</Paragraphs>
  <Slides>30</Slides>
  <Notes>28</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30</vt:i4>
      </vt:variant>
    </vt:vector>
  </HeadingPairs>
  <TitlesOfParts>
    <vt:vector size="48" baseType="lpstr">
      <vt:lpstr>SimSun</vt:lpstr>
      <vt:lpstr>Albany</vt:lpstr>
      <vt:lpstr>Andale Sans UI</vt:lpstr>
      <vt:lpstr>Arial</vt:lpstr>
      <vt:lpstr>Arial Unicode MS</vt:lpstr>
      <vt:lpstr>Calibri</vt:lpstr>
      <vt:lpstr>Courier New</vt:lpstr>
      <vt:lpstr>Georgia</vt:lpstr>
      <vt:lpstr>Mangal</vt:lpstr>
      <vt:lpstr>ssAlbany</vt:lpstr>
      <vt:lpstr>StarSymbol</vt:lpstr>
      <vt:lpstr>Tahoma</vt:lpstr>
      <vt:lpstr>Times New Roman</vt:lpstr>
      <vt:lpstr>Trebuchet MS</vt:lpstr>
      <vt:lpstr>Verdana</vt:lpstr>
      <vt:lpstr>Wingdings</vt:lpstr>
      <vt:lpstr>Wingdings 2</vt:lpstr>
      <vt:lpstr>Urban</vt:lpstr>
      <vt:lpstr>CS 417/CS 505 Design Patterns  Motivation and UML Modeling</vt:lpstr>
      <vt:lpstr>Topics</vt:lpstr>
      <vt:lpstr>Motivation</vt:lpstr>
      <vt:lpstr>Challenges</vt:lpstr>
      <vt:lpstr>Development activities</vt:lpstr>
      <vt:lpstr>Goals of software systems</vt:lpstr>
      <vt:lpstr>Factors of maintainability</vt:lpstr>
      <vt:lpstr>Iterative development</vt:lpstr>
      <vt:lpstr>OO analysis and modeling</vt:lpstr>
      <vt:lpstr>Object-oriented design</vt:lpstr>
      <vt:lpstr>Implementation</vt:lpstr>
      <vt:lpstr>Maintenance</vt:lpstr>
      <vt:lpstr>Key features of iterative development</vt:lpstr>
      <vt:lpstr>Rational Unified Process (RUP)</vt:lpstr>
      <vt:lpstr>RUP</vt:lpstr>
      <vt:lpstr>Modeling using UML</vt:lpstr>
      <vt:lpstr>Topics</vt:lpstr>
      <vt:lpstr>Unified Modeling Language (UML)</vt:lpstr>
      <vt:lpstr>Class vs Object</vt:lpstr>
      <vt:lpstr>Class</vt:lpstr>
      <vt:lpstr>Object</vt:lpstr>
      <vt:lpstr>Terminology</vt:lpstr>
      <vt:lpstr>UML notation for classes</vt:lpstr>
      <vt:lpstr>UML notation cont.</vt:lpstr>
      <vt:lpstr>Visibility</vt:lpstr>
      <vt:lpstr>Language syntax</vt:lpstr>
      <vt:lpstr>UML notation visibility</vt:lpstr>
      <vt:lpstr>Simple Java class</vt:lpstr>
      <vt:lpstr>UML of Point class</vt:lpstr>
      <vt:lpstr>Group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3360  Ch 1: Object-oriented software development</dc:title>
  <dc:creator>Williams, Chad (Computer Science)</dc:creator>
  <cp:lastModifiedBy>Williams, Chad (Computer Science)</cp:lastModifiedBy>
  <cp:revision>38</cp:revision>
  <cp:lastPrinted>2017-08-29T17:24:07Z</cp:lastPrinted>
  <dcterms:modified xsi:type="dcterms:W3CDTF">2017-09-05T17:24:46Z</dcterms:modified>
</cp:coreProperties>
</file>