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50a668d7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50a668d7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50a668d7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50a668d7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50a668d7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50a668d7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50a668d7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50a668d7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50a668d7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50a668d7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50a668d7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50a668d7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50a668d7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50a668d7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65627212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65627212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656272128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656272128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656272128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656272128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65627212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65627212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656272128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656272128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a65627212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a65627212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656272128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656272128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656272128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656272128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656272128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656272128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656272128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656272128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656272128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656272128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656272128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656272128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50a668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50a668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50a668d7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50a668d7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5.png"/><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Irl Adventures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Dylan Fassio</a:t>
            </a:r>
            <a:endParaRPr/>
          </a:p>
          <a:p>
            <a:pPr indent="0" lvl="0" marL="0" rtl="0" algn="ctr">
              <a:spcBef>
                <a:spcPts val="0"/>
              </a:spcBef>
              <a:spcAft>
                <a:spcPts val="0"/>
              </a:spcAft>
              <a:buNone/>
            </a:pPr>
            <a:r>
              <a:rPr lang="en"/>
              <a:t>Nick Persaud</a:t>
            </a:r>
            <a:endParaRPr/>
          </a:p>
          <a:p>
            <a:pPr indent="0" lvl="0" marL="0" rtl="0" algn="ctr">
              <a:spcBef>
                <a:spcPts val="0"/>
              </a:spcBef>
              <a:spcAft>
                <a:spcPts val="0"/>
              </a:spcAft>
              <a:buNone/>
            </a:pPr>
            <a:r>
              <a:rPr lang="en"/>
              <a:t>Sean Steben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Observer</a:t>
            </a:r>
            <a:endParaRPr/>
          </a:p>
        </p:txBody>
      </p:sp>
      <p:sp>
        <p:nvSpPr>
          <p:cNvPr id="117" name="Google Shape;117;p22"/>
          <p:cNvSpPr txBox="1"/>
          <p:nvPr>
            <p:ph idx="1" type="body"/>
          </p:nvPr>
        </p:nvSpPr>
        <p:spPr>
          <a:xfrm>
            <a:off x="311700" y="901275"/>
            <a:ext cx="364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Blueprint for all observer classes</a:t>
            </a:r>
            <a:endParaRPr/>
          </a:p>
        </p:txBody>
      </p:sp>
      <p:pic>
        <p:nvPicPr>
          <p:cNvPr id="118" name="Google Shape;118;p22"/>
          <p:cNvPicPr preferRelativeResize="0"/>
          <p:nvPr/>
        </p:nvPicPr>
        <p:blipFill>
          <a:blip r:embed="rId3">
            <a:alphaModFix/>
          </a:blip>
          <a:stretch>
            <a:fillRect/>
          </a:stretch>
        </p:blipFill>
        <p:spPr>
          <a:xfrm>
            <a:off x="4163900" y="901275"/>
            <a:ext cx="3228975" cy="771525"/>
          </a:xfrm>
          <a:prstGeom prst="rect">
            <a:avLst/>
          </a:prstGeom>
          <a:noFill/>
          <a:ln>
            <a:noFill/>
          </a:ln>
        </p:spPr>
      </p:pic>
      <p:pic>
        <p:nvPicPr>
          <p:cNvPr id="119" name="Google Shape;119;p22"/>
          <p:cNvPicPr preferRelativeResize="0"/>
          <p:nvPr/>
        </p:nvPicPr>
        <p:blipFill>
          <a:blip r:embed="rId4">
            <a:alphaModFix/>
          </a:blip>
          <a:stretch>
            <a:fillRect/>
          </a:stretch>
        </p:blipFill>
        <p:spPr>
          <a:xfrm>
            <a:off x="184100" y="1955800"/>
            <a:ext cx="3898406" cy="2897050"/>
          </a:xfrm>
          <a:prstGeom prst="rect">
            <a:avLst/>
          </a:prstGeom>
          <a:noFill/>
          <a:ln>
            <a:noFill/>
          </a:ln>
        </p:spPr>
      </p:pic>
      <p:sp>
        <p:nvSpPr>
          <p:cNvPr id="120" name="Google Shape;120;p22"/>
          <p:cNvSpPr txBox="1"/>
          <p:nvPr>
            <p:ph idx="1" type="body"/>
          </p:nvPr>
        </p:nvSpPr>
        <p:spPr>
          <a:xfrm>
            <a:off x="4163900" y="2125575"/>
            <a:ext cx="364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Attached is called in player day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update is called observer might </a:t>
            </a:r>
            <a:r>
              <a:rPr lang="en"/>
              <a:t>change state of 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Pattern</a:t>
            </a:r>
            <a:endParaRPr/>
          </a:p>
        </p:txBody>
      </p:sp>
      <p:sp>
        <p:nvSpPr>
          <p:cNvPr id="126" name="Google Shape;126;p2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a:t>Within PlayerDay</a:t>
            </a:r>
            <a:endParaRPr/>
          </a:p>
        </p:txBody>
      </p:sp>
      <p:pic>
        <p:nvPicPr>
          <p:cNvPr id="127" name="Google Shape;127;p23"/>
          <p:cNvPicPr preferRelativeResize="0"/>
          <p:nvPr/>
        </p:nvPicPr>
        <p:blipFill>
          <a:blip r:embed="rId3">
            <a:alphaModFix/>
          </a:blip>
          <a:stretch>
            <a:fillRect/>
          </a:stretch>
        </p:blipFill>
        <p:spPr>
          <a:xfrm>
            <a:off x="311700" y="1771450"/>
            <a:ext cx="6115050" cy="310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Pattern</a:t>
            </a:r>
            <a:endParaRPr/>
          </a:p>
        </p:txBody>
      </p:sp>
      <p:sp>
        <p:nvSpPr>
          <p:cNvPr id="133" name="Google Shape;133;p24"/>
          <p:cNvSpPr txBox="1"/>
          <p:nvPr>
            <p:ph idx="1" type="body"/>
          </p:nvPr>
        </p:nvSpPr>
        <p:spPr>
          <a:xfrm>
            <a:off x="255100" y="1110025"/>
            <a:ext cx="3105600" cy="74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Blueprint for different states</a:t>
            </a:r>
            <a:endParaRPr/>
          </a:p>
        </p:txBody>
      </p:sp>
      <p:pic>
        <p:nvPicPr>
          <p:cNvPr id="134" name="Google Shape;134;p24"/>
          <p:cNvPicPr preferRelativeResize="0"/>
          <p:nvPr/>
        </p:nvPicPr>
        <p:blipFill>
          <a:blip r:embed="rId3">
            <a:alphaModFix/>
          </a:blip>
          <a:stretch>
            <a:fillRect/>
          </a:stretch>
        </p:blipFill>
        <p:spPr>
          <a:xfrm>
            <a:off x="3360700" y="962763"/>
            <a:ext cx="4676775" cy="1038225"/>
          </a:xfrm>
          <a:prstGeom prst="rect">
            <a:avLst/>
          </a:prstGeom>
          <a:noFill/>
          <a:ln>
            <a:noFill/>
          </a:ln>
        </p:spPr>
      </p:pic>
      <p:pic>
        <p:nvPicPr>
          <p:cNvPr id="135" name="Google Shape;135;p24"/>
          <p:cNvPicPr preferRelativeResize="0"/>
          <p:nvPr/>
        </p:nvPicPr>
        <p:blipFill>
          <a:blip r:embed="rId4">
            <a:alphaModFix/>
          </a:blip>
          <a:stretch>
            <a:fillRect/>
          </a:stretch>
        </p:blipFill>
        <p:spPr>
          <a:xfrm>
            <a:off x="378800" y="2125088"/>
            <a:ext cx="7610497" cy="28377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and Observer</a:t>
            </a:r>
            <a:endParaRPr/>
          </a:p>
        </p:txBody>
      </p:sp>
      <p:sp>
        <p:nvSpPr>
          <p:cNvPr id="141" name="Google Shape;141;p25"/>
          <p:cNvSpPr txBox="1"/>
          <p:nvPr>
            <p:ph idx="1" type="body"/>
          </p:nvPr>
        </p:nvSpPr>
        <p:spPr>
          <a:xfrm>
            <a:off x="311700" y="1152475"/>
            <a:ext cx="385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random event happens, the observer is told</a:t>
            </a:r>
            <a:endParaRPr/>
          </a:p>
          <a:p>
            <a:pPr indent="0" lvl="0" marL="0" rtl="0" algn="l">
              <a:spcBef>
                <a:spcPts val="1200"/>
              </a:spcBef>
              <a:spcAft>
                <a:spcPts val="1200"/>
              </a:spcAft>
              <a:buNone/>
            </a:pPr>
            <a:r>
              <a:rPr lang="en"/>
              <a:t>currentDay.notifyObservers();</a:t>
            </a:r>
            <a:endParaRPr/>
          </a:p>
        </p:txBody>
      </p:sp>
      <p:pic>
        <p:nvPicPr>
          <p:cNvPr id="142" name="Google Shape;142;p25"/>
          <p:cNvPicPr preferRelativeResize="0"/>
          <p:nvPr/>
        </p:nvPicPr>
        <p:blipFill>
          <a:blip r:embed="rId3">
            <a:alphaModFix/>
          </a:blip>
          <a:stretch>
            <a:fillRect/>
          </a:stretch>
        </p:blipFill>
        <p:spPr>
          <a:xfrm>
            <a:off x="4043475" y="1718200"/>
            <a:ext cx="4572000" cy="263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into Template Pattern</a:t>
            </a:r>
            <a:endParaRPr/>
          </a:p>
        </p:txBody>
      </p:sp>
      <p:sp>
        <p:nvSpPr>
          <p:cNvPr id="148" name="Google Shape;148;p26"/>
          <p:cNvSpPr txBox="1"/>
          <p:nvPr>
            <p:ph idx="1" type="body"/>
          </p:nvPr>
        </p:nvSpPr>
        <p:spPr>
          <a:xfrm>
            <a:off x="311700" y="1152475"/>
            <a:ext cx="8520600" cy="94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state can start whatever activity they want to do </a:t>
            </a:r>
            <a:endParaRPr/>
          </a:p>
        </p:txBody>
      </p:sp>
      <p:pic>
        <p:nvPicPr>
          <p:cNvPr id="149" name="Google Shape;149;p26"/>
          <p:cNvPicPr preferRelativeResize="0"/>
          <p:nvPr/>
        </p:nvPicPr>
        <p:blipFill>
          <a:blip r:embed="rId3">
            <a:alphaModFix/>
          </a:blip>
          <a:stretch>
            <a:fillRect/>
          </a:stretch>
        </p:blipFill>
        <p:spPr>
          <a:xfrm>
            <a:off x="1885750" y="1765600"/>
            <a:ext cx="3194796" cy="273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a:t>
            </a:r>
            <a:endParaRPr/>
          </a:p>
        </p:txBody>
      </p:sp>
      <p:sp>
        <p:nvSpPr>
          <p:cNvPr id="155" name="Google Shape;155;p27"/>
          <p:cNvSpPr txBox="1"/>
          <p:nvPr>
            <p:ph idx="1" type="body"/>
          </p:nvPr>
        </p:nvSpPr>
        <p:spPr>
          <a:xfrm>
            <a:off x="311700" y="1152475"/>
            <a:ext cx="169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“Recipe” is the same except for updateChar(myPlayer)</a:t>
            </a:r>
            <a:endParaRPr/>
          </a:p>
        </p:txBody>
      </p:sp>
      <p:pic>
        <p:nvPicPr>
          <p:cNvPr id="156" name="Google Shape;156;p27"/>
          <p:cNvPicPr preferRelativeResize="0"/>
          <p:nvPr/>
        </p:nvPicPr>
        <p:blipFill>
          <a:blip r:embed="rId3">
            <a:alphaModFix/>
          </a:blip>
          <a:stretch>
            <a:fillRect/>
          </a:stretch>
        </p:blipFill>
        <p:spPr>
          <a:xfrm>
            <a:off x="2136225" y="675812"/>
            <a:ext cx="6696075" cy="4467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a:t>
            </a:r>
            <a:endParaRPr/>
          </a:p>
        </p:txBody>
      </p:sp>
      <p:sp>
        <p:nvSpPr>
          <p:cNvPr id="162" name="Google Shape;162;p28"/>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activity is </a:t>
            </a:r>
            <a:r>
              <a:rPr lang="en"/>
              <a:t>similar</a:t>
            </a:r>
            <a:r>
              <a:rPr lang="en"/>
              <a:t> in execution but with 1 small difference</a:t>
            </a:r>
            <a:endParaRPr/>
          </a:p>
        </p:txBody>
      </p:sp>
      <p:pic>
        <p:nvPicPr>
          <p:cNvPr id="163" name="Google Shape;163;p28"/>
          <p:cNvPicPr preferRelativeResize="0"/>
          <p:nvPr/>
        </p:nvPicPr>
        <p:blipFill>
          <a:blip r:embed="rId3">
            <a:alphaModFix/>
          </a:blip>
          <a:stretch>
            <a:fillRect/>
          </a:stretch>
        </p:blipFill>
        <p:spPr>
          <a:xfrm>
            <a:off x="697175" y="1725175"/>
            <a:ext cx="6541076" cy="311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Composite UML</a:t>
            </a:r>
            <a:endParaRPr/>
          </a:p>
        </p:txBody>
      </p:sp>
      <p:sp>
        <p:nvSpPr>
          <p:cNvPr id="169" name="Google Shape;169;p29"/>
          <p:cNvSpPr txBox="1"/>
          <p:nvPr>
            <p:ph idx="1" type="body"/>
          </p:nvPr>
        </p:nvSpPr>
        <p:spPr>
          <a:xfrm>
            <a:off x="311700" y="1152475"/>
            <a:ext cx="4019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Composite</a:t>
            </a:r>
            <a:r>
              <a:rPr lang="en"/>
              <a:t> used on Buttons and Panels</a:t>
            </a:r>
            <a:endParaRPr/>
          </a:p>
          <a:p>
            <a:pPr indent="-342900" lvl="0" marL="457200" rtl="0" algn="l">
              <a:spcBef>
                <a:spcPts val="0"/>
              </a:spcBef>
              <a:spcAft>
                <a:spcPts val="0"/>
              </a:spcAft>
              <a:buSzPts val="1800"/>
              <a:buChar char="❖"/>
            </a:pPr>
            <a:r>
              <a:rPr lang="en"/>
              <a:t>Ability to use update on buttons to show new stats when there is a a level up</a:t>
            </a:r>
            <a:endParaRPr/>
          </a:p>
          <a:p>
            <a:pPr indent="-342900" lvl="0" marL="457200" rtl="0" algn="l">
              <a:spcBef>
                <a:spcPts val="0"/>
              </a:spcBef>
              <a:spcAft>
                <a:spcPts val="0"/>
              </a:spcAft>
              <a:buSzPts val="1800"/>
              <a:buChar char="❖"/>
            </a:pPr>
            <a:r>
              <a:rPr lang="en"/>
              <a:t>Groups components together incase they need to </a:t>
            </a:r>
            <a:r>
              <a:rPr lang="en"/>
              <a:t>change latter</a:t>
            </a:r>
            <a:endParaRPr/>
          </a:p>
        </p:txBody>
      </p:sp>
      <p:pic>
        <p:nvPicPr>
          <p:cNvPr id="170" name="Google Shape;170;p29"/>
          <p:cNvPicPr preferRelativeResize="0"/>
          <p:nvPr/>
        </p:nvPicPr>
        <p:blipFill>
          <a:blip r:embed="rId3">
            <a:alphaModFix/>
          </a:blip>
          <a:stretch>
            <a:fillRect/>
          </a:stretch>
        </p:blipFill>
        <p:spPr>
          <a:xfrm>
            <a:off x="4331102" y="749375"/>
            <a:ext cx="4712720" cy="398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Composite</a:t>
            </a:r>
            <a:r>
              <a:rPr lang="en"/>
              <a:t> Code</a:t>
            </a:r>
            <a:endParaRPr/>
          </a:p>
        </p:txBody>
      </p:sp>
      <p:sp>
        <p:nvSpPr>
          <p:cNvPr id="176" name="Google Shape;176;p30"/>
          <p:cNvSpPr txBox="1"/>
          <p:nvPr>
            <p:ph idx="1" type="body"/>
          </p:nvPr>
        </p:nvSpPr>
        <p:spPr>
          <a:xfrm>
            <a:off x="6184550" y="895250"/>
            <a:ext cx="2647800" cy="386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MyPanel stores all components inside it</a:t>
            </a:r>
            <a:endParaRPr/>
          </a:p>
          <a:p>
            <a:pPr indent="-342900" lvl="0" marL="457200" rtl="0" algn="l">
              <a:spcBef>
                <a:spcPts val="0"/>
              </a:spcBef>
              <a:spcAft>
                <a:spcPts val="0"/>
              </a:spcAft>
              <a:buSzPts val="1800"/>
              <a:buChar char="❖"/>
            </a:pPr>
            <a:r>
              <a:rPr lang="en"/>
              <a:t>When update called MyPanel calls it on all </a:t>
            </a:r>
            <a:r>
              <a:rPr lang="en"/>
              <a:t>components</a:t>
            </a:r>
            <a:endParaRPr/>
          </a:p>
          <a:p>
            <a:pPr indent="-342900" lvl="0" marL="457200" rtl="0" algn="l">
              <a:spcBef>
                <a:spcPts val="0"/>
              </a:spcBef>
              <a:spcAft>
                <a:spcPts val="0"/>
              </a:spcAft>
              <a:buSzPts val="1800"/>
              <a:buChar char="❖"/>
            </a:pPr>
            <a:r>
              <a:rPr lang="en"/>
              <a:t>MyButton changes text</a:t>
            </a:r>
            <a:endParaRPr/>
          </a:p>
        </p:txBody>
      </p:sp>
      <p:pic>
        <p:nvPicPr>
          <p:cNvPr id="177" name="Google Shape;177;p30"/>
          <p:cNvPicPr preferRelativeResize="0"/>
          <p:nvPr/>
        </p:nvPicPr>
        <p:blipFill>
          <a:blip r:embed="rId3">
            <a:alphaModFix/>
          </a:blip>
          <a:stretch>
            <a:fillRect/>
          </a:stretch>
        </p:blipFill>
        <p:spPr>
          <a:xfrm>
            <a:off x="230075" y="3726750"/>
            <a:ext cx="2952775" cy="1266737"/>
          </a:xfrm>
          <a:prstGeom prst="rect">
            <a:avLst/>
          </a:prstGeom>
          <a:noFill/>
          <a:ln>
            <a:noFill/>
          </a:ln>
        </p:spPr>
      </p:pic>
      <p:pic>
        <p:nvPicPr>
          <p:cNvPr id="178" name="Google Shape;178;p30"/>
          <p:cNvPicPr preferRelativeResize="0"/>
          <p:nvPr/>
        </p:nvPicPr>
        <p:blipFill>
          <a:blip r:embed="rId4">
            <a:alphaModFix/>
          </a:blip>
          <a:stretch>
            <a:fillRect/>
          </a:stretch>
        </p:blipFill>
        <p:spPr>
          <a:xfrm>
            <a:off x="230075" y="895250"/>
            <a:ext cx="2952787" cy="2831500"/>
          </a:xfrm>
          <a:prstGeom prst="rect">
            <a:avLst/>
          </a:prstGeom>
          <a:noFill/>
          <a:ln>
            <a:noFill/>
          </a:ln>
        </p:spPr>
      </p:pic>
      <p:pic>
        <p:nvPicPr>
          <p:cNvPr id="179" name="Google Shape;179;p30"/>
          <p:cNvPicPr preferRelativeResize="0"/>
          <p:nvPr/>
        </p:nvPicPr>
        <p:blipFill>
          <a:blip r:embed="rId5">
            <a:alphaModFix/>
          </a:blip>
          <a:stretch>
            <a:fillRect/>
          </a:stretch>
        </p:blipFill>
        <p:spPr>
          <a:xfrm>
            <a:off x="3182848" y="895250"/>
            <a:ext cx="3001702" cy="2171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r>
              <a:rPr lang="en"/>
              <a:t>Factory</a:t>
            </a:r>
            <a:r>
              <a:rPr lang="en"/>
              <a:t> UML</a:t>
            </a:r>
            <a:endParaRPr/>
          </a:p>
        </p:txBody>
      </p:sp>
      <p:sp>
        <p:nvSpPr>
          <p:cNvPr id="185" name="Google Shape;185;p31"/>
          <p:cNvSpPr txBox="1"/>
          <p:nvPr>
            <p:ph idx="1" type="body"/>
          </p:nvPr>
        </p:nvSpPr>
        <p:spPr>
          <a:xfrm>
            <a:off x="311700" y="1152475"/>
            <a:ext cx="405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for the </a:t>
            </a:r>
            <a:r>
              <a:rPr lang="en"/>
              <a:t>creation</a:t>
            </a:r>
            <a:r>
              <a:rPr lang="en"/>
              <a:t> and implementation of all the subwindows that the program can make</a:t>
            </a:r>
            <a:endParaRPr/>
          </a:p>
          <a:p>
            <a:pPr indent="-342900" lvl="0" marL="457200" rtl="0" algn="l">
              <a:spcBef>
                <a:spcPts val="0"/>
              </a:spcBef>
              <a:spcAft>
                <a:spcPts val="0"/>
              </a:spcAft>
              <a:buSzPts val="1800"/>
              <a:buChar char="❖"/>
            </a:pPr>
            <a:r>
              <a:rPr lang="en"/>
              <a:t>Both the creator and window have interfaces they can implement</a:t>
            </a:r>
            <a:endParaRPr/>
          </a:p>
          <a:p>
            <a:pPr indent="-342900" lvl="0" marL="457200" rtl="0" algn="l">
              <a:spcBef>
                <a:spcPts val="0"/>
              </a:spcBef>
              <a:spcAft>
                <a:spcPts val="0"/>
              </a:spcAft>
              <a:buSzPts val="1800"/>
              <a:buChar char="❖"/>
            </a:pPr>
            <a:r>
              <a:rPr lang="en"/>
              <a:t>The creator then builds the </a:t>
            </a:r>
            <a:r>
              <a:rPr lang="en"/>
              <a:t>necessary</a:t>
            </a:r>
            <a:r>
              <a:rPr lang="en"/>
              <a:t> window</a:t>
            </a:r>
            <a:endParaRPr/>
          </a:p>
        </p:txBody>
      </p:sp>
      <p:pic>
        <p:nvPicPr>
          <p:cNvPr id="186" name="Google Shape;186;p31"/>
          <p:cNvPicPr preferRelativeResize="0"/>
          <p:nvPr/>
        </p:nvPicPr>
        <p:blipFill>
          <a:blip r:embed="rId3">
            <a:alphaModFix/>
          </a:blip>
          <a:stretch>
            <a:fillRect/>
          </a:stretch>
        </p:blipFill>
        <p:spPr>
          <a:xfrm>
            <a:off x="4362352" y="0"/>
            <a:ext cx="4781645"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Singleton</a:t>
            </a:r>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Stores character data like name, level, and stats in the Character class</a:t>
            </a:r>
            <a:endParaRPr/>
          </a:p>
          <a:p>
            <a:pPr indent="0" lvl="0" marL="0" rtl="0" algn="l">
              <a:spcBef>
                <a:spcPts val="1200"/>
              </a:spcBef>
              <a:spcAft>
                <a:spcPts val="0"/>
              </a:spcAft>
              <a:buNone/>
            </a:pPr>
            <a:r>
              <a:rPr lang="en"/>
              <a:t>Only one instance of a character at a time, need to make sure every time a stat is updated it goes to the same character.</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194425" y="1311288"/>
            <a:ext cx="1962150" cy="2752725"/>
          </a:xfrm>
          <a:prstGeom prst="rect">
            <a:avLst/>
          </a:prstGeom>
          <a:noFill/>
          <a:ln>
            <a:noFill/>
          </a:ln>
        </p:spPr>
      </p:pic>
      <p:pic>
        <p:nvPicPr>
          <p:cNvPr id="63" name="Google Shape;63;p14"/>
          <p:cNvPicPr preferRelativeResize="0"/>
          <p:nvPr/>
        </p:nvPicPr>
        <p:blipFill>
          <a:blip r:embed="rId4">
            <a:alphaModFix/>
          </a:blip>
          <a:stretch>
            <a:fillRect/>
          </a:stretch>
        </p:blipFill>
        <p:spPr>
          <a:xfrm>
            <a:off x="6353500" y="1311288"/>
            <a:ext cx="1819275" cy="3057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r>
              <a:rPr lang="en"/>
              <a:t>Factory</a:t>
            </a:r>
            <a:r>
              <a:rPr lang="en"/>
              <a:t> Code</a:t>
            </a:r>
            <a:endParaRPr/>
          </a:p>
        </p:txBody>
      </p:sp>
      <p:sp>
        <p:nvSpPr>
          <p:cNvPr id="192" name="Google Shape;192;p32"/>
          <p:cNvSpPr txBox="1"/>
          <p:nvPr>
            <p:ph idx="1" type="body"/>
          </p:nvPr>
        </p:nvSpPr>
        <p:spPr>
          <a:xfrm>
            <a:off x="311700" y="1152475"/>
            <a:ext cx="2617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one has a creator for it that implements the actual subwindow</a:t>
            </a:r>
            <a:endParaRPr/>
          </a:p>
          <a:p>
            <a:pPr indent="-342900" lvl="0" marL="457200" rtl="0" algn="l">
              <a:spcBef>
                <a:spcPts val="0"/>
              </a:spcBef>
              <a:spcAft>
                <a:spcPts val="0"/>
              </a:spcAft>
              <a:buSzPts val="1800"/>
              <a:buChar char="❖"/>
            </a:pPr>
            <a:r>
              <a:rPr lang="en"/>
              <a:t>This was due to the fact that I didn’t know what each subwindow needed so they all very by a lot </a:t>
            </a:r>
            <a:endParaRPr/>
          </a:p>
        </p:txBody>
      </p:sp>
      <p:pic>
        <p:nvPicPr>
          <p:cNvPr id="193" name="Google Shape;193;p32"/>
          <p:cNvPicPr preferRelativeResize="0"/>
          <p:nvPr/>
        </p:nvPicPr>
        <p:blipFill>
          <a:blip r:embed="rId3">
            <a:alphaModFix/>
          </a:blip>
          <a:stretch>
            <a:fillRect/>
          </a:stretch>
        </p:blipFill>
        <p:spPr>
          <a:xfrm>
            <a:off x="3631025" y="1195475"/>
            <a:ext cx="1881950" cy="718800"/>
          </a:xfrm>
          <a:prstGeom prst="rect">
            <a:avLst/>
          </a:prstGeom>
          <a:noFill/>
          <a:ln>
            <a:noFill/>
          </a:ln>
        </p:spPr>
      </p:pic>
      <p:pic>
        <p:nvPicPr>
          <p:cNvPr id="194" name="Google Shape;194;p32"/>
          <p:cNvPicPr preferRelativeResize="0"/>
          <p:nvPr/>
        </p:nvPicPr>
        <p:blipFill>
          <a:blip r:embed="rId4">
            <a:alphaModFix/>
          </a:blip>
          <a:stretch>
            <a:fillRect/>
          </a:stretch>
        </p:blipFill>
        <p:spPr>
          <a:xfrm>
            <a:off x="6645450" y="631125"/>
            <a:ext cx="1881950" cy="1283150"/>
          </a:xfrm>
          <a:prstGeom prst="rect">
            <a:avLst/>
          </a:prstGeom>
          <a:noFill/>
          <a:ln>
            <a:noFill/>
          </a:ln>
        </p:spPr>
      </p:pic>
      <p:pic>
        <p:nvPicPr>
          <p:cNvPr id="195" name="Google Shape;195;p32"/>
          <p:cNvPicPr preferRelativeResize="0"/>
          <p:nvPr/>
        </p:nvPicPr>
        <p:blipFill>
          <a:blip r:embed="rId5">
            <a:alphaModFix/>
          </a:blip>
          <a:stretch>
            <a:fillRect/>
          </a:stretch>
        </p:blipFill>
        <p:spPr>
          <a:xfrm>
            <a:off x="6214837" y="3309935"/>
            <a:ext cx="2743200" cy="1565115"/>
          </a:xfrm>
          <a:prstGeom prst="rect">
            <a:avLst/>
          </a:prstGeom>
          <a:noFill/>
          <a:ln>
            <a:noFill/>
          </a:ln>
        </p:spPr>
      </p:pic>
      <p:pic>
        <p:nvPicPr>
          <p:cNvPr id="196" name="Google Shape;196;p32"/>
          <p:cNvPicPr preferRelativeResize="0"/>
          <p:nvPr/>
        </p:nvPicPr>
        <p:blipFill>
          <a:blip r:embed="rId6">
            <a:alphaModFix/>
          </a:blip>
          <a:stretch>
            <a:fillRect/>
          </a:stretch>
        </p:blipFill>
        <p:spPr>
          <a:xfrm>
            <a:off x="6043450" y="1914279"/>
            <a:ext cx="2914576" cy="1395646"/>
          </a:xfrm>
          <a:prstGeom prst="rect">
            <a:avLst/>
          </a:prstGeom>
          <a:noFill/>
          <a:ln>
            <a:noFill/>
          </a:ln>
        </p:spPr>
      </p:pic>
      <p:pic>
        <p:nvPicPr>
          <p:cNvPr id="197" name="Google Shape;197;p32"/>
          <p:cNvPicPr preferRelativeResize="0"/>
          <p:nvPr/>
        </p:nvPicPr>
        <p:blipFill>
          <a:blip r:embed="rId7">
            <a:alphaModFix/>
          </a:blip>
          <a:stretch>
            <a:fillRect/>
          </a:stretch>
        </p:blipFill>
        <p:spPr>
          <a:xfrm>
            <a:off x="2895869" y="3309925"/>
            <a:ext cx="3318957" cy="1565125"/>
          </a:xfrm>
          <a:prstGeom prst="rect">
            <a:avLst/>
          </a:prstGeom>
          <a:noFill/>
          <a:ln>
            <a:noFill/>
          </a:ln>
        </p:spPr>
      </p:pic>
      <p:pic>
        <p:nvPicPr>
          <p:cNvPr id="198" name="Google Shape;198;p32"/>
          <p:cNvPicPr preferRelativeResize="0"/>
          <p:nvPr/>
        </p:nvPicPr>
        <p:blipFill>
          <a:blip r:embed="rId8">
            <a:alphaModFix/>
          </a:blip>
          <a:stretch>
            <a:fillRect/>
          </a:stretch>
        </p:blipFill>
        <p:spPr>
          <a:xfrm>
            <a:off x="2999859" y="1914275"/>
            <a:ext cx="2972941" cy="13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MVC UML</a:t>
            </a:r>
            <a:endParaRPr/>
          </a:p>
        </p:txBody>
      </p:sp>
      <p:sp>
        <p:nvSpPr>
          <p:cNvPr id="204" name="Google Shape;204;p33"/>
          <p:cNvSpPr txBox="1"/>
          <p:nvPr>
            <p:ph idx="1" type="body"/>
          </p:nvPr>
        </p:nvSpPr>
        <p:spPr>
          <a:xfrm>
            <a:off x="311700" y="1152475"/>
            <a:ext cx="4076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so the window can listen for actions to occur</a:t>
            </a:r>
            <a:endParaRPr/>
          </a:p>
          <a:p>
            <a:pPr indent="-342900" lvl="0" marL="457200" rtl="0" algn="l">
              <a:spcBef>
                <a:spcPts val="0"/>
              </a:spcBef>
              <a:spcAft>
                <a:spcPts val="0"/>
              </a:spcAft>
              <a:buSzPts val="1800"/>
              <a:buChar char="❖"/>
            </a:pPr>
            <a:r>
              <a:rPr lang="en"/>
              <a:t>Task interacts with Listener and all windows look at listener</a:t>
            </a:r>
            <a:endParaRPr/>
          </a:p>
          <a:p>
            <a:pPr indent="-342900" lvl="0" marL="457200" rtl="0" algn="l">
              <a:spcBef>
                <a:spcPts val="0"/>
              </a:spcBef>
              <a:spcAft>
                <a:spcPts val="0"/>
              </a:spcAft>
              <a:buSzPts val="1800"/>
              <a:buChar char="❖"/>
            </a:pPr>
            <a:r>
              <a:rPr lang="en"/>
              <a:t>Task and Windows don’t need to interact with each other</a:t>
            </a:r>
            <a:endParaRPr/>
          </a:p>
        </p:txBody>
      </p:sp>
      <p:pic>
        <p:nvPicPr>
          <p:cNvPr id="205" name="Google Shape;205;p33"/>
          <p:cNvPicPr preferRelativeResize="0"/>
          <p:nvPr/>
        </p:nvPicPr>
        <p:blipFill>
          <a:blip r:embed="rId3">
            <a:alphaModFix/>
          </a:blip>
          <a:stretch>
            <a:fillRect/>
          </a:stretch>
        </p:blipFill>
        <p:spPr>
          <a:xfrm>
            <a:off x="4387949" y="1017725"/>
            <a:ext cx="4531549" cy="3939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MVC Code</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button listeners is where all the events occur it just needs to be able to view what is going to occur so it is attached to the buttons when they are made.</a:t>
            </a:r>
            <a:endParaRPr/>
          </a:p>
        </p:txBody>
      </p:sp>
      <p:pic>
        <p:nvPicPr>
          <p:cNvPr id="212" name="Google Shape;212;p34"/>
          <p:cNvPicPr preferRelativeResize="0"/>
          <p:nvPr/>
        </p:nvPicPr>
        <p:blipFill>
          <a:blip r:embed="rId3">
            <a:alphaModFix/>
          </a:blip>
          <a:stretch>
            <a:fillRect/>
          </a:stretch>
        </p:blipFill>
        <p:spPr>
          <a:xfrm>
            <a:off x="530500" y="2181748"/>
            <a:ext cx="3201950" cy="2786524"/>
          </a:xfrm>
          <a:prstGeom prst="rect">
            <a:avLst/>
          </a:prstGeom>
          <a:noFill/>
          <a:ln>
            <a:noFill/>
          </a:ln>
        </p:spPr>
      </p:pic>
      <p:pic>
        <p:nvPicPr>
          <p:cNvPr id="213" name="Google Shape;213;p34"/>
          <p:cNvPicPr preferRelativeResize="0"/>
          <p:nvPr/>
        </p:nvPicPr>
        <p:blipFill>
          <a:blip r:embed="rId4">
            <a:alphaModFix/>
          </a:blip>
          <a:stretch>
            <a:fillRect/>
          </a:stretch>
        </p:blipFill>
        <p:spPr>
          <a:xfrm>
            <a:off x="4762926" y="2094125"/>
            <a:ext cx="3839050" cy="296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Singleton Cont.</a:t>
            </a:r>
            <a:endParaRPr/>
          </a:p>
        </p:txBody>
      </p:sp>
      <p:sp>
        <p:nvSpPr>
          <p:cNvPr id="69" name="Google Shape;69;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Private constructor</a:t>
            </a:r>
            <a:endParaRPr sz="1700"/>
          </a:p>
          <a:p>
            <a:pPr indent="0" lvl="0" marL="0" rtl="0" algn="l">
              <a:spcBef>
                <a:spcPts val="1200"/>
              </a:spcBef>
              <a:spcAft>
                <a:spcPts val="1200"/>
              </a:spcAft>
              <a:buNone/>
            </a:pPr>
            <a:r>
              <a:rPr lang="en" sz="1700"/>
              <a:t>getInstance method ensures that only one Character object is made</a:t>
            </a:r>
            <a:endParaRPr sz="1700"/>
          </a:p>
        </p:txBody>
      </p:sp>
      <p:pic>
        <p:nvPicPr>
          <p:cNvPr id="70" name="Google Shape;70;p15"/>
          <p:cNvPicPr preferRelativeResize="0"/>
          <p:nvPr/>
        </p:nvPicPr>
        <p:blipFill>
          <a:blip r:embed="rId3">
            <a:alphaModFix/>
          </a:blip>
          <a:stretch>
            <a:fillRect/>
          </a:stretch>
        </p:blipFill>
        <p:spPr>
          <a:xfrm>
            <a:off x="4081325" y="1098800"/>
            <a:ext cx="4000500" cy="329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Memento</a:t>
            </a:r>
            <a:endParaRPr/>
          </a:p>
        </p:txBody>
      </p:sp>
      <p:sp>
        <p:nvSpPr>
          <p:cNvPr id="76" name="Google Shape;76;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Saves character data in-between sessions</a:t>
            </a:r>
            <a:endParaRPr sz="1900"/>
          </a:p>
        </p:txBody>
      </p:sp>
      <p:pic>
        <p:nvPicPr>
          <p:cNvPr id="77" name="Google Shape;77;p16"/>
          <p:cNvPicPr preferRelativeResize="0"/>
          <p:nvPr/>
        </p:nvPicPr>
        <p:blipFill>
          <a:blip r:embed="rId3">
            <a:alphaModFix/>
          </a:blip>
          <a:stretch>
            <a:fillRect/>
          </a:stretch>
        </p:blipFill>
        <p:spPr>
          <a:xfrm>
            <a:off x="4355675" y="425576"/>
            <a:ext cx="2808000" cy="42923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 Factory</a:t>
            </a:r>
            <a:endParaRPr/>
          </a:p>
        </p:txBody>
      </p:sp>
      <p:sp>
        <p:nvSpPr>
          <p:cNvPr id="83" name="Google Shape;83;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Generate random events over the course of the game</a:t>
            </a:r>
            <a:endParaRPr/>
          </a:p>
          <a:p>
            <a:pPr indent="0" lvl="0" marL="0" rtl="0" algn="l">
              <a:spcBef>
                <a:spcPts val="1200"/>
              </a:spcBef>
              <a:spcAft>
                <a:spcPts val="0"/>
              </a:spcAft>
              <a:buNone/>
            </a:pPr>
            <a:r>
              <a:rPr lang="en"/>
              <a:t>Events create a skill check, and if the character passes they level up.</a:t>
            </a:r>
            <a:endParaRPr/>
          </a:p>
          <a:p>
            <a:pPr indent="0" lvl="0" marL="0" rtl="0" algn="l">
              <a:spcBef>
                <a:spcPts val="1200"/>
              </a:spcBef>
              <a:spcAft>
                <a:spcPts val="1200"/>
              </a:spcAft>
              <a:buNone/>
            </a:pPr>
            <a:r>
              <a:rPr lang="en"/>
              <a:t>Uses Abstract Factory to determine the difficulty of the skill check based off of the user’s level.</a:t>
            </a:r>
            <a:endParaRPr/>
          </a:p>
        </p:txBody>
      </p:sp>
      <p:pic>
        <p:nvPicPr>
          <p:cNvPr id="84" name="Google Shape;84;p17"/>
          <p:cNvPicPr preferRelativeResize="0"/>
          <p:nvPr/>
        </p:nvPicPr>
        <p:blipFill>
          <a:blip r:embed="rId3">
            <a:alphaModFix/>
          </a:blip>
          <a:stretch>
            <a:fillRect/>
          </a:stretch>
        </p:blipFill>
        <p:spPr>
          <a:xfrm>
            <a:off x="3230975" y="728025"/>
            <a:ext cx="5719500" cy="36874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Abstract Facory Cont.</a:t>
            </a:r>
            <a:endParaRPr/>
          </a:p>
        </p:txBody>
      </p:sp>
      <p:sp>
        <p:nvSpPr>
          <p:cNvPr id="90" name="Google Shape;9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Which type of event that occurs  is randomly selected.</a:t>
            </a:r>
            <a:endParaRPr sz="1700"/>
          </a:p>
          <a:p>
            <a:pPr indent="0" lvl="0" marL="0" rtl="0" algn="l">
              <a:spcBef>
                <a:spcPts val="1200"/>
              </a:spcBef>
              <a:spcAft>
                <a:spcPts val="0"/>
              </a:spcAft>
              <a:buNone/>
            </a:pPr>
            <a:r>
              <a:rPr lang="en" sz="1700"/>
              <a:t>Multiple difficulties for each type.</a:t>
            </a:r>
            <a:endParaRPr sz="1700"/>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258375" y="757288"/>
            <a:ext cx="5719500" cy="3628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89575" y="454175"/>
            <a:ext cx="4048125" cy="2228850"/>
          </a:xfrm>
          <a:prstGeom prst="rect">
            <a:avLst/>
          </a:prstGeom>
          <a:noFill/>
          <a:ln>
            <a:noFill/>
          </a:ln>
        </p:spPr>
      </p:pic>
      <p:pic>
        <p:nvPicPr>
          <p:cNvPr id="97" name="Google Shape;97;p19"/>
          <p:cNvPicPr preferRelativeResize="0"/>
          <p:nvPr/>
        </p:nvPicPr>
        <p:blipFill>
          <a:blip r:embed="rId4">
            <a:alphaModFix/>
          </a:blip>
          <a:stretch>
            <a:fillRect/>
          </a:stretch>
        </p:blipFill>
        <p:spPr>
          <a:xfrm>
            <a:off x="5011325" y="2058925"/>
            <a:ext cx="346710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and Observer (Context Class)</a:t>
            </a:r>
            <a:endParaRPr/>
          </a:p>
        </p:txBody>
      </p:sp>
      <p:sp>
        <p:nvSpPr>
          <p:cNvPr id="103" name="Google Shape;103;p20"/>
          <p:cNvSpPr txBox="1"/>
          <p:nvPr>
            <p:ph idx="1" type="body"/>
          </p:nvPr>
        </p:nvSpPr>
        <p:spPr>
          <a:xfrm>
            <a:off x="1160700" y="1074650"/>
            <a:ext cx="6642900" cy="104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Player Day is the glue for for the state and observers patterns</a:t>
            </a:r>
            <a:endParaRPr/>
          </a:p>
          <a:p>
            <a:pPr indent="0" lvl="0" marL="0" rtl="0" algn="ctr">
              <a:spcBef>
                <a:spcPts val="1200"/>
              </a:spcBef>
              <a:spcAft>
                <a:spcPts val="1200"/>
              </a:spcAft>
              <a:buNone/>
            </a:pPr>
            <a:r>
              <a:rPr lang="en"/>
              <a:t>Serves as context/subject for both</a:t>
            </a:r>
            <a:endParaRPr/>
          </a:p>
        </p:txBody>
      </p:sp>
      <p:pic>
        <p:nvPicPr>
          <p:cNvPr id="104" name="Google Shape;104;p20"/>
          <p:cNvPicPr preferRelativeResize="0"/>
          <p:nvPr/>
        </p:nvPicPr>
        <p:blipFill>
          <a:blip r:embed="rId3">
            <a:alphaModFix/>
          </a:blip>
          <a:stretch>
            <a:fillRect/>
          </a:stretch>
        </p:blipFill>
        <p:spPr>
          <a:xfrm>
            <a:off x="1464925" y="2020100"/>
            <a:ext cx="5602949" cy="302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Observer Pattern</a:t>
            </a:r>
            <a:endParaRPr/>
          </a:p>
        </p:txBody>
      </p:sp>
      <p:sp>
        <p:nvSpPr>
          <p:cNvPr id="110" name="Google Shape;110;p21"/>
          <p:cNvSpPr txBox="1"/>
          <p:nvPr>
            <p:ph idx="1" type="body"/>
          </p:nvPr>
        </p:nvSpPr>
        <p:spPr>
          <a:xfrm>
            <a:off x="311700" y="1152475"/>
            <a:ext cx="312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PlayerDay class</a:t>
            </a:r>
            <a:endParaRPr/>
          </a:p>
        </p:txBody>
      </p:sp>
      <p:pic>
        <p:nvPicPr>
          <p:cNvPr id="111" name="Google Shape;111;p21"/>
          <p:cNvPicPr preferRelativeResize="0"/>
          <p:nvPr/>
        </p:nvPicPr>
        <p:blipFill>
          <a:blip r:embed="rId3">
            <a:alphaModFix/>
          </a:blip>
          <a:stretch>
            <a:fillRect/>
          </a:stretch>
        </p:blipFill>
        <p:spPr>
          <a:xfrm>
            <a:off x="3207350" y="1711288"/>
            <a:ext cx="5219700"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