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50.xml.rels" ContentType="application/vnd.openxmlformats-package.relationships+xml"/>
  <Override PartName="/ppt/notesSlides/_rels/notesSlide39.xml.rels" ContentType="application/vnd.openxmlformats-package.relationships+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36.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20.xml.rels" ContentType="application/vnd.openxmlformats-package.relationships+xml"/>
  <Override PartName="/ppt/notesSlides/_rels/notesSlide5.xml.rels" ContentType="application/vnd.openxmlformats-package.relationships+xml"/>
  <Override PartName="/ppt/notesSlides/_rels/notesSlide22.xml.rels" ContentType="application/vnd.openxmlformats-package.relationships+xml"/>
  <Override PartName="/ppt/notesSlides/_rels/notesSlide4.xml.rels" ContentType="application/vnd.openxmlformats-package.relationships+xml"/>
  <Override PartName="/ppt/notesSlides/notesSlide39.xml" ContentType="application/vnd.openxmlformats-officedocument.presentationml.notesSlide+xml"/>
  <Override PartName="/ppt/notesSlides/notesSlide8.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50.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20.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3.wmf" ContentType="image/x-wmf"/>
  <Override PartName="/ppt/media/image16.tif" ContentType="image/tiff"/>
  <Override PartName="/ppt/media/image9.wmf" ContentType="image/x-wmf"/>
  <Override PartName="/ppt/media/image12.wmf" ContentType="image/x-wmf"/>
  <Override PartName="/ppt/media/image8.png" ContentType="image/png"/>
  <Override PartName="/ppt/media/image19.tif" ContentType="image/tiff"/>
  <Override PartName="/ppt/media/image21.tif" ContentType="image/tiff"/>
  <Override PartName="/ppt/media/image11.wmf" ContentType="image/x-wmf"/>
  <Override PartName="/ppt/media/image7.png" ContentType="image/png"/>
  <Override PartName="/ppt/media/image18.tif" ContentType="image/tiff"/>
  <Override PartName="/ppt/media/image20.tif" ContentType="image/tiff"/>
  <Override PartName="/ppt/media/image6.wmf" ContentType="image/x-wmf"/>
  <Override PartName="/ppt/media/image10.wmf" ContentType="image/x-wmf"/>
  <Override PartName="/ppt/media/image5.wmf" ContentType="image/x-wmf"/>
  <Override PartName="/ppt/media/image4.wmf" ContentType="image/x-wmf"/>
  <Override PartName="/ppt/media/image26.tif" ContentType="image/tiff"/>
  <Override PartName="/ppt/media/image25.tif" ContentType="image/tiff"/>
  <Override PartName="/ppt/media/image24.tif" ContentType="image/tiff"/>
  <Override PartName="/ppt/media/image23.tif" ContentType="image/tiff"/>
  <Override PartName="/ppt/media/image15.png" ContentType="image/png"/>
  <Override PartName="/ppt/media/image22.tif" ContentType="image/tiff"/>
  <Override PartName="/ppt/media/image14.wmf" ContentType="image/x-wmf"/>
  <Override PartName="/ppt/media/image17.tif" ContentType="image/tiff"/>
  <Override PartName="/ppt/media/image27.tif" ContentType="image/tiff"/>
  <Override PartName="/ppt/media/image1.wmf" ContentType="image/x-wmf"/>
  <Override PartName="/ppt/media/image2.wmf" ContentType="image/x-wmf"/>
  <Override PartName="/ppt/media/image28.tif" ContentType="image/tiff"/>
  <Override PartName="/ppt/media/image3.wmf" ContentType="image/x-wmf"/>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2.xml.rels" ContentType="application/vnd.openxmlformats-package.relationships+xml"/>
  <Override PartName="/ppt/slides/_rels/slide1.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25"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6"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7"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8"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105CE8B0-0CB4-4FD6-B07E-83ACECF6545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685800" y="1143000"/>
            <a:ext cx="5486040" cy="3085920"/>
          </a:xfrm>
          <a:prstGeom prst="rect">
            <a:avLst/>
          </a:prstGeom>
        </p:spPr>
      </p:sp>
      <p:sp>
        <p:nvSpPr>
          <p:cNvPr id="29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The key is the second dimension of the model:  the application of the various UP disciplines.  The curves in this illustration represent the relative labor involved in each discipline by phase.  Notice that the heavy requirements activity occurs during the early phases, but continues throughout the lifecycle.  In other words, there is no attempt to freeze a complete set of requirements prior to beginning coding. </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29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121FFC3-D7DA-4979-A4B6-A4D46B0E7E15}" type="slidenum">
              <a:rPr b="0" lang="en-US" sz="1200" spc="-1" strike="noStrike">
                <a:solidFill>
                  <a:srgbClr val="000000"/>
                </a:solidFill>
                <a:latin typeface="Arial"/>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685800" y="1143000"/>
            <a:ext cx="5486040" cy="3085920"/>
          </a:xfrm>
          <a:prstGeom prst="rect">
            <a:avLst/>
          </a:prstGeom>
        </p:spPr>
      </p:sp>
      <p:sp>
        <p:nvSpPr>
          <p:cNvPr id="27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OOA/D focuses on the mapping of the requirements to the design in terms of representing objects that interact with each other. So as we design we will start thinking in terms of objects that need to be developed.</a:t>
            </a:r>
            <a:endParaRPr b="0" lang="en-US" sz="2000" spc="-1" strike="noStrike">
              <a:latin typeface="Arial"/>
            </a:endParaRPr>
          </a:p>
        </p:txBody>
      </p:sp>
      <p:sp>
        <p:nvSpPr>
          <p:cNvPr id="27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7F05584-6A64-4E82-9A9E-E5C540A2E0C8}" type="slidenum">
              <a:rPr b="0" lang="en-US" sz="1200" spc="-1" strike="noStrike">
                <a:solidFill>
                  <a:srgbClr val="000000"/>
                </a:solidFill>
                <a:latin typeface="Arial"/>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685800" y="1143000"/>
            <a:ext cx="5486040" cy="3085920"/>
          </a:xfrm>
          <a:prstGeom prst="rect">
            <a:avLst/>
          </a:prstGeom>
        </p:spPr>
      </p:sp>
      <p:sp>
        <p:nvSpPr>
          <p:cNvPr id="29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Main objective is to discover and bring clarity to requirements in discussion with the customers. Use cases provide functional or behavioral requirements.</a:t>
            </a:r>
            <a:endParaRPr b="0" lang="en-US" sz="2000" spc="-1" strike="noStrike">
              <a:latin typeface="Arial"/>
            </a:endParaRPr>
          </a:p>
        </p:txBody>
      </p:sp>
      <p:sp>
        <p:nvSpPr>
          <p:cNvPr id="29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4FE01DF-8ECF-4719-B9D1-40BE33E68C48}"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685800" y="1143000"/>
            <a:ext cx="5486040" cy="3085920"/>
          </a:xfrm>
          <a:prstGeom prst="rect">
            <a:avLst/>
          </a:prstGeom>
        </p:spPr>
      </p:sp>
      <p:sp>
        <p:nvSpPr>
          <p:cNvPr id="298"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Context diagram</a:t>
            </a:r>
            <a:endParaRPr b="0" lang="en-US" sz="2000" spc="-1" strike="noStrike">
              <a:latin typeface="Arial"/>
            </a:endParaRPr>
          </a:p>
        </p:txBody>
      </p:sp>
      <p:sp>
        <p:nvSpPr>
          <p:cNvPr id="29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9C88CD2-C86E-42DD-A57C-AFDB4A48A830}"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685800" y="1143000"/>
            <a:ext cx="5486040" cy="3085920"/>
          </a:xfrm>
          <a:prstGeom prst="rect">
            <a:avLst/>
          </a:prstGeom>
        </p:spPr>
      </p:sp>
      <p:sp>
        <p:nvSpPr>
          <p:cNvPr id="27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As we design software our focus will be on applying UML and patterns which allows to represent software objects to specify what the software will accomplish as the objects interact, assigning responsibility to the software objects. The process that we will be utilizing will be iterative development which is focused on incremental development at each iteration. Requirements analysis is conducted by writing use cases.</a:t>
            </a:r>
            <a:endParaRPr b="0" lang="en-US" sz="2000" spc="-1" strike="noStrike">
              <a:latin typeface="Arial"/>
            </a:endParaRPr>
          </a:p>
        </p:txBody>
      </p:sp>
      <p:sp>
        <p:nvSpPr>
          <p:cNvPr id="27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992C1AE-4D01-489C-A73C-A2F755F271E3}" type="slidenum">
              <a:rPr b="0" lang="en-US" sz="1200" spc="-1" strike="noStrike">
                <a:solidFill>
                  <a:srgbClr val="000000"/>
                </a:solidFill>
                <a:latin typeface="Arial"/>
              </a:rPr>
              <a:t>&lt;number&gt;</a:t>
            </a:fld>
            <a:endParaRPr b="0" lang="en-US"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685800" y="1143000"/>
            <a:ext cx="5486040" cy="3085920"/>
          </a:xfrm>
          <a:prstGeom prst="rect">
            <a:avLst/>
          </a:prstGeom>
        </p:spPr>
      </p:sp>
      <p:sp>
        <p:nvSpPr>
          <p:cNvPr id="30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Higher layers calls upon services from lower layers</a:t>
            </a:r>
            <a:endParaRPr b="0" lang="en-US" sz="2000" spc="-1" strike="noStrike">
              <a:latin typeface="Arial"/>
            </a:endParaRPr>
          </a:p>
        </p:txBody>
      </p:sp>
      <p:sp>
        <p:nvSpPr>
          <p:cNvPr id="30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ECF6BFB-60BF-4F33-8960-10722424C9D6}" type="slidenum">
              <a:rPr b="0" lang="en-US" sz="1200" spc="-1" strike="noStrike">
                <a:solidFill>
                  <a:srgbClr val="000000"/>
                </a:solidFill>
                <a:latin typeface="Arial"/>
              </a:rPr>
              <a:t>&lt;number&gt;</a:t>
            </a:fld>
            <a:endParaRPr b="0" lang="en-US"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685800" y="1143000"/>
            <a:ext cx="5486040" cy="3085920"/>
          </a:xfrm>
          <a:prstGeom prst="rect">
            <a:avLst/>
          </a:prstGeom>
        </p:spPr>
      </p:sp>
      <p:sp>
        <p:nvSpPr>
          <p:cNvPr id="30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Easier to reuse successful designs and architecture</a:t>
            </a:r>
            <a:endParaRPr b="0" lang="en-US" sz="2000" spc="-1" strike="noStrike">
              <a:latin typeface="Arial"/>
            </a:endParaRPr>
          </a:p>
        </p:txBody>
      </p:sp>
      <p:sp>
        <p:nvSpPr>
          <p:cNvPr id="30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304D905-E3BA-4169-A152-43C1288AA79E}" type="slidenum">
              <a:rPr b="0" lang="en-US" sz="1200" spc="-1" strike="noStrike">
                <a:solidFill>
                  <a:srgbClr val="000000"/>
                </a:solidFill>
                <a:latin typeface="Times New Roman"/>
                <a:ea typeface="ＭＳ Ｐゴシック"/>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685800" y="1143000"/>
            <a:ext cx="5486040" cy="3085920"/>
          </a:xfrm>
          <a:prstGeom prst="rect">
            <a:avLst/>
          </a:prstGeom>
        </p:spPr>
      </p:sp>
      <p:sp>
        <p:nvSpPr>
          <p:cNvPr id="27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7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5AB2F65-CC24-4287-8777-A31083AD7392}" type="slidenum">
              <a:rPr b="0" lang="en-US" sz="1200" spc="-1" strike="noStrike">
                <a:solidFill>
                  <a:srgbClr val="000000"/>
                </a:solidFill>
                <a:latin typeface="Arial"/>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685800" y="1143000"/>
            <a:ext cx="5486040" cy="3085920"/>
          </a:xfrm>
          <a:prstGeom prst="rect">
            <a:avLst/>
          </a:prstGeom>
        </p:spPr>
      </p:sp>
      <p:sp>
        <p:nvSpPr>
          <p:cNvPr id="28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In the Software Engineering Course you studied a number of software lifecycle models.  The Unified Process is an Iterative Development model.  Basically, in a short period of time you develop requirements and design, implement and integrate code, perform system test and create a baseline iteration or build.  You then repeat the steps adding to the former build to create a new build.  </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28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E1BF003-BF1A-4F43-8E4F-E959C2F45B36}" type="slidenum">
              <a:rPr b="0" lang="en-US" sz="1200" spc="-1" strike="noStrike">
                <a:solidFill>
                  <a:srgbClr val="000000"/>
                </a:solidFill>
                <a:latin typeface="Arial"/>
              </a:rPr>
              <a:t>&lt;number&gt;</a:t>
            </a:fld>
            <a:endParaRPr b="0" lang="en-US" sz="12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685800" y="1143000"/>
            <a:ext cx="5486040" cy="3085920"/>
          </a:xfrm>
          <a:prstGeom prst="rect">
            <a:avLst/>
          </a:prstGeom>
        </p:spPr>
      </p:sp>
      <p:sp>
        <p:nvSpPr>
          <p:cNvPr id="30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The singleton class must provide a global access point to get the instance of the class. Public static method that returns the instance of the class, this is the global access point for outer world to get the instance of the singleton class.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30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02F0F5C-0789-4791-864F-37501EA7691A}" type="slidenum">
              <a:rPr b="0" lang="en-US" sz="1200" spc="-1" strike="noStrike">
                <a:solidFill>
                  <a:srgbClr val="000000"/>
                </a:solidFill>
                <a:latin typeface="Times New Roman"/>
                <a:ea typeface="ＭＳ Ｐゴシック"/>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685800" y="1143000"/>
            <a:ext cx="5486040" cy="3085920"/>
          </a:xfrm>
          <a:prstGeom prst="rect">
            <a:avLst/>
          </a:prstGeom>
        </p:spPr>
      </p:sp>
      <p:sp>
        <p:nvSpPr>
          <p:cNvPr id="283"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Early detection of “Is the product being built the right product” needed by the customer.</a:t>
            </a:r>
            <a:endParaRPr b="0" lang="en-US" sz="2000" spc="-1" strike="noStrike">
              <a:latin typeface="Arial"/>
            </a:endParaRPr>
          </a:p>
        </p:txBody>
      </p:sp>
      <p:sp>
        <p:nvSpPr>
          <p:cNvPr id="28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2163704-5443-4FFB-994C-BA87F8B497B1}" type="slidenum">
              <a:rPr b="0" lang="en-US" sz="1200" spc="-1" strike="noStrike">
                <a:solidFill>
                  <a:srgbClr val="000000"/>
                </a:solidFill>
                <a:latin typeface="Arial"/>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685800" y="1143000"/>
            <a:ext cx="5486040" cy="3085920"/>
          </a:xfrm>
          <a:prstGeom prst="rect">
            <a:avLst/>
          </a:prstGeom>
        </p:spPr>
      </p:sp>
      <p:sp>
        <p:nvSpPr>
          <p:cNvPr id="286"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Responding to change, communicating progress and changes to customers, make customers collaborators providing requirements</a:t>
            </a:r>
            <a:endParaRPr b="0" lang="en-US" sz="2000" spc="-1" strike="noStrike">
              <a:latin typeface="Arial"/>
            </a:endParaRPr>
          </a:p>
        </p:txBody>
      </p:sp>
      <p:sp>
        <p:nvSpPr>
          <p:cNvPr id="28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045E623-D454-403C-AB20-0E628BB9A17B}" type="slidenum">
              <a:rPr b="0" lang="en-US" sz="1200" spc="-1" strike="noStrike">
                <a:solidFill>
                  <a:srgbClr val="000000"/>
                </a:solidFill>
                <a:latin typeface="Arial"/>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685800" y="1143000"/>
            <a:ext cx="5486040" cy="3085920"/>
          </a:xfrm>
          <a:prstGeom prst="rect">
            <a:avLst/>
          </a:prstGeom>
        </p:spPr>
      </p:sp>
      <p:sp>
        <p:nvSpPr>
          <p:cNvPr id="28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Many people think that the UP is a waterfall process since it is composed of 4 serial phases:  Inception, Elaboration, Construction, and Transition.  That is not the case, since each phase is composed of some number of shorter iteration.  The idea is that you start with some concept (Inception), think through the concept in greater detail, maybe to determine whether or not to continue (Elaboration), then build the system in short iterations (Construction) and prepare to deliver it in some way (Transition).</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29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7D64C3E-AE3D-4141-A0AA-929781A54A96}" type="slidenum">
              <a:rPr b="0" lang="en-US" sz="1200" spc="-1" strike="noStrike">
                <a:solidFill>
                  <a:srgbClr val="000000"/>
                </a:solidFill>
                <a:latin typeface="Arial"/>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a:t>
            </a:r>
            <a:r>
              <a:rPr b="0" lang="en-US" sz="6000" spc="-1" strike="noStrike">
                <a:solidFill>
                  <a:srgbClr val="000000"/>
                </a:solidFill>
                <a:latin typeface="Calibri Light"/>
              </a:rPr>
              <a:t>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A9E5C032-8D48-4E26-9FDB-A77384B96BCA}" type="datetime">
              <a:rPr b="0" lang="en-US" sz="1200" spc="-1" strike="noStrike">
                <a:solidFill>
                  <a:srgbClr val="8b8b8b"/>
                </a:solidFill>
                <a:latin typeface="Calibri"/>
              </a:rPr>
              <a:t>2/24/22</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89B6CA18-1FF8-4F52-ABFA-58A224DC3885}"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C30695EA-400F-4EB1-A56D-510C16EA0640}" type="datetime">
              <a:rPr b="0" lang="en-US" sz="1200" spc="-1" strike="noStrike">
                <a:solidFill>
                  <a:srgbClr val="8b8b8b"/>
                </a:solidFill>
                <a:latin typeface="Calibri"/>
              </a:rPr>
              <a:t>2/24/22</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A5F01A8-9F1C-4D22-B437-5AE2943943B9}"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1960" y="1709640"/>
            <a:ext cx="10515240" cy="2852280"/>
          </a:xfrm>
          <a:prstGeom prst="rect">
            <a:avLst/>
          </a:prstGeom>
        </p:spPr>
        <p:txBody>
          <a:bodyPr anchor="b">
            <a:noAutofit/>
          </a:bodyPr>
          <a:p>
            <a:pP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83" name="PlaceHolder 2"/>
          <p:cNvSpPr>
            <a:spLocks noGrp="1"/>
          </p:cNvSpPr>
          <p:nvPr>
            <p:ph type="body"/>
          </p:nvPr>
        </p:nvSpPr>
        <p:spPr>
          <a:xfrm>
            <a:off x="831960" y="4589640"/>
            <a:ext cx="10515240" cy="1499760"/>
          </a:xfrm>
          <a:prstGeom prst="rect">
            <a:avLst/>
          </a:prstGeom>
        </p:spPr>
        <p:txBody>
          <a:bodyPr>
            <a:noAutofit/>
          </a:bodyPr>
          <a:p>
            <a:pPr>
              <a:lnSpc>
                <a:spcPct val="90000"/>
              </a:lnSpc>
              <a:spcBef>
                <a:spcPts val="1001"/>
              </a:spcBef>
              <a:tabLst>
                <a:tab algn="l" pos="0"/>
              </a:tabLst>
            </a:pPr>
            <a:r>
              <a:rPr b="0" lang="en-US" sz="2400" spc="-1" strike="noStrike">
                <a:solidFill>
                  <a:srgbClr val="8b8b8b"/>
                </a:solidFill>
                <a:latin typeface="Calibri"/>
              </a:rPr>
              <a:t>Click to edit Master text styles</a:t>
            </a:r>
            <a:endParaRPr b="0" lang="en-US" sz="2400" spc="-1" strike="noStrike">
              <a:solidFill>
                <a:srgbClr val="000000"/>
              </a:solidFill>
              <a:latin typeface="Calibri"/>
            </a:endParaRPr>
          </a:p>
        </p:txBody>
      </p:sp>
      <p:sp>
        <p:nvSpPr>
          <p:cNvPr id="84"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19459A09-27C0-4A85-B37B-78CD7AEC5D13}" type="datetime">
              <a:rPr b="0" lang="en-US" sz="1200" spc="-1" strike="noStrike">
                <a:solidFill>
                  <a:srgbClr val="8b8b8b"/>
                </a:solidFill>
                <a:latin typeface="Calibri"/>
              </a:rPr>
              <a:t>2/24/22</a:t>
            </a:fld>
            <a:endParaRPr b="0" lang="en-US" sz="1200" spc="-1" strike="noStrike">
              <a:latin typeface="Times New Roman"/>
            </a:endParaRPr>
          </a:p>
        </p:txBody>
      </p:sp>
      <p:sp>
        <p:nvSpPr>
          <p:cNvPr id="85"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86"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1953C97-5116-40C7-98FB-B0592DA19C68}"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13.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16.tif"/><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17.tif"/><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8.tif"/><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19.tif"/><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20.tif"/><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21.tif"/><Relationship Id="rId2" Type="http://schemas.openxmlformats.org/officeDocument/2006/relationships/image" Target="../media/image22.tif"/><Relationship Id="rId3"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23.tif"/><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24.ti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25.tif"/><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26.tif"/><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27.tif"/><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28.ti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en-US" sz="6000" spc="-1" strike="noStrike">
                <a:solidFill>
                  <a:srgbClr val="000000"/>
                </a:solidFill>
                <a:latin typeface="Calibri Light"/>
              </a:rPr>
              <a:t>Chapter 1</a:t>
            </a:r>
            <a:endParaRPr b="0" lang="en-US" sz="6000" spc="-1" strike="noStrike">
              <a:solidFill>
                <a:srgbClr val="000000"/>
              </a:solidFill>
              <a:latin typeface="Calibri"/>
            </a:endParaRPr>
          </a:p>
        </p:txBody>
      </p:sp>
      <p:sp>
        <p:nvSpPr>
          <p:cNvPr id="130" name="TextShape 2"/>
          <p:cNvSpPr txBox="1"/>
          <p:nvPr/>
        </p:nvSpPr>
        <p:spPr>
          <a:xfrm>
            <a:off x="1523880" y="3602160"/>
            <a:ext cx="9143640" cy="16552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UP disciplines</a:t>
            </a:r>
            <a:endParaRPr b="0" lang="en-US" sz="4400" spc="-1" strike="noStrike">
              <a:solidFill>
                <a:srgbClr val="000000"/>
              </a:solidFill>
              <a:latin typeface="Calibri"/>
            </a:endParaRPr>
          </a:p>
        </p:txBody>
      </p:sp>
      <p:pic>
        <p:nvPicPr>
          <p:cNvPr id="149" name="" descr=""/>
          <p:cNvPicPr/>
          <p:nvPr/>
        </p:nvPicPr>
        <p:blipFill>
          <a:blip r:embed="rId1"/>
          <a:stretch/>
        </p:blipFill>
        <p:spPr>
          <a:xfrm>
            <a:off x="2146320" y="1015920"/>
            <a:ext cx="7848720" cy="47498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Fig. 2.9</a:t>
            </a:r>
            <a:endParaRPr b="0" lang="en-US" sz="4400" spc="-1" strike="noStrike">
              <a:solidFill>
                <a:srgbClr val="000000"/>
              </a:solidFill>
              <a:latin typeface="Calibri"/>
            </a:endParaRPr>
          </a:p>
        </p:txBody>
      </p:sp>
      <p:pic>
        <p:nvPicPr>
          <p:cNvPr id="151" name="" descr=""/>
          <p:cNvPicPr/>
          <p:nvPr/>
        </p:nvPicPr>
        <p:blipFill>
          <a:blip r:embed="rId1"/>
          <a:stretch/>
        </p:blipFill>
        <p:spPr>
          <a:xfrm>
            <a:off x="1930320" y="2247840"/>
            <a:ext cx="8267760" cy="26924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2209680" y="2286000"/>
            <a:ext cx="7772040" cy="114264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Chapter 5</a:t>
            </a:r>
            <a:endParaRPr b="0" lang="en-US" sz="4400" spc="-1" strike="noStrike">
              <a:solidFill>
                <a:srgbClr val="000000"/>
              </a:solidFill>
              <a:latin typeface="Calibri"/>
            </a:endParaRPr>
          </a:p>
        </p:txBody>
      </p:sp>
      <p:sp>
        <p:nvSpPr>
          <p:cNvPr id="153" name="TextShape 2"/>
          <p:cNvSpPr txBox="1"/>
          <p:nvPr/>
        </p:nvSpPr>
        <p:spPr>
          <a:xfrm>
            <a:off x="2895480" y="3886200"/>
            <a:ext cx="6400440" cy="1752120"/>
          </a:xfrm>
          <a:prstGeom prst="rect">
            <a:avLst/>
          </a:prstGeom>
          <a:noFill/>
          <a:ln>
            <a:noFill/>
          </a:ln>
        </p:spPr>
        <p:txBody>
          <a:bodyPr>
            <a:noAutofit/>
          </a:bodyPr>
          <a:p>
            <a:pPr algn="ctr">
              <a:lnSpc>
                <a:spcPct val="90000"/>
              </a:lnSpc>
              <a:spcBef>
                <a:spcPts val="1001"/>
              </a:spcBef>
              <a:tabLst>
                <a:tab algn="l" pos="0"/>
              </a:tabLst>
            </a:pPr>
            <a:r>
              <a:rPr b="0" lang="en-US" sz="3200" spc="-1" strike="noStrike">
                <a:solidFill>
                  <a:srgbClr val="000000"/>
                </a:solidFill>
                <a:latin typeface="Calibri"/>
              </a:rPr>
              <a:t>Understanding Requirements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Definition</a:t>
            </a:r>
            <a:endParaRPr b="0" lang="en-US" sz="4400" spc="-1" strike="noStrike">
              <a:solidFill>
                <a:srgbClr val="000000"/>
              </a:solidFill>
              <a:latin typeface="Calibri"/>
            </a:endParaRPr>
          </a:p>
        </p:txBody>
      </p:sp>
      <p:sp>
        <p:nvSpPr>
          <p:cNvPr id="155" name="TextShape 2"/>
          <p:cNvSpPr txBox="1"/>
          <p:nvPr/>
        </p:nvSpPr>
        <p:spPr>
          <a:xfrm>
            <a:off x="1752480" y="1981080"/>
            <a:ext cx="8229240" cy="4114440"/>
          </a:xfrm>
          <a:prstGeom prst="rect">
            <a:avLst/>
          </a:prstGeom>
          <a:noFill/>
          <a:ln>
            <a:noFill/>
          </a:ln>
        </p:spPr>
        <p:txBody>
          <a:bodyPr>
            <a:noAutofit/>
          </a:bodyPr>
          <a:p>
            <a:pPr marL="228600" indent="-228240">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Requirements are the capabilities and conditions to which the system -- and more broadly, the project -- must conform.</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rPr>
              <a:t>	</a:t>
            </a:r>
            <a:r>
              <a:rPr b="0" i="1" lang="en-US" sz="2800" spc="-1" strike="noStrike">
                <a:solidFill>
                  <a:srgbClr val="000000"/>
                </a:solidFill>
                <a:latin typeface="Calibri"/>
              </a:rPr>
              <a:t>A systematic approach to finding, documenting, organizing, and tracking changing requirements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4648320" y="6248520"/>
            <a:ext cx="2895120" cy="456840"/>
          </a:xfrm>
          <a:prstGeom prst="rect">
            <a:avLst/>
          </a:prstGeom>
          <a:noFill/>
          <a:ln>
            <a:noFill/>
          </a:ln>
        </p:spPr>
        <p:txBody>
          <a:bodyPr anchor="ctr">
            <a:noAutofit/>
          </a:bodyPr>
          <a:p>
            <a:pPr algn="ctr">
              <a:lnSpc>
                <a:spcPct val="100000"/>
              </a:lnSpc>
            </a:pPr>
            <a:fld id="{DB353B68-B174-4865-8537-0257F5638D64}" type="slidenum">
              <a:rPr b="0" lang="en-US" sz="1200" spc="-1" strike="noStrike">
                <a:solidFill>
                  <a:srgbClr val="8b8b8b"/>
                </a:solidFill>
                <a:latin typeface="Calibri"/>
              </a:rPr>
              <a:t>&lt;number&gt;</a:t>
            </a:fld>
            <a:endParaRPr b="0" lang="en-US" sz="1200" spc="-1" strike="noStrike">
              <a:latin typeface="Times New Roman"/>
            </a:endParaRPr>
          </a:p>
        </p:txBody>
      </p:sp>
      <p:sp>
        <p:nvSpPr>
          <p:cNvPr id="157" name="TextShape 2"/>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The Waterfall Model</a:t>
            </a:r>
            <a:endParaRPr b="0" lang="en-US" sz="4400" spc="-1" strike="noStrike">
              <a:solidFill>
                <a:srgbClr val="000000"/>
              </a:solidFill>
              <a:latin typeface="Calibri"/>
            </a:endParaRPr>
          </a:p>
        </p:txBody>
      </p:sp>
      <p:pic>
        <p:nvPicPr>
          <p:cNvPr id="158" name="Picture 4" descr=""/>
          <p:cNvPicPr/>
          <p:nvPr/>
        </p:nvPicPr>
        <p:blipFill>
          <a:blip r:embed="rId1"/>
          <a:stretch/>
        </p:blipFill>
        <p:spPr>
          <a:xfrm>
            <a:off x="3068640" y="1803240"/>
            <a:ext cx="6052680" cy="40222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4648320" y="6248520"/>
            <a:ext cx="2895120" cy="456840"/>
          </a:xfrm>
          <a:prstGeom prst="rect">
            <a:avLst/>
          </a:prstGeom>
          <a:noFill/>
          <a:ln>
            <a:noFill/>
          </a:ln>
        </p:spPr>
        <p:txBody>
          <a:bodyPr anchor="ctr">
            <a:noAutofit/>
          </a:bodyPr>
          <a:p>
            <a:pPr algn="ctr">
              <a:lnSpc>
                <a:spcPct val="100000"/>
              </a:lnSpc>
            </a:pPr>
            <a:fld id="{C37D2B68-6693-4A88-A980-7581A4C374EC}" type="slidenum">
              <a:rPr b="0" lang="en-US" sz="1200" spc="-1" strike="noStrike">
                <a:solidFill>
                  <a:srgbClr val="8b8b8b"/>
                </a:solidFill>
                <a:latin typeface="Calibri"/>
              </a:rPr>
              <a:t>&lt;number&gt;</a:t>
            </a:fld>
            <a:endParaRPr b="0" lang="en-US" sz="1200" spc="-1" strike="noStrike">
              <a:latin typeface="Times New Roman"/>
            </a:endParaRPr>
          </a:p>
        </p:txBody>
      </p:sp>
      <p:sp>
        <p:nvSpPr>
          <p:cNvPr id="160" name="TextShape 2"/>
          <p:cNvSpPr txBox="1"/>
          <p:nvPr/>
        </p:nvSpPr>
        <p:spPr>
          <a:xfrm>
            <a:off x="1689120" y="531720"/>
            <a:ext cx="7695360" cy="1257480"/>
          </a:xfrm>
          <a:prstGeom prst="rect">
            <a:avLst/>
          </a:prstGeom>
          <a:noFill/>
          <a:ln>
            <a:noFill/>
          </a:ln>
        </p:spPr>
        <p:txBody>
          <a:bodyPr lIns="63360" rIns="63360" tIns="25560" bIns="25560">
            <a:noAutofit/>
          </a:bodyPr>
          <a:p>
            <a:pPr>
              <a:lnSpc>
                <a:spcPct val="90000"/>
              </a:lnSpc>
            </a:pPr>
            <a:r>
              <a:rPr b="0" lang="en-US" sz="4400" spc="-1" strike="noStrike">
                <a:solidFill>
                  <a:srgbClr val="000000"/>
                </a:solidFill>
                <a:latin typeface="Calibri Light"/>
              </a:rPr>
              <a:t>Evolutionary Models: Prototyping</a:t>
            </a:r>
            <a:endParaRPr b="0" lang="en-US" sz="4400" spc="-1" strike="noStrike">
              <a:solidFill>
                <a:srgbClr val="000000"/>
              </a:solidFill>
              <a:latin typeface="Calibri"/>
            </a:endParaRPr>
          </a:p>
        </p:txBody>
      </p:sp>
      <p:pic>
        <p:nvPicPr>
          <p:cNvPr id="161" name="Picture 15" descr=""/>
          <p:cNvPicPr/>
          <p:nvPr/>
        </p:nvPicPr>
        <p:blipFill>
          <a:blip r:embed="rId1"/>
          <a:stretch/>
        </p:blipFill>
        <p:spPr>
          <a:xfrm>
            <a:off x="3597120" y="1938240"/>
            <a:ext cx="5141520" cy="4167000"/>
          </a:xfrm>
          <a:prstGeom prst="rect">
            <a:avLst/>
          </a:prstGeom>
          <a:ln>
            <a:noFill/>
          </a:ln>
        </p:spPr>
      </p:pic>
      <p:sp>
        <p:nvSpPr>
          <p:cNvPr id="162" name="CustomShape 3"/>
          <p:cNvSpPr/>
          <p:nvPr/>
        </p:nvSpPr>
        <p:spPr>
          <a:xfrm>
            <a:off x="2567880" y="1282680"/>
            <a:ext cx="6071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0000"/>
                </a:solidFill>
                <a:latin typeface="Calibri"/>
              </a:rPr>
              <a:t>Accommodate product that evolves over time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4648320" y="6248520"/>
            <a:ext cx="2895120" cy="456840"/>
          </a:xfrm>
          <a:prstGeom prst="rect">
            <a:avLst/>
          </a:prstGeom>
          <a:noFill/>
          <a:ln>
            <a:noFill/>
          </a:ln>
        </p:spPr>
        <p:txBody>
          <a:bodyPr anchor="ctr">
            <a:noAutofit/>
          </a:bodyPr>
          <a:p>
            <a:pPr algn="ctr">
              <a:lnSpc>
                <a:spcPct val="100000"/>
              </a:lnSpc>
            </a:pPr>
            <a:fld id="{1FE3210B-AEA7-4F35-BBC0-A99E43B9F8D1}" type="slidenum">
              <a:rPr b="0" lang="en-US" sz="1200" spc="-1" strike="noStrike">
                <a:solidFill>
                  <a:srgbClr val="8b8b8b"/>
                </a:solidFill>
                <a:latin typeface="Calibri"/>
              </a:rPr>
              <a:t>&lt;number&gt;</a:t>
            </a:fld>
            <a:endParaRPr b="0" lang="en-US" sz="1200" spc="-1" strike="noStrike">
              <a:latin typeface="Times New Roman"/>
            </a:endParaRPr>
          </a:p>
        </p:txBody>
      </p:sp>
      <p:sp>
        <p:nvSpPr>
          <p:cNvPr id="164" name="TextShape 2"/>
          <p:cNvSpPr txBox="1"/>
          <p:nvPr/>
        </p:nvSpPr>
        <p:spPr>
          <a:xfrm>
            <a:off x="1962000" y="520560"/>
            <a:ext cx="7269480" cy="1257480"/>
          </a:xfrm>
          <a:prstGeom prst="rect">
            <a:avLst/>
          </a:prstGeom>
          <a:noFill/>
          <a:ln>
            <a:noFill/>
          </a:ln>
        </p:spPr>
        <p:txBody>
          <a:bodyPr lIns="63360" rIns="63360" tIns="25560" bIns="25560">
            <a:noAutofit/>
          </a:bodyPr>
          <a:p>
            <a:pPr>
              <a:lnSpc>
                <a:spcPct val="90000"/>
              </a:lnSpc>
            </a:pPr>
            <a:r>
              <a:rPr b="0" lang="en-US" sz="4400" spc="-1" strike="noStrike">
                <a:solidFill>
                  <a:srgbClr val="000000"/>
                </a:solidFill>
                <a:latin typeface="Calibri Light"/>
              </a:rPr>
              <a:t>Evolutionary Models: The Spiral</a:t>
            </a:r>
            <a:endParaRPr b="0" lang="en-US" sz="4400" spc="-1" strike="noStrike">
              <a:solidFill>
                <a:srgbClr val="000000"/>
              </a:solidFill>
              <a:latin typeface="Calibri"/>
            </a:endParaRPr>
          </a:p>
        </p:txBody>
      </p:sp>
      <p:pic>
        <p:nvPicPr>
          <p:cNvPr id="165" name="Picture 3" descr=""/>
          <p:cNvPicPr/>
          <p:nvPr/>
        </p:nvPicPr>
        <p:blipFill>
          <a:blip r:embed="rId1"/>
          <a:stretch/>
        </p:blipFill>
        <p:spPr>
          <a:xfrm>
            <a:off x="3298680" y="2336760"/>
            <a:ext cx="5651280" cy="3822480"/>
          </a:xfrm>
          <a:prstGeom prst="rect">
            <a:avLst/>
          </a:prstGeom>
          <a:ln>
            <a:noFill/>
          </a:ln>
        </p:spPr>
      </p:pic>
      <p:sp>
        <p:nvSpPr>
          <p:cNvPr id="166" name="CustomShape 3"/>
          <p:cNvSpPr/>
          <p:nvPr/>
        </p:nvSpPr>
        <p:spPr>
          <a:xfrm>
            <a:off x="2442600" y="1282680"/>
            <a:ext cx="7002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0000"/>
                </a:solidFill>
                <a:latin typeface="Calibri"/>
              </a:rPr>
              <a:t>Rapid development of complete versions of software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Categories for Requirements FURPS+</a:t>
            </a:r>
            <a:endParaRPr b="0" lang="en-US" sz="4400" spc="-1" strike="noStrike">
              <a:solidFill>
                <a:srgbClr val="000000"/>
              </a:solidFill>
              <a:latin typeface="Calibri"/>
            </a:endParaRPr>
          </a:p>
        </p:txBody>
      </p:sp>
      <p:sp>
        <p:nvSpPr>
          <p:cNvPr id="16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Per Bob Grady at HP:</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F</a:t>
            </a:r>
            <a:r>
              <a:rPr b="0" lang="en-US" sz="2400" spc="-1" strike="noStrike">
                <a:solidFill>
                  <a:srgbClr val="000000"/>
                </a:solidFill>
                <a:latin typeface="Calibri"/>
              </a:rPr>
              <a:t>unctional - features, capabilities,security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U</a:t>
            </a:r>
            <a:r>
              <a:rPr b="0" lang="en-US" sz="2400" spc="-1" strike="noStrike">
                <a:solidFill>
                  <a:srgbClr val="000000"/>
                </a:solidFill>
                <a:latin typeface="Calibri"/>
              </a:rPr>
              <a:t>sability - human factors, help, documentation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R</a:t>
            </a:r>
            <a:r>
              <a:rPr b="0" lang="en-US" sz="2400" spc="-1" strike="noStrike">
                <a:solidFill>
                  <a:srgbClr val="000000"/>
                </a:solidFill>
                <a:latin typeface="Calibri"/>
              </a:rPr>
              <a:t>eliability - frequency of failure, recoverability, predictability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P</a:t>
            </a:r>
            <a:r>
              <a:rPr b="0" lang="en-US" sz="2400" spc="-1" strike="noStrike">
                <a:solidFill>
                  <a:srgbClr val="000000"/>
                </a:solidFill>
                <a:latin typeface="Calibri"/>
              </a:rPr>
              <a:t>erformance - response time, throughput, accuracy, availability, resource usage.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S</a:t>
            </a:r>
            <a:r>
              <a:rPr b="0" lang="en-US" sz="2400" spc="-1" strike="noStrike">
                <a:solidFill>
                  <a:srgbClr val="000000"/>
                </a:solidFill>
                <a:latin typeface="Calibri"/>
              </a:rPr>
              <a:t>upportability - adaptability, maintainability, internationalization, configuarability.</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The “+” in FURPS+</a:t>
            </a:r>
            <a:endParaRPr b="0" lang="en-US" sz="4400" spc="-1" strike="noStrike">
              <a:solidFill>
                <a:srgbClr val="000000"/>
              </a:solidFill>
              <a:latin typeface="Calibri"/>
            </a:endParaRPr>
          </a:p>
        </p:txBody>
      </p:sp>
      <p:sp>
        <p:nvSpPr>
          <p:cNvPr id="17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 refers to other important requirements: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Implementation - resource limitations, languages and tools, hardware,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Interface - constraints imposed by interfacing with external systems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Operations - system management in its operational setting.</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Packaging</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Legal - licensing and so forth.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en-US" sz="4800" spc="-1" strike="noStrike">
                <a:solidFill>
                  <a:srgbClr val="000000"/>
                </a:solidFill>
                <a:latin typeface="Calibri Light"/>
                <a:ea typeface="ＭＳ Ｐゴシック"/>
              </a:rPr>
              <a:t>Chapter 6</a:t>
            </a:r>
            <a:endParaRPr b="0" lang="en-US" sz="4800" spc="-1" strike="noStrike">
              <a:solidFill>
                <a:srgbClr val="000000"/>
              </a:solidFill>
              <a:latin typeface="Calibri"/>
            </a:endParaRPr>
          </a:p>
        </p:txBody>
      </p:sp>
      <p:sp>
        <p:nvSpPr>
          <p:cNvPr id="172"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tabLst>
                <a:tab algn="l" pos="0"/>
              </a:tabLst>
            </a:pPr>
            <a:r>
              <a:rPr b="0" lang="en-US" sz="2400" spc="-1" strike="noStrike">
                <a:solidFill>
                  <a:srgbClr val="000000"/>
                </a:solidFill>
                <a:latin typeface="Calibri"/>
                <a:ea typeface="ＭＳ Ｐゴシック"/>
              </a:rPr>
              <a:t>Use Cases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What is object Oriented Analysis and Design?</a:t>
            </a:r>
            <a:endParaRPr b="0" lang="en-US" sz="4400" spc="-1" strike="noStrike">
              <a:solidFill>
                <a:srgbClr val="000000"/>
              </a:solidFill>
              <a:latin typeface="Calibri"/>
            </a:endParaRPr>
          </a:p>
        </p:txBody>
      </p:sp>
      <p:sp>
        <p:nvSpPr>
          <p:cNvPr id="132" name="TextShape 2"/>
          <p:cNvSpPr txBox="1"/>
          <p:nvPr/>
        </p:nvSpPr>
        <p:spPr>
          <a:xfrm>
            <a:off x="1828800" y="1424520"/>
            <a:ext cx="8534160" cy="5059080"/>
          </a:xfrm>
          <a:prstGeom prst="rect">
            <a:avLst/>
          </a:prstGeom>
          <a:noFill/>
          <a:ln>
            <a:noFill/>
          </a:ln>
        </p:spPr>
        <p:txBody>
          <a:bodyPr>
            <a:noAutofit/>
          </a:bodyPr>
          <a:p>
            <a:pPr marL="228600" indent="-228240">
              <a:lnSpc>
                <a:spcPct val="90000"/>
              </a:lnSpc>
              <a:spcBef>
                <a:spcPts val="1001"/>
              </a:spcBef>
              <a:tabLst>
                <a:tab algn="l" pos="0"/>
              </a:tabLst>
            </a:pPr>
            <a:r>
              <a:rPr b="0" lang="en-US" sz="2800" spc="-1" strike="noStrike">
                <a:solidFill>
                  <a:srgbClr val="000000"/>
                </a:solidFill>
                <a:latin typeface="a_Futurica"/>
              </a:rPr>
              <a:t>	</a:t>
            </a:r>
            <a:r>
              <a:rPr b="0" lang="en-US" sz="2800" spc="-1" strike="noStrike">
                <a:solidFill>
                  <a:srgbClr val="000000"/>
                </a:solidFill>
                <a:latin typeface="Calibri"/>
              </a:rPr>
              <a:t>Object–Oriented Analysis and Design (OOA/D)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identifying software engineering requirements and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developing software specifications </a:t>
            </a:r>
            <a:endParaRPr b="0" lang="en-US" sz="2800" spc="-1" strike="noStrike">
              <a:solidFill>
                <a:srgbClr val="000000"/>
              </a:solidFill>
              <a:latin typeface="Calibri"/>
            </a:endParaRPr>
          </a:p>
          <a:p>
            <a:pPr algn="ctr">
              <a:lnSpc>
                <a:spcPct val="90000"/>
              </a:lnSpc>
              <a:spcBef>
                <a:spcPts val="1001"/>
              </a:spcBef>
              <a:tabLst>
                <a:tab algn="l" pos="0"/>
              </a:tabLst>
            </a:pPr>
            <a:r>
              <a:rPr b="0" lang="en-US" sz="2800" spc="-1" strike="noStrike">
                <a:solidFill>
                  <a:srgbClr val="000000"/>
                </a:solidFill>
                <a:latin typeface="Calibri"/>
              </a:rPr>
              <a:t>software system’s object model, </a:t>
            </a:r>
            <a:endParaRPr b="0" lang="en-US" sz="2800" spc="-1" strike="noStrike">
              <a:solidFill>
                <a:srgbClr val="000000"/>
              </a:solidFill>
              <a:latin typeface="Calibri"/>
            </a:endParaRPr>
          </a:p>
          <a:p>
            <a:pPr lvl="2" marL="1143000" indent="-228240" algn="ctr">
              <a:lnSpc>
                <a:spcPct val="90000"/>
              </a:lnSpc>
              <a:spcBef>
                <a:spcPts val="499"/>
              </a:spcBef>
              <a:buClr>
                <a:srgbClr val="000000"/>
              </a:buClr>
              <a:buFont typeface="Arial"/>
              <a:buChar char="•"/>
              <a:tabLst>
                <a:tab algn="l" pos="0"/>
              </a:tabLst>
            </a:pPr>
            <a:r>
              <a:rPr b="0" lang="en-US" sz="2000" spc="-1" strike="noStrike">
                <a:solidFill>
                  <a:srgbClr val="000000"/>
                </a:solidFill>
                <a:latin typeface="Calibri"/>
              </a:rPr>
              <a:t> </a:t>
            </a:r>
            <a:endParaRPr b="0" lang="en-US" sz="2000" spc="-1" strike="noStrike">
              <a:solidFill>
                <a:srgbClr val="000000"/>
              </a:solidFill>
              <a:latin typeface="Calibri"/>
            </a:endParaRPr>
          </a:p>
        </p:txBody>
      </p:sp>
      <p:sp>
        <p:nvSpPr>
          <p:cNvPr id="133" name="CustomShape 3"/>
          <p:cNvSpPr/>
          <p:nvPr/>
        </p:nvSpPr>
        <p:spPr>
          <a:xfrm>
            <a:off x="2335320" y="4437000"/>
            <a:ext cx="5812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Object Oriented Design using the Unified Process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
                                  <p:stCondLst>
                                    <p:cond delay="0"/>
                                  </p:stCondLst>
                                  <p:childTnLst>
                                    <p:set>
                                      <p:cBhvr>
                                        <p:cTn id="6"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7" nodeType="clickEffect" fill="hold">
                      <p:stCondLst>
                        <p:cond delay="indefinite"/>
                      </p:stCondLst>
                      <p:childTnLst>
                        <p:par>
                          <p:cTn id="8" nodeType="withEffect" fill="hold">
                            <p:stCondLst>
                              <p:cond delay="0"/>
                            </p:stCondLst>
                            <p:childTnLst>
                              <p:par>
                                <p:cTn id="9" nodeType="clickEffect" fill="hold" presetClass="entr" presetID="1">
                                  <p:stCondLst>
                                    <p:cond delay="0"/>
                                  </p:stCondLst>
                                  <p:childTnLst>
                                    <p:set>
                                      <p:cBhvr>
                                        <p:cTn id="10"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1" nodeType="clickEffect" fill="hold">
                      <p:stCondLst>
                        <p:cond delay="indefinite"/>
                      </p:stCondLst>
                      <p:childTnLst>
                        <p:par>
                          <p:cTn id="12" nodeType="withEffect" fill="hold">
                            <p:stCondLst>
                              <p:cond delay="0"/>
                            </p:stCondLst>
                            <p:childTnLst>
                              <p:par>
                                <p:cTn id="13" nodeType="clickEffect" fill="hold" presetClass="entr" presetID="1">
                                  <p:stCondLst>
                                    <p:cond delay="0"/>
                                  </p:stCondLst>
                                  <p:childTnLst>
                                    <p:set>
                                      <p:cBhvr>
                                        <p:cTn id="14" dur="1" fill="hold">
                                          <p:stCondLst>
                                            <p:cond delay="0"/>
                                          </p:stCondLst>
                                        </p:cTn>
                                        <p:tgtEl>
                                          <p:spTgt spid="132">
                                            <p:txEl>
                                              <p:pRg st="3" end="3"/>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ea typeface="ＭＳ Ｐゴシック"/>
              </a:rPr>
              <a:t>What are Use Cases?</a:t>
            </a:r>
            <a:endParaRPr b="0" lang="en-US" sz="4400" spc="-1" strike="noStrike">
              <a:solidFill>
                <a:srgbClr val="000000"/>
              </a:solidFill>
              <a:latin typeface="Calibri"/>
            </a:endParaRPr>
          </a:p>
        </p:txBody>
      </p:sp>
      <p:sp>
        <p:nvSpPr>
          <p:cNvPr id="174"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ＭＳ Ｐゴシック"/>
              </a:rPr>
              <a:t>Stories developed to understand and record the requirements of a software or system to be developed.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ＭＳ Ｐゴシック"/>
              </a:rPr>
              <a:t>How an actor uses the system?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ＭＳ Ｐゴシック"/>
              </a:rPr>
              <a:t>Use cases can be text based but graphical ones provide more clarity</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ＭＳ Ｐゴシック"/>
              </a:rPr>
              <a:t>UML (Unified Modeling Language)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nodeType="clickEffect" fill="hold">
                      <p:stCondLst>
                        <p:cond delay="indefinite"/>
                      </p:stCondLst>
                      <p:childTnLst>
                        <p:par>
                          <p:cTn id="20" nodeType="withEffect" fill="hold">
                            <p:stCondLst>
                              <p:cond delay="0"/>
                            </p:stCondLst>
                            <p:childTnLst>
                              <p:par>
                                <p:cTn id="21" nodeType="clickEffect" fill="hold" presetClass="entr" presetID="12" presetSubtype="4">
                                  <p:stCondLst>
                                    <p:cond delay="0"/>
                                  </p:stCondLst>
                                  <p:childTnLst>
                                    <p:set>
                                      <p:cBhvr>
                                        <p:cTn id="22" dur="1" fill="hold">
                                          <p:stCondLst>
                                            <p:cond delay="0"/>
                                          </p:stCondLst>
                                        </p:cTn>
                                        <p:tgtEl>
                                          <p:spTgt spid="174">
                                            <p:txEl>
                                              <p:pRg st="0" end="0"/>
                                            </p:txEl>
                                          </p:spTgt>
                                        </p:tgtEl>
                                        <p:attrNameLst>
                                          <p:attrName>style.visibility</p:attrName>
                                        </p:attrNameLst>
                                      </p:cBhvr>
                                      <p:to>
                                        <p:strVal val="visible"/>
                                      </p:to>
                                    </p:set>
                                    <p:anim calcmode="lin" valueType="num">
                                      <p:cBhvr additive="repl">
                                        <p:cTn id="23" dur="500"/>
                                        <p:tgtEl>
                                          <p:spTgt spid="174">
                                            <p:txEl>
                                              <p:pRg st="0" end="0"/>
                                            </p:txEl>
                                          </p:spTgt>
                                        </p:tgtEl>
                                        <p:attrNameLst>
                                          <p:attrName>ppt_y</p:attrName>
                                        </p:attrNameLst>
                                      </p:cBhvr>
                                      <p:tavLst>
                                        <p:tav tm="0">
                                          <p:val>
                                            <p:strVal val="#ppt_y+#ppt_h*1.125000"/>
                                          </p:val>
                                        </p:tav>
                                        <p:tav tm="100000">
                                          <p:val>
                                            <p:strVal val="#ppt_y"/>
                                          </p:val>
                                        </p:tav>
                                      </p:tavLst>
                                    </p:anim>
                                    <p:animEffect filter="wipe(up)" transition="in">
                                      <p:cBhvr additive="repl">
                                        <p:cTn id="24" dur="500"/>
                                        <p:tgtEl>
                                          <p:spTgt spid="174">
                                            <p:txEl>
                                              <p:pRg st="0" end="0"/>
                                            </p:txEl>
                                          </p:spTgt>
                                        </p:tgtEl>
                                      </p:cBhvr>
                                    </p:animEffect>
                                  </p:childTnLst>
                                </p:cTn>
                              </p:par>
                            </p:childTnLst>
                          </p:cTn>
                        </p:par>
                      </p:childTnLst>
                    </p:cTn>
                  </p:par>
                  <p:par>
                    <p:cTn id="25" nodeType="clickEffect" fill="hold">
                      <p:stCondLst>
                        <p:cond delay="indefinite"/>
                      </p:stCondLst>
                      <p:childTnLst>
                        <p:par>
                          <p:cTn id="26" nodeType="withEffect" fill="hold">
                            <p:stCondLst>
                              <p:cond delay="0"/>
                            </p:stCondLst>
                            <p:childTnLst>
                              <p:par>
                                <p:cTn id="27" nodeType="clickEffect" fill="hold" presetClass="entr" presetID="12" presetSubtype="4">
                                  <p:stCondLst>
                                    <p:cond delay="0"/>
                                  </p:stCondLst>
                                  <p:childTnLst>
                                    <p:set>
                                      <p:cBhvr>
                                        <p:cTn id="28" dur="1" fill="hold">
                                          <p:stCondLst>
                                            <p:cond delay="0"/>
                                          </p:stCondLst>
                                        </p:cTn>
                                        <p:tgtEl>
                                          <p:spTgt spid="174">
                                            <p:txEl>
                                              <p:pRg st="1" end="1"/>
                                            </p:txEl>
                                          </p:spTgt>
                                        </p:tgtEl>
                                        <p:attrNameLst>
                                          <p:attrName>style.visibility</p:attrName>
                                        </p:attrNameLst>
                                      </p:cBhvr>
                                      <p:to>
                                        <p:strVal val="visible"/>
                                      </p:to>
                                    </p:set>
                                    <p:anim calcmode="lin" valueType="num">
                                      <p:cBhvr additive="repl">
                                        <p:cTn id="29" dur="500"/>
                                        <p:tgtEl>
                                          <p:spTgt spid="174">
                                            <p:txEl>
                                              <p:pRg st="1" end="1"/>
                                            </p:txEl>
                                          </p:spTgt>
                                        </p:tgtEl>
                                        <p:attrNameLst>
                                          <p:attrName>ppt_y</p:attrName>
                                        </p:attrNameLst>
                                      </p:cBhvr>
                                      <p:tavLst>
                                        <p:tav tm="0">
                                          <p:val>
                                            <p:strVal val="#ppt_y+#ppt_h*1.125000"/>
                                          </p:val>
                                        </p:tav>
                                        <p:tav tm="100000">
                                          <p:val>
                                            <p:strVal val="#ppt_y"/>
                                          </p:val>
                                        </p:tav>
                                      </p:tavLst>
                                    </p:anim>
                                    <p:animEffect filter="wipe(up)" transition="in">
                                      <p:cBhvr additive="repl">
                                        <p:cTn id="30" dur="500"/>
                                        <p:tgtEl>
                                          <p:spTgt spid="174">
                                            <p:txEl>
                                              <p:pRg st="1" end="1"/>
                                            </p:txEl>
                                          </p:spTgt>
                                        </p:tgtEl>
                                      </p:cBhvr>
                                    </p:animEffect>
                                  </p:childTnLst>
                                </p:cTn>
                              </p:par>
                            </p:childTnLst>
                          </p:cTn>
                        </p:par>
                      </p:childTnLst>
                    </p:cTn>
                  </p:par>
                  <p:par>
                    <p:cTn id="31" nodeType="clickEffect" fill="hold">
                      <p:stCondLst>
                        <p:cond delay="indefinite"/>
                      </p:stCondLst>
                      <p:childTnLst>
                        <p:par>
                          <p:cTn id="32" nodeType="withEffect" fill="hold">
                            <p:stCondLst>
                              <p:cond delay="0"/>
                            </p:stCondLst>
                            <p:childTnLst>
                              <p:par>
                                <p:cTn id="33" nodeType="clickEffect" fill="hold" presetClass="entr" presetID="12" presetSubtype="4">
                                  <p:stCondLst>
                                    <p:cond delay="0"/>
                                  </p:stCondLst>
                                  <p:childTnLst>
                                    <p:set>
                                      <p:cBhvr>
                                        <p:cTn id="34" dur="1" fill="hold">
                                          <p:stCondLst>
                                            <p:cond delay="0"/>
                                          </p:stCondLst>
                                        </p:cTn>
                                        <p:tgtEl>
                                          <p:spTgt spid="174">
                                            <p:txEl>
                                              <p:pRg st="2" end="2"/>
                                            </p:txEl>
                                          </p:spTgt>
                                        </p:tgtEl>
                                        <p:attrNameLst>
                                          <p:attrName>style.visibility</p:attrName>
                                        </p:attrNameLst>
                                      </p:cBhvr>
                                      <p:to>
                                        <p:strVal val="visible"/>
                                      </p:to>
                                    </p:set>
                                    <p:anim calcmode="lin" valueType="num">
                                      <p:cBhvr additive="repl">
                                        <p:cTn id="35" dur="500"/>
                                        <p:tgtEl>
                                          <p:spTgt spid="174">
                                            <p:txEl>
                                              <p:pRg st="2" end="2"/>
                                            </p:txEl>
                                          </p:spTgt>
                                        </p:tgtEl>
                                        <p:attrNameLst>
                                          <p:attrName>ppt_y</p:attrName>
                                        </p:attrNameLst>
                                      </p:cBhvr>
                                      <p:tavLst>
                                        <p:tav tm="0">
                                          <p:val>
                                            <p:strVal val="#ppt_y+#ppt_h*1.125000"/>
                                          </p:val>
                                        </p:tav>
                                        <p:tav tm="100000">
                                          <p:val>
                                            <p:strVal val="#ppt_y"/>
                                          </p:val>
                                        </p:tav>
                                      </p:tavLst>
                                    </p:anim>
                                    <p:animEffect filter="wipe(up)" transition="in">
                                      <p:cBhvr additive="repl">
                                        <p:cTn id="36" dur="500"/>
                                        <p:tgtEl>
                                          <p:spTgt spid="174">
                                            <p:txEl>
                                              <p:pRg st="2" end="2"/>
                                            </p:txEl>
                                          </p:spTgt>
                                        </p:tgtEl>
                                      </p:cBhvr>
                                    </p:animEffect>
                                  </p:childTnLst>
                                </p:cTn>
                              </p:par>
                            </p:childTnLst>
                          </p:cTn>
                        </p:par>
                      </p:childTnLst>
                    </p:cTn>
                  </p:par>
                  <p:par>
                    <p:cTn id="37" nodeType="clickEffect" fill="hold">
                      <p:stCondLst>
                        <p:cond delay="indefinite"/>
                      </p:stCondLst>
                      <p:childTnLst>
                        <p:par>
                          <p:cTn id="38" nodeType="withEffect" fill="hold">
                            <p:stCondLst>
                              <p:cond delay="0"/>
                            </p:stCondLst>
                            <p:childTnLst>
                              <p:par>
                                <p:cTn id="39" nodeType="clickEffect" fill="hold" presetClass="entr" presetID="12" presetSubtype="4">
                                  <p:stCondLst>
                                    <p:cond delay="0"/>
                                  </p:stCondLst>
                                  <p:childTnLst>
                                    <p:set>
                                      <p:cBhvr>
                                        <p:cTn id="40" dur="1" fill="hold">
                                          <p:stCondLst>
                                            <p:cond delay="0"/>
                                          </p:stCondLst>
                                        </p:cTn>
                                        <p:tgtEl>
                                          <p:spTgt spid="174">
                                            <p:txEl>
                                              <p:pRg st="3" end="3"/>
                                            </p:txEl>
                                          </p:spTgt>
                                        </p:tgtEl>
                                        <p:attrNameLst>
                                          <p:attrName>style.visibility</p:attrName>
                                        </p:attrNameLst>
                                      </p:cBhvr>
                                      <p:to>
                                        <p:strVal val="visible"/>
                                      </p:to>
                                    </p:set>
                                    <p:anim calcmode="lin" valueType="num">
                                      <p:cBhvr additive="repl">
                                        <p:cTn id="41" dur="500"/>
                                        <p:tgtEl>
                                          <p:spTgt spid="174">
                                            <p:txEl>
                                              <p:pRg st="3" end="3"/>
                                            </p:txEl>
                                          </p:spTgt>
                                        </p:tgtEl>
                                        <p:attrNameLst>
                                          <p:attrName>ppt_y</p:attrName>
                                        </p:attrNameLst>
                                      </p:cBhvr>
                                      <p:tavLst>
                                        <p:tav tm="0">
                                          <p:val>
                                            <p:strVal val="#ppt_y+#ppt_h*1.125000"/>
                                          </p:val>
                                        </p:tav>
                                        <p:tav tm="100000">
                                          <p:val>
                                            <p:strVal val="#ppt_y"/>
                                          </p:val>
                                        </p:tav>
                                      </p:tavLst>
                                    </p:anim>
                                    <p:animEffect filter="wipe(up)" transition="in">
                                      <p:cBhvr additive="repl">
                                        <p:cTn id="42" dur="500"/>
                                        <p:tgtEl>
                                          <p:spTgt spid="17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2" presetSubtype="4">
                                  <p:stCondLst>
                                    <p:cond delay="0"/>
                                  </p:stCondLst>
                                  <p:childTnLst>
                                    <p:set>
                                      <p:cBhvr>
                                        <p:cTn id="46" dur="1" fill="hold">
                                          <p:stCondLst>
                                            <p:cond delay="0"/>
                                          </p:stCondLst>
                                        </p:cTn>
                                        <p:tgtEl>
                                          <p:spTgt spid="174">
                                            <p:txEl>
                                              <p:pRg st="4" end="4"/>
                                            </p:txEl>
                                          </p:spTgt>
                                        </p:tgtEl>
                                        <p:attrNameLst>
                                          <p:attrName>style.visibility</p:attrName>
                                        </p:attrNameLst>
                                      </p:cBhvr>
                                      <p:to>
                                        <p:strVal val="visible"/>
                                      </p:to>
                                    </p:set>
                                    <p:anim calcmode="lin" valueType="num">
                                      <p:cBhvr additive="repl">
                                        <p:cTn id="47" dur="500"/>
                                        <p:tgtEl>
                                          <p:spTgt spid="174">
                                            <p:txEl>
                                              <p:pRg st="4" end="4"/>
                                            </p:txEl>
                                          </p:spTgt>
                                        </p:tgtEl>
                                        <p:attrNameLst>
                                          <p:attrName>ppt_y</p:attrName>
                                        </p:attrNameLst>
                                      </p:cBhvr>
                                      <p:tavLst>
                                        <p:tav tm="0">
                                          <p:val>
                                            <p:strVal val="#ppt_y+#ppt_h*1.125000"/>
                                          </p:val>
                                        </p:tav>
                                        <p:tav tm="100000">
                                          <p:val>
                                            <p:strVal val="#ppt_y"/>
                                          </p:val>
                                        </p:tav>
                                      </p:tavLst>
                                    </p:anim>
                                    <p:animEffect filter="wipe(up)" transition="in">
                                      <p:cBhvr additive="repl">
                                        <p:cTn id="48" dur="500"/>
                                        <p:tgtEl>
                                          <p:spTgt spid="17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ea typeface="ＭＳ Ｐゴシック"/>
              </a:rPr>
              <a:t>Use case formats</a:t>
            </a:r>
            <a:endParaRPr b="0" lang="en-US" sz="4400" spc="-1" strike="noStrike">
              <a:solidFill>
                <a:srgbClr val="000000"/>
              </a:solidFill>
              <a:latin typeface="Calibri"/>
            </a:endParaRPr>
          </a:p>
        </p:txBody>
      </p:sp>
      <p:sp>
        <p:nvSpPr>
          <p:cNvPr id="176"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ＭＳ Ｐゴシック"/>
              </a:rPr>
              <a:t>Brief: One paragraph summary</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ＭＳ Ｐゴシック"/>
              </a:rPr>
              <a:t>During early requirements gathering</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ＭＳ Ｐゴシック"/>
              </a:rPr>
              <a:t>Casual: Informal paragraph</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ＭＳ Ｐゴシック"/>
              </a:rPr>
              <a:t>During early requirements gathering</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ＭＳ Ｐゴシック"/>
              </a:rPr>
              <a:t>Fully dressed: All steps, variations, preconditions and success guarantees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ＭＳ Ｐゴシック"/>
              </a:rPr>
              <a:t>Detailed, structured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ea typeface="ＭＳ Ｐゴシック"/>
              </a:rPr>
              <a:t>Use case context diagram</a:t>
            </a:r>
            <a:endParaRPr b="0" lang="en-US" sz="4400" spc="-1" strike="noStrike">
              <a:solidFill>
                <a:srgbClr val="000000"/>
              </a:solidFill>
              <a:latin typeface="Calibri"/>
            </a:endParaRPr>
          </a:p>
        </p:txBody>
      </p:sp>
      <p:pic>
        <p:nvPicPr>
          <p:cNvPr id="178" name="" descr=""/>
          <p:cNvPicPr/>
          <p:nvPr/>
        </p:nvPicPr>
        <p:blipFill>
          <a:blip r:embed="rId1"/>
          <a:stretch/>
        </p:blipFill>
        <p:spPr>
          <a:xfrm>
            <a:off x="3022560" y="1130400"/>
            <a:ext cx="6108840" cy="50166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ea typeface="ＭＳ Ｐゴシック"/>
              </a:rPr>
              <a:t>Use case write up</a:t>
            </a:r>
            <a:endParaRPr b="0" lang="en-US" sz="4400" spc="-1" strike="noStrike">
              <a:solidFill>
                <a:srgbClr val="000000"/>
              </a:solidFill>
              <a:latin typeface="Calibri"/>
            </a:endParaRPr>
          </a:p>
        </p:txBody>
      </p:sp>
      <p:sp>
        <p:nvSpPr>
          <p:cNvPr id="18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ＭＳ Ｐゴシック"/>
              </a:rPr>
              <a:t>Inception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ＭＳ Ｐゴシック"/>
              </a:rPr>
              <a:t>Identifying the use cases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ＭＳ Ｐゴシック"/>
              </a:rPr>
              <a:t>Not all written in fully dressed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ＭＳ Ｐゴシック"/>
              </a:rPr>
              <a:t>Elaboration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ＭＳ Ｐゴシック"/>
              </a:rPr>
              <a:t>Multiple timeboxed iterations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ＭＳ Ｐゴシック"/>
              </a:rPr>
              <a:t>Majority requirements are identified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ＭＳ Ｐゴシック"/>
              </a:rPr>
              <a:t>Construction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ＭＳ Ｐゴシック"/>
              </a:rPr>
              <a:t>Timeboxed iterations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ＭＳ Ｐゴシック"/>
              </a:rPr>
              <a:t>Focus on completing the system</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2209680" y="2130480"/>
            <a:ext cx="7772040" cy="1469520"/>
          </a:xfrm>
          <a:prstGeom prst="rect">
            <a:avLst/>
          </a:prstGeom>
          <a:noFill/>
          <a:ln>
            <a:noFill/>
          </a:ln>
        </p:spPr>
        <p:txBody>
          <a:bodyPr anchor="ctr">
            <a:noAutofit/>
          </a:bodyPr>
          <a:p>
            <a:pPr algn="ctr">
              <a:lnSpc>
                <a:spcPct val="90000"/>
              </a:lnSpc>
            </a:pPr>
            <a:r>
              <a:rPr b="0" lang="en-US" sz="4800" spc="-1" strike="noStrike">
                <a:solidFill>
                  <a:srgbClr val="000000"/>
                </a:solidFill>
                <a:latin typeface="Calibri Light"/>
              </a:rPr>
              <a:t>Chapter 9</a:t>
            </a:r>
            <a:endParaRPr b="0" lang="en-US" sz="4800" spc="-1" strike="noStrike">
              <a:solidFill>
                <a:srgbClr val="000000"/>
              </a:solidFill>
              <a:latin typeface="Calibri"/>
            </a:endParaRPr>
          </a:p>
        </p:txBody>
      </p:sp>
      <p:sp>
        <p:nvSpPr>
          <p:cNvPr id="182" name="TextShape 2"/>
          <p:cNvSpPr txBox="1"/>
          <p:nvPr/>
        </p:nvSpPr>
        <p:spPr>
          <a:xfrm>
            <a:off x="2895480" y="3886200"/>
            <a:ext cx="6400440" cy="175212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837360" y="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Partial Domain Model</a:t>
            </a:r>
            <a:endParaRPr b="0" lang="en-US" sz="4400" spc="-1" strike="noStrike">
              <a:solidFill>
                <a:srgbClr val="000000"/>
              </a:solidFill>
              <a:latin typeface="Calibri"/>
            </a:endParaRPr>
          </a:p>
        </p:txBody>
      </p:sp>
      <p:pic>
        <p:nvPicPr>
          <p:cNvPr id="184" name="" descr=""/>
          <p:cNvPicPr/>
          <p:nvPr/>
        </p:nvPicPr>
        <p:blipFill>
          <a:blip r:embed="rId1"/>
          <a:stretch/>
        </p:blipFill>
        <p:spPr>
          <a:xfrm>
            <a:off x="2590920" y="1066680"/>
            <a:ext cx="6997680" cy="505476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Reducing Representational Gap</a:t>
            </a:r>
            <a:endParaRPr b="0" lang="en-US" sz="4400" spc="-1" strike="noStrike">
              <a:solidFill>
                <a:srgbClr val="000000"/>
              </a:solidFill>
              <a:latin typeface="Calibri"/>
            </a:endParaRPr>
          </a:p>
        </p:txBody>
      </p:sp>
      <p:pic>
        <p:nvPicPr>
          <p:cNvPr id="186" name="" descr=""/>
          <p:cNvPicPr/>
          <p:nvPr/>
        </p:nvPicPr>
        <p:blipFill>
          <a:blip r:embed="rId1"/>
          <a:stretch/>
        </p:blipFill>
        <p:spPr>
          <a:xfrm>
            <a:off x="2286000" y="1181160"/>
            <a:ext cx="7543800" cy="49658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Fig. 9.17</a:t>
            </a:r>
            <a:endParaRPr b="0" lang="en-US" sz="4400" spc="-1" strike="noStrike">
              <a:solidFill>
                <a:srgbClr val="000000"/>
              </a:solidFill>
              <a:latin typeface="Calibri"/>
            </a:endParaRPr>
          </a:p>
        </p:txBody>
      </p:sp>
      <p:pic>
        <p:nvPicPr>
          <p:cNvPr id="188" name="" descr=""/>
          <p:cNvPicPr/>
          <p:nvPr/>
        </p:nvPicPr>
        <p:blipFill>
          <a:blip r:embed="rId1"/>
          <a:stretch/>
        </p:blipFill>
        <p:spPr>
          <a:xfrm>
            <a:off x="3048120" y="1066680"/>
            <a:ext cx="6172200" cy="510552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2209680" y="2130480"/>
            <a:ext cx="7772040" cy="1469520"/>
          </a:xfrm>
          <a:prstGeom prst="rect">
            <a:avLst/>
          </a:prstGeom>
          <a:noFill/>
          <a:ln>
            <a:noFill/>
          </a:ln>
        </p:spPr>
        <p:txBody>
          <a:bodyPr anchor="ctr">
            <a:noAutofit/>
          </a:bodyPr>
          <a:p>
            <a:pPr algn="ctr">
              <a:lnSpc>
                <a:spcPct val="90000"/>
              </a:lnSpc>
            </a:pPr>
            <a:r>
              <a:rPr b="0" lang="en-US" sz="4800" spc="-1" strike="noStrike">
                <a:solidFill>
                  <a:srgbClr val="000000"/>
                </a:solidFill>
                <a:latin typeface="Calibri Light"/>
              </a:rPr>
              <a:t>Chapter 10</a:t>
            </a:r>
            <a:endParaRPr b="0" lang="en-US" sz="4800" spc="-1" strike="noStrike">
              <a:solidFill>
                <a:srgbClr val="000000"/>
              </a:solidFill>
              <a:latin typeface="Calibri"/>
            </a:endParaRPr>
          </a:p>
        </p:txBody>
      </p:sp>
      <p:sp>
        <p:nvSpPr>
          <p:cNvPr id="190" name="TextShape 2"/>
          <p:cNvSpPr txBox="1"/>
          <p:nvPr/>
        </p:nvSpPr>
        <p:spPr>
          <a:xfrm>
            <a:off x="2895480" y="3886200"/>
            <a:ext cx="6400440" cy="175212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SSD derived from use cases: One scenario</a:t>
            </a:r>
            <a:endParaRPr b="0" lang="en-US" sz="4400" spc="-1" strike="noStrike">
              <a:solidFill>
                <a:srgbClr val="000000"/>
              </a:solidFill>
              <a:latin typeface="Calibri"/>
            </a:endParaRPr>
          </a:p>
        </p:txBody>
      </p:sp>
      <p:pic>
        <p:nvPicPr>
          <p:cNvPr id="192" name="" descr=""/>
          <p:cNvPicPr/>
          <p:nvPr/>
        </p:nvPicPr>
        <p:blipFill>
          <a:blip r:embed="rId1"/>
          <a:stretch/>
        </p:blipFill>
        <p:spPr>
          <a:xfrm>
            <a:off x="1981080" y="1130400"/>
            <a:ext cx="8229600" cy="49150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Focus on topics covered in this approach</a:t>
            </a:r>
            <a:endParaRPr b="0" lang="en-US" sz="4400" spc="-1" strike="noStrike">
              <a:solidFill>
                <a:srgbClr val="000000"/>
              </a:solidFill>
              <a:latin typeface="Calibri"/>
            </a:endParaRPr>
          </a:p>
        </p:txBody>
      </p:sp>
      <p:pic>
        <p:nvPicPr>
          <p:cNvPr id="135" name="" descr=""/>
          <p:cNvPicPr/>
          <p:nvPr/>
        </p:nvPicPr>
        <p:blipFill>
          <a:blip r:embed="rId1"/>
          <a:stretch/>
        </p:blipFill>
        <p:spPr>
          <a:xfrm>
            <a:off x="2933640" y="1434960"/>
            <a:ext cx="6324480" cy="507996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en-US" sz="6000" spc="-1" strike="noStrike">
                <a:solidFill>
                  <a:srgbClr val="000000"/>
                </a:solidFill>
                <a:latin typeface="Calibri Light"/>
              </a:rPr>
              <a:t>Chapter 11</a:t>
            </a:r>
            <a:endParaRPr b="0" lang="en-US" sz="6000" spc="-1" strike="noStrike">
              <a:solidFill>
                <a:srgbClr val="000000"/>
              </a:solidFill>
              <a:latin typeface="Calibri"/>
            </a:endParaRPr>
          </a:p>
        </p:txBody>
      </p:sp>
      <p:sp>
        <p:nvSpPr>
          <p:cNvPr id="194" name="TextShape 2"/>
          <p:cNvSpPr txBox="1"/>
          <p:nvPr/>
        </p:nvSpPr>
        <p:spPr>
          <a:xfrm>
            <a:off x="1523880" y="3602160"/>
            <a:ext cx="9143640" cy="16552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Operation Contracts</a:t>
            </a:r>
            <a:endParaRPr b="0" lang="en-US" sz="4400" spc="-1" strike="noStrike">
              <a:solidFill>
                <a:srgbClr val="000000"/>
              </a:solidFill>
              <a:latin typeface="Calibri"/>
            </a:endParaRPr>
          </a:p>
        </p:txBody>
      </p:sp>
      <p:sp>
        <p:nvSpPr>
          <p:cNvPr id="196"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Prime input: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System operations in SSD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Domain model</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Domain insight from experts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Inputs to object design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Assumptions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Post Condition</a:t>
            </a:r>
            <a:endParaRPr b="0" lang="en-US" sz="4400" spc="-1" strike="noStrike">
              <a:solidFill>
                <a:srgbClr val="000000"/>
              </a:solidFill>
              <a:latin typeface="Calibri"/>
            </a:endParaRPr>
          </a:p>
        </p:txBody>
      </p:sp>
      <p:sp>
        <p:nvSpPr>
          <p:cNvPr id="19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What is the observed outcome?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State of the objects in domain model</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Operations have completed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Guarantees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How do they modify domain model objects?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PostConditions</a:t>
            </a:r>
            <a:endParaRPr b="0" lang="en-US" sz="4400" spc="-1" strike="noStrike">
              <a:solidFill>
                <a:srgbClr val="000000"/>
              </a:solidFill>
              <a:latin typeface="Calibri"/>
            </a:endParaRPr>
          </a:p>
        </p:txBody>
      </p:sp>
      <p:sp>
        <p:nvSpPr>
          <p:cNvPr id="20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State of the object in the domain model</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Creation of instances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Associations formed or broken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Attributes modified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2209680" y="2130480"/>
            <a:ext cx="7772040" cy="1469520"/>
          </a:xfrm>
          <a:prstGeom prst="rect">
            <a:avLst/>
          </a:prstGeom>
          <a:noFill/>
          <a:ln>
            <a:noFill/>
          </a:ln>
        </p:spPr>
        <p:txBody>
          <a:bodyPr anchor="ctr">
            <a:noAutofit/>
          </a:bodyPr>
          <a:p>
            <a:pPr algn="ctr">
              <a:lnSpc>
                <a:spcPct val="90000"/>
              </a:lnSpc>
            </a:pPr>
            <a:r>
              <a:rPr b="0" lang="en-US" sz="4800" spc="-1" strike="noStrike">
                <a:solidFill>
                  <a:srgbClr val="000000"/>
                </a:solidFill>
                <a:latin typeface="Calibri Light"/>
              </a:rPr>
              <a:t>Chapter 13</a:t>
            </a:r>
            <a:endParaRPr b="0" lang="en-US" sz="4800" spc="-1" strike="noStrike">
              <a:solidFill>
                <a:srgbClr val="000000"/>
              </a:solidFill>
              <a:latin typeface="Calibri"/>
            </a:endParaRPr>
          </a:p>
        </p:txBody>
      </p:sp>
      <p:sp>
        <p:nvSpPr>
          <p:cNvPr id="202" name="TextShape 2"/>
          <p:cNvSpPr txBox="1"/>
          <p:nvPr/>
        </p:nvSpPr>
        <p:spPr>
          <a:xfrm>
            <a:off x="2895480" y="3886200"/>
            <a:ext cx="6400440" cy="175212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Logical architecture</a:t>
            </a:r>
            <a:endParaRPr b="0" lang="en-US" sz="4400" spc="-1" strike="noStrike">
              <a:solidFill>
                <a:srgbClr val="000000"/>
              </a:solidFill>
              <a:latin typeface="Calibri"/>
            </a:endParaRPr>
          </a:p>
        </p:txBody>
      </p:sp>
      <p:sp>
        <p:nvSpPr>
          <p:cNvPr id="204"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Large scale organization of software classes into packages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Higher layers calls for services from the lower layers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UI</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Application Logic and Domain Objects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Technical Services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838080" y="-18576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Layers in package diagram</a:t>
            </a:r>
            <a:endParaRPr b="0" lang="en-US" sz="4400" spc="-1" strike="noStrike">
              <a:solidFill>
                <a:srgbClr val="000000"/>
              </a:solidFill>
              <a:latin typeface="Calibri"/>
            </a:endParaRPr>
          </a:p>
        </p:txBody>
      </p:sp>
      <p:pic>
        <p:nvPicPr>
          <p:cNvPr id="206" name="" descr=""/>
          <p:cNvPicPr/>
          <p:nvPr/>
        </p:nvPicPr>
        <p:blipFill>
          <a:blip r:embed="rId1"/>
          <a:stretch/>
        </p:blipFill>
        <p:spPr>
          <a:xfrm>
            <a:off x="3124080" y="1130400"/>
            <a:ext cx="5943600" cy="504180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601920" y="636480"/>
            <a:ext cx="11180880" cy="3380040"/>
          </a:xfrm>
          <a:prstGeom prst="rect">
            <a:avLst/>
          </a:prstGeom>
          <a:noFill/>
          <a:ln>
            <a:noFill/>
          </a:ln>
        </p:spPr>
        <p:style>
          <a:lnRef idx="0"/>
          <a:fillRef idx="0"/>
          <a:effectRef idx="0"/>
          <a:fontRef idx="minor"/>
        </p:style>
        <p:txBody>
          <a:bodyPr lIns="90000" rIns="90000" tIns="45000" bIns="45000">
            <a:spAutoFit/>
          </a:bodyPr>
          <a:p>
            <a:pPr marL="685800" indent="-685440">
              <a:lnSpc>
                <a:spcPct val="90000"/>
              </a:lnSpc>
              <a:buClr>
                <a:srgbClr val="000000"/>
              </a:buClr>
              <a:buFont typeface="Symbol" charset="2"/>
              <a:buChar char=""/>
            </a:pPr>
            <a:r>
              <a:rPr b="0" lang="en-US" sz="4000" spc="-1" strike="noStrike">
                <a:solidFill>
                  <a:srgbClr val="000000"/>
                </a:solidFill>
                <a:latin typeface="Arial"/>
              </a:rPr>
              <a:t>Model-View Controller</a:t>
            </a:r>
            <a:endParaRPr b="0" lang="en-US" sz="4000" spc="-1" strike="noStrike">
              <a:latin typeface="Arial"/>
            </a:endParaRPr>
          </a:p>
          <a:p>
            <a:pPr marL="685800" indent="-685440">
              <a:lnSpc>
                <a:spcPct val="90000"/>
              </a:lnSpc>
              <a:buClr>
                <a:srgbClr val="000000"/>
              </a:buClr>
              <a:buFont typeface="Symbol" charset="2"/>
              <a:buChar char=""/>
            </a:pPr>
            <a:r>
              <a:rPr b="0" lang="en-US" sz="4000" spc="-1" strike="noStrike">
                <a:solidFill>
                  <a:srgbClr val="000000"/>
                </a:solidFill>
                <a:latin typeface="Arial"/>
              </a:rPr>
              <a:t>Data flows/Pipe filters</a:t>
            </a:r>
            <a:endParaRPr b="0" lang="en-US" sz="4000" spc="-1" strike="noStrike">
              <a:latin typeface="Arial"/>
            </a:endParaRPr>
          </a:p>
          <a:p>
            <a:pPr marL="685800" indent="-685440">
              <a:lnSpc>
                <a:spcPct val="90000"/>
              </a:lnSpc>
              <a:buClr>
                <a:srgbClr val="000000"/>
              </a:buClr>
              <a:buFont typeface="Symbol" charset="2"/>
              <a:buChar char=""/>
            </a:pPr>
            <a:r>
              <a:rPr b="0" lang="en-US" sz="4000" spc="-1" strike="noStrike">
                <a:solidFill>
                  <a:srgbClr val="000000"/>
                </a:solidFill>
                <a:latin typeface="Arial"/>
              </a:rPr>
              <a:t>Independent components</a:t>
            </a:r>
            <a:endParaRPr b="0" lang="en-US" sz="4000" spc="-1" strike="noStrike">
              <a:latin typeface="Arial"/>
            </a:endParaRPr>
          </a:p>
          <a:p>
            <a:pPr marL="685800" indent="-685440">
              <a:lnSpc>
                <a:spcPct val="90000"/>
              </a:lnSpc>
              <a:buClr>
                <a:srgbClr val="000000"/>
              </a:buClr>
              <a:buFont typeface="Symbol" charset="2"/>
              <a:buChar char=""/>
            </a:pPr>
            <a:r>
              <a:rPr b="0" lang="en-US" sz="4000" spc="-1" strike="noStrike">
                <a:solidFill>
                  <a:srgbClr val="000000"/>
                </a:solidFill>
                <a:latin typeface="Arial"/>
              </a:rPr>
              <a:t>Virtual machines</a:t>
            </a:r>
            <a:endParaRPr b="0" lang="en-US" sz="4000" spc="-1" strike="noStrike">
              <a:latin typeface="Arial"/>
            </a:endParaRPr>
          </a:p>
          <a:p>
            <a:pPr marL="685800" indent="-685440">
              <a:lnSpc>
                <a:spcPct val="90000"/>
              </a:lnSpc>
              <a:buClr>
                <a:srgbClr val="000000"/>
              </a:buClr>
              <a:buFont typeface="Symbol" charset="2"/>
              <a:buChar char=""/>
            </a:pPr>
            <a:r>
              <a:rPr b="0" lang="en-US" sz="4000" spc="-1" strike="noStrike">
                <a:solidFill>
                  <a:srgbClr val="000000"/>
                </a:solidFill>
                <a:latin typeface="Arial"/>
              </a:rPr>
              <a:t>Layered architectures</a:t>
            </a:r>
            <a:endParaRPr b="0" lang="en-US" sz="4000" spc="-1" strike="noStrike">
              <a:latin typeface="Arial"/>
            </a:endParaRPr>
          </a:p>
          <a:p>
            <a:pPr marL="685800" indent="-685440">
              <a:lnSpc>
                <a:spcPct val="90000"/>
              </a:lnSpc>
              <a:buClr>
                <a:srgbClr val="000000"/>
              </a:buClr>
              <a:buFont typeface="Symbol" charset="2"/>
              <a:buChar char=""/>
            </a:pPr>
            <a:r>
              <a:rPr b="0" lang="en-US" sz="4000" spc="-1" strike="noStrike">
                <a:solidFill>
                  <a:srgbClr val="000000"/>
                </a:solidFill>
                <a:latin typeface="Arial"/>
              </a:rPr>
              <a:t>Repository</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2209680" y="2286000"/>
            <a:ext cx="7772040" cy="1142640"/>
          </a:xfrm>
          <a:prstGeom prst="rect">
            <a:avLst/>
          </a:prstGeom>
          <a:noFill/>
          <a:ln>
            <a:noFill/>
          </a:ln>
        </p:spPr>
        <p:txBody>
          <a:bodyPr anchor="b">
            <a:noAutofit/>
          </a:bodyPr>
          <a:p>
            <a:pPr algn="ctr">
              <a:lnSpc>
                <a:spcPct val="90000"/>
              </a:lnSpc>
            </a:pPr>
            <a:r>
              <a:rPr b="0" lang="en-US" sz="6000" spc="-1" strike="noStrike">
                <a:solidFill>
                  <a:srgbClr val="000000"/>
                </a:solidFill>
                <a:latin typeface="Calibri Light"/>
              </a:rPr>
              <a:t>Design Patterns</a:t>
            </a:r>
            <a:endParaRPr b="0" lang="en-US" sz="6000" spc="-1" strike="noStrike">
              <a:solidFill>
                <a:srgbClr val="000000"/>
              </a:solidFill>
              <a:latin typeface="Calibri"/>
            </a:endParaRPr>
          </a:p>
        </p:txBody>
      </p:sp>
      <p:sp>
        <p:nvSpPr>
          <p:cNvPr id="209" name="TextShape 2"/>
          <p:cNvSpPr txBox="1"/>
          <p:nvPr/>
        </p:nvSpPr>
        <p:spPr>
          <a:xfrm>
            <a:off x="1523880" y="3602160"/>
            <a:ext cx="9143640" cy="1655280"/>
          </a:xfrm>
          <a:prstGeom prst="rect">
            <a:avLst/>
          </a:prstGeom>
          <a:noFill/>
          <a:ln>
            <a:noFill/>
          </a:ln>
        </p:spPr>
        <p:txBody>
          <a:bodyPr>
            <a:noAutofit/>
          </a:bodyPr>
          <a:p>
            <a:pPr>
              <a:lnSpc>
                <a:spcPct val="90000"/>
              </a:lnSpc>
              <a:spcBef>
                <a:spcPts val="1001"/>
              </a:spcBef>
              <a:tabLst>
                <a:tab algn="l" pos="0"/>
              </a:tabLst>
            </a:pPr>
            <a:r>
              <a:rPr b="0" lang="en-US" sz="2000" spc="-1" strike="noStrike">
                <a:solidFill>
                  <a:srgbClr val="000000"/>
                </a:solidFill>
                <a:latin typeface="Calibri"/>
              </a:rPr>
              <a:t>Based on Material From:  </a:t>
            </a:r>
            <a:endParaRPr b="0" lang="en-US" sz="2000" spc="-1" strike="noStrike">
              <a:latin typeface="Arial"/>
            </a:endParaRPr>
          </a:p>
          <a:p>
            <a:pPr>
              <a:lnSpc>
                <a:spcPct val="90000"/>
              </a:lnSpc>
              <a:spcBef>
                <a:spcPts val="1001"/>
              </a:spcBef>
              <a:tabLst>
                <a:tab algn="l" pos="0"/>
              </a:tabLst>
            </a:pPr>
            <a:r>
              <a:rPr b="0" i="1" lang="en-US" sz="2000" spc="-1" strike="noStrike">
                <a:solidFill>
                  <a:srgbClr val="000000"/>
                </a:solidFill>
                <a:latin typeface="Calibri"/>
              </a:rPr>
              <a:t>Design Patterns – Elements of Reusable Object-Oriented Software</a:t>
            </a:r>
            <a:r>
              <a:rPr b="0" lang="en-US" sz="2000" spc="-1" strike="noStrike">
                <a:solidFill>
                  <a:srgbClr val="000000"/>
                </a:solidFill>
                <a:latin typeface="Calibri"/>
              </a:rPr>
              <a:t>, by Gamma, Helm, Johnson, Vlissides (the Gang of Four), Addison-Wesley, 1995.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1380600" y="380880"/>
            <a:ext cx="9430200" cy="1142640"/>
          </a:xfrm>
          <a:prstGeom prst="rect">
            <a:avLst/>
          </a:prstGeom>
          <a:noFill/>
          <a:ln>
            <a:noFill/>
          </a:ln>
        </p:spPr>
        <p:txBody>
          <a:bodyPr anchor="ctr">
            <a:normAutofit fontScale="83000"/>
          </a:bodyPr>
          <a:p>
            <a:pPr>
              <a:lnSpc>
                <a:spcPct val="90000"/>
              </a:lnSpc>
            </a:pPr>
            <a:r>
              <a:rPr b="0" lang="en-US" sz="4400" spc="-1" strike="noStrike">
                <a:solidFill>
                  <a:srgbClr val="000000"/>
                </a:solidFill>
                <a:latin typeface="Calibri Light"/>
              </a:rPr>
              <a:t>Reasons for Software Design with Patterns</a:t>
            </a:r>
            <a:endParaRPr b="0" lang="en-US" sz="4400" spc="-1" strike="noStrike">
              <a:solidFill>
                <a:srgbClr val="000000"/>
              </a:solidFill>
              <a:latin typeface="Calibri"/>
            </a:endParaRPr>
          </a:p>
        </p:txBody>
      </p:sp>
      <p:sp>
        <p:nvSpPr>
          <p:cNvPr id="211" name="TextShape 2"/>
          <p:cNvSpPr txBox="1"/>
          <p:nvPr/>
        </p:nvSpPr>
        <p:spPr>
          <a:xfrm>
            <a:off x="1905120" y="1523880"/>
            <a:ext cx="8381520" cy="411444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Software design patterns also help in finding appropriate objects, in determining the object granularity and in designing a software system that is architected from the outset to better adapt to change.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At the design level, patterns enable large-scale reuse of software architectures by capturing the expert knowledge of pattern based development and distributing it throughout the development team.</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Reuse solutions that worked in the past</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2209680" y="2130480"/>
            <a:ext cx="7772040" cy="1469520"/>
          </a:xfrm>
          <a:prstGeom prst="rect">
            <a:avLst/>
          </a:prstGeom>
          <a:noFill/>
          <a:ln>
            <a:noFill/>
          </a:ln>
        </p:spPr>
        <p:txBody>
          <a:bodyPr anchor="ctr">
            <a:noAutofit/>
          </a:bodyPr>
          <a:p>
            <a:pPr algn="ctr">
              <a:lnSpc>
                <a:spcPct val="90000"/>
              </a:lnSpc>
            </a:pPr>
            <a:r>
              <a:rPr b="0" lang="en-US" sz="4800" spc="-1" strike="noStrike">
                <a:solidFill>
                  <a:srgbClr val="000000"/>
                </a:solidFill>
                <a:latin typeface="Calibri Light"/>
              </a:rPr>
              <a:t>Chapter 2, 3 and 4: Iterative, Evolutionary and Agile</a:t>
            </a:r>
            <a:endParaRPr b="0" lang="en-US" sz="4800" spc="-1" strike="noStrike">
              <a:solidFill>
                <a:srgbClr val="000000"/>
              </a:solidFill>
              <a:latin typeface="Calibri"/>
            </a:endParaRPr>
          </a:p>
        </p:txBody>
      </p:sp>
      <p:sp>
        <p:nvSpPr>
          <p:cNvPr id="137" name="TextShape 2"/>
          <p:cNvSpPr txBox="1"/>
          <p:nvPr/>
        </p:nvSpPr>
        <p:spPr>
          <a:xfrm>
            <a:off x="2895480" y="3886200"/>
            <a:ext cx="6400440" cy="175212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2187720" y="228600"/>
            <a:ext cx="7772040" cy="114264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What is a design pattern?</a:t>
            </a:r>
            <a:endParaRPr b="0" lang="en-US" sz="4400" spc="-1" strike="noStrike">
              <a:solidFill>
                <a:srgbClr val="000000"/>
              </a:solidFill>
              <a:latin typeface="Calibri"/>
            </a:endParaRPr>
          </a:p>
        </p:txBody>
      </p:sp>
      <p:sp>
        <p:nvSpPr>
          <p:cNvPr id="213" name="TextShape 2"/>
          <p:cNvSpPr txBox="1"/>
          <p:nvPr/>
        </p:nvSpPr>
        <p:spPr>
          <a:xfrm>
            <a:off x="1752480" y="1371600"/>
            <a:ext cx="8915040" cy="411444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Objects and interfaces integrated together to solve a problem in a context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design pattern has a relevant name, it abstracts and identifies key aspects of a common design structure to make it a reusable OOD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Pattern identifies the participating classes and instances, their roles and collaborators and distribution of responsibilities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3600" spc="-1" strike="noStrike">
                <a:solidFill>
                  <a:srgbClr val="000000"/>
                </a:solidFill>
                <a:latin typeface="Calibri Light"/>
              </a:rPr>
              <a:t>Essential Elements of a Design Pattern (GoF)</a:t>
            </a:r>
            <a:endParaRPr b="0" lang="en-US" sz="3600" spc="-1" strike="noStrike">
              <a:solidFill>
                <a:srgbClr val="000000"/>
              </a:solidFill>
              <a:latin typeface="Calibri"/>
            </a:endParaRPr>
          </a:p>
        </p:txBody>
      </p:sp>
      <p:sp>
        <p:nvSpPr>
          <p:cNvPr id="21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The </a:t>
            </a:r>
            <a:r>
              <a:rPr b="1" lang="en-US" sz="2400" spc="-1" strike="noStrike">
                <a:solidFill>
                  <a:srgbClr val="000000"/>
                </a:solidFill>
                <a:latin typeface="Calibri"/>
              </a:rPr>
              <a:t>pattern name </a:t>
            </a:r>
            <a:r>
              <a:rPr b="0" lang="en-US" sz="2400" spc="-1" strike="noStrike">
                <a:solidFill>
                  <a:srgbClr val="000000"/>
                </a:solidFill>
                <a:latin typeface="Calibri"/>
              </a:rPr>
              <a:t>is a handle we can use to describe a design problem, its solutions, and consequences in a word or two.</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The </a:t>
            </a:r>
            <a:r>
              <a:rPr b="1" lang="en-US" sz="2400" spc="-1" strike="noStrike">
                <a:solidFill>
                  <a:srgbClr val="000000"/>
                </a:solidFill>
                <a:latin typeface="Calibri"/>
              </a:rPr>
              <a:t>problem</a:t>
            </a:r>
            <a:r>
              <a:rPr b="0" lang="en-US" sz="2400" spc="-1" strike="noStrike">
                <a:solidFill>
                  <a:srgbClr val="000000"/>
                </a:solidFill>
                <a:latin typeface="Calibri"/>
              </a:rPr>
              <a:t> describes when to apply the pattern.  It explains the problem and its context.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The (recommended) </a:t>
            </a:r>
            <a:r>
              <a:rPr b="1" lang="en-US" sz="2400" spc="-1" strike="noStrike">
                <a:solidFill>
                  <a:srgbClr val="000000"/>
                </a:solidFill>
                <a:latin typeface="Calibri"/>
              </a:rPr>
              <a:t>solution</a:t>
            </a:r>
            <a:r>
              <a:rPr b="0" lang="en-US" sz="2400" spc="-1" strike="noStrike">
                <a:solidFill>
                  <a:srgbClr val="000000"/>
                </a:solidFill>
                <a:latin typeface="Calibri"/>
              </a:rPr>
              <a:t> describes the elements that make up the design, their relationships, responsibilities, and collaborations…an abstract solution typically expressed in UML class diagrams.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The </a:t>
            </a:r>
            <a:r>
              <a:rPr b="1" lang="en-US" sz="2400" spc="-1" strike="noStrike">
                <a:solidFill>
                  <a:srgbClr val="000000"/>
                </a:solidFill>
                <a:latin typeface="Calibri"/>
              </a:rPr>
              <a:t>consequences</a:t>
            </a:r>
            <a:r>
              <a:rPr b="0" lang="en-US" sz="2400" spc="-1" strike="noStrike">
                <a:solidFill>
                  <a:srgbClr val="000000"/>
                </a:solidFill>
                <a:latin typeface="Calibri"/>
              </a:rPr>
              <a:t> are the results and trade-offs of applying the pattern.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Basic pattern categories based on Purpose </a:t>
            </a:r>
            <a:endParaRPr b="0" lang="en-US" sz="4400" spc="-1" strike="noStrike">
              <a:solidFill>
                <a:srgbClr val="000000"/>
              </a:solidFill>
              <a:latin typeface="Calibri"/>
            </a:endParaRPr>
          </a:p>
        </p:txBody>
      </p:sp>
      <p:sp>
        <p:nvSpPr>
          <p:cNvPr id="217" name="TextShape 2"/>
          <p:cNvSpPr txBox="1"/>
          <p:nvPr/>
        </p:nvSpPr>
        <p:spPr>
          <a:xfrm>
            <a:off x="1676520" y="1752480"/>
            <a:ext cx="8991360" cy="4800240"/>
          </a:xfrm>
          <a:prstGeom prst="rect">
            <a:avLst/>
          </a:prstGeom>
          <a:noFill/>
          <a:ln>
            <a:noFill/>
          </a:ln>
        </p:spPr>
        <p:txBody>
          <a:bodyPr>
            <a:normAutofit fontScale="91000"/>
          </a:bodyPr>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Creation</a:t>
            </a:r>
            <a:r>
              <a:rPr b="0" lang="en-US" sz="2800" spc="-1" strike="noStrike">
                <a:solidFill>
                  <a:srgbClr val="000000"/>
                </a:solidFill>
                <a:latin typeface="Calibri"/>
              </a:rPr>
              <a:t> design patterns are associated with object creation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intent is to create software objects without actually knowing what they are creating beyond the interfaces.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fundamental principle </a:t>
            </a:r>
            <a:r>
              <a:rPr b="0" lang="en-US" sz="2800" spc="-1" strike="noStrike">
                <a:solidFill>
                  <a:srgbClr val="000000"/>
                </a:solidFill>
                <a:latin typeface="Wingdings"/>
              </a:rPr>
              <a:t>-&gt;</a:t>
            </a:r>
            <a:r>
              <a:rPr b="0" lang="en-US" sz="2800" spc="-1" strike="noStrike">
                <a:solidFill>
                  <a:srgbClr val="000000"/>
                </a:solidFill>
                <a:latin typeface="Calibri"/>
              </a:rPr>
              <a:t> </a:t>
            </a:r>
            <a:r>
              <a:rPr b="1" lang="en-US" sz="2800" spc="-1" strike="noStrike">
                <a:solidFill>
                  <a:srgbClr val="000000"/>
                </a:solidFill>
                <a:latin typeface="Calibri"/>
              </a:rPr>
              <a:t>information hiding</a:t>
            </a:r>
            <a:r>
              <a:rPr b="0" lang="en-US" sz="2800" spc="-1" strike="noStrike">
                <a:solidFill>
                  <a:srgbClr val="000000"/>
                </a:solidFill>
                <a:latin typeface="Calibri"/>
              </a:rPr>
              <a:t>. When programmers code using interfaces to object creation and objects, then they are following this fundamental principle well.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Gang of four”, these creational patterns include the abstract factory, the builder, the factory method, the prototype, and the singleton.</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Basic pattern categories (contd.)</a:t>
            </a:r>
            <a:endParaRPr b="0" lang="en-US" sz="4400" spc="-1" strike="noStrike">
              <a:solidFill>
                <a:srgbClr val="000000"/>
              </a:solidFill>
              <a:latin typeface="Calibri"/>
            </a:endParaRPr>
          </a:p>
        </p:txBody>
      </p:sp>
      <p:sp>
        <p:nvSpPr>
          <p:cNvPr id="21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1" i="1" lang="en-US" sz="2800" spc="-1" strike="noStrike">
                <a:solidFill>
                  <a:srgbClr val="000000"/>
                </a:solidFill>
                <a:latin typeface="Calibri"/>
              </a:rPr>
              <a:t>Structural</a:t>
            </a:r>
            <a:r>
              <a:rPr b="0" lang="en-US" sz="2800" spc="-1" strike="noStrike">
                <a:solidFill>
                  <a:srgbClr val="000000"/>
                </a:solidFill>
                <a:latin typeface="Calibri"/>
              </a:rPr>
              <a:t> design patterns are concerned with composition of classes.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Structural design patterns are static in nature; they are not designed to change.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laid out by the Gang of four, structural design patterns include the adapter, the bridge, composite, decorator, facade, flyweight, and proxy.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Basic pattern categories (contd.)</a:t>
            </a:r>
            <a:endParaRPr b="0" lang="en-US" sz="4400" spc="-1" strike="noStrike">
              <a:solidFill>
                <a:srgbClr val="000000"/>
              </a:solidFill>
              <a:latin typeface="Calibri"/>
            </a:endParaRPr>
          </a:p>
        </p:txBody>
      </p:sp>
      <p:sp>
        <p:nvSpPr>
          <p:cNvPr id="221" name="TextShape 2"/>
          <p:cNvSpPr txBox="1"/>
          <p:nvPr/>
        </p:nvSpPr>
        <p:spPr>
          <a:xfrm>
            <a:off x="1828800" y="1981080"/>
            <a:ext cx="8838720" cy="44193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i="1" lang="en-US" sz="2400" spc="-1" strike="noStrike">
                <a:solidFill>
                  <a:srgbClr val="000000"/>
                </a:solidFill>
                <a:latin typeface="Calibri"/>
              </a:rPr>
              <a:t>Behavioral</a:t>
            </a:r>
            <a:r>
              <a:rPr b="0" lang="en-US" sz="2400" spc="-1" strike="noStrike">
                <a:solidFill>
                  <a:srgbClr val="000000"/>
                </a:solidFill>
                <a:latin typeface="Calibri"/>
              </a:rPr>
              <a:t> design patterns are concerned with runtime or dynamic system behavior of the program,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define the roles of software objects and their interactions. </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dynamic nature, behavioral patterns are designed to change, and are not static and contain very little “structural” code.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The gang of four describe behavioral software design patterns called the chain of responsibility, command, interpreter, iterator, mediator, memento, observer, state, strategy, template method and visitor.</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Pattern category based on Scope</a:t>
            </a:r>
            <a:endParaRPr b="0" lang="en-US" sz="4400" spc="-1" strike="noStrike">
              <a:solidFill>
                <a:srgbClr val="000000"/>
              </a:solidFill>
              <a:latin typeface="Calibri"/>
            </a:endParaRPr>
          </a:p>
        </p:txBody>
      </p:sp>
      <p:sp>
        <p:nvSpPr>
          <p:cNvPr id="22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Class patterns: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Relationship between classes and subclasses established through inheritance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Static-fixed at compile time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Object patterns: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Deal with object relationship</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Dynamic and can be changed at runtime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Adapter Pattern: Chapter 26</a:t>
            </a:r>
            <a:endParaRPr b="0" lang="en-US" sz="4400" spc="-1" strike="noStrike">
              <a:solidFill>
                <a:srgbClr val="000000"/>
              </a:solidFill>
              <a:latin typeface="Calibri"/>
            </a:endParaRPr>
          </a:p>
        </p:txBody>
      </p:sp>
      <p:sp>
        <p:nvSpPr>
          <p:cNvPr id="22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Problem:</a:t>
            </a:r>
            <a:r>
              <a:rPr b="0" lang="en-US" sz="2800" spc="-1" strike="noStrike">
                <a:solidFill>
                  <a:srgbClr val="000000"/>
                </a:solidFill>
                <a:latin typeface="Calibri"/>
              </a:rPr>
              <a:t> How to resolve incompatible interfaces or provide a stable interface to similar components with different interfaces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Solution:</a:t>
            </a:r>
            <a:r>
              <a:rPr b="0" lang="en-US" sz="2800" spc="-1" strike="noStrike">
                <a:solidFill>
                  <a:srgbClr val="000000"/>
                </a:solidFill>
                <a:latin typeface="Calibri"/>
              </a:rPr>
              <a:t> Convert original interface of a component into another interface, through an intermediate object adapter object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Open-Closed Principle</a:t>
            </a:r>
            <a:endParaRPr b="0" lang="en-US" sz="4400" spc="-1" strike="noStrike">
              <a:solidFill>
                <a:srgbClr val="000000"/>
              </a:solidFill>
              <a:latin typeface="Calibri"/>
            </a:endParaRPr>
          </a:p>
        </p:txBody>
      </p:sp>
      <p:sp>
        <p:nvSpPr>
          <p:cNvPr id="22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Classes should be open for extension, but closed for modification.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How is this principle applied in the previous example?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Creation of Objects</a:t>
            </a:r>
            <a:endParaRPr b="0" lang="en-US" sz="4400" spc="-1" strike="noStrike">
              <a:solidFill>
                <a:srgbClr val="000000"/>
              </a:solidFill>
              <a:latin typeface="Calibri"/>
            </a:endParaRPr>
          </a:p>
        </p:txBody>
      </p:sp>
      <p:sp>
        <p:nvSpPr>
          <p:cNvPr id="22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Who creates the Adapter pattern?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Maintain separation of concern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Each has a cohesive purpose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Factory pattern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Assign responsibility of creation of objects to helper objects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Hide complex creation logic</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nodeType="clickEffect" fill="hold">
                      <p:stCondLst>
                        <p:cond delay="indefinite"/>
                      </p:stCondLst>
                      <p:childTnLst>
                        <p:par>
                          <p:cTn id="52" nodeType="withEffect" fill="hold">
                            <p:stCondLst>
                              <p:cond delay="0"/>
                            </p:stCondLst>
                            <p:childTnLst>
                              <p:par>
                                <p:cTn id="53" nodeType="clickEffect" fill="hold" presetClass="entr" presetID="1">
                                  <p:stCondLst>
                                    <p:cond delay="0"/>
                                  </p:stCondLst>
                                  <p:childTnLst>
                                    <p:set>
                                      <p:cBhvr>
                                        <p:cTn id="54" dur="1" fill="hold">
                                          <p:stCondLst>
                                            <p:cond delay="0"/>
                                          </p:stCondLst>
                                        </p:cTn>
                                        <p:tgtEl>
                                          <p:spTgt spid="229">
                                            <p:txEl>
                                              <p:pRg st="1" end="1"/>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229">
                                            <p:txEl>
                                              <p:pRg st="2" end="2"/>
                                            </p:txEl>
                                          </p:spTgt>
                                        </p:tgtEl>
                                        <p:attrNameLst>
                                          <p:attrName>style.visibility</p:attrName>
                                        </p:attrNameLst>
                                      </p:cBhvr>
                                      <p:to>
                                        <p:strVal val="visible"/>
                                      </p:to>
                                    </p:set>
                                  </p:childTnLst>
                                </p:cTn>
                              </p:par>
                            </p:childTnLst>
                          </p:cTn>
                        </p:par>
                      </p:childTnLst>
                    </p:cTn>
                  </p:par>
                  <p:par>
                    <p:cTn id="57" nodeType="clickEffect" fill="hold">
                      <p:stCondLst>
                        <p:cond delay="indefinite"/>
                      </p:stCondLst>
                      <p:childTnLst>
                        <p:par>
                          <p:cTn id="58" nodeType="withEffect" fill="hold">
                            <p:stCondLst>
                              <p:cond delay="0"/>
                            </p:stCondLst>
                            <p:childTnLst>
                              <p:par>
                                <p:cTn id="59" nodeType="clickEffect" fill="hold" presetClass="entr" presetID="1">
                                  <p:stCondLst>
                                    <p:cond delay="0"/>
                                  </p:stCondLst>
                                  <p:childTnLst>
                                    <p:set>
                                      <p:cBhvr>
                                        <p:cTn id="60" dur="1" fill="hold">
                                          <p:stCondLst>
                                            <p:cond delay="0"/>
                                          </p:stCondLst>
                                        </p:cTn>
                                        <p:tgtEl>
                                          <p:spTgt spid="229">
                                            <p:txEl>
                                              <p:pRg st="3" end="3"/>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229">
                                            <p:txEl>
                                              <p:pRg st="4" end="4"/>
                                            </p:txEl>
                                          </p:spTgt>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229">
                                            <p:txEl>
                                              <p:pRg st="5" end="5"/>
                                            </p:txEl>
                                          </p:spTgt>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22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Who creates Factory?</a:t>
            </a:r>
            <a:endParaRPr b="0" lang="en-US" sz="4400" spc="-1" strike="noStrike">
              <a:solidFill>
                <a:srgbClr val="000000"/>
              </a:solidFill>
              <a:latin typeface="Calibri"/>
            </a:endParaRPr>
          </a:p>
        </p:txBody>
      </p:sp>
      <p:sp>
        <p:nvSpPr>
          <p:cNvPr id="23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One instance of Factory is needed within a process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Method of Factory needs to be called from various places in the code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As Adapters need to be called at different places to access external services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Iterative Development</a:t>
            </a:r>
            <a:endParaRPr b="0" lang="en-US" sz="4400" spc="-1" strike="noStrike">
              <a:solidFill>
                <a:srgbClr val="000000"/>
              </a:solidFill>
              <a:latin typeface="Calibri"/>
            </a:endParaRPr>
          </a:p>
        </p:txBody>
      </p:sp>
      <p:pic>
        <p:nvPicPr>
          <p:cNvPr id="139" name="" descr=""/>
          <p:cNvPicPr/>
          <p:nvPr/>
        </p:nvPicPr>
        <p:blipFill>
          <a:blip r:embed="rId1"/>
          <a:stretch/>
        </p:blipFill>
        <p:spPr>
          <a:xfrm>
            <a:off x="1955880" y="1359000"/>
            <a:ext cx="8229600" cy="4102200"/>
          </a:xfrm>
          <a:prstGeom prst="rect">
            <a:avLst/>
          </a:prstGeom>
          <a:ln>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 Related Example</a:t>
            </a:r>
            <a:br/>
            <a:r>
              <a:rPr b="0" lang="en-US" sz="4400" spc="-1" strike="noStrike">
                <a:solidFill>
                  <a:srgbClr val="000000"/>
                </a:solidFill>
                <a:latin typeface="Calibri Light"/>
              </a:rPr>
              <a:t>Singleton (GoF)</a:t>
            </a:r>
            <a:endParaRPr b="0" lang="en-US" sz="4400" spc="-1" strike="noStrike">
              <a:solidFill>
                <a:srgbClr val="000000"/>
              </a:solidFill>
              <a:latin typeface="Calibri"/>
            </a:endParaRPr>
          </a:p>
        </p:txBody>
      </p:sp>
      <p:pic>
        <p:nvPicPr>
          <p:cNvPr id="233" name="Content Placeholder 3" descr=""/>
          <p:cNvPicPr/>
          <p:nvPr/>
        </p:nvPicPr>
        <p:blipFill>
          <a:blip r:embed="rId1"/>
          <a:srcRect l="0" t="-73666" r="0" b="-73666"/>
          <a:stretch/>
        </p:blipFill>
        <p:spPr>
          <a:xfrm>
            <a:off x="2286000" y="1752480"/>
            <a:ext cx="7772040" cy="4343040"/>
          </a:xfrm>
          <a:prstGeom prst="rect">
            <a:avLst/>
          </a:prstGeom>
          <a:ln>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Singleton: Introduction</a:t>
            </a:r>
            <a:endParaRPr b="0" lang="en-US" sz="4400" spc="-1" strike="noStrike">
              <a:solidFill>
                <a:srgbClr val="000000"/>
              </a:solidFill>
              <a:latin typeface="Calibri"/>
            </a:endParaRPr>
          </a:p>
        </p:txBody>
      </p:sp>
      <p:sp>
        <p:nvSpPr>
          <p:cNvPr id="23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Creating one-of-a-kind objects for which there is only one instance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Many objects we only need one of: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thread pools, caches, dialog boxes, objects that handle preferences and registry settings, objects used for logging, and objects that act as device drivers to devices like printers and graphics cards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Singleton Pattern is a time-tested method for ensuring only one object gets created.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global point of access, just like a global variable, but without the downsides.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Singleton contd.</a:t>
            </a:r>
            <a:endParaRPr b="0" lang="en-US" sz="4400" spc="-1" strike="noStrike">
              <a:solidFill>
                <a:srgbClr val="000000"/>
              </a:solidFill>
              <a:latin typeface="Calibri"/>
            </a:endParaRPr>
          </a:p>
        </p:txBody>
      </p:sp>
      <p:pic>
        <p:nvPicPr>
          <p:cNvPr id="237" name="Content Placeholder 3" descr=""/>
          <p:cNvPicPr/>
          <p:nvPr/>
        </p:nvPicPr>
        <p:blipFill>
          <a:blip r:embed="rId1"/>
          <a:stretch/>
        </p:blipFill>
        <p:spPr>
          <a:xfrm>
            <a:off x="2446560" y="1841760"/>
            <a:ext cx="6697080" cy="4701240"/>
          </a:xfrm>
          <a:prstGeom prst="rect">
            <a:avLst/>
          </a:prstGeom>
          <a:ln>
            <a:noFill/>
          </a:ln>
        </p:spPr>
      </p:pic>
      <p:sp>
        <p:nvSpPr>
          <p:cNvPr id="238" name="CustomShape 2"/>
          <p:cNvSpPr/>
          <p:nvPr/>
        </p:nvSpPr>
        <p:spPr>
          <a:xfrm>
            <a:off x="3709800" y="1797120"/>
            <a:ext cx="2084760" cy="843480"/>
          </a:xfrm>
          <a:prstGeom prst="rect">
            <a:avLst/>
          </a:prstGeom>
          <a:solidFill>
            <a:schemeClr val="bg1"/>
          </a:solidFill>
          <a:ln>
            <a:noFill/>
          </a:ln>
        </p:spPr>
        <p:style>
          <a:lnRef idx="0"/>
          <a:fillRef idx="0"/>
          <a:effectRef idx="0"/>
          <a:fontRef idx="minor"/>
        </p:style>
      </p:sp>
      <p:sp>
        <p:nvSpPr>
          <p:cNvPr id="239" name="CustomShape 3"/>
          <p:cNvSpPr/>
          <p:nvPr/>
        </p:nvSpPr>
        <p:spPr>
          <a:xfrm>
            <a:off x="838080" y="1367640"/>
            <a:ext cx="8573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How do I prevent more than one object from being instantiated?</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2" presetSubtype="4">
                                  <p:stCondLst>
                                    <p:cond delay="0"/>
                                  </p:stCondLst>
                                  <p:childTnLst>
                                    <p:set>
                                      <p:cBhvr>
                                        <p:cTn id="72" dur="1" fill="hold">
                                          <p:stCondLst>
                                            <p:cond delay="0"/>
                                          </p:stCondLst>
                                        </p:cTn>
                                        <p:tgtEl>
                                          <p:spTgt spid="237"/>
                                        </p:tgtEl>
                                        <p:attrNameLst>
                                          <p:attrName>style.visibility</p:attrName>
                                        </p:attrNameLst>
                                      </p:cBhvr>
                                      <p:to>
                                        <p:strVal val="visible"/>
                                      </p:to>
                                    </p:set>
                                    <p:anim calcmode="lin" valueType="num">
                                      <p:cBhvr additive="repl">
                                        <p:cTn id="73" dur="500" fill="hold"/>
                                        <p:tgtEl>
                                          <p:spTgt spid="237"/>
                                        </p:tgtEl>
                                        <p:attrNameLst>
                                          <p:attrName>ppt_x</p:attrName>
                                        </p:attrNameLst>
                                      </p:cBhvr>
                                      <p:tavLst>
                                        <p:tav tm="0">
                                          <p:val>
                                            <p:strVal val="#ppt_x"/>
                                          </p:val>
                                        </p:tav>
                                        <p:tav tm="100000">
                                          <p:val>
                                            <p:strVal val="#ppt_x"/>
                                          </p:val>
                                        </p:tav>
                                      </p:tavLst>
                                    </p:anim>
                                    <p:anim calcmode="lin" valueType="num">
                                      <p:cBhvr additive="repl">
                                        <p:cTn id="74" dur="500" fill="hold"/>
                                        <p:tgtEl>
                                          <p:spTgt spid="237"/>
                                        </p:tgtEl>
                                        <p:attrNameLst>
                                          <p:attrName>ppt_y</p:attrName>
                                        </p:attrNameLst>
                                      </p:cBhvr>
                                      <p:tavLst>
                                        <p:tav tm="0">
                                          <p:val>
                                            <p:strVal val="1+#ppt_h/2"/>
                                          </p:val>
                                        </p:tav>
                                        <p:tav tm="100000">
                                          <p:val>
                                            <p:strVal val="#ppt_y"/>
                                          </p:val>
                                        </p:tav>
                                      </p:tavLst>
                                    </p:anim>
                                  </p:childTnLst>
                                </p:cTn>
                              </p:par>
                              <p:par>
                                <p:cTn id="75" nodeType="withEffect" fill="hold" presetClass="entr" presetID="2" presetSubtype="4">
                                  <p:stCondLst>
                                    <p:cond delay="0"/>
                                  </p:stCondLst>
                                  <p:childTnLst>
                                    <p:set>
                                      <p:cBhvr>
                                        <p:cTn id="76" dur="1" fill="hold">
                                          <p:stCondLst>
                                            <p:cond delay="0"/>
                                          </p:stCondLst>
                                        </p:cTn>
                                        <p:tgtEl>
                                          <p:spTgt spid="238"/>
                                        </p:tgtEl>
                                        <p:attrNameLst>
                                          <p:attrName>style.visibility</p:attrName>
                                        </p:attrNameLst>
                                      </p:cBhvr>
                                      <p:to>
                                        <p:strVal val="visible"/>
                                      </p:to>
                                    </p:set>
                                    <p:anim calcmode="lin" valueType="num">
                                      <p:cBhvr additive="repl">
                                        <p:cTn id="77" dur="500" fill="hold"/>
                                        <p:tgtEl>
                                          <p:spTgt spid="238"/>
                                        </p:tgtEl>
                                        <p:attrNameLst>
                                          <p:attrName>ppt_x</p:attrName>
                                        </p:attrNameLst>
                                      </p:cBhvr>
                                      <p:tavLst>
                                        <p:tav tm="0">
                                          <p:val>
                                            <p:strVal val="#ppt_x"/>
                                          </p:val>
                                        </p:tav>
                                        <p:tav tm="100000">
                                          <p:val>
                                            <p:strVal val="#ppt_x"/>
                                          </p:val>
                                        </p:tav>
                                      </p:tavLst>
                                    </p:anim>
                                    <p:anim calcmode="lin" valueType="num">
                                      <p:cBhvr additive="repl">
                                        <p:cTn id="78" dur="500" fill="hold"/>
                                        <p:tgtEl>
                                          <p:spTgt spid="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Class diagram</a:t>
            </a:r>
            <a:endParaRPr b="0" lang="en-US" sz="4400" spc="-1" strike="noStrike">
              <a:solidFill>
                <a:srgbClr val="000000"/>
              </a:solidFill>
              <a:latin typeface="Calibri"/>
            </a:endParaRPr>
          </a:p>
        </p:txBody>
      </p:sp>
      <p:pic>
        <p:nvPicPr>
          <p:cNvPr id="241" name="Content Placeholder 3" descr=""/>
          <p:cNvPicPr/>
          <p:nvPr/>
        </p:nvPicPr>
        <p:blipFill>
          <a:blip r:embed="rId1"/>
          <a:srcRect l="0" t="7294" r="0" b="0"/>
          <a:stretch/>
        </p:blipFill>
        <p:spPr>
          <a:xfrm>
            <a:off x="1586880" y="1690560"/>
            <a:ext cx="10029240" cy="4485960"/>
          </a:xfrm>
          <a:prstGeom prst="rect">
            <a:avLst/>
          </a:prstGeom>
          <a:ln>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Dealing with Multithreading</a:t>
            </a:r>
            <a:endParaRPr b="0" lang="en-US" sz="4400" spc="-1" strike="noStrike">
              <a:solidFill>
                <a:srgbClr val="000000"/>
              </a:solidFill>
              <a:latin typeface="Calibri"/>
            </a:endParaRPr>
          </a:p>
        </p:txBody>
      </p:sp>
      <p:pic>
        <p:nvPicPr>
          <p:cNvPr id="243" name="Content Placeholder 3" descr=""/>
          <p:cNvPicPr/>
          <p:nvPr/>
        </p:nvPicPr>
        <p:blipFill>
          <a:blip r:embed="rId1"/>
          <a:stretch/>
        </p:blipFill>
        <p:spPr>
          <a:xfrm>
            <a:off x="2101320" y="1825560"/>
            <a:ext cx="7989480" cy="4350960"/>
          </a:xfrm>
          <a:prstGeom prst="rect">
            <a:avLst/>
          </a:prstGeom>
          <a:ln>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838080" y="365040"/>
            <a:ext cx="1135332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If performance is an issue with Synchronization</a:t>
            </a:r>
            <a:endParaRPr b="0" lang="en-US" sz="4400" spc="-1" strike="noStrike">
              <a:solidFill>
                <a:srgbClr val="000000"/>
              </a:solidFill>
              <a:latin typeface="Calibri"/>
            </a:endParaRPr>
          </a:p>
        </p:txBody>
      </p:sp>
      <p:sp>
        <p:nvSpPr>
          <p:cNvPr id="24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Do nothing if application is not critical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Move to an eagerly created instance rather than a lazily created one.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246" name="Picture 3" descr=""/>
          <p:cNvPicPr/>
          <p:nvPr/>
        </p:nvPicPr>
        <p:blipFill>
          <a:blip r:embed="rId1"/>
          <a:stretch/>
        </p:blipFill>
        <p:spPr>
          <a:xfrm>
            <a:off x="2097000" y="2696400"/>
            <a:ext cx="8287200" cy="2609640"/>
          </a:xfrm>
          <a:prstGeom prst="rect">
            <a:avLst/>
          </a:prstGeom>
          <a:ln>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100080" y="365040"/>
            <a:ext cx="1125360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If performance is an issue with Synchronization (contd.)</a:t>
            </a:r>
            <a:endParaRPr b="0" lang="en-US" sz="4400" spc="-1" strike="noStrike">
              <a:solidFill>
                <a:srgbClr val="000000"/>
              </a:solidFill>
              <a:latin typeface="Calibri"/>
            </a:endParaRPr>
          </a:p>
        </p:txBody>
      </p:sp>
      <p:sp>
        <p:nvSpPr>
          <p:cNvPr id="24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 “double-checked locking” to reduce the use of synchronization in getinstance().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249" name="Picture 3" descr=""/>
          <p:cNvPicPr/>
          <p:nvPr/>
        </p:nvPicPr>
        <p:blipFill>
          <a:blip r:embed="rId1"/>
          <a:stretch/>
        </p:blipFill>
        <p:spPr>
          <a:xfrm>
            <a:off x="3200400" y="2927520"/>
            <a:ext cx="5801400" cy="3249360"/>
          </a:xfrm>
          <a:prstGeom prst="rect">
            <a:avLst/>
          </a:prstGeom>
          <a:ln>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Why Factory Pattern?</a:t>
            </a:r>
            <a:endParaRPr b="0" lang="en-US" sz="4400" spc="-1" strike="noStrike">
              <a:solidFill>
                <a:srgbClr val="000000"/>
              </a:solidFill>
              <a:latin typeface="Calibri"/>
            </a:endParaRPr>
          </a:p>
        </p:txBody>
      </p:sp>
      <p:sp>
        <p:nvSpPr>
          <p:cNvPr id="25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Instantiation is an activity that shouldn’t always be done in public and can often lead to </a:t>
            </a:r>
            <a:r>
              <a:rPr b="0" i="1" lang="en-US" sz="2800" spc="-1" strike="noStrike">
                <a:solidFill>
                  <a:srgbClr val="000000"/>
                </a:solidFill>
                <a:latin typeface="Calibri"/>
              </a:rPr>
              <a:t>coupling problems</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Factory Patterns can help save you from embarrassing dependencies.</a:t>
            </a:r>
            <a:endParaRPr b="0" lang="en-US" sz="2800" spc="-1" strike="noStrike">
              <a:solidFill>
                <a:srgbClr val="000000"/>
              </a:solidFill>
              <a:latin typeface="Calibri"/>
            </a:endParaRPr>
          </a:p>
        </p:txBody>
      </p:sp>
      <p:pic>
        <p:nvPicPr>
          <p:cNvPr id="252" name="Picture 3" descr=""/>
          <p:cNvPicPr/>
          <p:nvPr/>
        </p:nvPicPr>
        <p:blipFill>
          <a:blip r:embed="rId1"/>
          <a:stretch/>
        </p:blipFill>
        <p:spPr>
          <a:xfrm>
            <a:off x="838080" y="3666240"/>
            <a:ext cx="5090760" cy="1326600"/>
          </a:xfrm>
          <a:prstGeom prst="rect">
            <a:avLst/>
          </a:prstGeom>
          <a:ln>
            <a:noFill/>
          </a:ln>
        </p:spPr>
      </p:pic>
      <p:pic>
        <p:nvPicPr>
          <p:cNvPr id="253" name="Picture 4" descr=""/>
          <p:cNvPicPr/>
          <p:nvPr/>
        </p:nvPicPr>
        <p:blipFill>
          <a:blip r:embed="rId2"/>
          <a:stretch/>
        </p:blipFill>
        <p:spPr>
          <a:xfrm>
            <a:off x="6910560" y="3666240"/>
            <a:ext cx="4898160" cy="1833840"/>
          </a:xfrm>
          <a:prstGeom prst="rect">
            <a:avLst/>
          </a:prstGeom>
          <a:ln>
            <a:noFill/>
          </a:ln>
        </p:spPr>
      </p:pic>
      <p:sp>
        <p:nvSpPr>
          <p:cNvPr id="254" name="CustomShape 3"/>
          <p:cNvSpPr/>
          <p:nvPr/>
        </p:nvSpPr>
        <p:spPr>
          <a:xfrm>
            <a:off x="1416960" y="5654160"/>
            <a:ext cx="90244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333333"/>
                </a:solidFill>
                <a:latin typeface="Times New Roman"/>
              </a:rPr>
              <a:t>The decision of which to instantiate is made at runtime depending on some set of conditions.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2" presetSubtype="4">
                                  <p:stCondLst>
                                    <p:cond delay="0"/>
                                  </p:stCondLst>
                                  <p:childTnLst>
                                    <p:set>
                                      <p:cBhvr>
                                        <p:cTn id="84" dur="1" fill="hold">
                                          <p:stCondLst>
                                            <p:cond delay="0"/>
                                          </p:stCondLst>
                                        </p:cTn>
                                        <p:tgtEl>
                                          <p:spTgt spid="254"/>
                                        </p:tgtEl>
                                        <p:attrNameLst>
                                          <p:attrName>style.visibility</p:attrName>
                                        </p:attrNameLst>
                                      </p:cBhvr>
                                      <p:to>
                                        <p:strVal val="visible"/>
                                      </p:to>
                                    </p:set>
                                    <p:anim calcmode="lin" valueType="num">
                                      <p:cBhvr additive="repl">
                                        <p:cTn id="85" dur="500" fill="hold"/>
                                        <p:tgtEl>
                                          <p:spTgt spid="254"/>
                                        </p:tgtEl>
                                        <p:attrNameLst>
                                          <p:attrName>ppt_x</p:attrName>
                                        </p:attrNameLst>
                                      </p:cBhvr>
                                      <p:tavLst>
                                        <p:tav tm="0">
                                          <p:val>
                                            <p:strVal val="#ppt_x"/>
                                          </p:val>
                                        </p:tav>
                                        <p:tav tm="100000">
                                          <p:val>
                                            <p:strVal val="#ppt_x"/>
                                          </p:val>
                                        </p:tav>
                                      </p:tavLst>
                                    </p:anim>
                                    <p:anim calcmode="lin" valueType="num">
                                      <p:cBhvr additive="repl">
                                        <p:cTn id="86" dur="500" fill="hold"/>
                                        <p:tgtEl>
                                          <p:spTgt spid="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838080" y="-33480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Separating Creation </a:t>
            </a:r>
            <a:endParaRPr b="0" lang="en-US" sz="4400" spc="-1" strike="noStrike">
              <a:solidFill>
                <a:srgbClr val="000000"/>
              </a:solidFill>
              <a:latin typeface="Calibri"/>
            </a:endParaRPr>
          </a:p>
        </p:txBody>
      </p:sp>
      <p:pic>
        <p:nvPicPr>
          <p:cNvPr id="256" name="Content Placeholder 3" descr=""/>
          <p:cNvPicPr/>
          <p:nvPr/>
        </p:nvPicPr>
        <p:blipFill>
          <a:blip r:embed="rId1"/>
          <a:stretch/>
        </p:blipFill>
        <p:spPr>
          <a:xfrm>
            <a:off x="2685960" y="726840"/>
            <a:ext cx="6557760" cy="602136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0" lang="en-US" sz="4400" spc="-1" strike="noStrike">
                <a:solidFill>
                  <a:srgbClr val="000000"/>
                </a:solidFill>
                <a:latin typeface="Calibri Light"/>
              </a:rPr>
              <a:t>Class Diagram for Factory Pattern</a:t>
            </a:r>
            <a:endParaRPr b="0" lang="en-US" sz="4400" spc="-1" strike="noStrike">
              <a:solidFill>
                <a:srgbClr val="000000"/>
              </a:solidFill>
              <a:latin typeface="Calibri"/>
            </a:endParaRPr>
          </a:p>
        </p:txBody>
      </p:sp>
      <p:pic>
        <p:nvPicPr>
          <p:cNvPr id="258" name="Content Placeholder 3" descr=""/>
          <p:cNvPicPr/>
          <p:nvPr/>
        </p:nvPicPr>
        <p:blipFill>
          <a:blip r:embed="rId1"/>
          <a:stretch/>
        </p:blipFill>
        <p:spPr>
          <a:xfrm>
            <a:off x="2940120" y="2026440"/>
            <a:ext cx="6311520" cy="39492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What is Unified Process?</a:t>
            </a:r>
            <a:endParaRPr b="0" lang="en-US" sz="4400" spc="-1" strike="noStrike">
              <a:solidFill>
                <a:srgbClr val="000000"/>
              </a:solidFill>
              <a:latin typeface="Calibri"/>
            </a:endParaRPr>
          </a:p>
        </p:txBody>
      </p:sp>
      <p:sp>
        <p:nvSpPr>
          <p:cNvPr id="14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iterative and incremental software development process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Risk driven development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Architecture centric</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customizable, extensible framework</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Rational Unified Process was trademarked and formalized by IBM</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Factory method pattern</a:t>
            </a:r>
            <a:endParaRPr b="0" lang="en-US" sz="4400" spc="-1" strike="noStrike">
              <a:solidFill>
                <a:srgbClr val="000000"/>
              </a:solidFill>
              <a:latin typeface="Calibri"/>
            </a:endParaRPr>
          </a:p>
        </p:txBody>
      </p:sp>
      <p:pic>
        <p:nvPicPr>
          <p:cNvPr id="260" name="Content Placeholder 3" descr=""/>
          <p:cNvPicPr/>
          <p:nvPr/>
        </p:nvPicPr>
        <p:blipFill>
          <a:blip r:embed="rId1"/>
          <a:stretch/>
        </p:blipFill>
        <p:spPr>
          <a:xfrm>
            <a:off x="2369160" y="1871640"/>
            <a:ext cx="7775640" cy="4443120"/>
          </a:xfrm>
          <a:prstGeom prst="rect">
            <a:avLst/>
          </a:prstGeom>
          <a:ln>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Applying DIP</a:t>
            </a:r>
            <a:endParaRPr b="0" lang="en-US" sz="4400" spc="-1" strike="noStrike">
              <a:solidFill>
                <a:srgbClr val="000000"/>
              </a:solidFill>
              <a:latin typeface="Calibri"/>
            </a:endParaRPr>
          </a:p>
        </p:txBody>
      </p:sp>
      <p:pic>
        <p:nvPicPr>
          <p:cNvPr id="262" name="Content Placeholder 3" descr=""/>
          <p:cNvPicPr/>
          <p:nvPr/>
        </p:nvPicPr>
        <p:blipFill>
          <a:blip r:embed="rId1"/>
          <a:stretch/>
        </p:blipFill>
        <p:spPr>
          <a:xfrm>
            <a:off x="838080" y="2709000"/>
            <a:ext cx="4165200" cy="2984040"/>
          </a:xfrm>
          <a:prstGeom prst="rect">
            <a:avLst/>
          </a:prstGeom>
          <a:ln>
            <a:noFill/>
          </a:ln>
        </p:spPr>
      </p:pic>
      <p:sp>
        <p:nvSpPr>
          <p:cNvPr id="263" name="CustomShape 2"/>
          <p:cNvSpPr/>
          <p:nvPr/>
        </p:nvSpPr>
        <p:spPr>
          <a:xfrm>
            <a:off x="5002200" y="2938680"/>
            <a:ext cx="66124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High level and low level modules depend on abstraction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2" presetSubtype="4">
                                  <p:stCondLst>
                                    <p:cond delay="0"/>
                                  </p:stCondLst>
                                  <p:childTnLst>
                                    <p:set>
                                      <p:cBhvr>
                                        <p:cTn id="92" dur="1" fill="hold">
                                          <p:stCondLst>
                                            <p:cond delay="0"/>
                                          </p:stCondLst>
                                        </p:cTn>
                                        <p:tgtEl>
                                          <p:spTgt spid="263"/>
                                        </p:tgtEl>
                                        <p:attrNameLst>
                                          <p:attrName>style.visibility</p:attrName>
                                        </p:attrNameLst>
                                      </p:cBhvr>
                                      <p:to>
                                        <p:strVal val="visible"/>
                                      </p:to>
                                    </p:set>
                                    <p:anim calcmode="lin" valueType="num">
                                      <p:cBhvr additive="repl">
                                        <p:cTn id="93" dur="500" fill="hold"/>
                                        <p:tgtEl>
                                          <p:spTgt spid="263"/>
                                        </p:tgtEl>
                                        <p:attrNameLst>
                                          <p:attrName>ppt_x</p:attrName>
                                        </p:attrNameLst>
                                      </p:cBhvr>
                                      <p:tavLst>
                                        <p:tav tm="0">
                                          <p:val>
                                            <p:strVal val="#ppt_x"/>
                                          </p:val>
                                        </p:tav>
                                        <p:tav tm="100000">
                                          <p:val>
                                            <p:strVal val="#ppt_x"/>
                                          </p:val>
                                        </p:tav>
                                      </p:tavLst>
                                    </p:anim>
                                    <p:anim calcmode="lin" valueType="num">
                                      <p:cBhvr additive="repl">
                                        <p:cTn id="94" dur="500" fill="hold"/>
                                        <p:tgtEl>
                                          <p:spTgt spid="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Abstract Factory Pattern Defined</a:t>
            </a:r>
            <a:endParaRPr b="0" lang="en-US" sz="4400" spc="-1" strike="noStrike">
              <a:solidFill>
                <a:srgbClr val="000000"/>
              </a:solidFill>
              <a:latin typeface="Calibri"/>
            </a:endParaRPr>
          </a:p>
        </p:txBody>
      </p:sp>
      <p:sp>
        <p:nvSpPr>
          <p:cNvPr id="26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The Abstract Factory Pattern</a:t>
            </a:r>
            <a:r>
              <a:rPr b="0" lang="en-US" sz="2800" spc="-1" strike="noStrike">
                <a:solidFill>
                  <a:srgbClr val="000000"/>
                </a:solidFill>
                <a:latin typeface="Calibri"/>
              </a:rPr>
              <a:t> provides an interface for creating families of related or dependent objects without specifying their concrete classes.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Abstract Factory Class Diagram</a:t>
            </a:r>
            <a:endParaRPr b="0" lang="en-US" sz="4400" spc="-1" strike="noStrike">
              <a:solidFill>
                <a:srgbClr val="000000"/>
              </a:solidFill>
              <a:latin typeface="Calibri"/>
            </a:endParaRPr>
          </a:p>
        </p:txBody>
      </p:sp>
      <p:pic>
        <p:nvPicPr>
          <p:cNvPr id="267" name="Content Placeholder 3" descr=""/>
          <p:cNvPicPr/>
          <p:nvPr/>
        </p:nvPicPr>
        <p:blipFill>
          <a:blip r:embed="rId1"/>
          <a:stretch/>
        </p:blipFill>
        <p:spPr>
          <a:xfrm>
            <a:off x="3408480" y="1825560"/>
            <a:ext cx="5374800" cy="4350960"/>
          </a:xfrm>
          <a:prstGeom prst="rect">
            <a:avLst/>
          </a:prstGeom>
          <a:ln>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838080" y="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Abstract Factory Class Diagram for Pizza Store</a:t>
            </a:r>
            <a:endParaRPr b="0" lang="en-US" sz="4400" spc="-1" strike="noStrike">
              <a:solidFill>
                <a:srgbClr val="000000"/>
              </a:solidFill>
              <a:latin typeface="Calibri"/>
            </a:endParaRPr>
          </a:p>
        </p:txBody>
      </p:sp>
      <p:pic>
        <p:nvPicPr>
          <p:cNvPr id="269" name="Content Placeholder 3" descr=""/>
          <p:cNvPicPr/>
          <p:nvPr/>
        </p:nvPicPr>
        <p:blipFill>
          <a:blip r:embed="rId1"/>
          <a:stretch/>
        </p:blipFill>
        <p:spPr>
          <a:xfrm>
            <a:off x="3472560" y="1053360"/>
            <a:ext cx="4559760" cy="51231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Evolving Iteration</a:t>
            </a:r>
            <a:endParaRPr b="0" lang="en-US" sz="4400" spc="-1" strike="noStrike">
              <a:solidFill>
                <a:srgbClr val="000000"/>
              </a:solidFill>
              <a:latin typeface="Calibri"/>
            </a:endParaRPr>
          </a:p>
        </p:txBody>
      </p:sp>
      <p:sp>
        <p:nvSpPr>
          <p:cNvPr id="143" name="TextShape 2"/>
          <p:cNvSpPr txBox="1"/>
          <p:nvPr/>
        </p:nvSpPr>
        <p:spPr>
          <a:xfrm>
            <a:off x="1981080" y="1348560"/>
            <a:ext cx="8229240" cy="505908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Timeboxed </a:t>
            </a:r>
            <a:r>
              <a:rPr b="0" lang="en-US" sz="2800" spc="-1" strike="noStrike">
                <a:solidFill>
                  <a:srgbClr val="000000"/>
                </a:solidFill>
                <a:latin typeface="Wingdings"/>
              </a:rPr>
              <a:t></a:t>
            </a:r>
            <a:r>
              <a:rPr b="0" lang="en-US" sz="2800" spc="-1" strike="noStrike">
                <a:solidFill>
                  <a:srgbClr val="000000"/>
                </a:solidFill>
                <a:latin typeface="Calibri"/>
              </a:rPr>
              <a:t> fixed in length</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difficult to meet deadline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De-scope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Prioritize requirements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Include the missed requirements (tasks or subtasks) in the next iteration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Change is the constant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Waterfall process is failure prone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Agile Methods</a:t>
            </a:r>
            <a:endParaRPr b="0" lang="en-US" sz="4400" spc="-1" strike="noStrike">
              <a:solidFill>
                <a:srgbClr val="000000"/>
              </a:solidFill>
              <a:latin typeface="Calibri"/>
            </a:endParaRPr>
          </a:p>
        </p:txBody>
      </p:sp>
      <p:sp>
        <p:nvSpPr>
          <p:cNvPr id="14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Timeboxed iterative and evolutionary development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Incremental delivery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Adaptive planning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Agile modeling</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UML to understand the requirements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Fig. 2.6</a:t>
            </a:r>
            <a:endParaRPr b="0" lang="en-US" sz="4400" spc="-1" strike="noStrike">
              <a:solidFill>
                <a:srgbClr val="000000"/>
              </a:solidFill>
              <a:latin typeface="Calibri"/>
            </a:endParaRPr>
          </a:p>
        </p:txBody>
      </p:sp>
      <p:pic>
        <p:nvPicPr>
          <p:cNvPr id="147" name="" descr=""/>
          <p:cNvPicPr/>
          <p:nvPr/>
        </p:nvPicPr>
        <p:blipFill>
          <a:blip r:embed="rId1"/>
          <a:stretch/>
        </p:blipFill>
        <p:spPr>
          <a:xfrm>
            <a:off x="2146320" y="1092240"/>
            <a:ext cx="7848720" cy="4622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768</TotalTime>
  <Application>LibreOffice/6.4.7.2$Linux_X86_64 LibreOffice_project/40$Build-2</Application>
  <Words>2032</Words>
  <Paragraphs>235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2017-12-04T02:22:03Z</dcterms:created>
  <dc:creator>Siddhartha Bhattacharyya</dc:creator>
  <dc:description/>
  <dc:language>en-US</dc:language>
  <cp:lastModifiedBy/>
  <dcterms:modified xsi:type="dcterms:W3CDTF">2022-02-24T10:07:04Z</dcterms:modified>
  <cp:revision>27</cp:revision>
  <dc:subject/>
  <dc:title>Chapter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13</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ies>
</file>