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20" d="100"/>
          <a:sy n="20" d="100"/>
        </p:scale>
        <p:origin x="1824" y="292"/>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c.europa.eu/eurosta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09579" y="6801662"/>
            <a:ext cx="10056813" cy="6101864"/>
          </a:xfrm>
        </p:spPr>
        <p:txBody>
          <a:bodyPr/>
          <a:lstStyle/>
          <a:p>
            <a:pPr>
              <a:buNone/>
            </a:pPr>
            <a:r>
              <a:rPr lang="en-US" dirty="0"/>
              <a:t>Europe’s post‑pandemic housing market is </a:t>
            </a:r>
            <a:r>
              <a:rPr lang="en-US" dirty="0" err="1"/>
              <a:t>characterised</a:t>
            </a:r>
            <a:r>
              <a:rPr lang="en-US" dirty="0"/>
              <a:t> by sharp regional price swings, driven by macro‑economic shifts, urban migration and supply constraints (European Commission 2022). Accurate forecasts of near‑term price indices empower:</a:t>
            </a:r>
          </a:p>
          <a:p>
            <a:pPr>
              <a:buFont typeface="Arial" panose="020B0604020202020204" pitchFamily="34" charset="0"/>
              <a:buChar char="•"/>
            </a:pPr>
            <a:r>
              <a:rPr lang="en-US" b="1" dirty="0"/>
              <a:t>Investors</a:t>
            </a:r>
            <a:r>
              <a:rPr lang="en-US" dirty="0"/>
              <a:t> – portfolio risk management</a:t>
            </a:r>
          </a:p>
          <a:p>
            <a:pPr>
              <a:buFont typeface="Arial" panose="020B0604020202020204" pitchFamily="34" charset="0"/>
              <a:buChar char="•"/>
            </a:pPr>
            <a:r>
              <a:rPr lang="en-US" b="1" dirty="0"/>
              <a:t>Policy makers</a:t>
            </a:r>
            <a:r>
              <a:rPr lang="en-US" dirty="0"/>
              <a:t> – evidence‑based affordability measures</a:t>
            </a:r>
          </a:p>
          <a:p>
            <a:pPr>
              <a:buFont typeface="Arial" panose="020B0604020202020204" pitchFamily="34" charset="0"/>
              <a:buChar char="•"/>
            </a:pPr>
            <a:r>
              <a:rPr lang="en-US" b="1" dirty="0"/>
              <a:t>Banks</a:t>
            </a:r>
            <a:r>
              <a:rPr lang="en-US" dirty="0"/>
              <a:t> – prudent loan‑to‑value ratios</a:t>
            </a:r>
          </a:p>
          <a:p>
            <a:pPr>
              <a:buFont typeface="Arial" panose="020B0604020202020204" pitchFamily="34" charset="0"/>
              <a:buChar char="•"/>
            </a:pPr>
            <a:r>
              <a:rPr lang="en-US" b="1" dirty="0"/>
              <a:t>Urban planners</a:t>
            </a:r>
            <a:r>
              <a:rPr lang="en-US" dirty="0"/>
              <a:t> – infrastructure and zoning decisions</a:t>
            </a:r>
          </a:p>
          <a:p>
            <a:r>
              <a:rPr lang="en-US" dirty="0"/>
              <a:t>Traditional hedonic or linear time‑series models struggle with multi‑factor, non‑linear relationships (Selim 2009). Machine‑learning (ML) methods can ingest high‑dimensional data, capture latent interactions, and produce highly accurate yet interpretable forecasts. This capstone applies six supervised regressors to predict </a:t>
            </a:r>
            <a:r>
              <a:rPr lang="en-US" b="1" dirty="0"/>
              <a:t>Q3 2024 housing price indices</a:t>
            </a:r>
            <a:r>
              <a:rPr lang="en-US" dirty="0"/>
              <a:t> across 310 EU regions.</a:t>
            </a:r>
          </a:p>
        </p:txBody>
      </p:sp>
      <p:sp>
        <p:nvSpPr>
          <p:cNvPr id="3" name="Text Placeholder 2"/>
          <p:cNvSpPr>
            <a:spLocks noGrp="1"/>
          </p:cNvSpPr>
          <p:nvPr>
            <p:ph type="body" sz="quarter" idx="11"/>
          </p:nvPr>
        </p:nvSpPr>
        <p:spPr/>
        <p:txBody>
          <a:bodyPr/>
          <a:lstStyle/>
          <a:p>
            <a:r>
              <a:rPr lang="en-IE" dirty="0"/>
              <a:t>PROJECT RATIONALE</a:t>
            </a:r>
            <a:endParaRPr lang="en-US" dirty="0">
              <a:solidFill>
                <a:schemeClr val="tx2"/>
              </a:solidFill>
              <a:latin typeface="Arial" panose="020B0604020202020204" pitchFamily="34" charset="0"/>
              <a:cs typeface="Arial" panose="020B0604020202020204" pitchFamily="34" charset="0"/>
            </a:endParaRPr>
          </a:p>
        </p:txBody>
      </p:sp>
      <p:sp>
        <p:nvSpPr>
          <p:cNvPr id="6" name="Text Placeholder 5"/>
          <p:cNvSpPr>
            <a:spLocks noGrp="1"/>
          </p:cNvSpPr>
          <p:nvPr>
            <p:ph type="body" sz="quarter" idx="22"/>
          </p:nvPr>
        </p:nvSpPr>
        <p:spPr/>
        <p:txBody>
          <a:bodyPr/>
          <a:lstStyle/>
          <a:p>
            <a:r>
              <a:rPr lang="en-IE" dirty="0"/>
              <a:t>EXPLORATORY INSIGHTS</a:t>
            </a:r>
            <a:endParaRPr lang="en-US" dirty="0">
              <a:solidFill>
                <a:schemeClr val="tx2"/>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24"/>
          </p:nvPr>
        </p:nvSpPr>
        <p:spPr/>
        <p:txBody>
          <a:bodyPr/>
          <a:lstStyle/>
          <a:p>
            <a:r>
              <a:rPr lang="en-IE" dirty="0"/>
              <a:t>METHODOLOGY</a:t>
            </a:r>
            <a:endParaRPr lang="en-US" dirty="0">
              <a:solidFill>
                <a:schemeClr val="tx2"/>
              </a:solidFill>
              <a:cs typeface="Arial" panose="020B0604020202020204" pitchFamily="34" charset="0"/>
            </a:endParaRPr>
          </a:p>
        </p:txBody>
      </p:sp>
      <p:sp>
        <p:nvSpPr>
          <p:cNvPr id="9" name="Text Placeholder 8"/>
          <p:cNvSpPr>
            <a:spLocks noGrp="1"/>
          </p:cNvSpPr>
          <p:nvPr>
            <p:ph type="body" sz="quarter" idx="25"/>
          </p:nvPr>
        </p:nvSpPr>
        <p:spPr>
          <a:xfrm>
            <a:off x="33346443" y="21931197"/>
            <a:ext cx="10047018" cy="677100"/>
          </a:xfrm>
        </p:spPr>
        <p:txBody>
          <a:bodyPr/>
          <a:lstStyle/>
          <a:p>
            <a:r>
              <a:rPr lang="en-US" sz="3200" dirty="0">
                <a:solidFill>
                  <a:schemeClr val="tx2"/>
                </a:solidFill>
                <a:latin typeface="Arial" panose="020B0604020202020204" pitchFamily="34" charset="0"/>
                <a:cs typeface="Arial" panose="020B0604020202020204" pitchFamily="34" charset="0"/>
              </a:rPr>
              <a:t>CONCLUSIONS</a:t>
            </a:r>
          </a:p>
        </p:txBody>
      </p:sp>
      <p:sp>
        <p:nvSpPr>
          <p:cNvPr id="11" name="Text Placeholder 10"/>
          <p:cNvSpPr>
            <a:spLocks noGrp="1"/>
          </p:cNvSpPr>
          <p:nvPr>
            <p:ph type="body" sz="quarter" idx="27"/>
          </p:nvPr>
        </p:nvSpPr>
        <p:spPr>
          <a:xfrm>
            <a:off x="33418159" y="26198397"/>
            <a:ext cx="10047018" cy="754045"/>
          </a:xfrm>
        </p:spPr>
        <p:txBody>
          <a:bodyPr/>
          <a:lstStyle/>
          <a:p>
            <a:r>
              <a:rPr lang="en-US" dirty="0">
                <a:solidFill>
                  <a:schemeClr val="tx2"/>
                </a:solidFill>
                <a:latin typeface="Arial" panose="020B0604020202020204" pitchFamily="34" charset="0"/>
                <a:cs typeface="Arial" panose="020B0604020202020204" pitchFamily="34" charset="0"/>
              </a:rPr>
              <a:t>REFERENCES</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Robert Jonjic, CCT College Dublin,  </a:t>
            </a:r>
            <a:r>
              <a:rPr lang="en-US" sz="4800" b="1">
                <a:latin typeface="Arial" panose="020B0604020202020204" pitchFamily="34" charset="0"/>
                <a:cs typeface="Arial" panose="020B0604020202020204" pitchFamily="34" charset="0"/>
              </a:rPr>
              <a:t>May 2025</a:t>
            </a:r>
            <a:endParaRPr lang="en-US" sz="4800" b="1"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53"/>
          </p:nvPr>
        </p:nvSpPr>
        <p:spPr>
          <a:xfrm>
            <a:off x="509578" y="817503"/>
            <a:ext cx="42901013" cy="2277387"/>
          </a:xfrm>
        </p:spPr>
        <p:txBody>
          <a:bodyPr>
            <a:normAutofit/>
          </a:bodyPr>
          <a:lstStyle/>
          <a:p>
            <a:r>
              <a:rPr lang="en-US" dirty="0"/>
              <a:t>Predicting EU Housing Prices (Q3 2024) with Machine Learning</a:t>
            </a:r>
            <a:endParaRPr lang="en-US" dirty="0">
              <a:latin typeface="+mn-lt"/>
            </a:endParaRPr>
          </a:p>
        </p:txBody>
      </p:sp>
      <p:sp>
        <p:nvSpPr>
          <p:cNvPr id="32" name="Content Placeholder 2"/>
          <p:cNvSpPr txBox="1">
            <a:spLocks/>
          </p:cNvSpPr>
          <p:nvPr/>
        </p:nvSpPr>
        <p:spPr>
          <a:xfrm>
            <a:off x="509579" y="21169140"/>
            <a:ext cx="10024584" cy="106046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US" sz="2500" dirty="0">
                <a:latin typeface="Times New Roman" panose="02020603050405020304" pitchFamily="18" charset="0"/>
                <a:cs typeface="Times New Roman" panose="02020603050405020304" pitchFamily="18" charset="0"/>
              </a:rPr>
              <a:t>Hypothesis: blending macro‑economics (GDP, income), demographics (</a:t>
            </a:r>
            <a:r>
              <a:rPr lang="en-US" sz="2500" dirty="0" err="1">
                <a:latin typeface="Times New Roman" panose="02020603050405020304" pitchFamily="18" charset="0"/>
                <a:cs typeface="Times New Roman" panose="02020603050405020304" pitchFamily="18" charset="0"/>
              </a:rPr>
              <a:t>urbanisation</a:t>
            </a:r>
            <a:r>
              <a:rPr lang="en-US" sz="2500" dirty="0">
                <a:latin typeface="Times New Roman" panose="02020603050405020304" pitchFamily="18" charset="0"/>
                <a:cs typeface="Times New Roman" panose="02020603050405020304" pitchFamily="18" charset="0"/>
              </a:rPr>
              <a:t>) and recent price trends will outperform linear baselines.</a:t>
            </a:r>
            <a:endParaRPr lang="en-IE" sz="2500" dirty="0">
              <a:latin typeface="Times New Roman" panose="02020603050405020304" pitchFamily="18" charset="0"/>
              <a:cs typeface="Times New Roman" panose="02020603050405020304" pitchFamily="18" charset="0"/>
            </a:endParaRP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Content Placeholder 2"/>
          <p:cNvSpPr txBox="1">
            <a:spLocks/>
          </p:cNvSpPr>
          <p:nvPr/>
        </p:nvSpPr>
        <p:spPr>
          <a:xfrm>
            <a:off x="22534004" y="7077748"/>
            <a:ext cx="9795691" cy="5522693"/>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endParaRPr lang="en-IE" sz="2500" dirty="0"/>
          </a:p>
        </p:txBody>
      </p:sp>
      <p:sp>
        <p:nvSpPr>
          <p:cNvPr id="40" name="Text Placeholder 3"/>
          <p:cNvSpPr>
            <a:spLocks noGrp="1"/>
          </p:cNvSpPr>
          <p:nvPr>
            <p:ph type="body" sz="quarter" idx="20"/>
          </p:nvPr>
        </p:nvSpPr>
        <p:spPr>
          <a:xfrm>
            <a:off x="538306" y="14447223"/>
            <a:ext cx="10026754" cy="754045"/>
          </a:xfrm>
        </p:spPr>
        <p:txBody>
          <a:bodyPr/>
          <a:lstStyle/>
          <a:p>
            <a:r>
              <a:rPr lang="en-IE" dirty="0"/>
              <a:t>OBJECTIVES &amp; SUCCESS CRITERIA</a:t>
            </a:r>
            <a:endParaRPr lang="en-US"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578634" y="13812808"/>
            <a:ext cx="9736942" cy="527621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endParaRPr lang="en-IE" sz="2400" dirty="0">
              <a:latin typeface="Arial" panose="020B0604020202020204" pitchFamily="34" charset="0"/>
              <a:cs typeface="Arial" panose="020B0604020202020204" pitchFamily="34" charset="0"/>
            </a:endParaRPr>
          </a:p>
        </p:txBody>
      </p:sp>
      <p:sp>
        <p:nvSpPr>
          <p:cNvPr id="42" name="Content Placeholder 2"/>
          <p:cNvSpPr txBox="1">
            <a:spLocks/>
          </p:cNvSpPr>
          <p:nvPr/>
        </p:nvSpPr>
        <p:spPr>
          <a:xfrm>
            <a:off x="33513137" y="22823005"/>
            <a:ext cx="9736942" cy="3375392"/>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None/>
            </a:pPr>
            <a:r>
              <a:rPr lang="en-US" sz="2500" dirty="0">
                <a:latin typeface="Times New Roman" panose="02020603050405020304" pitchFamily="18" charset="0"/>
                <a:cs typeface="Times New Roman" panose="02020603050405020304" pitchFamily="18" charset="0"/>
              </a:rPr>
              <a:t>- Combining </a:t>
            </a:r>
            <a:r>
              <a:rPr lang="en-US" sz="2500" b="1" dirty="0">
                <a:latin typeface="Times New Roman" panose="02020603050405020304" pitchFamily="18" charset="0"/>
                <a:cs typeface="Times New Roman" panose="02020603050405020304" pitchFamily="18" charset="0"/>
              </a:rPr>
              <a:t>macroeconomic</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demographic</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recent‑price</a:t>
            </a:r>
            <a:r>
              <a:rPr lang="en-US" sz="2500" dirty="0">
                <a:latin typeface="Times New Roman" panose="02020603050405020304" pitchFamily="18" charset="0"/>
                <a:cs typeface="Times New Roman" panose="02020603050405020304" pitchFamily="18" charset="0"/>
              </a:rPr>
              <a:t> data yields near‑perfect Q3 2024 forecasts.</a:t>
            </a:r>
          </a:p>
          <a:p>
            <a:pPr marL="0" indent="0" algn="just" defTabSz="895350">
              <a:buNone/>
            </a:pPr>
            <a:r>
              <a:rPr lang="en-US" sz="2500" i="1"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KNN (R² = 0.997)</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SVR (R² = 0.993)</a:t>
            </a:r>
            <a:r>
              <a:rPr lang="en-US" sz="2500" dirty="0">
                <a:latin typeface="Times New Roman" panose="02020603050405020304" pitchFamily="18" charset="0"/>
                <a:cs typeface="Times New Roman" panose="02020603050405020304" pitchFamily="18" charset="0"/>
              </a:rPr>
              <a:t> validate the hypothesis that non‑linear, instance‑based approaches best capture housing‑market complexity.</a:t>
            </a:r>
          </a:p>
          <a:p>
            <a:pPr marL="0" indent="0" algn="just" defTabSz="895350">
              <a:buNone/>
            </a:pPr>
            <a:r>
              <a:rPr lang="en-US" sz="2500" i="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Feature engineering of simple economic ratios significantly enhances predictive power with minimal cost.</a:t>
            </a:r>
            <a:endParaRPr lang="en-US" sz="2500" i="1" dirty="0">
              <a:latin typeface="Times New Roman" panose="02020603050405020304" pitchFamily="18" charset="0"/>
              <a:cs typeface="Times New Roman" panose="02020603050405020304" pitchFamily="18" charset="0"/>
            </a:endParaRP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564480" y="9411288"/>
            <a:ext cx="9662432" cy="2429717"/>
          </a:xfrm>
          <a:prstGeom prst="rect">
            <a:avLst/>
          </a:prstGeom>
        </p:spPr>
        <p:txBody>
          <a:bodyPr>
            <a:norm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sp>
        <p:nvSpPr>
          <p:cNvPr id="34" name="Text Placeholder 4"/>
          <p:cNvSpPr>
            <a:spLocks noGrp="1"/>
          </p:cNvSpPr>
          <p:nvPr>
            <p:ph type="body" sz="quarter" idx="21"/>
          </p:nvPr>
        </p:nvSpPr>
        <p:spPr>
          <a:xfrm>
            <a:off x="11455511" y="18951334"/>
            <a:ext cx="10048874" cy="1031029"/>
          </a:xfrm>
        </p:spPr>
        <p:txBody>
          <a:bodyPr/>
          <a:lstStyle/>
          <a:p>
            <a:pPr algn="ctr"/>
            <a:r>
              <a:rPr lang="en-IE" sz="3700" b="1" u="sng" dirty="0">
                <a:latin typeface="+mn-lt"/>
              </a:rPr>
              <a:t>FEATURE ENGINEERING &amp; PRE‑PROCESSING</a:t>
            </a:r>
            <a:endParaRPr lang="en-US" sz="3700" b="1" i="1" u="sng" dirty="0">
              <a:solidFill>
                <a:schemeClr val="tx2"/>
              </a:solidFill>
              <a:latin typeface="+mn-lt"/>
            </a:endParaRPr>
          </a:p>
        </p:txBody>
      </p:sp>
      <p:sp>
        <p:nvSpPr>
          <p:cNvPr id="47" name="Content Placeholder 2">
            <a:extLst>
              <a:ext uri="{FF2B5EF4-FFF2-40B4-BE49-F238E27FC236}">
                <a16:creationId xmlns:a16="http://schemas.microsoft.com/office/drawing/2014/main" id="{C12A8FE5-E10F-498E-9E7D-EC629905A877}"/>
              </a:ext>
            </a:extLst>
          </p:cNvPr>
          <p:cNvSpPr txBox="1">
            <a:spLocks/>
          </p:cNvSpPr>
          <p:nvPr/>
        </p:nvSpPr>
        <p:spPr>
          <a:xfrm>
            <a:off x="33513137" y="26913278"/>
            <a:ext cx="9736942" cy="5187619"/>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Chen, T. and </a:t>
            </a:r>
            <a:r>
              <a:rPr lang="en-IE" sz="1400" kern="100" dirty="0" err="1">
                <a:effectLst/>
                <a:latin typeface="Calibri" panose="020F0502020204030204" pitchFamily="34" charset="0"/>
                <a:ea typeface="Aptos" panose="020B0004020202020204" pitchFamily="34" charset="0"/>
                <a:cs typeface="Times New Roman" panose="02020603050405020304" pitchFamily="18" charset="0"/>
              </a:rPr>
              <a:t>Guestrin</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C. (2016) ‘</a:t>
            </a:r>
            <a:r>
              <a:rPr lang="en-IE" sz="1400" kern="100" dirty="0" err="1">
                <a:effectLst/>
                <a:latin typeface="Calibri" panose="020F0502020204030204" pitchFamily="34" charset="0"/>
                <a:ea typeface="Aptos" panose="020B0004020202020204" pitchFamily="34" charset="0"/>
                <a:cs typeface="Times New Roman" panose="02020603050405020304" pitchFamily="18" charset="0"/>
              </a:rPr>
              <a:t>XGBoost</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A Scalable Tree Boosting System’,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Proceedings of the 22nd ACM SIGKDD</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pp. 785–794.</a:t>
            </a: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Chen, H., Hao, Y., Wang, J. and Wang, L. (2017) ‘House price prediction using LSTM’,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International Conference on Intelligent Systems</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a:t>
            </a: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European Commission (2022)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Housing in Europe: 2022 Overview</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Available at: </a:t>
            </a:r>
            <a:r>
              <a:rPr lang="en-IE" sz="1400" u="sng" kern="100" dirty="0">
                <a:solidFill>
                  <a:srgbClr val="0000FF"/>
                </a:solidFill>
                <a:effectLst/>
                <a:latin typeface="Calibri" panose="020F0502020204030204" pitchFamily="34" charset="0"/>
                <a:ea typeface="Aptos" panose="020B0004020202020204" pitchFamily="34" charset="0"/>
                <a:cs typeface="Times New Roman" panose="02020603050405020304" pitchFamily="18" charset="0"/>
                <a:hlinkClick r:id="rId3"/>
              </a:rPr>
              <a:t>https://ec.europa.eu/eurostat</a:t>
            </a:r>
            <a:endParaRPr lang="en-IE" sz="14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Eurostat (2023)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EU Housing Price Index Dataset</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Available at: </a:t>
            </a:r>
            <a:r>
              <a:rPr lang="en-IE" sz="1400" u="sng" kern="100" dirty="0">
                <a:solidFill>
                  <a:srgbClr val="0000FF"/>
                </a:solidFill>
                <a:effectLst/>
                <a:latin typeface="Calibri" panose="020F0502020204030204" pitchFamily="34" charset="0"/>
                <a:ea typeface="Aptos" panose="020B0004020202020204" pitchFamily="34" charset="0"/>
                <a:cs typeface="Times New Roman" panose="02020603050405020304" pitchFamily="18" charset="0"/>
                <a:hlinkClick r:id="rId3"/>
              </a:rPr>
              <a:t>https://ec.europa.eu/eurostat</a:t>
            </a:r>
            <a:endParaRPr lang="en-IE" sz="1400" kern="100" dirty="0">
              <a:effectLst/>
              <a:latin typeface="Calibri" panose="020F0502020204030204" pitchFamily="34" charset="0"/>
              <a:ea typeface="Aptos" panose="020B0004020202020204" pitchFamily="34" charset="0"/>
              <a:cs typeface="Times New Roman" panose="02020603050405020304" pitchFamily="18" charset="0"/>
            </a:endParaRP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Glaeser, E. L. and Nathanson, C. G. (2017) ‘Anatomy of a housing bubble’,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American Economic Journal: Economic Policy</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9(1), pp. 3–25.</a:t>
            </a:r>
          </a:p>
          <a:p>
            <a:pPr marL="342900" marR="0" lvl="0" indent="-342900" algn="just">
              <a:lnSpc>
                <a:spcPct val="107000"/>
              </a:lnSpc>
              <a:buFont typeface="Symbol" panose="05050102010706020507" pitchFamily="18" charset="2"/>
              <a:buChar char=""/>
            </a:pPr>
            <a:r>
              <a:rPr lang="en-IE" sz="1400" kern="100" dirty="0" err="1">
                <a:effectLst/>
                <a:latin typeface="Calibri" panose="020F0502020204030204" pitchFamily="34" charset="0"/>
                <a:ea typeface="Aptos" panose="020B0004020202020204" pitchFamily="34" charset="0"/>
                <a:cs typeface="Times New Roman" panose="02020603050405020304" pitchFamily="18" charset="0"/>
              </a:rPr>
              <a:t>Gyourko</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J., Mayer, C. and Sinai, T. (2021) ‘Superstar Cities and Housing Price Dynamics’,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Journal of Urban Economics</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a:t>
            </a: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Kaufmann, P. and Steinmetz, M. (2020) ‘Machine learning in real estate valuation: Theory and practice’,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Journal of Property Research</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37(3), pp. 254–277.</a:t>
            </a: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Lundberg, S. M. and Lee, S.-I. (2017) ‘A Unified Approach to Interpreting Model Predictions’,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Advances in Neural Information Processing Systems</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30.</a:t>
            </a:r>
          </a:p>
          <a:p>
            <a:pPr marL="342900" marR="0" lvl="0" indent="-342900" algn="just">
              <a:lnSpc>
                <a:spcPct val="107000"/>
              </a:lnSpc>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Pedregosa, F. et al. (2011) ‘Scikit-learn: Machine Learning in Python’,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Journal of Machine Learning Research</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12, pp. 2825–2830.</a:t>
            </a:r>
          </a:p>
          <a:p>
            <a:pPr marL="342900" marR="0" lvl="0" indent="-342900" algn="just">
              <a:lnSpc>
                <a:spcPct val="107000"/>
              </a:lnSpc>
              <a:spcAft>
                <a:spcPts val="800"/>
              </a:spcAft>
              <a:buFont typeface="Symbol" panose="05050102010706020507" pitchFamily="18" charset="2"/>
              <a:buChar char=""/>
            </a:pPr>
            <a:r>
              <a:rPr lang="en-IE" sz="1400" kern="100" dirty="0">
                <a:effectLst/>
                <a:latin typeface="Calibri" panose="020F0502020204030204" pitchFamily="34" charset="0"/>
                <a:ea typeface="Aptos" panose="020B0004020202020204" pitchFamily="34" charset="0"/>
                <a:cs typeface="Times New Roman" panose="02020603050405020304" pitchFamily="18" charset="0"/>
              </a:rPr>
              <a:t>Selim, H. (2009) ‘Determinants of house prices in Turkey: Hedonic regression versus artificial neural network’, </a:t>
            </a:r>
            <a:r>
              <a:rPr lang="en-IE" sz="1400" i="1" kern="100" dirty="0">
                <a:effectLst/>
                <a:latin typeface="Calibri" panose="020F0502020204030204" pitchFamily="34" charset="0"/>
                <a:ea typeface="Aptos" panose="020B0004020202020204" pitchFamily="34" charset="0"/>
                <a:cs typeface="Times New Roman" panose="02020603050405020304" pitchFamily="18" charset="0"/>
              </a:rPr>
              <a:t>Expert Systems with Applications</a:t>
            </a:r>
            <a:r>
              <a:rPr lang="en-IE" sz="1400" kern="100" dirty="0">
                <a:effectLst/>
                <a:latin typeface="Calibri" panose="020F0502020204030204" pitchFamily="34" charset="0"/>
                <a:ea typeface="Aptos" panose="020B0004020202020204" pitchFamily="34" charset="0"/>
                <a:cs typeface="Times New Roman" panose="02020603050405020304" pitchFamily="18" charset="0"/>
              </a:rPr>
              <a:t>, 36(2), pp. 2843–2852.</a:t>
            </a:r>
          </a:p>
          <a:p>
            <a:pPr marL="0" indent="0" algn="just" defTabSz="895350">
              <a:buNone/>
            </a:pPr>
            <a:endParaRPr lang="en-IE" sz="20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09CEACF-4F91-B6FE-7C00-CB4C10B0203C}"/>
              </a:ext>
            </a:extLst>
          </p:cNvPr>
          <p:cNvGraphicFramePr>
            <a:graphicFrameLocks noGrp="1"/>
          </p:cNvGraphicFramePr>
          <p:nvPr>
            <p:extLst>
              <p:ext uri="{D42A27DB-BD31-4B8C-83A1-F6EECF244321}">
                <p14:modId xmlns:p14="http://schemas.microsoft.com/office/powerpoint/2010/main" val="3389167972"/>
              </p:ext>
            </p:extLst>
          </p:nvPr>
        </p:nvGraphicFramePr>
        <p:xfrm>
          <a:off x="483934" y="15835684"/>
          <a:ext cx="10048874" cy="4590193"/>
        </p:xfrm>
        <a:graphic>
          <a:graphicData uri="http://schemas.openxmlformats.org/drawingml/2006/table">
            <a:tbl>
              <a:tblPr/>
              <a:tblGrid>
                <a:gridCol w="3594036">
                  <a:extLst>
                    <a:ext uri="{9D8B030D-6E8A-4147-A177-3AD203B41FA5}">
                      <a16:colId xmlns:a16="http://schemas.microsoft.com/office/drawing/2014/main" val="605645843"/>
                    </a:ext>
                  </a:extLst>
                </a:gridCol>
                <a:gridCol w="3227419">
                  <a:extLst>
                    <a:ext uri="{9D8B030D-6E8A-4147-A177-3AD203B41FA5}">
                      <a16:colId xmlns:a16="http://schemas.microsoft.com/office/drawing/2014/main" val="2770489699"/>
                    </a:ext>
                  </a:extLst>
                </a:gridCol>
                <a:gridCol w="3227419">
                  <a:extLst>
                    <a:ext uri="{9D8B030D-6E8A-4147-A177-3AD203B41FA5}">
                      <a16:colId xmlns:a16="http://schemas.microsoft.com/office/drawing/2014/main" val="3401998278"/>
                    </a:ext>
                  </a:extLst>
                </a:gridCol>
              </a:tblGrid>
              <a:tr h="468046">
                <a:tc>
                  <a:txBody>
                    <a:bodyPr/>
                    <a:lstStyle/>
                    <a:p>
                      <a:r>
                        <a:rPr lang="en-IE" sz="2500" dirty="0">
                          <a:latin typeface="Times New Roman" panose="02020603050405020304" pitchFamily="18" charset="0"/>
                          <a:cs typeface="Times New Roman" panose="02020603050405020304" pitchFamily="18" charset="0"/>
                        </a:rPr>
                        <a:t>Objective</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Target</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Metric</a:t>
                      </a:r>
                    </a:p>
                  </a:txBody>
                  <a:tcPr anchor="ctr">
                    <a:lnL>
                      <a:noFill/>
                    </a:lnL>
                    <a:lnR>
                      <a:noFill/>
                    </a:lnR>
                    <a:lnT>
                      <a:noFill/>
                    </a:lnT>
                    <a:lnB>
                      <a:noFill/>
                    </a:lnB>
                    <a:noFill/>
                  </a:tcPr>
                </a:tc>
                <a:extLst>
                  <a:ext uri="{0D108BD9-81ED-4DB2-BD59-A6C34878D82A}">
                    <a16:rowId xmlns:a16="http://schemas.microsoft.com/office/drawing/2014/main" val="2069082983"/>
                  </a:ext>
                </a:extLst>
              </a:tr>
              <a:tr h="1146450">
                <a:tc>
                  <a:txBody>
                    <a:bodyPr/>
                    <a:lstStyle/>
                    <a:p>
                      <a:r>
                        <a:rPr lang="en-IE" sz="2500" b="1">
                          <a:latin typeface="Times New Roman" panose="02020603050405020304" pitchFamily="18" charset="0"/>
                          <a:cs typeface="Times New Roman" panose="02020603050405020304" pitchFamily="18" charset="0"/>
                        </a:rPr>
                        <a:t>O1</a:t>
                      </a:r>
                      <a:r>
                        <a:rPr lang="en-IE" sz="2500">
                          <a:latin typeface="Times New Roman" panose="02020603050405020304" pitchFamily="18" charset="0"/>
                          <a:cs typeface="Times New Roman" panose="02020603050405020304" pitchFamily="18" charset="0"/>
                        </a:rPr>
                        <a:t> – High predictive power</a:t>
                      </a:r>
                    </a:p>
                  </a:txBody>
                  <a:tcPr anchor="ctr">
                    <a:lnL>
                      <a:noFill/>
                    </a:lnL>
                    <a:lnR>
                      <a:noFill/>
                    </a:lnR>
                    <a:lnT>
                      <a:noFill/>
                    </a:lnT>
                    <a:lnB>
                      <a:noFill/>
                    </a:lnB>
                    <a:noFill/>
                  </a:tcPr>
                </a:tc>
                <a:tc>
                  <a:txBody>
                    <a:bodyPr/>
                    <a:lstStyle/>
                    <a:p>
                      <a:r>
                        <a:rPr lang="en-US" sz="2500" dirty="0">
                          <a:latin typeface="Times New Roman" panose="02020603050405020304" pitchFamily="18" charset="0"/>
                          <a:cs typeface="Times New Roman" panose="02020603050405020304" pitchFamily="18" charset="0"/>
                        </a:rPr>
                        <a:t>R² ≥ 0.95 on hold‑out data</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R², RMSE, MAE</a:t>
                      </a:r>
                    </a:p>
                  </a:txBody>
                  <a:tcPr anchor="ctr">
                    <a:lnL>
                      <a:noFill/>
                    </a:lnL>
                    <a:lnR>
                      <a:noFill/>
                    </a:lnR>
                    <a:lnT>
                      <a:noFill/>
                    </a:lnT>
                    <a:lnB>
                      <a:noFill/>
                    </a:lnB>
                    <a:noFill/>
                  </a:tcPr>
                </a:tc>
                <a:extLst>
                  <a:ext uri="{0D108BD9-81ED-4DB2-BD59-A6C34878D82A}">
                    <a16:rowId xmlns:a16="http://schemas.microsoft.com/office/drawing/2014/main" val="4108760149"/>
                  </a:ext>
                </a:extLst>
              </a:tr>
              <a:tr h="1372584">
                <a:tc>
                  <a:txBody>
                    <a:bodyPr/>
                    <a:lstStyle/>
                    <a:p>
                      <a:r>
                        <a:rPr lang="en-IE" sz="2500" b="1">
                          <a:latin typeface="Times New Roman" panose="02020603050405020304" pitchFamily="18" charset="0"/>
                          <a:cs typeface="Times New Roman" panose="02020603050405020304" pitchFamily="18" charset="0"/>
                        </a:rPr>
                        <a:t>O2</a:t>
                      </a:r>
                      <a:r>
                        <a:rPr lang="en-IE" sz="2500">
                          <a:latin typeface="Times New Roman" panose="02020603050405020304" pitchFamily="18" charset="0"/>
                          <a:cs typeface="Times New Roman" panose="02020603050405020304" pitchFamily="18" charset="0"/>
                        </a:rPr>
                        <a:t> – Model interpretability</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Identify top ≥ 3 drivers</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Tree‑based feature importance</a:t>
                      </a:r>
                    </a:p>
                  </a:txBody>
                  <a:tcPr anchor="ctr">
                    <a:lnL>
                      <a:noFill/>
                    </a:lnL>
                    <a:lnR>
                      <a:noFill/>
                    </a:lnR>
                    <a:lnT>
                      <a:noFill/>
                    </a:lnT>
                    <a:lnB>
                      <a:noFill/>
                    </a:lnB>
                    <a:noFill/>
                  </a:tcPr>
                </a:tc>
                <a:extLst>
                  <a:ext uri="{0D108BD9-81ED-4DB2-BD59-A6C34878D82A}">
                    <a16:rowId xmlns:a16="http://schemas.microsoft.com/office/drawing/2014/main" val="914391396"/>
                  </a:ext>
                </a:extLst>
              </a:tr>
              <a:tr h="1598719">
                <a:tc>
                  <a:txBody>
                    <a:bodyPr/>
                    <a:lstStyle/>
                    <a:p>
                      <a:r>
                        <a:rPr lang="en-IE" sz="2500" b="1">
                          <a:latin typeface="Times New Roman" panose="02020603050405020304" pitchFamily="18" charset="0"/>
                          <a:cs typeface="Times New Roman" panose="02020603050405020304" pitchFamily="18" charset="0"/>
                        </a:rPr>
                        <a:t>O3</a:t>
                      </a:r>
                      <a:r>
                        <a:rPr lang="en-IE" sz="2500">
                          <a:latin typeface="Times New Roman" panose="02020603050405020304" pitchFamily="18" charset="0"/>
                          <a:cs typeface="Times New Roman" panose="02020603050405020304" pitchFamily="18" charset="0"/>
                        </a:rPr>
                        <a:t> – Operational readiness</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Train in &lt; 5 min; modular code</a:t>
                      </a:r>
                    </a:p>
                  </a:txBody>
                  <a:tcPr anchor="ctr">
                    <a:lnL>
                      <a:noFill/>
                    </a:lnL>
                    <a:lnR>
                      <a:noFill/>
                    </a:lnR>
                    <a:lnT>
                      <a:noFill/>
                    </a:lnT>
                    <a:lnB>
                      <a:noFill/>
                    </a:lnB>
                    <a:noFill/>
                  </a:tcPr>
                </a:tc>
                <a:tc>
                  <a:txBody>
                    <a:bodyPr/>
                    <a:lstStyle/>
                    <a:p>
                      <a:r>
                        <a:rPr lang="en-IE" sz="2500" dirty="0" err="1">
                          <a:latin typeface="Times New Roman" panose="02020603050405020304" pitchFamily="18" charset="0"/>
                          <a:cs typeface="Times New Roman" panose="02020603050405020304" pitchFamily="18" charset="0"/>
                        </a:rPr>
                        <a:t>Jupyter</a:t>
                      </a:r>
                      <a:r>
                        <a:rPr lang="en-IE" sz="2500" dirty="0">
                          <a:latin typeface="Times New Roman" panose="02020603050405020304" pitchFamily="18" charset="0"/>
                          <a:cs typeface="Times New Roman" panose="02020603050405020304" pitchFamily="18" charset="0"/>
                        </a:rPr>
                        <a:t> pipeline + GitHub repo</a:t>
                      </a:r>
                    </a:p>
                  </a:txBody>
                  <a:tcPr anchor="ctr">
                    <a:lnL>
                      <a:noFill/>
                    </a:lnL>
                    <a:lnR>
                      <a:noFill/>
                    </a:lnR>
                    <a:lnT>
                      <a:noFill/>
                    </a:lnT>
                    <a:lnB>
                      <a:noFill/>
                    </a:lnB>
                    <a:noFill/>
                  </a:tcPr>
                </a:tc>
                <a:extLst>
                  <a:ext uri="{0D108BD9-81ED-4DB2-BD59-A6C34878D82A}">
                    <a16:rowId xmlns:a16="http://schemas.microsoft.com/office/drawing/2014/main" val="1630650173"/>
                  </a:ext>
                </a:extLst>
              </a:tr>
            </a:tbl>
          </a:graphicData>
        </a:graphic>
      </p:graphicFrame>
      <p:sp>
        <p:nvSpPr>
          <p:cNvPr id="12" name="Text Placeholder 2">
            <a:extLst>
              <a:ext uri="{FF2B5EF4-FFF2-40B4-BE49-F238E27FC236}">
                <a16:creationId xmlns:a16="http://schemas.microsoft.com/office/drawing/2014/main" id="{5D15F861-5D7C-74ED-8DD9-17B90128979D}"/>
              </a:ext>
            </a:extLst>
          </p:cNvPr>
          <p:cNvSpPr txBox="1">
            <a:spLocks/>
          </p:cNvSpPr>
          <p:nvPr/>
        </p:nvSpPr>
        <p:spPr>
          <a:xfrm>
            <a:off x="471787" y="23345697"/>
            <a:ext cx="10048875"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dirty="0"/>
              <a:t>DATA OVERVIEW</a:t>
            </a:r>
            <a:endParaRPr lang="en-US" dirty="0">
              <a:solidFill>
                <a:schemeClr val="tx2"/>
              </a:solidFill>
              <a:latin typeface="Arial" panose="020B0604020202020204" pitchFamily="34" charset="0"/>
              <a:cs typeface="Arial" panose="020B0604020202020204" pitchFamily="34" charset="0"/>
            </a:endParaRPr>
          </a:p>
        </p:txBody>
      </p:sp>
      <p:graphicFrame>
        <p:nvGraphicFramePr>
          <p:cNvPr id="17" name="Table 16">
            <a:extLst>
              <a:ext uri="{FF2B5EF4-FFF2-40B4-BE49-F238E27FC236}">
                <a16:creationId xmlns:a16="http://schemas.microsoft.com/office/drawing/2014/main" id="{D4B16D96-F6C8-8D01-DA99-B61840FA989D}"/>
              </a:ext>
            </a:extLst>
          </p:cNvPr>
          <p:cNvGraphicFramePr>
            <a:graphicFrameLocks noGrp="1"/>
          </p:cNvGraphicFramePr>
          <p:nvPr>
            <p:extLst>
              <p:ext uri="{D42A27DB-BD31-4B8C-83A1-F6EECF244321}">
                <p14:modId xmlns:p14="http://schemas.microsoft.com/office/powerpoint/2010/main" val="3947830594"/>
              </p:ext>
            </p:extLst>
          </p:nvPr>
        </p:nvGraphicFramePr>
        <p:xfrm>
          <a:off x="578634" y="24480262"/>
          <a:ext cx="10001724" cy="6947578"/>
        </p:xfrm>
        <a:graphic>
          <a:graphicData uri="http://schemas.openxmlformats.org/drawingml/2006/table">
            <a:tbl>
              <a:tblPr/>
              <a:tblGrid>
                <a:gridCol w="5000862">
                  <a:extLst>
                    <a:ext uri="{9D8B030D-6E8A-4147-A177-3AD203B41FA5}">
                      <a16:colId xmlns:a16="http://schemas.microsoft.com/office/drawing/2014/main" val="3527394550"/>
                    </a:ext>
                  </a:extLst>
                </a:gridCol>
                <a:gridCol w="5000862">
                  <a:extLst>
                    <a:ext uri="{9D8B030D-6E8A-4147-A177-3AD203B41FA5}">
                      <a16:colId xmlns:a16="http://schemas.microsoft.com/office/drawing/2014/main" val="391884868"/>
                    </a:ext>
                  </a:extLst>
                </a:gridCol>
              </a:tblGrid>
              <a:tr h="697339">
                <a:tc>
                  <a:txBody>
                    <a:bodyPr/>
                    <a:lstStyle/>
                    <a:p>
                      <a:r>
                        <a:rPr lang="en-IE" sz="2500"/>
                        <a:t>Aspect</a:t>
                      </a:r>
                    </a:p>
                  </a:txBody>
                  <a:tcPr anchor="ctr">
                    <a:lnL>
                      <a:noFill/>
                    </a:lnL>
                    <a:lnR>
                      <a:noFill/>
                    </a:lnR>
                    <a:lnT>
                      <a:noFill/>
                    </a:lnT>
                    <a:lnB>
                      <a:noFill/>
                    </a:lnB>
                    <a:noFill/>
                  </a:tcPr>
                </a:tc>
                <a:tc>
                  <a:txBody>
                    <a:bodyPr/>
                    <a:lstStyle/>
                    <a:p>
                      <a:r>
                        <a:rPr lang="en-IE" sz="2500"/>
                        <a:t>Detail</a:t>
                      </a:r>
                    </a:p>
                  </a:txBody>
                  <a:tcPr anchor="ctr">
                    <a:lnL>
                      <a:noFill/>
                    </a:lnL>
                    <a:lnR>
                      <a:noFill/>
                    </a:lnR>
                    <a:lnT>
                      <a:noFill/>
                    </a:lnT>
                    <a:lnB>
                      <a:noFill/>
                    </a:lnB>
                    <a:noFill/>
                  </a:tcPr>
                </a:tc>
                <a:extLst>
                  <a:ext uri="{0D108BD9-81ED-4DB2-BD59-A6C34878D82A}">
                    <a16:rowId xmlns:a16="http://schemas.microsoft.com/office/drawing/2014/main" val="2927882609"/>
                  </a:ext>
                </a:extLst>
              </a:tr>
              <a:tr h="697339">
                <a:tc>
                  <a:txBody>
                    <a:bodyPr/>
                    <a:lstStyle/>
                    <a:p>
                      <a:r>
                        <a:rPr lang="en-IE" sz="2500" b="1" dirty="0"/>
                        <a:t>Source</a:t>
                      </a:r>
                      <a:endParaRPr lang="en-IE" sz="2500" dirty="0"/>
                    </a:p>
                  </a:txBody>
                  <a:tcPr anchor="ctr">
                    <a:lnL>
                      <a:noFill/>
                    </a:lnL>
                    <a:lnR>
                      <a:noFill/>
                    </a:lnR>
                    <a:lnT>
                      <a:noFill/>
                    </a:lnT>
                    <a:lnB>
                      <a:noFill/>
                    </a:lnB>
                    <a:noFill/>
                  </a:tcPr>
                </a:tc>
                <a:tc>
                  <a:txBody>
                    <a:bodyPr/>
                    <a:lstStyle/>
                    <a:p>
                      <a:r>
                        <a:rPr lang="en-IE" sz="2500"/>
                        <a:t>Eurostat datasets, downloaded Apr 2024</a:t>
                      </a:r>
                    </a:p>
                  </a:txBody>
                  <a:tcPr anchor="ctr">
                    <a:lnL>
                      <a:noFill/>
                    </a:lnL>
                    <a:lnR>
                      <a:noFill/>
                    </a:lnR>
                    <a:lnT>
                      <a:noFill/>
                    </a:lnT>
                    <a:lnB>
                      <a:noFill/>
                    </a:lnB>
                    <a:noFill/>
                  </a:tcPr>
                </a:tc>
                <a:extLst>
                  <a:ext uri="{0D108BD9-81ED-4DB2-BD59-A6C34878D82A}">
                    <a16:rowId xmlns:a16="http://schemas.microsoft.com/office/drawing/2014/main" val="2519255662"/>
                  </a:ext>
                </a:extLst>
              </a:tr>
              <a:tr h="697339">
                <a:tc>
                  <a:txBody>
                    <a:bodyPr/>
                    <a:lstStyle/>
                    <a:p>
                      <a:r>
                        <a:rPr lang="en-IE" sz="2500" b="1"/>
                        <a:t>Temporal Range</a:t>
                      </a:r>
                      <a:endParaRPr lang="en-IE" sz="2500"/>
                    </a:p>
                  </a:txBody>
                  <a:tcPr anchor="ctr">
                    <a:lnL>
                      <a:noFill/>
                    </a:lnL>
                    <a:lnR>
                      <a:noFill/>
                    </a:lnR>
                    <a:lnT>
                      <a:noFill/>
                    </a:lnT>
                    <a:lnB>
                      <a:noFill/>
                    </a:lnB>
                    <a:noFill/>
                  </a:tcPr>
                </a:tc>
                <a:tc>
                  <a:txBody>
                    <a:bodyPr/>
                    <a:lstStyle/>
                    <a:p>
                      <a:r>
                        <a:rPr lang="fr-FR" sz="2500"/>
                        <a:t>Q1 2020 → Q3 2024 (19 quarters)</a:t>
                      </a:r>
                    </a:p>
                  </a:txBody>
                  <a:tcPr anchor="ctr">
                    <a:lnL>
                      <a:noFill/>
                    </a:lnL>
                    <a:lnR>
                      <a:noFill/>
                    </a:lnR>
                    <a:lnT>
                      <a:noFill/>
                    </a:lnT>
                    <a:lnB>
                      <a:noFill/>
                    </a:lnB>
                    <a:noFill/>
                  </a:tcPr>
                </a:tc>
                <a:extLst>
                  <a:ext uri="{0D108BD9-81ED-4DB2-BD59-A6C34878D82A}">
                    <a16:rowId xmlns:a16="http://schemas.microsoft.com/office/drawing/2014/main" val="1882442953"/>
                  </a:ext>
                </a:extLst>
              </a:tr>
              <a:tr h="697339">
                <a:tc>
                  <a:txBody>
                    <a:bodyPr/>
                    <a:lstStyle/>
                    <a:p>
                      <a:r>
                        <a:rPr lang="en-IE" sz="2500" b="1"/>
                        <a:t>Records</a:t>
                      </a:r>
                      <a:endParaRPr lang="en-IE" sz="2500"/>
                    </a:p>
                  </a:txBody>
                  <a:tcPr anchor="ctr">
                    <a:lnL>
                      <a:noFill/>
                    </a:lnL>
                    <a:lnR>
                      <a:noFill/>
                    </a:lnR>
                    <a:lnT>
                      <a:noFill/>
                    </a:lnT>
                    <a:lnB>
                      <a:noFill/>
                    </a:lnB>
                    <a:noFill/>
                  </a:tcPr>
                </a:tc>
                <a:tc>
                  <a:txBody>
                    <a:bodyPr/>
                    <a:lstStyle/>
                    <a:p>
                      <a:r>
                        <a:rPr lang="en-IE" sz="2500"/>
                        <a:t>310 NUTS‑level regions</a:t>
                      </a:r>
                    </a:p>
                  </a:txBody>
                  <a:tcPr anchor="ctr">
                    <a:lnL>
                      <a:noFill/>
                    </a:lnL>
                    <a:lnR>
                      <a:noFill/>
                    </a:lnR>
                    <a:lnT>
                      <a:noFill/>
                    </a:lnT>
                    <a:lnB>
                      <a:noFill/>
                    </a:lnB>
                    <a:noFill/>
                  </a:tcPr>
                </a:tc>
                <a:extLst>
                  <a:ext uri="{0D108BD9-81ED-4DB2-BD59-A6C34878D82A}">
                    <a16:rowId xmlns:a16="http://schemas.microsoft.com/office/drawing/2014/main" val="806480515"/>
                  </a:ext>
                </a:extLst>
              </a:tr>
              <a:tr h="3304782">
                <a:tc>
                  <a:txBody>
                    <a:bodyPr/>
                    <a:lstStyle/>
                    <a:p>
                      <a:r>
                        <a:rPr lang="en-IE" sz="2500" b="1"/>
                        <a:t>Raw Features</a:t>
                      </a:r>
                      <a:r>
                        <a:rPr lang="en-IE" sz="2500"/>
                        <a:t> (29)</a:t>
                      </a:r>
                    </a:p>
                  </a:txBody>
                  <a:tcPr anchor="ctr">
                    <a:lnL>
                      <a:noFill/>
                    </a:lnL>
                    <a:lnR>
                      <a:noFill/>
                    </a:lnR>
                    <a:lnT>
                      <a:noFill/>
                    </a:lnT>
                    <a:lnB>
                      <a:noFill/>
                    </a:lnB>
                    <a:noFill/>
                  </a:tcPr>
                </a:tc>
                <a:tc>
                  <a:txBody>
                    <a:bodyPr/>
                    <a:lstStyle/>
                    <a:p>
                      <a:r>
                        <a:rPr lang="en-IE" sz="2500" dirty="0"/>
                        <a:t>19 quarterly price indices ● GDP growth % ● Average income (€) ● Unemployment % ● Population growth % ● Urbanisation % ● Interest rate % ● Climate zone (3) ● Region class (5)</a:t>
                      </a:r>
                    </a:p>
                  </a:txBody>
                  <a:tcPr anchor="ctr">
                    <a:lnL>
                      <a:noFill/>
                    </a:lnL>
                    <a:lnR>
                      <a:noFill/>
                    </a:lnR>
                    <a:lnT>
                      <a:noFill/>
                    </a:lnT>
                    <a:lnB>
                      <a:noFill/>
                    </a:lnB>
                    <a:noFill/>
                  </a:tcPr>
                </a:tc>
                <a:extLst>
                  <a:ext uri="{0D108BD9-81ED-4DB2-BD59-A6C34878D82A}">
                    <a16:rowId xmlns:a16="http://schemas.microsoft.com/office/drawing/2014/main" val="4007254077"/>
                  </a:ext>
                </a:extLst>
              </a:tr>
              <a:tr h="697339">
                <a:tc>
                  <a:txBody>
                    <a:bodyPr/>
                    <a:lstStyle/>
                    <a:p>
                      <a:r>
                        <a:rPr lang="en-IE" sz="2500" b="1"/>
                        <a:t>Target</a:t>
                      </a:r>
                      <a:endParaRPr lang="en-IE" sz="2500"/>
                    </a:p>
                  </a:txBody>
                  <a:tcPr anchor="ctr">
                    <a:lnL>
                      <a:noFill/>
                    </a:lnL>
                    <a:lnR>
                      <a:noFill/>
                    </a:lnR>
                    <a:lnT>
                      <a:noFill/>
                    </a:lnT>
                    <a:lnB>
                      <a:noFill/>
                    </a:lnB>
                    <a:noFill/>
                  </a:tcPr>
                </a:tc>
                <a:tc>
                  <a:txBody>
                    <a:bodyPr/>
                    <a:lstStyle/>
                    <a:p>
                      <a:r>
                        <a:rPr lang="en-US" sz="2500" dirty="0"/>
                        <a:t>Price index in </a:t>
                      </a:r>
                      <a:r>
                        <a:rPr lang="en-US" sz="2500" b="1" dirty="0"/>
                        <a:t>Q3 2024</a:t>
                      </a:r>
                      <a:r>
                        <a:rPr lang="en-US" sz="2500" dirty="0"/>
                        <a:t> (contin­uous)</a:t>
                      </a:r>
                    </a:p>
                  </a:txBody>
                  <a:tcPr anchor="ctr">
                    <a:lnL>
                      <a:noFill/>
                    </a:lnL>
                    <a:lnR>
                      <a:noFill/>
                    </a:lnR>
                    <a:lnT>
                      <a:noFill/>
                    </a:lnT>
                    <a:lnB>
                      <a:noFill/>
                    </a:lnB>
                    <a:noFill/>
                  </a:tcPr>
                </a:tc>
                <a:extLst>
                  <a:ext uri="{0D108BD9-81ED-4DB2-BD59-A6C34878D82A}">
                    <a16:rowId xmlns:a16="http://schemas.microsoft.com/office/drawing/2014/main" val="519053016"/>
                  </a:ext>
                </a:extLst>
              </a:tr>
            </a:tbl>
          </a:graphicData>
        </a:graphic>
      </p:graphicFrame>
      <p:sp>
        <p:nvSpPr>
          <p:cNvPr id="21" name="Rectangle 1">
            <a:extLst>
              <a:ext uri="{FF2B5EF4-FFF2-40B4-BE49-F238E27FC236}">
                <a16:creationId xmlns:a16="http://schemas.microsoft.com/office/drawing/2014/main" id="{F3932F39-1C54-0736-4B01-EDB9057D77F2}"/>
              </a:ext>
            </a:extLst>
          </p:cNvPr>
          <p:cNvSpPr>
            <a:spLocks noGrp="1" noChangeArrowheads="1"/>
          </p:cNvSpPr>
          <p:nvPr>
            <p:ph type="body" sz="quarter" idx="21"/>
          </p:nvPr>
        </p:nvSpPr>
        <p:spPr bwMode="auto">
          <a:xfrm>
            <a:off x="11523829" y="6544111"/>
            <a:ext cx="1003458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Mean Q3 2024 index = 163.2; σ = 28.5 (wide dispersion).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Income correlates strongly with price (ρ = 0.78); unemployment shows inverse correlation (ρ = ‑0.65).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Boxplots reveal higher median prices in temperate climate zones.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Heatmap showcases multicollinearity among lagged quarters; non‑linear models tolerate this.</a:t>
            </a:r>
          </a:p>
        </p:txBody>
      </p:sp>
      <p:pic>
        <p:nvPicPr>
          <p:cNvPr id="26" name="Picture 25">
            <a:extLst>
              <a:ext uri="{FF2B5EF4-FFF2-40B4-BE49-F238E27FC236}">
                <a16:creationId xmlns:a16="http://schemas.microsoft.com/office/drawing/2014/main" id="{AD93B38B-F5CB-4BE2-FE6B-3FB810DFC1F9}"/>
              </a:ext>
            </a:extLst>
          </p:cNvPr>
          <p:cNvPicPr>
            <a:picLocks noChangeAspect="1"/>
          </p:cNvPicPr>
          <p:nvPr/>
        </p:nvPicPr>
        <p:blipFill>
          <a:blip r:embed="rId4"/>
          <a:stretch>
            <a:fillRect/>
          </a:stretch>
        </p:blipFill>
        <p:spPr>
          <a:xfrm>
            <a:off x="11496443" y="8965204"/>
            <a:ext cx="9976310" cy="8046687"/>
          </a:xfrm>
          <a:prstGeom prst="rect">
            <a:avLst/>
          </a:prstGeom>
        </p:spPr>
      </p:pic>
      <p:sp>
        <p:nvSpPr>
          <p:cNvPr id="51" name="TextBox 50">
            <a:extLst>
              <a:ext uri="{FF2B5EF4-FFF2-40B4-BE49-F238E27FC236}">
                <a16:creationId xmlns:a16="http://schemas.microsoft.com/office/drawing/2014/main" id="{B5052C18-B05E-4281-3E71-C5A72345A68F}"/>
              </a:ext>
            </a:extLst>
          </p:cNvPr>
          <p:cNvSpPr txBox="1"/>
          <p:nvPr/>
        </p:nvSpPr>
        <p:spPr>
          <a:xfrm>
            <a:off x="11501760" y="19952036"/>
            <a:ext cx="9920290" cy="3939540"/>
          </a:xfrm>
          <a:prstGeom prst="rect">
            <a:avLst/>
          </a:prstGeom>
          <a:noFill/>
        </p:spPr>
        <p:txBody>
          <a:bodyPr wrap="square">
            <a:spAutoFit/>
          </a:bodyPr>
          <a:lstStyle/>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Interaction:</a:t>
            </a:r>
            <a:r>
              <a:rPr lang="en-IE" sz="2500" dirty="0">
                <a:latin typeface="Times New Roman" panose="02020603050405020304" pitchFamily="18" charset="0"/>
                <a:cs typeface="Times New Roman" panose="02020603050405020304" pitchFamily="18" charset="0"/>
              </a:rPr>
              <a:t> </a:t>
            </a:r>
            <a:r>
              <a:rPr lang="en-IE" sz="2500" b="1" dirty="0">
                <a:latin typeface="Times New Roman" panose="02020603050405020304" pitchFamily="18" charset="0"/>
                <a:cs typeface="Times New Roman" panose="02020603050405020304" pitchFamily="18" charset="0"/>
              </a:rPr>
              <a:t>GDP × Urbanisation</a:t>
            </a:r>
            <a:r>
              <a:rPr lang="en-IE" sz="2500" dirty="0">
                <a:latin typeface="Times New Roman" panose="02020603050405020304" pitchFamily="18" charset="0"/>
                <a:cs typeface="Times New Roman" panose="02020603050405020304" pitchFamily="18" charset="0"/>
              </a:rPr>
              <a:t> – captures economic density effects.</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Ratio:</a:t>
            </a:r>
            <a:r>
              <a:rPr lang="en-IE" sz="2500" dirty="0">
                <a:latin typeface="Times New Roman" panose="02020603050405020304" pitchFamily="18" charset="0"/>
                <a:cs typeface="Times New Roman" panose="02020603050405020304" pitchFamily="18" charset="0"/>
              </a:rPr>
              <a:t> </a:t>
            </a:r>
            <a:r>
              <a:rPr lang="en-IE" sz="2500" b="1" dirty="0">
                <a:latin typeface="Times New Roman" panose="02020603050405020304" pitchFamily="18" charset="0"/>
                <a:cs typeface="Times New Roman" panose="02020603050405020304" pitchFamily="18" charset="0"/>
              </a:rPr>
              <a:t>Income / (Unemployment + 1)</a:t>
            </a:r>
            <a:r>
              <a:rPr lang="en-IE" sz="2500" dirty="0">
                <a:latin typeface="Times New Roman" panose="02020603050405020304" pitchFamily="18" charset="0"/>
                <a:cs typeface="Times New Roman" panose="02020603050405020304" pitchFamily="18" charset="0"/>
              </a:rPr>
              <a:t> – proxies effective purchasing power.</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One‑Hot Encoding:</a:t>
            </a:r>
            <a:r>
              <a:rPr lang="en-IE" sz="2500" dirty="0">
                <a:latin typeface="Times New Roman" panose="02020603050405020304" pitchFamily="18" charset="0"/>
                <a:cs typeface="Times New Roman" panose="02020603050405020304" pitchFamily="18" charset="0"/>
              </a:rPr>
              <a:t> Region (5), Climate Zone (3) → expands to 8 binary columns.</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Scaling:</a:t>
            </a:r>
            <a:r>
              <a:rPr lang="en-IE" sz="2500" dirty="0">
                <a:latin typeface="Times New Roman" panose="02020603050405020304" pitchFamily="18" charset="0"/>
                <a:cs typeface="Times New Roman" panose="02020603050405020304" pitchFamily="18" charset="0"/>
              </a:rPr>
              <a:t> </a:t>
            </a:r>
            <a:r>
              <a:rPr lang="en-IE" sz="2500" dirty="0" err="1">
                <a:latin typeface="Times New Roman" panose="02020603050405020304" pitchFamily="18" charset="0"/>
                <a:cs typeface="Times New Roman" panose="02020603050405020304" pitchFamily="18" charset="0"/>
              </a:rPr>
              <a:t>StandardScaler</a:t>
            </a:r>
            <a:r>
              <a:rPr lang="en-IE" sz="2500" dirty="0">
                <a:latin typeface="Times New Roman" panose="02020603050405020304" pitchFamily="18" charset="0"/>
                <a:cs typeface="Times New Roman" panose="02020603050405020304" pitchFamily="18" charset="0"/>
              </a:rPr>
              <a:t> applied </a:t>
            </a:r>
            <a:r>
              <a:rPr lang="en-IE" sz="2500" i="1" dirty="0">
                <a:latin typeface="Times New Roman" panose="02020603050405020304" pitchFamily="18" charset="0"/>
                <a:cs typeface="Times New Roman" panose="02020603050405020304" pitchFamily="18" charset="0"/>
              </a:rPr>
              <a:t>only</a:t>
            </a:r>
            <a:r>
              <a:rPr lang="en-IE" sz="2500" dirty="0">
                <a:latin typeface="Times New Roman" panose="02020603050405020304" pitchFamily="18" charset="0"/>
                <a:cs typeface="Times New Roman" panose="02020603050405020304" pitchFamily="18" charset="0"/>
              </a:rPr>
              <a:t> to numeric columns for SVR &amp; KNN; tree ensembles ingest raw values.</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Train/Test Split:</a:t>
            </a:r>
            <a:r>
              <a:rPr lang="en-IE" sz="2500" dirty="0">
                <a:latin typeface="Times New Roman" panose="02020603050405020304" pitchFamily="18" charset="0"/>
                <a:cs typeface="Times New Roman" panose="02020603050405020304" pitchFamily="18" charset="0"/>
              </a:rPr>
              <a:t> 80 % / 20 % stratified by region (to maintain geographic diversity).</a:t>
            </a:r>
          </a:p>
          <a:p>
            <a:r>
              <a:rPr lang="en-IE" sz="2500" dirty="0">
                <a:latin typeface="Times New Roman" panose="02020603050405020304" pitchFamily="18" charset="0"/>
                <a:cs typeface="Times New Roman" panose="02020603050405020304" pitchFamily="18" charset="0"/>
              </a:rPr>
              <a:t>Resultant design matrix: </a:t>
            </a:r>
            <a:r>
              <a:rPr lang="en-IE" sz="2500" b="1" dirty="0">
                <a:latin typeface="Times New Roman" panose="02020603050405020304" pitchFamily="18" charset="0"/>
                <a:cs typeface="Times New Roman" panose="02020603050405020304" pitchFamily="18" charset="0"/>
              </a:rPr>
              <a:t>46 predictors</a:t>
            </a:r>
            <a:r>
              <a:rPr lang="en-IE" sz="2500" dirty="0">
                <a:latin typeface="Times New Roman" panose="02020603050405020304" pitchFamily="18" charset="0"/>
                <a:cs typeface="Times New Roman" panose="02020603050405020304" pitchFamily="18" charset="0"/>
              </a:rPr>
              <a:t> × 310 rows.</a:t>
            </a:r>
          </a:p>
        </p:txBody>
      </p:sp>
      <p:pic>
        <p:nvPicPr>
          <p:cNvPr id="52" name="Picture 51" descr="A diagram of a diagram&#10;&#10;AI-generated content may be incorrect.">
            <a:extLst>
              <a:ext uri="{FF2B5EF4-FFF2-40B4-BE49-F238E27FC236}">
                <a16:creationId xmlns:a16="http://schemas.microsoft.com/office/drawing/2014/main" id="{897C0E8A-5A33-40EA-0A8E-108DAA8173C7}"/>
              </a:ext>
            </a:extLst>
          </p:cNvPr>
          <p:cNvPicPr>
            <a:picLocks noChangeAspect="1"/>
          </p:cNvPicPr>
          <p:nvPr/>
        </p:nvPicPr>
        <p:blipFill>
          <a:blip r:embed="rId5"/>
          <a:stretch>
            <a:fillRect/>
          </a:stretch>
        </p:blipFill>
        <p:spPr>
          <a:xfrm>
            <a:off x="11510429" y="25249727"/>
            <a:ext cx="9995508" cy="5408649"/>
          </a:xfrm>
          <a:prstGeom prst="rect">
            <a:avLst/>
          </a:prstGeom>
        </p:spPr>
      </p:pic>
      <p:sp>
        <p:nvSpPr>
          <p:cNvPr id="61" name="Rectangle 2">
            <a:extLst>
              <a:ext uri="{FF2B5EF4-FFF2-40B4-BE49-F238E27FC236}">
                <a16:creationId xmlns:a16="http://schemas.microsoft.com/office/drawing/2014/main" id="{DD6C8CDC-40B0-A082-B919-96D13AC52118}"/>
              </a:ext>
            </a:extLst>
          </p:cNvPr>
          <p:cNvSpPr>
            <a:spLocks noGrp="1" noChangeArrowheads="1"/>
          </p:cNvSpPr>
          <p:nvPr>
            <p:ph type="body" sz="quarter" idx="23"/>
          </p:nvPr>
        </p:nvSpPr>
        <p:spPr bwMode="auto">
          <a:xfrm>
            <a:off x="22402804" y="6799759"/>
            <a:ext cx="100584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CRISP‑DM workflow</a:t>
            </a:r>
            <a:r>
              <a:rPr kumimoji="0" lang="en-US" altLang="en-US" b="0" i="0" u="none" strike="noStrike" cap="none" normalizeH="0" baseline="0" dirty="0">
                <a:ln>
                  <a:noFill/>
                </a:ln>
                <a:solidFill>
                  <a:schemeClr val="tx1"/>
                </a:solidFill>
                <a:effectLst/>
              </a:rPr>
              <a:t>: Business → Data → Modeling → Evaluation →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Algorithms tested (with </a:t>
            </a:r>
            <a:r>
              <a:rPr kumimoji="0" lang="en-US" altLang="en-US" b="1" i="0" u="none" strike="noStrike" cap="none" normalizeH="0" baseline="0" dirty="0" err="1">
                <a:ln>
                  <a:noFill/>
                </a:ln>
                <a:solidFill>
                  <a:schemeClr val="tx1"/>
                </a:solidFill>
                <a:effectLst/>
              </a:rPr>
              <a:t>GridSearch</a:t>
            </a:r>
            <a:r>
              <a:rPr kumimoji="0" lang="en-US" altLang="en-US" b="1" i="0" u="none" strike="noStrike" cap="none" normalizeH="0" baseline="0" dirty="0">
                <a:ln>
                  <a:noFill/>
                </a:ln>
                <a:solidFill>
                  <a:schemeClr val="tx1"/>
                </a:solidFill>
                <a:effectLst/>
              </a:rPr>
              <a:t> ranges)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rPr>
              <a:t>Linear Regression</a:t>
            </a:r>
            <a:r>
              <a:rPr kumimoji="0" lang="en-US" altLang="en-US" b="0" i="0" u="none" strike="noStrike" cap="none" normalizeH="0" baseline="0" dirty="0">
                <a:ln>
                  <a:noFill/>
                </a:ln>
                <a:solidFill>
                  <a:schemeClr val="tx1"/>
                </a:solidFill>
                <a:effectLst/>
              </a:rPr>
              <a:t> (baseline, no tuning)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rPr>
              <a:t>Random Forest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n_estim</a:t>
            </a:r>
            <a:r>
              <a:rPr kumimoji="0" lang="en-US" altLang="en-US" b="0" i="0" u="none" strike="noStrike" cap="none" normalizeH="0" baseline="0" dirty="0">
                <a:ln>
                  <a:noFill/>
                </a:ln>
                <a:solidFill>
                  <a:schemeClr val="tx1"/>
                </a:solidFill>
                <a:effectLst/>
              </a:rPr>
              <a:t> = 100‑200, depth = 10‑None}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rPr>
              <a:t>Gradient Boosting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n_estim</a:t>
            </a:r>
            <a:r>
              <a:rPr kumimoji="0" lang="en-US" altLang="en-US" b="0" i="0" u="none" strike="noStrike" cap="none" normalizeH="0" baseline="0" dirty="0">
                <a:ln>
                  <a:noFill/>
                </a:ln>
                <a:solidFill>
                  <a:schemeClr val="tx1"/>
                </a:solidFill>
                <a:effectLst/>
              </a:rPr>
              <a:t> = 100‑200, </a:t>
            </a:r>
            <a:r>
              <a:rPr kumimoji="0" lang="en-US" altLang="en-US" b="0" i="0" u="none" strike="noStrike" cap="none" normalizeH="0" baseline="0" dirty="0" err="1">
                <a:ln>
                  <a:noFill/>
                </a:ln>
                <a:solidFill>
                  <a:schemeClr val="tx1"/>
                </a:solidFill>
                <a:effectLst/>
              </a:rPr>
              <a:t>lr</a:t>
            </a:r>
            <a:r>
              <a:rPr kumimoji="0" lang="en-US" altLang="en-US" b="0" i="0" u="none" strike="noStrike" cap="none" normalizeH="0" baseline="0" dirty="0">
                <a:ln>
                  <a:noFill/>
                </a:ln>
                <a:solidFill>
                  <a:schemeClr val="tx1"/>
                </a:solidFill>
                <a:effectLst/>
              </a:rPr>
              <a:t> = 0.05‑0.1}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rPr>
              <a:t>XGBoost</a:t>
            </a:r>
            <a:r>
              <a:rPr kumimoji="0" lang="en-US" altLang="en-US" b="0" i="0" u="none" strike="noStrike" cap="none" normalizeH="0" baseline="0" dirty="0">
                <a:ln>
                  <a:noFill/>
                </a:ln>
                <a:solidFill>
                  <a:schemeClr val="tx1"/>
                </a:solidFill>
                <a:effectLst/>
              </a:rPr>
              <a:t> {depth = 5, subsample = 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SVR (RBF)</a:t>
            </a:r>
            <a:r>
              <a:rPr kumimoji="0" lang="en-US" altLang="en-US" b="0" i="0" u="none" strike="noStrike" cap="none" normalizeH="0" baseline="0" dirty="0">
                <a:ln>
                  <a:noFill/>
                </a:ln>
                <a:solidFill>
                  <a:schemeClr val="tx1"/>
                </a:solidFill>
                <a:effectLst/>
              </a:rPr>
              <a:t> {C = 100, ε = 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KNN Regressor</a:t>
            </a:r>
            <a:r>
              <a:rPr kumimoji="0" lang="en-US" altLang="en-US" b="0" i="0" u="none" strike="noStrike" cap="none" normalizeH="0" baseline="0" dirty="0">
                <a:ln>
                  <a:noFill/>
                </a:ln>
                <a:solidFill>
                  <a:schemeClr val="tx1"/>
                </a:solidFill>
                <a:effectLst/>
              </a:rPr>
              <a:t> {k = 5, weights = uniform}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Cross‑Validation:</a:t>
            </a:r>
            <a:r>
              <a:rPr kumimoji="0" lang="en-US" altLang="en-US" b="0" i="0" u="none" strike="noStrike" cap="none" normalizeH="0" baseline="0" dirty="0">
                <a:ln>
                  <a:noFill/>
                </a:ln>
                <a:solidFill>
                  <a:schemeClr val="tx1"/>
                </a:solidFill>
                <a:effectLst/>
              </a:rPr>
              <a:t> 5‑fold </a:t>
            </a:r>
            <a:r>
              <a:rPr kumimoji="0" lang="en-US" altLang="en-US" b="0" i="0" u="none" strike="noStrike" cap="none" normalizeH="0" baseline="0" dirty="0" err="1">
                <a:ln>
                  <a:noFill/>
                </a:ln>
                <a:solidFill>
                  <a:schemeClr val="tx1"/>
                </a:solidFill>
                <a:effectLst/>
              </a:rPr>
              <a:t>GridSearchCV</a:t>
            </a:r>
            <a:r>
              <a:rPr kumimoji="0" lang="en-US" altLang="en-US" b="0" i="0" u="none" strike="noStrike" cap="none" normalizeH="0" baseline="0" dirty="0">
                <a:ln>
                  <a:noFill/>
                </a:ln>
                <a:solidFill>
                  <a:schemeClr val="tx1"/>
                </a:solidFill>
                <a:effectLst/>
              </a:rPr>
              <a:t> (score = R²).</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Evaluation Metrics:</a:t>
            </a:r>
            <a:r>
              <a:rPr kumimoji="0" lang="en-US" altLang="en-US" b="0" i="0" u="none" strike="noStrike" cap="none" normalizeH="0" baseline="0" dirty="0">
                <a:ln>
                  <a:noFill/>
                </a:ln>
                <a:solidFill>
                  <a:schemeClr val="tx1"/>
                </a:solidFill>
                <a:effectLst/>
              </a:rPr>
              <a:t> R² (explained variance), RMSE (</a:t>
            </a:r>
            <a:r>
              <a:rPr kumimoji="0" lang="en-US" altLang="en-US" b="0" i="0" u="none" strike="noStrike" cap="none" normalizeH="0" baseline="0" dirty="0" err="1">
                <a:ln>
                  <a:noFill/>
                </a:ln>
                <a:solidFill>
                  <a:schemeClr val="tx1"/>
                </a:solidFill>
                <a:effectLst/>
              </a:rPr>
              <a:t>penalises</a:t>
            </a:r>
            <a:r>
              <a:rPr kumimoji="0" lang="en-US" altLang="en-US" b="0" i="0" u="none" strike="noStrike" cap="none" normalizeH="0" baseline="0" dirty="0">
                <a:ln>
                  <a:noFill/>
                </a:ln>
                <a:solidFill>
                  <a:schemeClr val="tx1"/>
                </a:solidFill>
                <a:effectLst/>
              </a:rPr>
              <a:t> large errors), MAE (mean error).</a:t>
            </a:r>
          </a:p>
        </p:txBody>
      </p:sp>
      <p:sp>
        <p:nvSpPr>
          <p:cNvPr id="62" name="Text Placeholder 7">
            <a:extLst>
              <a:ext uri="{FF2B5EF4-FFF2-40B4-BE49-F238E27FC236}">
                <a16:creationId xmlns:a16="http://schemas.microsoft.com/office/drawing/2014/main" id="{714D4095-C0D4-6691-8E8F-CF0A88C02615}"/>
              </a:ext>
            </a:extLst>
          </p:cNvPr>
          <p:cNvSpPr txBox="1">
            <a:spLocks/>
          </p:cNvSpPr>
          <p:nvPr/>
        </p:nvSpPr>
        <p:spPr>
          <a:xfrm>
            <a:off x="22418449" y="12625945"/>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a:solidFill>
                  <a:schemeClr val="tx2"/>
                </a:solidFill>
                <a:cs typeface="Arial" panose="020B0604020202020204" pitchFamily="34" charset="0"/>
              </a:rPr>
              <a:t>R</a:t>
            </a:r>
            <a:r>
              <a:rPr lang="en-IE" dirty="0">
                <a:solidFill>
                  <a:schemeClr val="tx2"/>
                </a:solidFill>
                <a:cs typeface="Arial" panose="020B0604020202020204" pitchFamily="34" charset="0"/>
              </a:rPr>
              <a:t>ESULTS</a:t>
            </a:r>
            <a:endParaRPr lang="en-US" dirty="0">
              <a:solidFill>
                <a:schemeClr val="tx2"/>
              </a:solidFill>
              <a:cs typeface="Arial" panose="020B0604020202020204" pitchFamily="34" charset="0"/>
            </a:endParaRPr>
          </a:p>
        </p:txBody>
      </p:sp>
      <p:graphicFrame>
        <p:nvGraphicFramePr>
          <p:cNvPr id="4096" name="Table 4095">
            <a:extLst>
              <a:ext uri="{FF2B5EF4-FFF2-40B4-BE49-F238E27FC236}">
                <a16:creationId xmlns:a16="http://schemas.microsoft.com/office/drawing/2014/main" id="{83AEFA4A-148C-72D3-0E03-6EEC716EDE80}"/>
              </a:ext>
            </a:extLst>
          </p:cNvPr>
          <p:cNvGraphicFramePr>
            <a:graphicFrameLocks noGrp="1"/>
          </p:cNvGraphicFramePr>
          <p:nvPr>
            <p:extLst>
              <p:ext uri="{D42A27DB-BD31-4B8C-83A1-F6EECF244321}">
                <p14:modId xmlns:p14="http://schemas.microsoft.com/office/powerpoint/2010/main" val="827819372"/>
              </p:ext>
            </p:extLst>
          </p:nvPr>
        </p:nvGraphicFramePr>
        <p:xfrm>
          <a:off x="22434436" y="13848415"/>
          <a:ext cx="10058400" cy="11401313"/>
        </p:xfrm>
        <a:graphic>
          <a:graphicData uri="http://schemas.openxmlformats.org/drawingml/2006/table">
            <a:tbl>
              <a:tblPr/>
              <a:tblGrid>
                <a:gridCol w="2514600">
                  <a:extLst>
                    <a:ext uri="{9D8B030D-6E8A-4147-A177-3AD203B41FA5}">
                      <a16:colId xmlns:a16="http://schemas.microsoft.com/office/drawing/2014/main" val="2946214470"/>
                    </a:ext>
                  </a:extLst>
                </a:gridCol>
                <a:gridCol w="2514600">
                  <a:extLst>
                    <a:ext uri="{9D8B030D-6E8A-4147-A177-3AD203B41FA5}">
                      <a16:colId xmlns:a16="http://schemas.microsoft.com/office/drawing/2014/main" val="2871585100"/>
                    </a:ext>
                  </a:extLst>
                </a:gridCol>
                <a:gridCol w="2514600">
                  <a:extLst>
                    <a:ext uri="{9D8B030D-6E8A-4147-A177-3AD203B41FA5}">
                      <a16:colId xmlns:a16="http://schemas.microsoft.com/office/drawing/2014/main" val="93170946"/>
                    </a:ext>
                  </a:extLst>
                </a:gridCol>
                <a:gridCol w="2514600">
                  <a:extLst>
                    <a:ext uri="{9D8B030D-6E8A-4147-A177-3AD203B41FA5}">
                      <a16:colId xmlns:a16="http://schemas.microsoft.com/office/drawing/2014/main" val="4165681380"/>
                    </a:ext>
                  </a:extLst>
                </a:gridCol>
              </a:tblGrid>
              <a:tr h="1628759">
                <a:tc>
                  <a:txBody>
                    <a:bodyPr/>
                    <a:lstStyle/>
                    <a:p>
                      <a:r>
                        <a:rPr lang="en-IE" sz="2500">
                          <a:latin typeface="Times New Roman" panose="02020603050405020304" pitchFamily="18" charset="0"/>
                          <a:cs typeface="Times New Roman" panose="02020603050405020304" pitchFamily="18" charset="0"/>
                        </a:rPr>
                        <a:t>Model</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R²</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RMSE</a:t>
                      </a:r>
                    </a:p>
                  </a:txBody>
                  <a:tcPr anchor="ctr">
                    <a:lnL>
                      <a:noFill/>
                    </a:lnL>
                    <a:lnR>
                      <a:noFill/>
                    </a:lnR>
                    <a:lnT>
                      <a:noFill/>
                    </a:lnT>
                    <a:lnB>
                      <a:noFill/>
                    </a:lnB>
                    <a:noFill/>
                  </a:tcPr>
                </a:tc>
                <a:tc>
                  <a:txBody>
                    <a:bodyPr/>
                    <a:lstStyle/>
                    <a:p>
                      <a:r>
                        <a:rPr lang="en-IE" sz="2500" dirty="0">
                          <a:latin typeface="Times New Roman" panose="02020603050405020304" pitchFamily="18" charset="0"/>
                          <a:cs typeface="Times New Roman" panose="02020603050405020304" pitchFamily="18" charset="0"/>
                        </a:rPr>
                        <a:t>MAE</a:t>
                      </a:r>
                    </a:p>
                  </a:txBody>
                  <a:tcPr anchor="ctr">
                    <a:lnL>
                      <a:noFill/>
                    </a:lnL>
                    <a:lnR>
                      <a:noFill/>
                    </a:lnR>
                    <a:lnT>
                      <a:noFill/>
                    </a:lnT>
                    <a:lnB>
                      <a:noFill/>
                    </a:lnB>
                    <a:noFill/>
                  </a:tcPr>
                </a:tc>
                <a:extLst>
                  <a:ext uri="{0D108BD9-81ED-4DB2-BD59-A6C34878D82A}">
                    <a16:rowId xmlns:a16="http://schemas.microsoft.com/office/drawing/2014/main" val="3754072322"/>
                  </a:ext>
                </a:extLst>
              </a:tr>
              <a:tr h="1628759">
                <a:tc>
                  <a:txBody>
                    <a:bodyPr/>
                    <a:lstStyle/>
                    <a:p>
                      <a:r>
                        <a:rPr lang="en-IE" sz="2500" b="1">
                          <a:latin typeface="Times New Roman" panose="02020603050405020304" pitchFamily="18" charset="0"/>
                          <a:cs typeface="Times New Roman" panose="02020603050405020304" pitchFamily="18" charset="0"/>
                        </a:rPr>
                        <a:t>KNN</a:t>
                      </a:r>
                      <a:endParaRPr lang="en-IE" sz="25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E" sz="2500" b="1">
                          <a:latin typeface="Times New Roman" panose="02020603050405020304" pitchFamily="18" charset="0"/>
                          <a:cs typeface="Times New Roman" panose="02020603050405020304" pitchFamily="18" charset="0"/>
                        </a:rPr>
                        <a:t>0.9970</a:t>
                      </a:r>
                      <a:endParaRPr lang="en-IE" sz="25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E" sz="2500" b="1">
                          <a:latin typeface="Times New Roman" panose="02020603050405020304" pitchFamily="18" charset="0"/>
                          <a:cs typeface="Times New Roman" panose="02020603050405020304" pitchFamily="18" charset="0"/>
                        </a:rPr>
                        <a:t>2.05</a:t>
                      </a:r>
                      <a:endParaRPr lang="en-IE" sz="25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E" sz="2500" b="1" dirty="0">
                          <a:latin typeface="Times New Roman" panose="02020603050405020304" pitchFamily="18" charset="0"/>
                          <a:cs typeface="Times New Roman" panose="02020603050405020304" pitchFamily="18" charset="0"/>
                        </a:rPr>
                        <a:t>1.02</a:t>
                      </a:r>
                      <a:endParaRPr lang="en-IE" sz="25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527629218"/>
                  </a:ext>
                </a:extLst>
              </a:tr>
              <a:tr h="1628759">
                <a:tc>
                  <a:txBody>
                    <a:bodyPr/>
                    <a:lstStyle/>
                    <a:p>
                      <a:r>
                        <a:rPr lang="en-IE" sz="2500">
                          <a:latin typeface="Times New Roman" panose="02020603050405020304" pitchFamily="18" charset="0"/>
                          <a:cs typeface="Times New Roman" panose="02020603050405020304" pitchFamily="18" charset="0"/>
                        </a:rPr>
                        <a:t>SVR</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0.9932</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3.11</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2.36</a:t>
                      </a:r>
                    </a:p>
                  </a:txBody>
                  <a:tcPr anchor="ctr">
                    <a:lnL>
                      <a:noFill/>
                    </a:lnL>
                    <a:lnR>
                      <a:noFill/>
                    </a:lnR>
                    <a:lnT>
                      <a:noFill/>
                    </a:lnT>
                    <a:lnB>
                      <a:noFill/>
                    </a:lnB>
                    <a:noFill/>
                  </a:tcPr>
                </a:tc>
                <a:extLst>
                  <a:ext uri="{0D108BD9-81ED-4DB2-BD59-A6C34878D82A}">
                    <a16:rowId xmlns:a16="http://schemas.microsoft.com/office/drawing/2014/main" val="2321055554"/>
                  </a:ext>
                </a:extLst>
              </a:tr>
              <a:tr h="1628759">
                <a:tc>
                  <a:txBody>
                    <a:bodyPr/>
                    <a:lstStyle/>
                    <a:p>
                      <a:r>
                        <a:rPr lang="en-IE" sz="2500">
                          <a:latin typeface="Times New Roman" panose="02020603050405020304" pitchFamily="18" charset="0"/>
                          <a:cs typeface="Times New Roman" panose="02020603050405020304" pitchFamily="18" charset="0"/>
                        </a:rPr>
                        <a:t>Random Forest</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0.9880</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4.12</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1.67</a:t>
                      </a:r>
                    </a:p>
                  </a:txBody>
                  <a:tcPr anchor="ctr">
                    <a:lnL>
                      <a:noFill/>
                    </a:lnL>
                    <a:lnR>
                      <a:noFill/>
                    </a:lnR>
                    <a:lnT>
                      <a:noFill/>
                    </a:lnT>
                    <a:lnB>
                      <a:noFill/>
                    </a:lnB>
                    <a:noFill/>
                  </a:tcPr>
                </a:tc>
                <a:extLst>
                  <a:ext uri="{0D108BD9-81ED-4DB2-BD59-A6C34878D82A}">
                    <a16:rowId xmlns:a16="http://schemas.microsoft.com/office/drawing/2014/main" val="1905761763"/>
                  </a:ext>
                </a:extLst>
              </a:tr>
              <a:tr h="1628759">
                <a:tc>
                  <a:txBody>
                    <a:bodyPr/>
                    <a:lstStyle/>
                    <a:p>
                      <a:r>
                        <a:rPr lang="en-IE" sz="2500">
                          <a:latin typeface="Times New Roman" panose="02020603050405020304" pitchFamily="18" charset="0"/>
                          <a:cs typeface="Times New Roman" panose="02020603050405020304" pitchFamily="18" charset="0"/>
                        </a:rPr>
                        <a:t>Gradient Boosting</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0.9811</a:t>
                      </a:r>
                    </a:p>
                  </a:txBody>
                  <a:tcPr anchor="ctr">
                    <a:lnL>
                      <a:noFill/>
                    </a:lnL>
                    <a:lnR>
                      <a:noFill/>
                    </a:lnR>
                    <a:lnT>
                      <a:noFill/>
                    </a:lnT>
                    <a:lnB>
                      <a:noFill/>
                    </a:lnB>
                    <a:noFill/>
                  </a:tcPr>
                </a:tc>
                <a:tc>
                  <a:txBody>
                    <a:bodyPr/>
                    <a:lstStyle/>
                    <a:p>
                      <a:r>
                        <a:rPr lang="en-IE" sz="2500" dirty="0">
                          <a:latin typeface="Times New Roman" panose="02020603050405020304" pitchFamily="18" charset="0"/>
                          <a:cs typeface="Times New Roman" panose="02020603050405020304" pitchFamily="18" charset="0"/>
                        </a:rPr>
                        <a:t>5.18</a:t>
                      </a:r>
                    </a:p>
                  </a:txBody>
                  <a:tcPr anchor="ctr">
                    <a:lnL>
                      <a:noFill/>
                    </a:lnL>
                    <a:lnR>
                      <a:noFill/>
                    </a:lnR>
                    <a:lnT>
                      <a:noFill/>
                    </a:lnT>
                    <a:lnB>
                      <a:noFill/>
                    </a:lnB>
                    <a:noFill/>
                  </a:tcPr>
                </a:tc>
                <a:tc>
                  <a:txBody>
                    <a:bodyPr/>
                    <a:lstStyle/>
                    <a:p>
                      <a:r>
                        <a:rPr lang="en-IE" sz="2500" dirty="0">
                          <a:latin typeface="Times New Roman" panose="02020603050405020304" pitchFamily="18" charset="0"/>
                          <a:cs typeface="Times New Roman" panose="02020603050405020304" pitchFamily="18" charset="0"/>
                        </a:rPr>
                        <a:t>2.34</a:t>
                      </a:r>
                    </a:p>
                  </a:txBody>
                  <a:tcPr anchor="ctr">
                    <a:lnL>
                      <a:noFill/>
                    </a:lnL>
                    <a:lnR>
                      <a:noFill/>
                    </a:lnR>
                    <a:lnT>
                      <a:noFill/>
                    </a:lnT>
                    <a:lnB>
                      <a:noFill/>
                    </a:lnB>
                    <a:noFill/>
                  </a:tcPr>
                </a:tc>
                <a:extLst>
                  <a:ext uri="{0D108BD9-81ED-4DB2-BD59-A6C34878D82A}">
                    <a16:rowId xmlns:a16="http://schemas.microsoft.com/office/drawing/2014/main" val="1957735223"/>
                  </a:ext>
                </a:extLst>
              </a:tr>
              <a:tr h="1628759">
                <a:tc>
                  <a:txBody>
                    <a:bodyPr/>
                    <a:lstStyle/>
                    <a:p>
                      <a:r>
                        <a:rPr lang="en-IE" sz="2500">
                          <a:latin typeface="Times New Roman" panose="02020603050405020304" pitchFamily="18" charset="0"/>
                          <a:cs typeface="Times New Roman" panose="02020603050405020304" pitchFamily="18" charset="0"/>
                        </a:rPr>
                        <a:t>XGBoost</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0.9759</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5.85</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2.32</a:t>
                      </a:r>
                    </a:p>
                  </a:txBody>
                  <a:tcPr anchor="ctr">
                    <a:lnL>
                      <a:noFill/>
                    </a:lnL>
                    <a:lnR>
                      <a:noFill/>
                    </a:lnR>
                    <a:lnT>
                      <a:noFill/>
                    </a:lnT>
                    <a:lnB>
                      <a:noFill/>
                    </a:lnB>
                    <a:noFill/>
                  </a:tcPr>
                </a:tc>
                <a:extLst>
                  <a:ext uri="{0D108BD9-81ED-4DB2-BD59-A6C34878D82A}">
                    <a16:rowId xmlns:a16="http://schemas.microsoft.com/office/drawing/2014/main" val="3624423491"/>
                  </a:ext>
                </a:extLst>
              </a:tr>
              <a:tr h="1628759">
                <a:tc>
                  <a:txBody>
                    <a:bodyPr/>
                    <a:lstStyle/>
                    <a:p>
                      <a:r>
                        <a:rPr lang="en-IE" sz="2500">
                          <a:latin typeface="Times New Roman" panose="02020603050405020304" pitchFamily="18" charset="0"/>
                          <a:cs typeface="Times New Roman" panose="02020603050405020304" pitchFamily="18" charset="0"/>
                        </a:rPr>
                        <a:t>Linear Regression</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0.9551</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7.98</a:t>
                      </a:r>
                    </a:p>
                  </a:txBody>
                  <a:tcPr anchor="ctr">
                    <a:lnL>
                      <a:noFill/>
                    </a:lnL>
                    <a:lnR>
                      <a:noFill/>
                    </a:lnR>
                    <a:lnT>
                      <a:noFill/>
                    </a:lnT>
                    <a:lnB>
                      <a:noFill/>
                    </a:lnB>
                    <a:noFill/>
                  </a:tcPr>
                </a:tc>
                <a:tc>
                  <a:txBody>
                    <a:bodyPr/>
                    <a:lstStyle/>
                    <a:p>
                      <a:r>
                        <a:rPr lang="en-IE" sz="2500" dirty="0">
                          <a:latin typeface="Times New Roman" panose="02020603050405020304" pitchFamily="18" charset="0"/>
                          <a:cs typeface="Times New Roman" panose="02020603050405020304" pitchFamily="18" charset="0"/>
                        </a:rPr>
                        <a:t>3.41</a:t>
                      </a:r>
                    </a:p>
                  </a:txBody>
                  <a:tcPr anchor="ctr">
                    <a:lnL>
                      <a:noFill/>
                    </a:lnL>
                    <a:lnR>
                      <a:noFill/>
                    </a:lnR>
                    <a:lnT>
                      <a:noFill/>
                    </a:lnT>
                    <a:lnB>
                      <a:noFill/>
                    </a:lnB>
                    <a:noFill/>
                  </a:tcPr>
                </a:tc>
                <a:extLst>
                  <a:ext uri="{0D108BD9-81ED-4DB2-BD59-A6C34878D82A}">
                    <a16:rowId xmlns:a16="http://schemas.microsoft.com/office/drawing/2014/main" val="1615881224"/>
                  </a:ext>
                </a:extLst>
              </a:tr>
            </a:tbl>
          </a:graphicData>
        </a:graphic>
      </p:graphicFrame>
      <p:sp>
        <p:nvSpPr>
          <p:cNvPr id="4101" name="TextBox 4100">
            <a:extLst>
              <a:ext uri="{FF2B5EF4-FFF2-40B4-BE49-F238E27FC236}">
                <a16:creationId xmlns:a16="http://schemas.microsoft.com/office/drawing/2014/main" id="{34612987-D956-781B-5303-89C71E5FD9AF}"/>
              </a:ext>
            </a:extLst>
          </p:cNvPr>
          <p:cNvSpPr txBox="1"/>
          <p:nvPr/>
        </p:nvSpPr>
        <p:spPr>
          <a:xfrm>
            <a:off x="22367761" y="26726691"/>
            <a:ext cx="10042413" cy="4324261"/>
          </a:xfrm>
          <a:prstGeom prst="rect">
            <a:avLst/>
          </a:prstGeom>
          <a:noFill/>
        </p:spPr>
        <p:txBody>
          <a:bodyPr wrap="square">
            <a:spAutoFit/>
          </a:bodyPr>
          <a:lstStyle/>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KNN Regressor</a:t>
            </a:r>
            <a:r>
              <a:rPr lang="en-IE" sz="2500" dirty="0">
                <a:latin typeface="Times New Roman" panose="02020603050405020304" pitchFamily="18" charset="0"/>
                <a:cs typeface="Times New Roman" panose="02020603050405020304" pitchFamily="18" charset="0"/>
              </a:rPr>
              <a:t> excels due to proximity‑based learning after proper scaling; lowest error metrics.</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SVR</a:t>
            </a:r>
            <a:r>
              <a:rPr lang="en-IE" sz="2500" dirty="0">
                <a:latin typeface="Times New Roman" panose="02020603050405020304" pitchFamily="18" charset="0"/>
                <a:cs typeface="Times New Roman" panose="02020603050405020304" pitchFamily="18" charset="0"/>
              </a:rPr>
              <a:t> delivers strong non‑linear fit; sensitive to C and </a:t>
            </a:r>
            <a:r>
              <a:rPr lang="el-GR" sz="2500" dirty="0">
                <a:latin typeface="Times New Roman" panose="02020603050405020304" pitchFamily="18" charset="0"/>
                <a:cs typeface="Times New Roman" panose="02020603050405020304" pitchFamily="18" charset="0"/>
              </a:rPr>
              <a:t>ε.</a:t>
            </a:r>
          </a:p>
          <a:p>
            <a:pPr>
              <a:buFont typeface="Arial" panose="020B0604020202020204" pitchFamily="34" charset="0"/>
              <a:buChar char="•"/>
            </a:pPr>
            <a:r>
              <a:rPr lang="en-IE" sz="2500" b="1" dirty="0">
                <a:latin typeface="Times New Roman" panose="02020603050405020304" pitchFamily="18" charset="0"/>
                <a:cs typeface="Times New Roman" panose="02020603050405020304" pitchFamily="18" charset="0"/>
              </a:rPr>
              <a:t>Random Forest</a:t>
            </a:r>
            <a:r>
              <a:rPr lang="en-IE" sz="2500" dirty="0">
                <a:latin typeface="Times New Roman" panose="02020603050405020304" pitchFamily="18" charset="0"/>
                <a:cs typeface="Times New Roman" panose="02020603050405020304" pitchFamily="18" charset="0"/>
              </a:rPr>
              <a:t> offers best mix of accuracy and interpretability.</a:t>
            </a:r>
          </a:p>
          <a:p>
            <a:pPr>
              <a:buFont typeface="Arial" panose="020B0604020202020204" pitchFamily="34" charset="0"/>
              <a:buChar char="•"/>
            </a:pPr>
            <a:endParaRPr lang="en-IE" sz="2500" dirty="0">
              <a:latin typeface="Times New Roman" panose="02020603050405020304" pitchFamily="18" charset="0"/>
              <a:cs typeface="Times New Roman" panose="02020603050405020304" pitchFamily="18" charset="0"/>
            </a:endParaRPr>
          </a:p>
          <a:p>
            <a:r>
              <a:rPr lang="en-IE" sz="2500" b="1" dirty="0">
                <a:latin typeface="Times New Roman" panose="02020603050405020304" pitchFamily="18" charset="0"/>
                <a:cs typeface="Times New Roman" panose="02020603050405020304" pitchFamily="18" charset="0"/>
              </a:rPr>
              <a:t>Top Predictors </a:t>
            </a:r>
            <a:r>
              <a:rPr lang="en-IE" sz="2500" dirty="0">
                <a:latin typeface="Times New Roman" panose="02020603050405020304" pitchFamily="18" charset="0"/>
                <a:cs typeface="Times New Roman" panose="02020603050405020304" pitchFamily="18" charset="0"/>
              </a:rPr>
              <a:t>(Random Forest importance)</a:t>
            </a:r>
          </a:p>
          <a:p>
            <a:r>
              <a:rPr lang="en-IE" sz="2500" dirty="0">
                <a:latin typeface="Times New Roman" panose="02020603050405020304" pitchFamily="18" charset="0"/>
                <a:cs typeface="Times New Roman" panose="02020603050405020304" pitchFamily="18" charset="0"/>
              </a:rPr>
              <a:t>1. Average Income</a:t>
            </a:r>
            <a:br>
              <a:rPr lang="en-IE" sz="2500" dirty="0">
                <a:latin typeface="Times New Roman" panose="02020603050405020304" pitchFamily="18" charset="0"/>
                <a:cs typeface="Times New Roman" panose="02020603050405020304" pitchFamily="18" charset="0"/>
              </a:rPr>
            </a:br>
            <a:r>
              <a:rPr lang="en-IE" sz="2500" dirty="0">
                <a:latin typeface="Times New Roman" panose="02020603050405020304" pitchFamily="18" charset="0"/>
                <a:cs typeface="Times New Roman" panose="02020603050405020304" pitchFamily="18" charset="0"/>
              </a:rPr>
              <a:t>2. Q2 2024 Price Index</a:t>
            </a:r>
            <a:br>
              <a:rPr lang="en-IE" sz="2500" dirty="0">
                <a:latin typeface="Times New Roman" panose="02020603050405020304" pitchFamily="18" charset="0"/>
                <a:cs typeface="Times New Roman" panose="02020603050405020304" pitchFamily="18" charset="0"/>
              </a:rPr>
            </a:br>
            <a:r>
              <a:rPr lang="en-IE" sz="2500" dirty="0">
                <a:latin typeface="Times New Roman" panose="02020603050405020304" pitchFamily="18" charset="0"/>
                <a:cs typeface="Times New Roman" panose="02020603050405020304" pitchFamily="18" charset="0"/>
              </a:rPr>
              <a:t>3. Urbanisation Rate</a:t>
            </a:r>
            <a:br>
              <a:rPr lang="en-IE" sz="2500" dirty="0">
                <a:latin typeface="Times New Roman" panose="02020603050405020304" pitchFamily="18" charset="0"/>
                <a:cs typeface="Times New Roman" panose="02020603050405020304" pitchFamily="18" charset="0"/>
              </a:rPr>
            </a:br>
            <a:r>
              <a:rPr lang="en-IE" sz="2500" dirty="0">
                <a:latin typeface="Times New Roman" panose="02020603050405020304" pitchFamily="18" charset="0"/>
                <a:cs typeface="Times New Roman" panose="02020603050405020304" pitchFamily="18" charset="0"/>
              </a:rPr>
              <a:t>4. GDP × Urbanisation Interaction</a:t>
            </a:r>
            <a:br>
              <a:rPr lang="en-IE" sz="2500" dirty="0">
                <a:latin typeface="Times New Roman" panose="02020603050405020304" pitchFamily="18" charset="0"/>
                <a:cs typeface="Times New Roman" panose="02020603050405020304" pitchFamily="18" charset="0"/>
              </a:rPr>
            </a:br>
            <a:r>
              <a:rPr lang="en-IE" sz="2500" dirty="0">
                <a:latin typeface="Times New Roman" panose="02020603050405020304" pitchFamily="18" charset="0"/>
                <a:cs typeface="Times New Roman" panose="02020603050405020304" pitchFamily="18" charset="0"/>
              </a:rPr>
              <a:t>5. Unemployment Rate (negative influence)</a:t>
            </a:r>
          </a:p>
        </p:txBody>
      </p:sp>
      <p:sp>
        <p:nvSpPr>
          <p:cNvPr id="4106" name="Text Placeholder 7">
            <a:extLst>
              <a:ext uri="{FF2B5EF4-FFF2-40B4-BE49-F238E27FC236}">
                <a16:creationId xmlns:a16="http://schemas.microsoft.com/office/drawing/2014/main" id="{567A9EF9-5C0B-17FA-3038-854077936734}"/>
              </a:ext>
            </a:extLst>
          </p:cNvPr>
          <p:cNvSpPr txBox="1">
            <a:spLocks/>
          </p:cNvSpPr>
          <p:nvPr/>
        </p:nvSpPr>
        <p:spPr>
          <a:xfrm>
            <a:off x="33323221" y="11970240"/>
            <a:ext cx="10058400" cy="754045"/>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dirty="0"/>
              <a:t> INTERPRETATION &amp; DISCUSSION</a:t>
            </a:r>
            <a:endParaRPr lang="en-US" dirty="0">
              <a:solidFill>
                <a:schemeClr val="tx2"/>
              </a:solidFill>
              <a:cs typeface="Arial" panose="020B0604020202020204" pitchFamily="34" charset="0"/>
            </a:endParaRPr>
          </a:p>
        </p:txBody>
      </p:sp>
      <p:pic>
        <p:nvPicPr>
          <p:cNvPr id="4107" name="Picture 4106" descr="A graph of different colored bars&#10;&#10;AI-generated content may be incorrect.">
            <a:extLst>
              <a:ext uri="{FF2B5EF4-FFF2-40B4-BE49-F238E27FC236}">
                <a16:creationId xmlns:a16="http://schemas.microsoft.com/office/drawing/2014/main" id="{AEE5ED55-427B-5E3D-659A-415B68F25FBD}"/>
              </a:ext>
            </a:extLst>
          </p:cNvPr>
          <p:cNvPicPr>
            <a:picLocks noChangeAspect="1"/>
          </p:cNvPicPr>
          <p:nvPr/>
        </p:nvPicPr>
        <p:blipFill>
          <a:blip r:embed="rId6"/>
          <a:stretch>
            <a:fillRect/>
          </a:stretch>
        </p:blipFill>
        <p:spPr>
          <a:xfrm>
            <a:off x="33390946" y="6302794"/>
            <a:ext cx="9990675" cy="4920932"/>
          </a:xfrm>
          <a:prstGeom prst="rect">
            <a:avLst/>
          </a:prstGeom>
        </p:spPr>
      </p:pic>
      <p:sp>
        <p:nvSpPr>
          <p:cNvPr id="4111" name="TextBox 4110">
            <a:extLst>
              <a:ext uri="{FF2B5EF4-FFF2-40B4-BE49-F238E27FC236}">
                <a16:creationId xmlns:a16="http://schemas.microsoft.com/office/drawing/2014/main" id="{07086CA4-E0AD-FE16-F476-C5AC96A33350}"/>
              </a:ext>
            </a:extLst>
          </p:cNvPr>
          <p:cNvSpPr txBox="1"/>
          <p:nvPr/>
        </p:nvSpPr>
        <p:spPr>
          <a:xfrm>
            <a:off x="33346443" y="12821824"/>
            <a:ext cx="10006451" cy="3170099"/>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 Economic indicators dominate over climate classification, confirming income elasticity and </a:t>
            </a:r>
            <a:r>
              <a:rPr lang="en-US" sz="2500" dirty="0" err="1">
                <a:latin typeface="Times New Roman" panose="02020603050405020304" pitchFamily="18" charset="0"/>
                <a:cs typeface="Times New Roman" panose="02020603050405020304" pitchFamily="18" charset="0"/>
              </a:rPr>
              <a:t>labour</a:t>
            </a:r>
            <a:r>
              <a:rPr lang="en-US" sz="2500" dirty="0">
                <a:latin typeface="Times New Roman" panose="02020603050405020304" pitchFamily="18" charset="0"/>
                <a:cs typeface="Times New Roman" panose="02020603050405020304" pitchFamily="18" charset="0"/>
              </a:rPr>
              <a:t>‑market influence on property demand (</a:t>
            </a:r>
            <a:r>
              <a:rPr lang="en-US" sz="2500" dirty="0" err="1">
                <a:latin typeface="Times New Roman" panose="02020603050405020304" pitchFamily="18" charset="0"/>
                <a:cs typeface="Times New Roman" panose="02020603050405020304" pitchFamily="18" charset="0"/>
              </a:rPr>
              <a:t>Gyourko</a:t>
            </a:r>
            <a:r>
              <a:rPr lang="en-US" sz="2500" dirty="0">
                <a:latin typeface="Times New Roman" panose="02020603050405020304" pitchFamily="18" charset="0"/>
                <a:cs typeface="Times New Roman" panose="02020603050405020304" pitchFamily="18" charset="0"/>
              </a:rPr>
              <a:t> et al. 2021).</a:t>
            </a:r>
          </a:p>
          <a:p>
            <a:pPr marL="171450" indent="-171450">
              <a:buFontTx/>
              <a:buChar char="-"/>
            </a:pPr>
            <a:r>
              <a:rPr lang="en-US" sz="2500" dirty="0">
                <a:latin typeface="Times New Roman" panose="02020603050405020304" pitchFamily="18" charset="0"/>
                <a:cs typeface="Times New Roman" panose="02020603050405020304" pitchFamily="18" charset="0"/>
              </a:rPr>
              <a:t>Retaining </a:t>
            </a:r>
            <a:r>
              <a:rPr lang="en-US" sz="2500" i="1" dirty="0">
                <a:latin typeface="Times New Roman" panose="02020603050405020304" pitchFamily="18" charset="0"/>
                <a:cs typeface="Times New Roman" panose="02020603050405020304" pitchFamily="18" charset="0"/>
              </a:rPr>
              <a:t>all</a:t>
            </a:r>
            <a:r>
              <a:rPr lang="en-US" sz="2500" dirty="0">
                <a:latin typeface="Times New Roman" panose="02020603050405020304" pitchFamily="18" charset="0"/>
                <a:cs typeface="Times New Roman" panose="02020603050405020304" pitchFamily="18" charset="0"/>
              </a:rPr>
              <a:t> lagged quarters is crucial; dropping them lowered R² by up to 0.04.</a:t>
            </a:r>
          </a:p>
          <a:p>
            <a:pPr marL="171450" indent="-171450">
              <a:buFontTx/>
              <a:buChar char="-"/>
            </a:pPr>
            <a:r>
              <a:rPr lang="en-US" sz="2500" dirty="0">
                <a:latin typeface="Times New Roman" panose="02020603050405020304" pitchFamily="18" charset="0"/>
                <a:cs typeface="Times New Roman" panose="02020603050405020304" pitchFamily="18" charset="0"/>
              </a:rPr>
              <a:t>Non‑linear algorithms consistently surpass linear baseline; ensemble methods provide stability, but instance‑based KNN captures </a:t>
            </a:r>
            <a:r>
              <a:rPr lang="en-US" sz="2500" dirty="0" err="1">
                <a:latin typeface="Times New Roman" panose="02020603050405020304" pitchFamily="18" charset="0"/>
                <a:cs typeface="Times New Roman" panose="02020603050405020304" pitchFamily="18" charset="0"/>
              </a:rPr>
              <a:t>localised</a:t>
            </a:r>
            <a:r>
              <a:rPr lang="en-US" sz="2500" dirty="0">
                <a:latin typeface="Times New Roman" panose="02020603050405020304" pitchFamily="18" charset="0"/>
                <a:cs typeface="Times New Roman" panose="02020603050405020304" pitchFamily="18" charset="0"/>
              </a:rPr>
              <a:t> patterns best.</a:t>
            </a:r>
          </a:p>
        </p:txBody>
      </p:sp>
      <p:sp>
        <p:nvSpPr>
          <p:cNvPr id="4114" name="Text Placeholder 8">
            <a:extLst>
              <a:ext uri="{FF2B5EF4-FFF2-40B4-BE49-F238E27FC236}">
                <a16:creationId xmlns:a16="http://schemas.microsoft.com/office/drawing/2014/main" id="{BC15563B-3583-0751-CEFF-F872C98F1DE1}"/>
              </a:ext>
            </a:extLst>
          </p:cNvPr>
          <p:cNvSpPr txBox="1">
            <a:spLocks/>
          </p:cNvSpPr>
          <p:nvPr/>
        </p:nvSpPr>
        <p:spPr>
          <a:xfrm>
            <a:off x="33305876" y="16213499"/>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dirty="0">
                <a:cs typeface="Times New Roman" panose="02020603050405020304" pitchFamily="18" charset="0"/>
              </a:rPr>
              <a:t>CHALLENGES &amp; MITIGATION</a:t>
            </a:r>
            <a:endParaRPr lang="en-US" dirty="0">
              <a:solidFill>
                <a:schemeClr val="tx2"/>
              </a:solidFill>
              <a:cs typeface="Times New Roman" panose="02020603050405020304" pitchFamily="18" charset="0"/>
            </a:endParaRPr>
          </a:p>
        </p:txBody>
      </p:sp>
      <p:graphicFrame>
        <p:nvGraphicFramePr>
          <p:cNvPr id="4117" name="Table 4116">
            <a:extLst>
              <a:ext uri="{FF2B5EF4-FFF2-40B4-BE49-F238E27FC236}">
                <a16:creationId xmlns:a16="http://schemas.microsoft.com/office/drawing/2014/main" id="{5EBB21F9-B5E8-7092-5523-DE4C884390B2}"/>
              </a:ext>
            </a:extLst>
          </p:cNvPr>
          <p:cNvGraphicFramePr>
            <a:graphicFrameLocks noGrp="1"/>
          </p:cNvGraphicFramePr>
          <p:nvPr>
            <p:extLst>
              <p:ext uri="{D42A27DB-BD31-4B8C-83A1-F6EECF244321}">
                <p14:modId xmlns:p14="http://schemas.microsoft.com/office/powerpoint/2010/main" val="1837119572"/>
              </p:ext>
            </p:extLst>
          </p:nvPr>
        </p:nvGraphicFramePr>
        <p:xfrm>
          <a:off x="33418159" y="16967544"/>
          <a:ext cx="10021425" cy="4267200"/>
        </p:xfrm>
        <a:graphic>
          <a:graphicData uri="http://schemas.openxmlformats.org/drawingml/2006/table">
            <a:tbl>
              <a:tblPr/>
              <a:tblGrid>
                <a:gridCol w="3340475">
                  <a:extLst>
                    <a:ext uri="{9D8B030D-6E8A-4147-A177-3AD203B41FA5}">
                      <a16:colId xmlns:a16="http://schemas.microsoft.com/office/drawing/2014/main" val="817299823"/>
                    </a:ext>
                  </a:extLst>
                </a:gridCol>
                <a:gridCol w="3340475">
                  <a:extLst>
                    <a:ext uri="{9D8B030D-6E8A-4147-A177-3AD203B41FA5}">
                      <a16:colId xmlns:a16="http://schemas.microsoft.com/office/drawing/2014/main" val="3334150880"/>
                    </a:ext>
                  </a:extLst>
                </a:gridCol>
                <a:gridCol w="3340475">
                  <a:extLst>
                    <a:ext uri="{9D8B030D-6E8A-4147-A177-3AD203B41FA5}">
                      <a16:colId xmlns:a16="http://schemas.microsoft.com/office/drawing/2014/main" val="1660094918"/>
                    </a:ext>
                  </a:extLst>
                </a:gridCol>
              </a:tblGrid>
              <a:tr h="0">
                <a:tc>
                  <a:txBody>
                    <a:bodyPr/>
                    <a:lstStyle/>
                    <a:p>
                      <a:r>
                        <a:rPr lang="en-IE" sz="2500">
                          <a:latin typeface="Times New Roman" panose="02020603050405020304" pitchFamily="18" charset="0"/>
                          <a:cs typeface="Times New Roman" panose="02020603050405020304" pitchFamily="18" charset="0"/>
                        </a:rPr>
                        <a:t>Issue</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Consequence</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Solution</a:t>
                      </a:r>
                    </a:p>
                  </a:txBody>
                  <a:tcPr anchor="ctr">
                    <a:lnL>
                      <a:noFill/>
                    </a:lnL>
                    <a:lnR>
                      <a:noFill/>
                    </a:lnR>
                    <a:lnT>
                      <a:noFill/>
                    </a:lnT>
                    <a:lnB>
                      <a:noFill/>
                    </a:lnB>
                    <a:noFill/>
                  </a:tcPr>
                </a:tc>
                <a:extLst>
                  <a:ext uri="{0D108BD9-81ED-4DB2-BD59-A6C34878D82A}">
                    <a16:rowId xmlns:a16="http://schemas.microsoft.com/office/drawing/2014/main" val="2166225377"/>
                  </a:ext>
                </a:extLst>
              </a:tr>
              <a:tr h="0">
                <a:tc>
                  <a:txBody>
                    <a:bodyPr/>
                    <a:lstStyle/>
                    <a:p>
                      <a:r>
                        <a:rPr lang="en-US" sz="2500">
                          <a:latin typeface="Times New Roman" panose="02020603050405020304" pitchFamily="18" charset="0"/>
                          <a:cs typeface="Times New Roman" panose="02020603050405020304" pitchFamily="18" charset="0"/>
                        </a:rPr>
                        <a:t>Feature‑scaling bias (SVR/KNN)</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Poor convergence; distance distortion</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Selective StandardScaler pipeline</a:t>
                      </a:r>
                    </a:p>
                  </a:txBody>
                  <a:tcPr anchor="ctr">
                    <a:lnL>
                      <a:noFill/>
                    </a:lnL>
                    <a:lnR>
                      <a:noFill/>
                    </a:lnR>
                    <a:lnT>
                      <a:noFill/>
                    </a:lnT>
                    <a:lnB>
                      <a:noFill/>
                    </a:lnB>
                    <a:noFill/>
                  </a:tcPr>
                </a:tc>
                <a:extLst>
                  <a:ext uri="{0D108BD9-81ED-4DB2-BD59-A6C34878D82A}">
                    <a16:rowId xmlns:a16="http://schemas.microsoft.com/office/drawing/2014/main" val="4223402414"/>
                  </a:ext>
                </a:extLst>
              </a:tr>
              <a:tr h="0">
                <a:tc>
                  <a:txBody>
                    <a:bodyPr/>
                    <a:lstStyle/>
                    <a:p>
                      <a:r>
                        <a:rPr lang="en-IE" sz="2500">
                          <a:latin typeface="Times New Roman" panose="02020603050405020304" pitchFamily="18" charset="0"/>
                          <a:cs typeface="Times New Roman" panose="02020603050405020304" pitchFamily="18" charset="0"/>
                        </a:rPr>
                        <a:t>Grid‑search time</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&gt; 3 h initial runs</a:t>
                      </a:r>
                    </a:p>
                  </a:txBody>
                  <a:tcPr anchor="ctr">
                    <a:lnL>
                      <a:noFill/>
                    </a:lnL>
                    <a:lnR>
                      <a:noFill/>
                    </a:lnR>
                    <a:lnT>
                      <a:noFill/>
                    </a:lnT>
                    <a:lnB>
                      <a:noFill/>
                    </a:lnB>
                    <a:noFill/>
                  </a:tcPr>
                </a:tc>
                <a:tc>
                  <a:txBody>
                    <a:bodyPr/>
                    <a:lstStyle/>
                    <a:p>
                      <a:r>
                        <a:rPr lang="en-US" sz="2500">
                          <a:latin typeface="Times New Roman" panose="02020603050405020304" pitchFamily="18" charset="0"/>
                          <a:cs typeface="Times New Roman" panose="02020603050405020304" pitchFamily="18" charset="0"/>
                        </a:rPr>
                        <a:t>Focused param ranges + joblib parallelism</a:t>
                      </a:r>
                    </a:p>
                  </a:txBody>
                  <a:tcPr anchor="ctr">
                    <a:lnL>
                      <a:noFill/>
                    </a:lnL>
                    <a:lnR>
                      <a:noFill/>
                    </a:lnR>
                    <a:lnT>
                      <a:noFill/>
                    </a:lnT>
                    <a:lnB>
                      <a:noFill/>
                    </a:lnB>
                    <a:noFill/>
                  </a:tcPr>
                </a:tc>
                <a:extLst>
                  <a:ext uri="{0D108BD9-81ED-4DB2-BD59-A6C34878D82A}">
                    <a16:rowId xmlns:a16="http://schemas.microsoft.com/office/drawing/2014/main" val="435878032"/>
                  </a:ext>
                </a:extLst>
              </a:tr>
              <a:tr h="0">
                <a:tc>
                  <a:txBody>
                    <a:bodyPr/>
                    <a:lstStyle/>
                    <a:p>
                      <a:r>
                        <a:rPr lang="en-IE" sz="2500">
                          <a:latin typeface="Times New Roman" panose="02020603050405020304" pitchFamily="18" charset="0"/>
                          <a:cs typeface="Times New Roman" panose="02020603050405020304" pitchFamily="18" charset="0"/>
                        </a:rPr>
                        <a:t>Temporal leakage</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Inflated scores</a:t>
                      </a:r>
                    </a:p>
                  </a:txBody>
                  <a:tcPr anchor="ctr">
                    <a:lnL>
                      <a:noFill/>
                    </a:lnL>
                    <a:lnR>
                      <a:noFill/>
                    </a:lnR>
                    <a:lnT>
                      <a:noFill/>
                    </a:lnT>
                    <a:lnB>
                      <a:noFill/>
                    </a:lnB>
                    <a:noFill/>
                  </a:tcPr>
                </a:tc>
                <a:tc>
                  <a:txBody>
                    <a:bodyPr/>
                    <a:lstStyle/>
                    <a:p>
                      <a:r>
                        <a:rPr lang="en-US" sz="2500">
                          <a:latin typeface="Times New Roman" panose="02020603050405020304" pitchFamily="18" charset="0"/>
                          <a:cs typeface="Times New Roman" panose="02020603050405020304" pitchFamily="18" charset="0"/>
                        </a:rPr>
                        <a:t>Strict cutoff: predictors ≤ Q2 2024</a:t>
                      </a:r>
                    </a:p>
                  </a:txBody>
                  <a:tcPr anchor="ctr">
                    <a:lnL>
                      <a:noFill/>
                    </a:lnL>
                    <a:lnR>
                      <a:noFill/>
                    </a:lnR>
                    <a:lnT>
                      <a:noFill/>
                    </a:lnT>
                    <a:lnB>
                      <a:noFill/>
                    </a:lnB>
                    <a:noFill/>
                  </a:tcPr>
                </a:tc>
                <a:extLst>
                  <a:ext uri="{0D108BD9-81ED-4DB2-BD59-A6C34878D82A}">
                    <a16:rowId xmlns:a16="http://schemas.microsoft.com/office/drawing/2014/main" val="1895213046"/>
                  </a:ext>
                </a:extLst>
              </a:tr>
              <a:tr h="0">
                <a:tc>
                  <a:txBody>
                    <a:bodyPr/>
                    <a:lstStyle/>
                    <a:p>
                      <a:r>
                        <a:rPr lang="en-IE" sz="2500" dirty="0">
                          <a:latin typeface="Times New Roman" panose="02020603050405020304" pitchFamily="18" charset="0"/>
                          <a:cs typeface="Times New Roman" panose="02020603050405020304" pitchFamily="18" charset="0"/>
                        </a:rPr>
                        <a:t>Multicollinearity</a:t>
                      </a:r>
                    </a:p>
                  </a:txBody>
                  <a:tcPr anchor="ctr">
                    <a:lnL>
                      <a:noFill/>
                    </a:lnL>
                    <a:lnR>
                      <a:noFill/>
                    </a:lnR>
                    <a:lnT>
                      <a:noFill/>
                    </a:lnT>
                    <a:lnB>
                      <a:noFill/>
                    </a:lnB>
                    <a:noFill/>
                  </a:tcPr>
                </a:tc>
                <a:tc>
                  <a:txBody>
                    <a:bodyPr/>
                    <a:lstStyle/>
                    <a:p>
                      <a:r>
                        <a:rPr lang="en-IE" sz="2500">
                          <a:latin typeface="Times New Roman" panose="02020603050405020304" pitchFamily="18" charset="0"/>
                          <a:cs typeface="Times New Roman" panose="02020603050405020304" pitchFamily="18" charset="0"/>
                        </a:rPr>
                        <a:t>Variance inflation in linear model</a:t>
                      </a:r>
                    </a:p>
                  </a:txBody>
                  <a:tcPr anchor="ctr">
                    <a:lnL>
                      <a:noFill/>
                    </a:lnL>
                    <a:lnR>
                      <a:noFill/>
                    </a:lnR>
                    <a:lnT>
                      <a:noFill/>
                    </a:lnT>
                    <a:lnB>
                      <a:noFill/>
                    </a:lnB>
                    <a:noFill/>
                  </a:tcPr>
                </a:tc>
                <a:tc>
                  <a:txBody>
                    <a:bodyPr/>
                    <a:lstStyle/>
                    <a:p>
                      <a:r>
                        <a:rPr lang="en-US" sz="2500" dirty="0">
                          <a:latin typeface="Times New Roman" panose="02020603050405020304" pitchFamily="18" charset="0"/>
                          <a:cs typeface="Times New Roman" panose="02020603050405020304" pitchFamily="18" charset="0"/>
                        </a:rPr>
                        <a:t>Acceptable in non‑linear; retained for signal</a:t>
                      </a:r>
                    </a:p>
                  </a:txBody>
                  <a:tcPr anchor="ctr">
                    <a:lnL>
                      <a:noFill/>
                    </a:lnL>
                    <a:lnR>
                      <a:noFill/>
                    </a:lnR>
                    <a:lnT>
                      <a:noFill/>
                    </a:lnT>
                    <a:lnB>
                      <a:noFill/>
                    </a:lnB>
                    <a:noFill/>
                  </a:tcPr>
                </a:tc>
                <a:extLst>
                  <a:ext uri="{0D108BD9-81ED-4DB2-BD59-A6C34878D82A}">
                    <a16:rowId xmlns:a16="http://schemas.microsoft.com/office/drawing/2014/main" val="2270345054"/>
                  </a:ext>
                </a:extLst>
              </a:tr>
            </a:tbl>
          </a:graphicData>
        </a:graphic>
      </p:graphicFrame>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3575</TotalTime>
  <Words>1233</Words>
  <Application>Microsoft Office PowerPoint</Application>
  <PresentationFormat>Custom</PresentationFormat>
  <Paragraphs>130</Paragraphs>
  <Slides>1</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10" baseType="lpstr">
      <vt:lpstr>Arial</vt:lpstr>
      <vt:lpstr>Calibri</vt:lpstr>
      <vt:lpstr>Symbol</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Robert Jonjic</cp:lastModifiedBy>
  <cp:revision>150</cp:revision>
  <dcterms:created xsi:type="dcterms:W3CDTF">2012-02-03T19:11:35Z</dcterms:created>
  <dcterms:modified xsi:type="dcterms:W3CDTF">2025-05-12T12:51:32Z</dcterms:modified>
</cp:coreProperties>
</file>